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8" roundtripDataSignature="AMtx7mitZeNuZFe7aSXLA+2yMoE+nHgF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38" Type="http://customschemas.google.com/relationships/presentationmetadata" Target="meta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25ab491aa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25ab491a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1af37fd8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c1af37fd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1af37fd8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1af37fd8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c1af37fd89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c1af37fd8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c25ab491a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c25ab491a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25ab491aa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c25ab491a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5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4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4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4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korpus.cz/kontext/view?viewmode=sen&amp;pagesize=40&amp;attrs=word&amp;attr_vmode=visible-kwic&amp;base_viewattr=word&amp;ctxattrs=word&amp;refs=%3Ddoc.title&amp;q=~NeG4AIMq4S24&amp;QSEnabled=1" TargetMode="External"/><Relationship Id="rId4" Type="http://schemas.openxmlformats.org/officeDocument/2006/relationships/hyperlink" Target="https://www.korpus.cz/kontext/view?viewmode=sen&amp;pagesize=40&amp;attrs=word&amp;attr_vmode=visible-kwic&amp;base_viewattr=word&amp;ctxattrs=word&amp;q=~HMCY64qyYAuQ&amp;QSEnabled=1" TargetMode="External"/><Relationship Id="rId5" Type="http://schemas.openxmlformats.org/officeDocument/2006/relationships/hyperlink" Target="https://www.korpus.cz/kontext/view?viewmode=kwic&amp;pagesize=40&amp;attrs=word&amp;attr_vmode=visible-kwic&amp;base_viewattr=word&amp;q=~xC44wEmuWkGs" TargetMode="External"/><Relationship Id="rId6" Type="http://schemas.openxmlformats.org/officeDocument/2006/relationships/hyperlink" Target="https://www.korpus.cz/kontext/view?viewmode=sen&amp;pagesize=40&amp;attrs=word&amp;attr_vmode=visible-kwic&amp;base_viewattr=word&amp;q=~rkE2wKoaqsie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CJJ04_4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Klára Osolsobě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osolsobe@phil.muni.cz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Morfologické kritérium:</a:t>
            </a:r>
            <a:br>
              <a:rPr lang="cs-CZ" sz="3200"/>
            </a:br>
            <a:r>
              <a:rPr lang="cs-CZ" sz="3200"/>
              <a:t>ohebná/flektivní (deklinace × konjugace)</a:t>
            </a:r>
            <a:br>
              <a:rPr lang="cs-CZ" sz="3200"/>
            </a:br>
            <a:r>
              <a:rPr lang="cs-CZ" sz="3200"/>
              <a:t>neohebná</a:t>
            </a:r>
            <a:endParaRPr/>
          </a:p>
        </p:txBody>
      </p:sp>
      <p:sp>
        <p:nvSpPr>
          <p:cNvPr id="140" name="Google Shape;140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Podle morfologického kritéria třídění slovních druhů patří spojky mezi neohebné slovní druhy. Uveď příklad, kdy je toto kritérium porušeno.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lang="cs-CZ">
                <a:solidFill>
                  <a:srgbClr val="00B050"/>
                </a:solidFill>
              </a:rPr>
              <a:t>Mezi spojky se tradičně řadí i </a:t>
            </a:r>
            <a:r>
              <a:rPr b="1" lang="cs-CZ">
                <a:solidFill>
                  <a:srgbClr val="00B050"/>
                </a:solidFill>
              </a:rPr>
              <a:t>spojovací výrazy</a:t>
            </a:r>
            <a:r>
              <a:rPr lang="cs-CZ">
                <a:solidFill>
                  <a:srgbClr val="00B050"/>
                </a:solidFill>
              </a:rPr>
              <a:t>. Např. vedlejší věty účelové jsou spojovány tvary </a:t>
            </a:r>
            <a:r>
              <a:rPr b="1" i="1" lang="cs-CZ">
                <a:solidFill>
                  <a:srgbClr val="00B050"/>
                </a:solidFill>
              </a:rPr>
              <a:t>aby(abych, abys,  …)</a:t>
            </a:r>
            <a:r>
              <a:rPr b="1" lang="cs-CZ">
                <a:solidFill>
                  <a:srgbClr val="00B050"/>
                </a:solidFill>
              </a:rPr>
              <a:t>, </a:t>
            </a:r>
            <a:r>
              <a:rPr lang="cs-CZ">
                <a:solidFill>
                  <a:srgbClr val="00B050"/>
                </a:solidFill>
              </a:rPr>
              <a:t>vedlejší věty podmínkové </a:t>
            </a:r>
            <a:r>
              <a:rPr b="1" i="1" lang="cs-CZ">
                <a:solidFill>
                  <a:srgbClr val="00B050"/>
                </a:solidFill>
              </a:rPr>
              <a:t>kdyby(kdybychom, kdybyste, …)</a:t>
            </a:r>
            <a:r>
              <a:rPr b="1" lang="cs-CZ">
                <a:solidFill>
                  <a:srgbClr val="00B050"/>
                </a:solidFill>
              </a:rPr>
              <a:t>, </a:t>
            </a:r>
            <a:r>
              <a:rPr lang="cs-CZ">
                <a:solidFill>
                  <a:srgbClr val="00B050"/>
                </a:solidFill>
              </a:rPr>
              <a:t>vedlejší věty vztažné vztažnými zájmeny </a:t>
            </a:r>
            <a:r>
              <a:rPr b="1" lang="cs-CZ">
                <a:solidFill>
                  <a:srgbClr val="00B050"/>
                </a:solidFill>
              </a:rPr>
              <a:t>(</a:t>
            </a:r>
            <a:r>
              <a:rPr b="1" i="1" lang="cs-CZ">
                <a:solidFill>
                  <a:srgbClr val="00B050"/>
                </a:solidFill>
              </a:rPr>
              <a:t>který, …</a:t>
            </a:r>
            <a:r>
              <a:rPr b="1" lang="cs-CZ">
                <a:solidFill>
                  <a:srgbClr val="00B050"/>
                </a:solidFill>
              </a:rPr>
              <a:t>). </a:t>
            </a:r>
            <a:r>
              <a:rPr lang="cs-CZ">
                <a:solidFill>
                  <a:srgbClr val="00B050"/>
                </a:solidFill>
              </a:rPr>
              <a:t>Všechna tato slova jsou </a:t>
            </a:r>
            <a:r>
              <a:rPr b="1" lang="cs-CZ">
                <a:solidFill>
                  <a:srgbClr val="00B050"/>
                </a:solidFill>
              </a:rPr>
              <a:t>ohebná</a:t>
            </a:r>
            <a:r>
              <a:rPr lang="cs-CZ">
                <a:solidFill>
                  <a:srgbClr val="00B050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"/>
          <p:cNvSpPr txBox="1"/>
          <p:nvPr>
            <p:ph type="title"/>
          </p:nvPr>
        </p:nvSpPr>
        <p:spPr>
          <a:xfrm>
            <a:off x="947928" y="20053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Morfologické kritérium:</a:t>
            </a:r>
            <a:br>
              <a:rPr lang="cs-CZ" sz="3200"/>
            </a:br>
            <a:r>
              <a:rPr lang="cs-CZ" sz="3200"/>
              <a:t>ohebná/flektivní (deklinace × konjugace)</a:t>
            </a:r>
            <a:br>
              <a:rPr lang="cs-CZ" sz="3200"/>
            </a:br>
            <a:r>
              <a:rPr lang="cs-CZ" sz="3200"/>
              <a:t>neohebná</a:t>
            </a:r>
            <a:endParaRPr/>
          </a:p>
        </p:txBody>
      </p:sp>
      <p:sp>
        <p:nvSpPr>
          <p:cNvPr id="146" name="Google Shape;146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Podle morfologického kritéria třídění slovních druhů patří adverbia mezi neohebné slovní druhy. Uveď příklad, kdy je toto kritérium porušeno.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b="1" lang="cs-CZ">
                <a:solidFill>
                  <a:srgbClr val="00B050"/>
                </a:solidFill>
              </a:rPr>
              <a:t>Pozorování: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b="1" i="1" lang="cs-CZ">
                <a:solidFill>
                  <a:srgbClr val="00B050"/>
                </a:solidFill>
              </a:rPr>
              <a:t>Petr má </a:t>
            </a:r>
            <a:r>
              <a:rPr b="1" i="1" lang="cs-CZ" u="sng">
                <a:solidFill>
                  <a:srgbClr val="00B050"/>
                </a:solidFill>
              </a:rPr>
              <a:t>rád</a:t>
            </a:r>
            <a:r>
              <a:rPr b="1" i="1" lang="cs-CZ">
                <a:solidFill>
                  <a:srgbClr val="00B050"/>
                </a:solidFill>
              </a:rPr>
              <a:t> Marii a Marie má </a:t>
            </a:r>
            <a:r>
              <a:rPr b="1" i="1" lang="cs-CZ" u="sng">
                <a:solidFill>
                  <a:srgbClr val="00B050"/>
                </a:solidFill>
              </a:rPr>
              <a:t>ráda</a:t>
            </a:r>
            <a:r>
              <a:rPr b="1" i="1" lang="cs-CZ">
                <a:solidFill>
                  <a:srgbClr val="00B050"/>
                </a:solidFill>
              </a:rPr>
              <a:t> Petra.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b="1" i="1" lang="cs-CZ">
                <a:solidFill>
                  <a:srgbClr val="00B050"/>
                </a:solidFill>
              </a:rPr>
              <a:t>Jan má Marii </a:t>
            </a:r>
            <a:r>
              <a:rPr b="1" i="1" lang="cs-CZ" u="sng">
                <a:solidFill>
                  <a:srgbClr val="00B050"/>
                </a:solidFill>
              </a:rPr>
              <a:t>raději</a:t>
            </a:r>
            <a:r>
              <a:rPr b="1" i="1" lang="cs-CZ">
                <a:solidFill>
                  <a:srgbClr val="00B050"/>
                </a:solidFill>
              </a:rPr>
              <a:t> než Petr.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47" name="Google Shape;14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024" y="4825056"/>
            <a:ext cx="12192000" cy="1121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Morfologické kritérium:</a:t>
            </a:r>
            <a:br>
              <a:rPr lang="cs-CZ" sz="3200"/>
            </a:br>
            <a:r>
              <a:rPr lang="cs-CZ" sz="3200"/>
              <a:t>ohebná/flektivní (deklinace × konjugace)</a:t>
            </a:r>
            <a:br>
              <a:rPr lang="cs-CZ" sz="3200"/>
            </a:br>
            <a:r>
              <a:rPr lang="cs-CZ" sz="3200"/>
              <a:t>neohebná</a:t>
            </a:r>
            <a:endParaRPr/>
          </a:p>
        </p:txBody>
      </p:sp>
      <p:sp>
        <p:nvSpPr>
          <p:cNvPr id="153" name="Google Shape;15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Podle morfologického kritéria třídění slovních druhů patří slovesa k ohebným slovním druhům, která se časují.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Existují slovesné tvary, které nevyjadřují čas.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Které?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Morfologické kritérium:</a:t>
            </a:r>
            <a:br>
              <a:rPr lang="cs-CZ" sz="3600"/>
            </a:br>
            <a:r>
              <a:rPr lang="cs-CZ" sz="3600"/>
              <a:t>ohebná/flektivní (deklinace × konjugace)</a:t>
            </a:r>
            <a:br>
              <a:rPr lang="cs-CZ" sz="3600"/>
            </a:br>
            <a:r>
              <a:rPr lang="cs-CZ" sz="3600"/>
              <a:t>neohebná</a:t>
            </a:r>
            <a:endParaRPr/>
          </a:p>
        </p:txBody>
      </p:sp>
      <p:sp>
        <p:nvSpPr>
          <p:cNvPr id="159" name="Google Shape;15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Podle morfologického kritéria třídění slovních druhů patří citoslovce mezi neohebné slovní druhy. Uveď příklad, kdy je toto kritérium porušeno.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b="1" lang="cs-CZ">
                <a:solidFill>
                  <a:srgbClr val="00B050"/>
                </a:solidFill>
              </a:rPr>
              <a:t>Pozorujte: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i="1" lang="cs-CZ">
                <a:solidFill>
                  <a:srgbClr val="00B050"/>
                </a:solidFill>
              </a:rPr>
              <a:t>„Tak </a:t>
            </a:r>
            <a:r>
              <a:rPr b="1" i="1" lang="cs-CZ">
                <a:solidFill>
                  <a:srgbClr val="00B050"/>
                </a:solidFill>
              </a:rPr>
              <a:t>nate</a:t>
            </a:r>
            <a:r>
              <a:rPr i="1" lang="cs-CZ">
                <a:solidFill>
                  <a:srgbClr val="00B050"/>
                </a:solidFill>
              </a:rPr>
              <a:t>, to jsme vám přinesli, abysme nepřišli s prázdnou.“ Podával mu láhev slivovice.</a:t>
            </a:r>
            <a:endParaRPr b="1" i="1">
              <a:solidFill>
                <a:srgbClr val="00B05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b="1" i="1" lang="cs-CZ">
                <a:solidFill>
                  <a:srgbClr val="00B050"/>
                </a:solidFill>
              </a:rPr>
              <a:t>dolomit, obrat, počet, střet, set, pět</a:t>
            </a:r>
            <a:endParaRPr/>
          </a:p>
        </p:txBody>
      </p:sp>
      <p:sp>
        <p:nvSpPr>
          <p:cNvPr id="165" name="Google Shape;165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Pěkný bílý </a:t>
            </a:r>
            <a:r>
              <a:rPr b="1" i="1" lang="cs-CZ"/>
              <a:t>dolomit</a:t>
            </a:r>
            <a:r>
              <a:rPr i="1" lang="cs-CZ"/>
              <a:t> lze nalézt v Praze.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Jenom Viza měla loni </a:t>
            </a:r>
            <a:r>
              <a:rPr b="1" i="1" lang="cs-CZ"/>
              <a:t>obrat</a:t>
            </a:r>
            <a:r>
              <a:rPr i="1" lang="cs-CZ"/>
              <a:t> 13 bilionů.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Co , To Sis </a:t>
            </a:r>
            <a:r>
              <a:rPr b="1" i="1" lang="cs-CZ"/>
              <a:t>Počet</a:t>
            </a:r>
            <a:r>
              <a:rPr i="1" lang="cs-CZ"/>
              <a:t> : leč Ještě Jsi nedočet 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Po poledni jel řidič vozidla Citroen ve směru od Vysokých Studnic, vyjel do protisměru a </a:t>
            </a:r>
            <a:r>
              <a:rPr b="1" i="1" lang="cs-CZ"/>
              <a:t>střet</a:t>
            </a:r>
            <a:r>
              <a:rPr i="1" lang="cs-CZ"/>
              <a:t> se s protijedoucím vozidlem Opel Astra, které jelo ve směru od Jihlavy.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Půdu jsme museli zorat , pohnojit a teď na ni budeme </a:t>
            </a:r>
            <a:r>
              <a:rPr b="1" i="1" lang="cs-CZ"/>
              <a:t>set</a:t>
            </a:r>
            <a:r>
              <a:rPr i="1" lang="cs-CZ"/>
              <a:t> obilí , které pak zaoráme 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" Moje děti a vnukové na mne budou </a:t>
            </a:r>
            <a:r>
              <a:rPr b="1" i="1" lang="cs-CZ"/>
              <a:t>pět</a:t>
            </a:r>
            <a:r>
              <a:rPr i="1" lang="cs-CZ"/>
              <a:t> písně chvály a zvířata v savaně se budou třást , sotva mě spatří ! "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Sledujte různé slovnědruhové interpretace</a:t>
            </a:r>
            <a:endParaRPr/>
          </a:p>
        </p:txBody>
      </p:sp>
      <p:sp>
        <p:nvSpPr>
          <p:cNvPr id="171" name="Google Shape;17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cs-CZ" u="sng"/>
              <a:t>Místo</a:t>
            </a:r>
            <a:r>
              <a:rPr i="1" lang="cs-CZ"/>
              <a:t> kategorie léčivo je v zákoně použitý pojem léčivá látka.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cs-CZ" u="sng"/>
              <a:t>Místo </a:t>
            </a:r>
            <a:r>
              <a:rPr i="1" lang="cs-CZ"/>
              <a:t>vědecké práce abych doslova všechen svůj čas věnoval bezradnému hledání.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cs-CZ" u="sng"/>
              <a:t>Místo</a:t>
            </a:r>
            <a:r>
              <a:rPr i="1" lang="cs-CZ"/>
              <a:t> kostela na ostrožně připomínají už dnes jen vzrostlé stromy.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cs-CZ" u="sng"/>
              <a:t>Místo</a:t>
            </a:r>
            <a:r>
              <a:rPr i="1" lang="cs-CZ"/>
              <a:t> oploceného areálu, kam mají lidé důvod přijít jen na výstavy či jiné velké akce, otevřený prostor s parky, cestami pro pěší a cyklisty, ale i zcela nové budovy.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cs-CZ" u="sng"/>
              <a:t>Místo</a:t>
            </a:r>
            <a:r>
              <a:rPr i="1" lang="cs-CZ"/>
              <a:t> malých a středních podniků v ekonomice.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Sledujte různé slovnědruhové interpretace</a:t>
            </a:r>
            <a:endParaRPr/>
          </a:p>
        </p:txBody>
      </p:sp>
      <p:sp>
        <p:nvSpPr>
          <p:cNvPr id="177" name="Google Shape;177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Fotbalové soutěže pokračovaly dalším podzimním </a:t>
            </a:r>
            <a:r>
              <a:rPr b="1" i="1" lang="cs-CZ" u="sng"/>
              <a:t>kolem</a:t>
            </a:r>
            <a:r>
              <a:rPr i="1"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Může mě jen tak z rozmaru zastřelit kterýkoli z ruských vojáků jedoucích </a:t>
            </a:r>
            <a:r>
              <a:rPr b="1" i="1" lang="cs-CZ" u="sng"/>
              <a:t>kolem</a:t>
            </a:r>
            <a:r>
              <a:rPr i="1"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Co se </a:t>
            </a:r>
            <a:r>
              <a:rPr b="1" i="1" lang="cs-CZ" u="sng"/>
              <a:t>kolem</a:t>
            </a:r>
            <a:r>
              <a:rPr i="1" lang="cs-CZ"/>
              <a:t> vás nachází?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Třetí nejkrásnější dívka republiky s pusou od ucha k uchu a rukou omotanou </a:t>
            </a:r>
            <a:r>
              <a:rPr b="1" i="1" lang="cs-CZ" u="sng"/>
              <a:t>kolem</a:t>
            </a:r>
            <a:r>
              <a:rPr i="1" lang="cs-CZ"/>
              <a:t> pohledného černovlasého mladíka.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Ještě v roce 2004 pomohl krajský úřad přerozdělit potřebným </a:t>
            </a:r>
            <a:r>
              <a:rPr b="1" i="1" lang="cs-CZ" u="sng"/>
              <a:t>kolem</a:t>
            </a:r>
            <a:r>
              <a:rPr i="1" lang="cs-CZ"/>
              <a:t> 60 milionů korun.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Vystudoval železniční průmyslovku v Břeclavi, a i když se mu sen o strojvedoucím kvůli slabšímu zraku rozplynul, pod okřídleným </a:t>
            </a:r>
            <a:r>
              <a:rPr b="1" i="1" lang="cs-CZ" u="sng"/>
              <a:t>kolem</a:t>
            </a:r>
            <a:r>
              <a:rPr i="1" lang="cs-CZ"/>
              <a:t> dráhy pracoval na různých postech dvě desítky let.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Určování slovních druhů a tvarová homonymie</a:t>
            </a:r>
            <a:endParaRPr/>
          </a:p>
        </p:txBody>
      </p:sp>
      <p:sp>
        <p:nvSpPr>
          <p:cNvPr id="183" name="Google Shape;183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/>
              <a:t>		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1. Zatrhni případ, kdy všechna tři slova lze interpretovat jako doklady slovnědruhové homonymie/víceznačnosti a uveď ilustrativní kontexty.				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a) </a:t>
            </a:r>
            <a:r>
              <a:rPr i="1" lang="cs-CZ"/>
              <a:t>pěkně, zahradě, ráno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b) </a:t>
            </a:r>
            <a:r>
              <a:rPr i="1" lang="cs-CZ"/>
              <a:t>spíš, chutě, má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c) </a:t>
            </a:r>
            <a:r>
              <a:rPr i="1" lang="cs-CZ"/>
              <a:t>je, tiš, zdraví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Určování slovních druhů</a:t>
            </a:r>
            <a:endParaRPr/>
          </a:p>
        </p:txBody>
      </p:sp>
      <p:sp>
        <p:nvSpPr>
          <p:cNvPr id="189" name="Google Shape;189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1934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2. Které ze tří kritérií uplatňovaných při definování slovních druhů uplatníme, chceme-li tvrdit, že: (užijte slova ve větě tak, aby měla požadovaný slovnědruhový charakter) </a:t>
            </a:r>
            <a:endParaRPr/>
          </a:p>
          <a:p>
            <a:pPr indent="-24193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a) slovo </a:t>
            </a:r>
            <a:r>
              <a:rPr b="1" i="1" lang="cs-CZ"/>
              <a:t>lovčí</a:t>
            </a:r>
            <a:r>
              <a:rPr b="1" lang="cs-CZ"/>
              <a:t> </a:t>
            </a:r>
            <a:r>
              <a:rPr lang="cs-CZ"/>
              <a:t>je substantivum</a:t>
            </a:r>
            <a:endParaRPr/>
          </a:p>
          <a:p>
            <a:pPr indent="-24193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b) slovo </a:t>
            </a:r>
            <a:r>
              <a:rPr b="1" i="1" lang="cs-CZ"/>
              <a:t>že</a:t>
            </a:r>
            <a:r>
              <a:rPr lang="cs-CZ"/>
              <a:t> je částice</a:t>
            </a:r>
            <a:endParaRPr/>
          </a:p>
          <a:p>
            <a:pPr indent="-24193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c) slovo </a:t>
            </a:r>
            <a:r>
              <a:rPr b="1" i="1" lang="cs-CZ"/>
              <a:t>jeden</a:t>
            </a:r>
            <a:r>
              <a:rPr b="1" lang="cs-CZ"/>
              <a:t> </a:t>
            </a:r>
            <a:r>
              <a:rPr lang="cs-CZ"/>
              <a:t>je zájmeno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195" name="Google Shape;195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lang="cs-CZ">
                <a:solidFill>
                  <a:srgbClr val="00B050"/>
                </a:solidFill>
              </a:rPr>
              <a:t>1. b) Ještě </a:t>
            </a:r>
            <a:r>
              <a:rPr i="1" lang="cs-CZ">
                <a:solidFill>
                  <a:srgbClr val="00B050"/>
                </a:solidFill>
              </a:rPr>
              <a:t>spíš/</a:t>
            </a:r>
            <a:r>
              <a:rPr b="1" i="1" lang="cs-CZ">
                <a:solidFill>
                  <a:srgbClr val="00B050"/>
                </a:solidFill>
              </a:rPr>
              <a:t>sloveso</a:t>
            </a:r>
            <a:r>
              <a:rPr i="1" lang="cs-CZ">
                <a:solidFill>
                  <a:srgbClr val="00B050"/>
                </a:solidFill>
              </a:rPr>
              <a:t> ? Spíš/</a:t>
            </a:r>
            <a:r>
              <a:rPr b="1" i="1" lang="cs-CZ">
                <a:solidFill>
                  <a:srgbClr val="00B050"/>
                </a:solidFill>
              </a:rPr>
              <a:t>částice</a:t>
            </a:r>
            <a:r>
              <a:rPr i="1" lang="cs-CZ">
                <a:solidFill>
                  <a:srgbClr val="00B050"/>
                </a:solidFill>
              </a:rPr>
              <a:t> už nespím. Přijdu spíš/adverbium. Mám různé chutě/</a:t>
            </a:r>
            <a:r>
              <a:rPr b="1" i="1" lang="cs-CZ">
                <a:solidFill>
                  <a:srgbClr val="00B050"/>
                </a:solidFill>
              </a:rPr>
              <a:t>sb.</a:t>
            </a:r>
            <a:r>
              <a:rPr i="1" lang="cs-CZ">
                <a:solidFill>
                  <a:srgbClr val="00B050"/>
                </a:solidFill>
              </a:rPr>
              <a:t>, Chutě/</a:t>
            </a:r>
            <a:r>
              <a:rPr b="1" i="1" lang="cs-CZ">
                <a:solidFill>
                  <a:srgbClr val="00B050"/>
                </a:solidFill>
              </a:rPr>
              <a:t>adv.</a:t>
            </a:r>
            <a:r>
              <a:rPr i="1" lang="cs-CZ">
                <a:solidFill>
                  <a:srgbClr val="00B050"/>
                </a:solidFill>
              </a:rPr>
              <a:t> skoč a vyskoč. Ta je má/</a:t>
            </a:r>
            <a:r>
              <a:rPr b="1" i="1" lang="cs-CZ">
                <a:solidFill>
                  <a:srgbClr val="00B050"/>
                </a:solidFill>
              </a:rPr>
              <a:t>zájmeno</a:t>
            </a:r>
            <a:r>
              <a:rPr b="1" lang="cs-CZ">
                <a:solidFill>
                  <a:srgbClr val="00B050"/>
                </a:solidFill>
              </a:rPr>
              <a:t>|</a:t>
            </a:r>
            <a:r>
              <a:rPr b="1" i="1" lang="cs-CZ">
                <a:solidFill>
                  <a:srgbClr val="00B050"/>
                </a:solidFill>
              </a:rPr>
              <a:t>sloveso</a:t>
            </a:r>
            <a:r>
              <a:rPr lang="cs-CZ">
                <a:solidFill>
                  <a:srgbClr val="00B050"/>
                </a:solidFill>
              </a:rPr>
              <a:t>.</a:t>
            </a:r>
            <a:r>
              <a:rPr i="1" lang="cs-CZ">
                <a:solidFill>
                  <a:srgbClr val="00B050"/>
                </a:solidFill>
              </a:rPr>
              <a:t> </a:t>
            </a:r>
            <a:endParaRPr>
              <a:solidFill>
                <a:srgbClr val="00B05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Char char="•"/>
            </a:pPr>
            <a:r>
              <a:rPr lang="cs-CZ">
                <a:solidFill>
                  <a:srgbClr val="00B050"/>
                </a:solidFill>
              </a:rPr>
              <a:t>c) </a:t>
            </a:r>
            <a:r>
              <a:rPr i="1" lang="cs-CZ">
                <a:solidFill>
                  <a:srgbClr val="00B050"/>
                </a:solidFill>
              </a:rPr>
              <a:t>Ta je/</a:t>
            </a:r>
            <a:r>
              <a:rPr b="1" i="1" lang="cs-CZ">
                <a:solidFill>
                  <a:srgbClr val="00B050"/>
                </a:solidFill>
              </a:rPr>
              <a:t>zájmeno</a:t>
            </a:r>
            <a:r>
              <a:rPr b="1" lang="cs-CZ">
                <a:solidFill>
                  <a:srgbClr val="00B050"/>
                </a:solidFill>
              </a:rPr>
              <a:t>|</a:t>
            </a:r>
            <a:r>
              <a:rPr b="1" i="1" lang="cs-CZ">
                <a:solidFill>
                  <a:srgbClr val="00B050"/>
                </a:solidFill>
              </a:rPr>
              <a:t>sloveso</a:t>
            </a:r>
            <a:r>
              <a:rPr i="1" lang="cs-CZ">
                <a:solidFill>
                  <a:srgbClr val="00B050"/>
                </a:solidFill>
              </a:rPr>
              <a:t> má</a:t>
            </a:r>
            <a:r>
              <a:rPr lang="cs-CZ">
                <a:solidFill>
                  <a:srgbClr val="00B050"/>
                </a:solidFill>
              </a:rPr>
              <a:t>.</a:t>
            </a:r>
            <a:r>
              <a:rPr i="1" lang="cs-CZ">
                <a:solidFill>
                  <a:srgbClr val="00B050"/>
                </a:solidFill>
              </a:rPr>
              <a:t> A lesů tajuplná tiš/</a:t>
            </a:r>
            <a:r>
              <a:rPr b="1" i="1" lang="cs-CZ">
                <a:solidFill>
                  <a:srgbClr val="00B050"/>
                </a:solidFill>
              </a:rPr>
              <a:t>sb.</a:t>
            </a:r>
            <a:r>
              <a:rPr i="1" lang="cs-CZ">
                <a:solidFill>
                  <a:srgbClr val="00B050"/>
                </a:solidFill>
              </a:rPr>
              <a:t> Se v teskném větru odhalila. Tiš/sloveso dítě a nemluv. Petr zdraví/</a:t>
            </a:r>
            <a:r>
              <a:rPr b="1" i="1" lang="cs-CZ">
                <a:solidFill>
                  <a:srgbClr val="00B050"/>
                </a:solidFill>
              </a:rPr>
              <a:t>sloveso </a:t>
            </a:r>
            <a:r>
              <a:rPr i="1" lang="cs-CZ">
                <a:solidFill>
                  <a:srgbClr val="00B050"/>
                </a:solidFill>
              </a:rPr>
              <a:t>Lucii. Zdraví/</a:t>
            </a:r>
            <a:r>
              <a:rPr b="1" i="1" lang="cs-CZ">
                <a:solidFill>
                  <a:srgbClr val="00B050"/>
                </a:solidFill>
              </a:rPr>
              <a:t>sb. </a:t>
            </a:r>
            <a:r>
              <a:rPr lang="cs-CZ">
                <a:solidFill>
                  <a:srgbClr val="00B050"/>
                </a:solidFill>
              </a:rPr>
              <a:t>(</a:t>
            </a:r>
            <a:r>
              <a:rPr i="1" lang="cs-CZ">
                <a:solidFill>
                  <a:srgbClr val="00B050"/>
                </a:solidFill>
              </a:rPr>
              <a:t>je velký dar </a:t>
            </a:r>
            <a:r>
              <a:rPr lang="cs-CZ">
                <a:solidFill>
                  <a:srgbClr val="00B050"/>
                </a:solidFill>
              </a:rPr>
              <a:t>| </a:t>
            </a:r>
            <a:r>
              <a:rPr i="1" lang="cs-CZ">
                <a:solidFill>
                  <a:srgbClr val="00B050"/>
                </a:solidFill>
              </a:rPr>
              <a:t>jsou už všichni</a:t>
            </a:r>
            <a:r>
              <a:rPr lang="cs-CZ">
                <a:solidFill>
                  <a:srgbClr val="00B050"/>
                </a:solidFill>
              </a:rPr>
              <a:t>). </a:t>
            </a:r>
            <a:r>
              <a:rPr i="1" lang="cs-CZ">
                <a:solidFill>
                  <a:srgbClr val="00B050"/>
                </a:solidFill>
              </a:rPr>
              <a:t>Zdraví/</a:t>
            </a:r>
            <a:r>
              <a:rPr b="1" i="1" lang="cs-CZ">
                <a:solidFill>
                  <a:srgbClr val="00B050"/>
                </a:solidFill>
              </a:rPr>
              <a:t>adj.</a:t>
            </a:r>
            <a:r>
              <a:rPr lang="cs-CZ">
                <a:solidFill>
                  <a:srgbClr val="00B050"/>
                </a:solidFill>
              </a:rPr>
              <a:t> </a:t>
            </a:r>
            <a:r>
              <a:rPr i="1" lang="cs-CZ">
                <a:solidFill>
                  <a:srgbClr val="00B050"/>
                </a:solidFill>
              </a:rPr>
              <a:t>kluk nekašle.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Kritéria určování slovních druhů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Tvrzení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Slovní druh poznáme z významu slova (sémantika)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Slovní druh poznáme z formy slova (morfologie)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Slovní druh poznáme z funkce, které slovo plní ve větě (syntax)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01" name="Google Shape;201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a) slovo </a:t>
            </a:r>
            <a:r>
              <a:rPr b="1" i="1" lang="cs-CZ"/>
              <a:t>lovčí</a:t>
            </a:r>
            <a:r>
              <a:rPr b="1" lang="cs-CZ"/>
              <a:t> </a:t>
            </a:r>
            <a:r>
              <a:rPr lang="cs-CZ"/>
              <a:t>je substantivum – </a:t>
            </a:r>
            <a:r>
              <a:rPr b="1" lang="cs-CZ">
                <a:solidFill>
                  <a:srgbClr val="00B050"/>
                </a:solidFill>
              </a:rPr>
              <a:t>kritérium syntaktické</a:t>
            </a:r>
            <a:r>
              <a:rPr lang="cs-CZ"/>
              <a:t>, plní funkce, které primárně plní substantivum, jako např. ve větách: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Přišel s ním </a:t>
            </a:r>
            <a:r>
              <a:rPr b="1" i="1" lang="cs-CZ"/>
              <a:t>lovčí</a:t>
            </a:r>
            <a:r>
              <a:rPr i="1" lang="cs-CZ"/>
              <a:t> hraběte z Buckeley , Thomas Aldeker. </a:t>
            </a:r>
            <a:r>
              <a:rPr b="1" i="1" lang="cs-CZ"/>
              <a:t>(podmět)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Na hradě Svojanov potkáte 24 . – 25 . září trubače , sokolníky i </a:t>
            </a:r>
            <a:r>
              <a:rPr b="1" i="1" lang="cs-CZ"/>
              <a:t>lovčí </a:t>
            </a:r>
            <a:r>
              <a:rPr i="1" lang="cs-CZ"/>
              <a:t>se psy , jak se chystají jako kdysi do hvozdů , skolit lítého kance či vznešeného šestnácteráka. </a:t>
            </a:r>
            <a:r>
              <a:rPr b="1" i="1" lang="cs-CZ"/>
              <a:t>(předmět)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sz="2300"/>
              <a:t>Podle morfologického kritéria se totiž slovo skloňuje jako adjektivum typ </a:t>
            </a:r>
            <a:r>
              <a:rPr b="1" i="1" lang="cs-CZ" sz="2300"/>
              <a:t>jarní. </a:t>
            </a:r>
            <a:r>
              <a:rPr b="1" lang="cs-CZ" sz="2300"/>
              <a:t>Avšak až na základě funkce/užití v syntaktickém celku, můžeme určit, zda jde o substantivum (viz příklady výše), nebo adjektivum (</a:t>
            </a:r>
            <a:r>
              <a:rPr lang="cs-CZ" sz="2300"/>
              <a:t>Závazné je i starodávné </a:t>
            </a:r>
            <a:r>
              <a:rPr b="1" lang="cs-CZ" sz="2300"/>
              <a:t>lovčí </a:t>
            </a:r>
            <a:r>
              <a:rPr lang="cs-CZ" sz="2300"/>
              <a:t>právo</a:t>
            </a:r>
            <a:r>
              <a:rPr b="1" lang="cs-CZ" sz="2300"/>
              <a:t> </a:t>
            </a:r>
            <a:r>
              <a:rPr lang="cs-CZ" sz="2300"/>
              <a:t>střelce nejen na snítku jehličí , omočeného v drahocenné krvi , ale i na trofej. </a:t>
            </a:r>
            <a:r>
              <a:rPr b="1" lang="cs-CZ" sz="2300"/>
              <a:t>(atribut).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b) slovo </a:t>
            </a:r>
            <a:r>
              <a:rPr b="1" i="1" lang="cs-CZ"/>
              <a:t>že</a:t>
            </a:r>
            <a:r>
              <a:rPr lang="cs-CZ"/>
              <a:t> je částice - </a:t>
            </a:r>
            <a:r>
              <a:rPr b="1" lang="cs-CZ">
                <a:solidFill>
                  <a:srgbClr val="00B050"/>
                </a:solidFill>
              </a:rPr>
              <a:t>kritérium syntaktické</a:t>
            </a:r>
            <a:r>
              <a:rPr lang="cs-CZ"/>
              <a:t>, modifikuje celou výpověď a nespojuje synt. celky.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cs-CZ"/>
              <a:t>Asi jsem byl pomáhat tatínkovi na bramborový brigádě, </a:t>
            </a:r>
            <a:r>
              <a:rPr b="1" i="1" lang="cs-CZ"/>
              <a:t>že</a:t>
            </a:r>
            <a:r>
              <a:rPr i="1" lang="cs-CZ"/>
              <a:t>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c) slovo </a:t>
            </a:r>
            <a:r>
              <a:rPr b="1" i="1" lang="cs-CZ"/>
              <a:t>jeden</a:t>
            </a:r>
            <a:r>
              <a:rPr b="1" lang="cs-CZ"/>
              <a:t> </a:t>
            </a:r>
            <a:r>
              <a:rPr lang="cs-CZ"/>
              <a:t>je zájmeno – </a:t>
            </a:r>
            <a:r>
              <a:rPr b="1" lang="cs-CZ">
                <a:solidFill>
                  <a:srgbClr val="00B050"/>
                </a:solidFill>
              </a:rPr>
              <a:t>kritérium sémantické</a:t>
            </a:r>
            <a:r>
              <a:rPr b="1" lang="cs-CZ"/>
              <a:t>,</a:t>
            </a:r>
            <a:r>
              <a:rPr lang="cs-CZ"/>
              <a:t> neoznačuje množství, ale signalizuje neurčitost podobně jako neurčitý člen v jazycích s obligatorním členem.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cs-CZ"/>
              <a:t>Jeden </a:t>
            </a:r>
            <a:r>
              <a:rPr i="1" lang="cs-CZ"/>
              <a:t>alexandrijský biskup nebyl uvyklý nepohodlnému mnišskému životu a musel strávit noc v klášteře v Ennatonu.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sz="2300"/>
              <a:t>Podle morfologického kritéria se totiž slovo skloňuje jako zájmeno </a:t>
            </a:r>
            <a:r>
              <a:rPr b="1" i="1" lang="cs-CZ" sz="2300"/>
              <a:t>ten. </a:t>
            </a:r>
            <a:r>
              <a:rPr b="1" lang="cs-CZ" sz="2300"/>
              <a:t>Na základě sémantiky rozlišíme, zda jde o užití zájmenné </a:t>
            </a:r>
            <a:r>
              <a:rPr b="1" i="1" lang="cs-CZ" sz="2300"/>
              <a:t>(nějaký)</a:t>
            </a:r>
            <a:r>
              <a:rPr b="1" lang="cs-CZ" sz="2300"/>
              <a:t> nebo číslovkové (</a:t>
            </a:r>
            <a:r>
              <a:rPr i="1" lang="cs-CZ" sz="2300"/>
              <a:t>Nebyl tam jen </a:t>
            </a:r>
            <a:r>
              <a:rPr b="1" i="1" lang="cs-CZ" sz="2300"/>
              <a:t>jeden</a:t>
            </a:r>
            <a:r>
              <a:rPr i="1" lang="cs-CZ" sz="2300"/>
              <a:t>, byli tam všichni tři, ani </a:t>
            </a:r>
            <a:r>
              <a:rPr b="1" i="1" lang="cs-CZ" sz="2300"/>
              <a:t>jeden </a:t>
            </a:r>
            <a:r>
              <a:rPr i="1" lang="cs-CZ" sz="2300"/>
              <a:t>z nich si toho nevšiml.)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1935"/>
              <a:buFont typeface="Calibri"/>
              <a:buNone/>
            </a:pPr>
            <a:r>
              <a:rPr b="1" lang="cs-CZ"/>
              <a:t>Tvrzení: Slovní druhu plní syntaktické funkce.</a:t>
            </a:r>
            <a:r>
              <a:rPr lang="cs-CZ"/>
              <a:t> </a:t>
            </a:r>
            <a:r>
              <a:rPr lang="cs-CZ" sz="3100"/>
              <a:t>Např. sloveso v určitém tvaru (verbum finitum) plní ve větě funkci přísudku.</a:t>
            </a:r>
            <a:br>
              <a:rPr lang="cs-CZ" sz="3100"/>
            </a:br>
            <a:endParaRPr sz="3100"/>
          </a:p>
        </p:txBody>
      </p:sp>
      <p:sp>
        <p:nvSpPr>
          <p:cNvPr id="207" name="Google Shape;207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Svišti, pišti.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Jí je špatně.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Jan je osel.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Málo snědí a hodně spoří.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Ženu holí stroj.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Lexikální homonymie se chápe většinou jako problém slovníku. Tvarová homonymie má za následek vícero interpretací na rovině morfosyntaktické.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cs-CZ" sz="2800"/>
              <a:t>Víte, jaké jsou pravidelné vnitroparadigmatické (uvnitř tvaroslovného systému jednoho slovesného lexému) tvarové homonymie u sloves?</a:t>
            </a:r>
            <a:endParaRPr/>
          </a:p>
        </p:txBody>
      </p:sp>
      <p:sp>
        <p:nvSpPr>
          <p:cNvPr id="213" name="Google Shape;213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Přešla.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Ví </a:t>
            </a:r>
            <a:r>
              <a:rPr lang="cs-CZ"/>
              <a:t>všechno.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Nedospěj.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Došly.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Slovnědruhový přechod</a:t>
            </a:r>
            <a:br>
              <a:rPr lang="cs-CZ"/>
            </a:br>
            <a:endParaRPr/>
          </a:p>
        </p:txBody>
      </p:sp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Termínem slovnědruhový přechod míníme případy, kdy tvary (paradigma / subparadigma) mohou podle syntaktické funkce a významové transpozice nabývat různých slovnědruhových interpretací. Příkladem nechť jsou transpozice prostých a předložkových pádů substantiv a adjektiv do adverbií (adverbializace).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vajíčka na měkko/naměkko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Slovnědruhový přesah</a:t>
            </a:r>
            <a:endParaRPr/>
          </a:p>
        </p:txBody>
      </p:sp>
      <p:sp>
        <p:nvSpPr>
          <p:cNvPr id="225" name="Google Shape;225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Termínem slovnědruhový přesah označujeme případy, kdy tvar (paradigma) lze při aplikaci různě seřazených kritérií pro určení slovního druhu zařadit k více slovním druhům (např. adjektivně skloňovaná slova řazená mezi číslovky, která označují nějakou vlastnost – pozici v řadě – pořadí, viz výše první, poslední, předešlý, předchozí, následující, předposlední, druhý=odlišný/jiný, atp.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Které z kritérií uplatníme, když budeme chtít tvrdit, že</a:t>
            </a:r>
            <a:endParaRPr/>
          </a:p>
        </p:txBody>
      </p:sp>
      <p:sp>
        <p:nvSpPr>
          <p:cNvPr id="231" name="Google Shape;231;p3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kuřecí </a:t>
            </a:r>
            <a:r>
              <a:rPr lang="cs-CZ"/>
              <a:t>je substantivum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místo </a:t>
            </a:r>
            <a:r>
              <a:rPr lang="cs-CZ"/>
              <a:t>je předložka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hlavní</a:t>
            </a:r>
            <a:r>
              <a:rPr lang="cs-CZ"/>
              <a:t> je substantivum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se</a:t>
            </a:r>
            <a:r>
              <a:rPr lang="cs-CZ"/>
              <a:t> je zájmeno zvratné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cs-CZ"/>
              <a:t>kolem </a:t>
            </a:r>
            <a:r>
              <a:rPr lang="cs-CZ"/>
              <a:t>je adverbium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Uveďte užití (slovní spojení/větu), v němž má/nemá uvedené slovo příslušnou slovnědruhovou platnost a argumentujte.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Např. </a:t>
            </a:r>
            <a:r>
              <a:rPr b="1" i="1" lang="cs-CZ">
                <a:solidFill>
                  <a:srgbClr val="FF0000"/>
                </a:solidFill>
              </a:rPr>
              <a:t>cestující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37" name="Google Shape;23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i="1" lang="cs-CZ">
                <a:solidFill>
                  <a:srgbClr val="FF0000"/>
                </a:solidFill>
              </a:rPr>
              <a:t>Zuzana, </a:t>
            </a:r>
            <a:r>
              <a:rPr b="1" i="1" lang="cs-CZ" u="sng">
                <a:solidFill>
                  <a:srgbClr val="FF0000"/>
                </a:solidFill>
              </a:rPr>
              <a:t>cestující</a:t>
            </a:r>
            <a:r>
              <a:rPr b="1" i="1" lang="cs-CZ">
                <a:solidFill>
                  <a:srgbClr val="FF0000"/>
                </a:solidFill>
              </a:rPr>
              <a:t> </a:t>
            </a:r>
            <a:r>
              <a:rPr i="1" lang="cs-CZ">
                <a:solidFill>
                  <a:srgbClr val="FF0000"/>
                </a:solidFill>
              </a:rPr>
              <a:t>každý den do školy vlakem, dává přednost spojům, v nichž je wi-fi, aby si mohla po cestě na počítači udělat úkoly.</a:t>
            </a:r>
            <a:r>
              <a:rPr lang="cs-CZ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 u="sng"/>
              <a:t>Participium</a:t>
            </a:r>
            <a:r>
              <a:rPr lang="cs-CZ"/>
              <a:t> má tvar </a:t>
            </a:r>
            <a:r>
              <a:rPr b="1" lang="cs-CZ" u="sng"/>
              <a:t>adjektiva </a:t>
            </a:r>
            <a:r>
              <a:rPr lang="cs-CZ"/>
              <a:t>nicméně je ještě patrný slovesný původ (nominalizace verba, vedlejší věta je nahrazena konstrukcí s adjektivizovanou formou přechodníku: </a:t>
            </a:r>
            <a:r>
              <a:rPr i="1" lang="cs-CZ">
                <a:solidFill>
                  <a:srgbClr val="FF0000"/>
                </a:solidFill>
              </a:rPr>
              <a:t>která cestuje → cestující</a:t>
            </a:r>
            <a:r>
              <a:rPr lang="cs-CZ"/>
              <a:t>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i="1" lang="cs-CZ">
                <a:solidFill>
                  <a:srgbClr val="FF0000"/>
                </a:solidFill>
              </a:rPr>
              <a:t>Všichni </a:t>
            </a:r>
            <a:r>
              <a:rPr b="1" i="1" lang="cs-CZ" u="sng">
                <a:solidFill>
                  <a:srgbClr val="FF0000"/>
                </a:solidFill>
              </a:rPr>
              <a:t>cestující</a:t>
            </a:r>
            <a:r>
              <a:rPr b="1" i="1" lang="cs-CZ">
                <a:solidFill>
                  <a:srgbClr val="FF0000"/>
                </a:solidFill>
              </a:rPr>
              <a:t> </a:t>
            </a:r>
            <a:r>
              <a:rPr i="1" lang="cs-CZ">
                <a:solidFill>
                  <a:srgbClr val="FF0000"/>
                </a:solidFill>
              </a:rPr>
              <a:t>školáci snídali ve vlaku.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Nominalizace pokračuje a adjektivizované participium plní funkci shodného přívlastku (primární syntaktická funkce adjektiv).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i="1" lang="cs-CZ">
                <a:solidFill>
                  <a:srgbClr val="FF0000"/>
                </a:solidFill>
              </a:rPr>
              <a:t>Volal na </a:t>
            </a:r>
            <a:r>
              <a:rPr b="1" i="1" lang="cs-CZ" u="sng">
                <a:solidFill>
                  <a:srgbClr val="FF0000"/>
                </a:solidFill>
              </a:rPr>
              <a:t>cestující</a:t>
            </a:r>
            <a:r>
              <a:rPr i="1" lang="cs-CZ">
                <a:solidFill>
                  <a:srgbClr val="FF0000"/>
                </a:solidFill>
              </a:rPr>
              <a:t>, aby vystoupili.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Dochází ke slovnědruhovému přechodu – </a:t>
            </a:r>
            <a:r>
              <a:rPr b="1" lang="cs-CZ"/>
              <a:t>substantivizaci</a:t>
            </a:r>
            <a:r>
              <a:rPr lang="cs-CZ"/>
              <a:t> adjektiva, které ztrácí aktuální participiání význam (ten, který právě </a:t>
            </a:r>
            <a:r>
              <a:rPr i="1" lang="cs-CZ"/>
              <a:t>cestuje</a:t>
            </a:r>
            <a:r>
              <a:rPr lang="cs-CZ"/>
              <a:t>) a pojmenovává jakoukoli </a:t>
            </a:r>
            <a:r>
              <a:rPr b="1" lang="cs-CZ"/>
              <a:t>osobu</a:t>
            </a:r>
            <a:r>
              <a:rPr lang="cs-CZ"/>
              <a:t>, která se opakovaně přemísťuje (používá cestu)(lexikalizovaný význam lišící se od významu jména osoby, která cestuje za účelem poznání - </a:t>
            </a:r>
            <a:r>
              <a:rPr i="1" lang="cs-CZ"/>
              <a:t>cestovatel</a:t>
            </a:r>
            <a:r>
              <a:rPr lang="cs-CZ"/>
              <a:t>).</a:t>
            </a:r>
            <a:endParaRPr/>
          </a:p>
          <a:p>
            <a:pPr indent="-774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Jakou slovnědruhovou platnost mají tučně vyznačená slova a jaké kritérium uplatníme při určení slovního druhu?</a:t>
            </a:r>
            <a:endParaRPr/>
          </a:p>
        </p:txBody>
      </p:sp>
      <p:sp>
        <p:nvSpPr>
          <p:cNvPr id="243" name="Google Shape;243;p3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Role </a:t>
            </a:r>
            <a:r>
              <a:rPr b="1" lang="cs-CZ"/>
              <a:t>smírčího</a:t>
            </a:r>
            <a:r>
              <a:rPr lang="cs-CZ"/>
              <a:t> není nic snadného, ale za příjemné setkání bez hádek to stojí.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Svědkové, lékaři, novináři, </a:t>
            </a:r>
            <a:r>
              <a:rPr b="1" lang="cs-CZ"/>
              <a:t>popravčí</a:t>
            </a:r>
            <a:r>
              <a:rPr lang="cs-CZ"/>
              <a:t> mohli poprvé během exekuce vyjít do vlahé noci na další cigaretu.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Takové </a:t>
            </a:r>
            <a:r>
              <a:rPr b="1" lang="cs-CZ"/>
              <a:t>srnčí</a:t>
            </a:r>
            <a:r>
              <a:rPr lang="cs-CZ"/>
              <a:t> nebo </a:t>
            </a:r>
            <a:r>
              <a:rPr b="1" lang="cs-CZ"/>
              <a:t>kančí</a:t>
            </a:r>
            <a:r>
              <a:rPr lang="cs-CZ"/>
              <a:t> je lahoda.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Malé </a:t>
            </a:r>
            <a:r>
              <a:rPr b="1" lang="cs-CZ"/>
              <a:t>smrčí</a:t>
            </a:r>
            <a:r>
              <a:rPr lang="cs-CZ"/>
              <a:t> spojilo své větve, břízka ohnutá pod špičkou padlého smrku se chvěla bolestí.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Ančí</a:t>
            </a:r>
            <a:r>
              <a:rPr lang="cs-CZ"/>
              <a:t> bude od jara roznášet pivo navlečená jako při chemickém poplachu.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Když se </a:t>
            </a:r>
            <a:r>
              <a:rPr b="1" lang="cs-CZ"/>
              <a:t>námluvčí</a:t>
            </a:r>
            <a:r>
              <a:rPr lang="cs-CZ"/>
              <a:t> objevil na návsi , vybíhali zvědavci ze všech domů , aby věděli, kam jde.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Jakou slovnědruhovou platnost mají tučně vyznačená slova a jaké kritérium uplatníme při určení slovního druhu?</a:t>
            </a:r>
            <a:endParaRPr/>
          </a:p>
        </p:txBody>
      </p:sp>
      <p:sp>
        <p:nvSpPr>
          <p:cNvPr id="249" name="Google Shape;24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Před </a:t>
            </a:r>
            <a:r>
              <a:rPr b="1" lang="cs-CZ"/>
              <a:t>smírčí </a:t>
            </a:r>
            <a:r>
              <a:rPr lang="cs-CZ"/>
              <a:t>návštěvou si promyslete každé slovo omluvy, abyste nenapáchali ještě více zla.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Cestou do </a:t>
            </a:r>
            <a:r>
              <a:rPr b="1" lang="cs-CZ"/>
              <a:t>popravčí </a:t>
            </a:r>
            <a:r>
              <a:rPr lang="cs-CZ"/>
              <a:t>komory i v ní si odsouzenec zpívá píseň Čas hraje pro mě (Time Is On My Side) od Rolling Stones.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Pachatel vyšetřovatelům tvrdil, že střílel na </a:t>
            </a:r>
            <a:r>
              <a:rPr b="1" lang="cs-CZ"/>
              <a:t>srnčí</a:t>
            </a:r>
            <a:r>
              <a:rPr lang="cs-CZ"/>
              <a:t> zvěř.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Mají-li lýkožrouti, což je jeden z nejznámějších druhů kůrovců, rozvrátit </a:t>
            </a:r>
            <a:r>
              <a:rPr b="1" lang="cs-CZ"/>
              <a:t>smrčí</a:t>
            </a:r>
            <a:r>
              <a:rPr lang="cs-CZ"/>
              <a:t> obranu , musí jich být hodně.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Hned po obědě vylezla na půdu a vyhlížela </a:t>
            </a:r>
            <a:r>
              <a:rPr b="1" lang="cs-CZ"/>
              <a:t>námluvčí</a:t>
            </a:r>
            <a:r>
              <a:rPr lang="cs-CZ"/>
              <a:t> škvírou mezi prkny. Konečně byli tu: starý Matouš Suchomel a ženich v bílých "pajtalónech„, pošvihávaje si tenkou hůlčičkou.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cs-CZ" sz="2800"/>
              <a:t>Rozhodněte, ke kterým slovním druhům mohou patřit následující</a:t>
            </a:r>
            <a:r>
              <a:rPr lang="cs-CZ" sz="2800"/>
              <a:t> </a:t>
            </a:r>
            <a:r>
              <a:rPr b="1" lang="cs-CZ" sz="2800"/>
              <a:t>formy, a rozlište, zda jde o </a:t>
            </a:r>
            <a:r>
              <a:rPr b="1" lang="cs-CZ" sz="2800">
                <a:solidFill>
                  <a:srgbClr val="FFC000"/>
                </a:solidFill>
              </a:rPr>
              <a:t>homonymii (popř. transpozici) slovnědruhovou</a:t>
            </a:r>
            <a:r>
              <a:rPr b="1" lang="cs-CZ" sz="2800"/>
              <a:t>,</a:t>
            </a:r>
            <a:r>
              <a:rPr lang="cs-CZ" sz="2800"/>
              <a:t> </a:t>
            </a:r>
            <a:r>
              <a:rPr b="1" lang="cs-CZ" sz="2800"/>
              <a:t>nebo o </a:t>
            </a:r>
            <a:r>
              <a:rPr b="1" lang="cs-CZ" sz="2800">
                <a:solidFill>
                  <a:srgbClr val="92D050"/>
                </a:solidFill>
              </a:rPr>
              <a:t>homonymii lexikální</a:t>
            </a:r>
            <a:r>
              <a:rPr b="1" lang="cs-CZ" sz="2800"/>
              <a:t>:</a:t>
            </a:r>
            <a:endParaRPr sz="2800"/>
          </a:p>
        </p:txBody>
      </p:sp>
      <p:sp>
        <p:nvSpPr>
          <p:cNvPr id="255" name="Google Shape;255;p3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KOLEM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ŽIVO</a:t>
            </a:r>
            <a:endParaRPr i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VESEL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VLIVEM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ANI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ŽENA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HNÁT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HOŘE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Algoritmus určování slovních druhů</a:t>
            </a:r>
            <a:endParaRPr/>
          </a:p>
        </p:txBody>
      </p:sp>
      <p:pic>
        <p:nvPicPr>
          <p:cNvPr id="97" name="Google Shape;97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6218" y="1825625"/>
            <a:ext cx="9099564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cs-CZ" sz="3200"/>
              <a:t>Rozhodněte, ke kterým slovním druhům mohou patřit následující</a:t>
            </a:r>
            <a:r>
              <a:rPr lang="cs-CZ" sz="3200"/>
              <a:t> </a:t>
            </a:r>
            <a:r>
              <a:rPr b="1" lang="cs-CZ" sz="3200"/>
              <a:t>formy, a rozlište, zda jde o </a:t>
            </a:r>
            <a:r>
              <a:rPr b="1" lang="cs-CZ" sz="3200">
                <a:solidFill>
                  <a:srgbClr val="FFC000"/>
                </a:solidFill>
              </a:rPr>
              <a:t>homonymii (popř. transpozici) slovnědruhovou</a:t>
            </a:r>
            <a:r>
              <a:rPr b="1" lang="cs-CZ" sz="3200"/>
              <a:t>,</a:t>
            </a:r>
            <a:r>
              <a:rPr lang="cs-CZ" sz="3200"/>
              <a:t> </a:t>
            </a:r>
            <a:r>
              <a:rPr b="1" lang="cs-CZ" sz="3200"/>
              <a:t>nebo o </a:t>
            </a:r>
            <a:r>
              <a:rPr b="1" lang="cs-CZ" sz="3200">
                <a:solidFill>
                  <a:srgbClr val="92D050"/>
                </a:solidFill>
              </a:rPr>
              <a:t>homonymii lexikální</a:t>
            </a:r>
            <a:r>
              <a:rPr b="1" lang="cs-CZ" sz="3200"/>
              <a:t>:</a:t>
            </a:r>
            <a:endParaRPr sz="3200"/>
          </a:p>
        </p:txBody>
      </p:sp>
      <p:sp>
        <p:nvSpPr>
          <p:cNvPr id="261" name="Google Shape;261;p3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KOLEM adverbium </a:t>
            </a:r>
            <a:r>
              <a:rPr b="1" i="1" lang="cs-CZ"/>
              <a:t>kolo</a:t>
            </a:r>
            <a:r>
              <a:rPr lang="cs-CZ"/>
              <a:t>:</a:t>
            </a:r>
            <a:r>
              <a:rPr i="1" lang="cs-CZ"/>
              <a:t> </a:t>
            </a:r>
            <a:r>
              <a:rPr lang="cs-CZ"/>
              <a:t>substantivum: </a:t>
            </a:r>
            <a:r>
              <a:rPr i="1" lang="cs-CZ"/>
              <a:t>Praštil </a:t>
            </a:r>
            <a:r>
              <a:rPr b="1" i="1" lang="cs-CZ"/>
              <a:t>kolem</a:t>
            </a:r>
            <a:r>
              <a:rPr i="1" lang="cs-CZ"/>
              <a:t> o zem. </a:t>
            </a:r>
            <a:r>
              <a:rPr lang="cs-CZ"/>
              <a:t>× </a:t>
            </a:r>
            <a:r>
              <a:rPr i="1" lang="cs-CZ"/>
              <a:t>Šel </a:t>
            </a:r>
            <a:r>
              <a:rPr i="1" lang="cs-CZ">
                <a:solidFill>
                  <a:srgbClr val="FFC000"/>
                </a:solidFill>
              </a:rPr>
              <a:t>kolem</a:t>
            </a:r>
            <a:r>
              <a:rPr i="1" lang="cs-CZ"/>
              <a:t>. × </a:t>
            </a:r>
            <a:r>
              <a:rPr lang="cs-CZ"/>
              <a:t>prepozice:</a:t>
            </a:r>
            <a:r>
              <a:rPr i="1" lang="cs-CZ"/>
              <a:t> Šel </a:t>
            </a:r>
            <a:r>
              <a:rPr i="1" lang="cs-CZ">
                <a:solidFill>
                  <a:srgbClr val="FFC000"/>
                </a:solidFill>
              </a:rPr>
              <a:t>kolem</a:t>
            </a:r>
            <a:r>
              <a:rPr i="1" lang="cs-CZ"/>
              <a:t> domu.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ŽIVO adjektivum: </a:t>
            </a:r>
            <a:r>
              <a:rPr i="1" lang="cs-CZ"/>
              <a:t>Dítě nebylo tou dobou již </a:t>
            </a:r>
            <a:r>
              <a:rPr b="1" i="1" lang="cs-CZ"/>
              <a:t>živo</a:t>
            </a:r>
            <a:r>
              <a:rPr i="1" lang="cs-CZ"/>
              <a:t>. × </a:t>
            </a:r>
            <a:r>
              <a:rPr lang="cs-CZ"/>
              <a:t>adverbium: </a:t>
            </a:r>
            <a:r>
              <a:rPr i="1" lang="cs-CZ"/>
              <a:t>Na chatě bylo </a:t>
            </a:r>
            <a:r>
              <a:rPr i="1" lang="cs-CZ">
                <a:solidFill>
                  <a:srgbClr val="FFC000"/>
                </a:solidFill>
              </a:rPr>
              <a:t>živo</a:t>
            </a:r>
            <a:r>
              <a:rPr i="1"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VESEL: adjektivum jmenný tvar </a:t>
            </a:r>
            <a:r>
              <a:rPr b="1" i="1" lang="cs-CZ"/>
              <a:t>veselý</a:t>
            </a:r>
            <a:r>
              <a:rPr lang="cs-CZ"/>
              <a:t>: Byl jsem </a:t>
            </a:r>
            <a:r>
              <a:rPr b="1" i="1" lang="cs-CZ"/>
              <a:t>vesel</a:t>
            </a:r>
            <a:r>
              <a:rPr lang="cs-CZ"/>
              <a:t>. × sloveso</a:t>
            </a:r>
            <a:r>
              <a:rPr i="1" lang="cs-CZ"/>
              <a:t>: Tak se s nimi </a:t>
            </a:r>
            <a:r>
              <a:rPr i="1" lang="cs-CZ">
                <a:solidFill>
                  <a:srgbClr val="FFC000"/>
                </a:solidFill>
              </a:rPr>
              <a:t>vesel</a:t>
            </a:r>
            <a:r>
              <a:rPr i="1" lang="cs-CZ"/>
              <a:t>. </a:t>
            </a:r>
            <a:r>
              <a:rPr lang="cs-CZ"/>
              <a:t>× substantivum: </a:t>
            </a:r>
            <a:r>
              <a:rPr i="1" lang="cs-CZ"/>
              <a:t>Udělali nosítká z </a:t>
            </a:r>
            <a:r>
              <a:rPr i="1" lang="cs-CZ">
                <a:solidFill>
                  <a:srgbClr val="92D050"/>
                </a:solidFill>
              </a:rPr>
              <a:t>vesel.</a:t>
            </a:r>
            <a:endParaRPr>
              <a:solidFill>
                <a:srgbClr val="92D05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VLIVEM: substantivum </a:t>
            </a:r>
            <a:r>
              <a:rPr b="1" i="1" lang="cs-CZ"/>
              <a:t>vliv</a:t>
            </a:r>
            <a:r>
              <a:rPr lang="cs-CZ"/>
              <a:t>: </a:t>
            </a:r>
            <a:r>
              <a:rPr i="1" lang="cs-CZ"/>
              <a:t>Pod špatným </a:t>
            </a:r>
            <a:r>
              <a:rPr b="1" i="1" lang="cs-CZ"/>
              <a:t>vlivem</a:t>
            </a:r>
            <a:r>
              <a:rPr i="1" lang="cs-CZ"/>
              <a:t> svých přátel nedokončil školu a stal se z něj povaleč.</a:t>
            </a:r>
            <a:r>
              <a:rPr lang="cs-CZ"/>
              <a:t> × předložka nevlastní: </a:t>
            </a:r>
            <a:r>
              <a:rPr i="1" lang="cs-CZ">
                <a:solidFill>
                  <a:srgbClr val="FFC000"/>
                </a:solidFill>
              </a:rPr>
              <a:t>Vlivem</a:t>
            </a:r>
            <a:r>
              <a:rPr i="1" lang="cs-CZ"/>
              <a:t> okolností zahořkla.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ANI: Spojka: </a:t>
            </a:r>
            <a:r>
              <a:rPr i="1" lang="cs-CZ"/>
              <a:t>Nebyl doma </a:t>
            </a:r>
            <a:r>
              <a:rPr b="1" i="1" lang="cs-CZ"/>
              <a:t>ani</a:t>
            </a:r>
            <a:r>
              <a:rPr i="1" lang="cs-CZ"/>
              <a:t> ve škole .</a:t>
            </a:r>
            <a:r>
              <a:rPr lang="cs-CZ"/>
              <a:t> × částice: </a:t>
            </a:r>
            <a:r>
              <a:rPr i="1" lang="cs-CZ">
                <a:solidFill>
                  <a:srgbClr val="FFC000"/>
                </a:solidFill>
              </a:rPr>
              <a:t>Ani</a:t>
            </a:r>
            <a:r>
              <a:rPr i="1" lang="cs-CZ"/>
              <a:t> mi nechoď na oči! .</a:t>
            </a:r>
            <a:r>
              <a:rPr lang="cs-CZ"/>
              <a:t> × substantivum </a:t>
            </a:r>
            <a:r>
              <a:rPr b="1" i="1" lang="cs-CZ"/>
              <a:t>Aňa</a:t>
            </a:r>
            <a:r>
              <a:rPr lang="cs-CZ"/>
              <a:t>: </a:t>
            </a:r>
            <a:r>
              <a:rPr i="1" lang="cs-CZ">
                <a:solidFill>
                  <a:srgbClr val="92D050"/>
                </a:solidFill>
              </a:rPr>
              <a:t>Ani</a:t>
            </a:r>
            <a:r>
              <a:rPr i="1" lang="cs-CZ"/>
              <a:t>, pojď domů, volal bratr na sestřičku.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ŽENA: substantivum: </a:t>
            </a:r>
            <a:r>
              <a:rPr i="1" lang="cs-CZ"/>
              <a:t>To je moje </a:t>
            </a:r>
            <a:r>
              <a:rPr i="1" lang="cs-CZ">
                <a:solidFill>
                  <a:srgbClr val="92D050"/>
                </a:solidFill>
              </a:rPr>
              <a:t>žena</a:t>
            </a:r>
            <a:r>
              <a:rPr i="1" lang="cs-CZ"/>
              <a:t>.</a:t>
            </a:r>
            <a:r>
              <a:rPr lang="cs-CZ"/>
              <a:t> × sloveso </a:t>
            </a:r>
            <a:r>
              <a:rPr b="1" i="1" lang="cs-CZ"/>
              <a:t>hnát</a:t>
            </a:r>
            <a:r>
              <a:rPr lang="cs-CZ"/>
              <a:t>/přechodník: </a:t>
            </a:r>
            <a:r>
              <a:rPr i="1" lang="cs-CZ">
                <a:solidFill>
                  <a:srgbClr val="92D050"/>
                </a:solidFill>
              </a:rPr>
              <a:t>Žena</a:t>
            </a:r>
            <a:r>
              <a:rPr i="1" lang="cs-CZ"/>
              <a:t> se domů vrazil do souseda.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HNÁT: sloveso: </a:t>
            </a:r>
            <a:r>
              <a:rPr i="1" lang="cs-CZ"/>
              <a:t>Musíš se tak </a:t>
            </a:r>
            <a:r>
              <a:rPr i="1" lang="cs-CZ">
                <a:solidFill>
                  <a:srgbClr val="92D050"/>
                </a:solidFill>
              </a:rPr>
              <a:t>hnát</a:t>
            </a:r>
            <a:r>
              <a:rPr i="1" lang="cs-CZ"/>
              <a:t>?</a:t>
            </a:r>
            <a:r>
              <a:rPr lang="cs-CZ"/>
              <a:t> × substantivum: </a:t>
            </a:r>
            <a:r>
              <a:rPr i="1" lang="cs-CZ"/>
              <a:t>Uviděl </a:t>
            </a:r>
            <a:r>
              <a:rPr i="1" lang="cs-CZ">
                <a:solidFill>
                  <a:srgbClr val="92D050"/>
                </a:solidFill>
              </a:rPr>
              <a:t>hnát</a:t>
            </a:r>
            <a:r>
              <a:rPr i="1" lang="cs-CZ"/>
              <a:t> trčící ze země.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HOŘE: substantivum: </a:t>
            </a:r>
            <a:r>
              <a:rPr i="1" lang="cs-CZ"/>
              <a:t>Rodiče měli </a:t>
            </a:r>
            <a:r>
              <a:rPr i="1" lang="cs-CZ">
                <a:solidFill>
                  <a:srgbClr val="92D050"/>
                </a:solidFill>
              </a:rPr>
              <a:t>hoře</a:t>
            </a:r>
            <a:r>
              <a:rPr i="1" lang="cs-CZ"/>
              <a:t>.</a:t>
            </a:r>
            <a:r>
              <a:rPr lang="cs-CZ"/>
              <a:t> × substantivum </a:t>
            </a:r>
            <a:r>
              <a:rPr b="1" i="1" lang="cs-CZ"/>
              <a:t>hora</a:t>
            </a:r>
            <a:r>
              <a:rPr lang="cs-CZ"/>
              <a:t>: </a:t>
            </a:r>
            <a:r>
              <a:rPr i="1" lang="cs-CZ"/>
              <a:t>Na vysoké </a:t>
            </a:r>
            <a:r>
              <a:rPr i="1" lang="cs-CZ">
                <a:solidFill>
                  <a:srgbClr val="92D050"/>
                </a:solidFill>
              </a:rPr>
              <a:t>hoře</a:t>
            </a:r>
            <a:r>
              <a:rPr i="1" lang="cs-CZ"/>
              <a:t> stál hrad. </a:t>
            </a:r>
            <a:r>
              <a:rPr lang="cs-CZ"/>
              <a:t> × sloveso </a:t>
            </a:r>
            <a:r>
              <a:rPr b="1" i="1" lang="cs-CZ"/>
              <a:t>hořet</a:t>
            </a:r>
            <a:r>
              <a:rPr lang="cs-CZ"/>
              <a:t>/přechodník: </a:t>
            </a:r>
            <a:r>
              <a:rPr i="1" lang="cs-CZ">
                <a:solidFill>
                  <a:srgbClr val="92D050"/>
                </a:solidFill>
              </a:rPr>
              <a:t>Hoře</a:t>
            </a:r>
            <a:r>
              <a:rPr i="1" lang="cs-CZ"/>
              <a:t> zvědavostí vrazil do sousedova bytu.</a:t>
            </a:r>
            <a:r>
              <a:rPr lang="cs-CZ"/>
              <a:t> 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Určete slovní druh tučně vytištěných slov:</a:t>
            </a:r>
            <a:endParaRPr/>
          </a:p>
        </p:txBody>
      </p:sp>
      <p:sp>
        <p:nvSpPr>
          <p:cNvPr id="267" name="Google Shape;267;p3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Oplatil jim to </a:t>
            </a:r>
            <a:r>
              <a:rPr b="1" lang="cs-CZ"/>
              <a:t>desateronásobně</a:t>
            </a:r>
            <a:r>
              <a:rPr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Že </a:t>
            </a:r>
            <a:r>
              <a:rPr lang="cs-CZ"/>
              <a:t>vám není </a:t>
            </a:r>
            <a:r>
              <a:rPr b="1" lang="cs-CZ"/>
              <a:t>hanba</a:t>
            </a:r>
            <a:r>
              <a:rPr lang="cs-CZ"/>
              <a:t>! </a:t>
            </a:r>
            <a:r>
              <a:rPr lang="cs-CZ" sz="900" u="sng">
                <a:solidFill>
                  <a:schemeClr val="hlink"/>
                </a:solidFill>
                <a:hlinkClick r:id="rId3"/>
              </a:rPr>
              <a:t>https://www.korpus.cz/kontext/view?viewmode=sen&amp;pagesize=40&amp;attrs=word&amp;attr_vmode=visible-kwic&amp;base_viewattr=word&amp;ctxattrs=word&amp;refs=%3Ddoc.title&amp;q=~NeG4AIMq4S24&amp;QSEnabled=1</a:t>
            </a:r>
            <a:r>
              <a:rPr lang="cs-CZ" sz="900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Některé naše </a:t>
            </a:r>
            <a:r>
              <a:rPr b="1" lang="cs-CZ"/>
              <a:t>studující </a:t>
            </a:r>
            <a:r>
              <a:rPr lang="cs-CZ"/>
              <a:t>podávají </a:t>
            </a:r>
            <a:r>
              <a:rPr b="1" lang="cs-CZ"/>
              <a:t>vynikající </a:t>
            </a:r>
            <a:r>
              <a:rPr lang="cs-CZ"/>
              <a:t>studijní výkony.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Čtvrtinu </a:t>
            </a:r>
            <a:r>
              <a:rPr lang="cs-CZ"/>
              <a:t>je </a:t>
            </a:r>
            <a:r>
              <a:rPr b="1" lang="cs-CZ"/>
              <a:t>zapotřebí </a:t>
            </a:r>
            <a:r>
              <a:rPr lang="cs-CZ"/>
              <a:t>dokončit </a:t>
            </a:r>
            <a:r>
              <a:rPr b="1" lang="cs-CZ"/>
              <a:t>už navečer</a:t>
            </a:r>
            <a:r>
              <a:rPr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V oblasti </a:t>
            </a:r>
            <a:r>
              <a:rPr lang="cs-CZ"/>
              <a:t>zasažené </a:t>
            </a:r>
            <a:r>
              <a:rPr b="1" lang="cs-CZ"/>
              <a:t>dřívějším </a:t>
            </a:r>
            <a:r>
              <a:rPr lang="cs-CZ"/>
              <a:t>zemětřesením došlo </a:t>
            </a:r>
            <a:r>
              <a:rPr b="1" lang="cs-CZ"/>
              <a:t>následkem </a:t>
            </a:r>
            <a:r>
              <a:rPr lang="cs-CZ"/>
              <a:t>sesuvu půdy k </a:t>
            </a:r>
            <a:r>
              <a:rPr b="1" lang="cs-CZ"/>
              <a:t>dalšímu </a:t>
            </a:r>
            <a:r>
              <a:rPr lang="cs-CZ"/>
              <a:t>neštěstí. </a:t>
            </a:r>
            <a:r>
              <a:rPr lang="cs-CZ" sz="900"/>
              <a:t>(</a:t>
            </a:r>
            <a:r>
              <a:rPr lang="cs-CZ" sz="900" u="sng">
                <a:solidFill>
                  <a:schemeClr val="hlink"/>
                </a:solidFill>
                <a:hlinkClick r:id="rId4"/>
              </a:rPr>
              <a:t>https://www.korpus.cz/kontext/view?viewmode=sen&amp;pagesize=40&amp;attrs=word&amp;attr_vmode=visible-kwic&amp;base_viewattr=word&amp;ctxattrs=word&amp;q=~HMCY64qyYAuQ&amp;QSEnabled=1</a:t>
            </a:r>
            <a:r>
              <a:rPr lang="cs-CZ" sz="900"/>
              <a:t> ), (</a:t>
            </a:r>
            <a:r>
              <a:rPr lang="cs-CZ" sz="900" u="sng">
                <a:solidFill>
                  <a:schemeClr val="hlink"/>
                </a:solidFill>
                <a:hlinkClick r:id="rId5"/>
              </a:rPr>
              <a:t>https://www.korpus.cz/kontext/view?viewmode=kwic&amp;pagesize=40&amp;attrs=word&amp;attr_vmode=visible-kwic&amp;base_viewattr=word&amp;q=~xC44wEmuWkGs</a:t>
            </a:r>
            <a:r>
              <a:rPr lang="cs-CZ" sz="900"/>
              <a:t> , </a:t>
            </a:r>
            <a:r>
              <a:rPr lang="cs-CZ" sz="900" u="sng">
                <a:solidFill>
                  <a:schemeClr val="hlink"/>
                </a:solidFill>
                <a:hlinkClick r:id="rId6"/>
              </a:rPr>
              <a:t>https://www.korpus.cz/kontext/view?viewmode=sen&amp;pagesize=40&amp;attrs=word&amp;attr_vmode=visible-kwic&amp;base_viewattr=word&amp;q=~rkE2wKoaqsie</a:t>
            </a:r>
            <a:r>
              <a:rPr lang="cs-CZ" sz="900"/>
              <a:t> 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Všichni vrátní </a:t>
            </a:r>
            <a:r>
              <a:rPr lang="cs-CZ"/>
              <a:t>byli </a:t>
            </a:r>
            <a:r>
              <a:rPr b="1" lang="cs-CZ"/>
              <a:t>kupodivu blond</a:t>
            </a:r>
            <a:r>
              <a:rPr lang="cs-CZ"/>
              <a:t>.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Určete slovní druh tučně vytištěných slov:</a:t>
            </a:r>
            <a:endParaRPr/>
          </a:p>
        </p:txBody>
      </p:sp>
      <p:sp>
        <p:nvSpPr>
          <p:cNvPr id="273" name="Google Shape;273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Oplatil jim to </a:t>
            </a:r>
            <a:r>
              <a:rPr b="1" lang="cs-CZ"/>
              <a:t>desateronásobně (číslovka)</a:t>
            </a:r>
            <a:r>
              <a:rPr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Že (částice) </a:t>
            </a:r>
            <a:r>
              <a:rPr lang="cs-CZ"/>
              <a:t>vám není </a:t>
            </a:r>
            <a:r>
              <a:rPr b="1" lang="cs-CZ"/>
              <a:t>hanba (příslovce)</a:t>
            </a:r>
            <a:r>
              <a:rPr lang="cs-CZ"/>
              <a:t>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Některé naše </a:t>
            </a:r>
            <a:r>
              <a:rPr b="1" lang="cs-CZ"/>
              <a:t>studující (substantivum) </a:t>
            </a:r>
            <a:r>
              <a:rPr lang="cs-CZ"/>
              <a:t>podávají </a:t>
            </a:r>
            <a:r>
              <a:rPr b="1" lang="cs-CZ"/>
              <a:t>vynikající (adjektivum) </a:t>
            </a:r>
            <a:r>
              <a:rPr lang="cs-CZ"/>
              <a:t>studijní výkony.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Čtvrtinu (číslovka) </a:t>
            </a:r>
            <a:r>
              <a:rPr lang="cs-CZ"/>
              <a:t>je </a:t>
            </a:r>
            <a:r>
              <a:rPr b="1" lang="cs-CZ"/>
              <a:t>zapotřebí (příslovce) </a:t>
            </a:r>
            <a:r>
              <a:rPr lang="cs-CZ"/>
              <a:t>dokončit </a:t>
            </a:r>
            <a:r>
              <a:rPr b="1" lang="cs-CZ"/>
              <a:t>už (částice) navečer (příslovce)</a:t>
            </a:r>
            <a:r>
              <a:rPr lang="cs-CZ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V (předložka) oblasti (substantivum) </a:t>
            </a:r>
            <a:r>
              <a:rPr lang="cs-CZ"/>
              <a:t>zasažené </a:t>
            </a:r>
            <a:r>
              <a:rPr b="1" lang="cs-CZ"/>
              <a:t>dřívějším (adjektivum) </a:t>
            </a:r>
            <a:r>
              <a:rPr lang="cs-CZ"/>
              <a:t>zemětřesením došlo </a:t>
            </a:r>
            <a:r>
              <a:rPr b="1" lang="cs-CZ"/>
              <a:t>následkem (substantivum) </a:t>
            </a:r>
            <a:r>
              <a:rPr lang="cs-CZ"/>
              <a:t>sesuvu půdy k </a:t>
            </a:r>
            <a:r>
              <a:rPr b="1" lang="cs-CZ"/>
              <a:t>dalšímu (adjektivum) </a:t>
            </a:r>
            <a:r>
              <a:rPr lang="cs-CZ"/>
              <a:t>neštěstí.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Všichni (zájmeno) vrátní (substantivum) </a:t>
            </a:r>
            <a:r>
              <a:rPr lang="cs-CZ"/>
              <a:t>byli </a:t>
            </a:r>
            <a:r>
              <a:rPr b="1" lang="cs-CZ"/>
              <a:t>kupodivu (částice) blond (adjektivum)</a:t>
            </a:r>
            <a:r>
              <a:rPr lang="cs-CZ"/>
              <a:t>.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Proč? Všimněte si rozdílů substitučního testu</a:t>
            </a:r>
            <a:endParaRPr/>
          </a:p>
        </p:txBody>
      </p:sp>
      <p:sp>
        <p:nvSpPr>
          <p:cNvPr id="279" name="Google Shape;279;p3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Že vám není </a:t>
            </a:r>
            <a:r>
              <a:rPr b="1" lang="cs-CZ"/>
              <a:t>hanba/stydno/trapně</a:t>
            </a:r>
            <a:r>
              <a:rPr lang="cs-CZ"/>
              <a:t>! × Stál na hanbě/v koutě. Propadla bych se hanbou/studem. Ona je </a:t>
            </a:r>
            <a:r>
              <a:rPr b="1" lang="cs-CZ"/>
              <a:t>hanba/hanbou/poskvrna/černá ovce</a:t>
            </a:r>
            <a:r>
              <a:rPr lang="cs-CZ"/>
              <a:t> celé rodiny.  (adverbializace substantiva </a:t>
            </a:r>
            <a:r>
              <a:rPr i="1" lang="cs-CZ"/>
              <a:t>hanba</a:t>
            </a:r>
            <a:r>
              <a:rPr lang="cs-CZ"/>
              <a:t>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Některé naše </a:t>
            </a:r>
            <a:r>
              <a:rPr b="1" lang="cs-CZ"/>
              <a:t>studující/studentky/žákyně </a:t>
            </a:r>
            <a:r>
              <a:rPr lang="cs-CZ"/>
              <a:t>podávají </a:t>
            </a:r>
            <a:r>
              <a:rPr b="1" lang="cs-CZ"/>
              <a:t>vynikající/výborný/skvělý </a:t>
            </a:r>
            <a:r>
              <a:rPr lang="cs-CZ"/>
              <a:t>studijní výkony.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c25ab491aa_0_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Syntaktické funkce SD</a:t>
            </a:r>
            <a:endParaRPr/>
          </a:p>
        </p:txBody>
      </p:sp>
      <p:sp>
        <p:nvSpPr>
          <p:cNvPr id="103" name="Google Shape;103;g2c25ab491aa_0_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SUBSTANTIVA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primárně podmět, předmět (Kos zpívá. Chytil kosa.), sekundárně přívlastek neshodný (zpěv kosa), příslovečné určení (do města)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ADJEKTIVA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primárně přívlastek shodný (syté barvy), sekundárně podmět (Modrá je hezká barva.), předmět (Sytý hladovému nevěří.), součást přísudku (Jsem sytý.), doplněk (Narodil se postižený.)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VERBA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primárně přísudek (Otec pracuje.), sekundárně podmět (Myslet je houby vědět.), přívlastek neshodný (vůle žít), součást přísudku (Byl zavražděn.), doplněk (Cítil se unaven.)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ADVERBIA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500"/>
              <a:t>primárně funkce příslovečné určení (Sejdeme se doma.), sekundárně podmět (Doma neznamená venku.), přívlastek neshodný (místo nahoře), součást přísudku, doplněk (pracuje zadarmo)</a:t>
            </a: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c1af37fd8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cs-CZ" sz="1200">
                <a:latin typeface="Times New Roman"/>
                <a:ea typeface="Times New Roman"/>
                <a:cs typeface="Times New Roman"/>
                <a:sym typeface="Times New Roman"/>
              </a:rPr>
              <a:t>            </a:t>
            </a:r>
            <a:r>
              <a:rPr lang="cs-CZ" sz="3633">
                <a:latin typeface="Times New Roman"/>
                <a:ea typeface="Times New Roman"/>
                <a:cs typeface="Times New Roman"/>
                <a:sym typeface="Times New Roman"/>
              </a:rPr>
              <a:t> Rozdíl mezi substantivy a adjektivy je dán </a:t>
            </a:r>
            <a:r>
              <a:rPr b="1" lang="cs-CZ" sz="3633">
                <a:latin typeface="Times New Roman"/>
                <a:ea typeface="Times New Roman"/>
                <a:cs typeface="Times New Roman"/>
                <a:sym typeface="Times New Roman"/>
              </a:rPr>
              <a:t>typem flexe</a:t>
            </a:r>
            <a:r>
              <a:rPr lang="cs-CZ" sz="3633">
                <a:latin typeface="Times New Roman"/>
                <a:ea typeface="Times New Roman"/>
                <a:cs typeface="Times New Roman"/>
                <a:sym typeface="Times New Roman"/>
              </a:rPr>
              <a:t>. V následujících větách urči, kdy jde o </a:t>
            </a:r>
            <a:endParaRPr sz="3633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2c1af37fd8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a) </a:t>
            </a:r>
            <a:r>
              <a:rPr lang="cs-CZ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substantivum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, 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b) </a:t>
            </a:r>
            <a:r>
              <a:rPr lang="cs-CZ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substantivum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cs-CZ" sz="2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adjektivní flexí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(tj. slovo nefunguje v žádných kontextech jako adjektivum),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c)</a:t>
            </a:r>
            <a:r>
              <a:rPr lang="cs-CZ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substantivizované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adjektivum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(slovo funguje jako substantivum, nicméně může fungovat i jako adjektivum), 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d) </a:t>
            </a:r>
            <a:r>
              <a:rPr lang="cs-CZ" sz="2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adjektivum</a:t>
            </a:r>
            <a:r>
              <a:rPr lang="cs-CZ" sz="2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i="1" lang="cs-CZ" sz="1200"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V záběru je nepopsatelně obézní starší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ženská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Tuhle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paní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jsem už někde viděl.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To je náš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domácí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Na svatého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Jiří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vylézají hadi a štíři.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Velké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bohatství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jej zaslepilo.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Zdražení se dotkne všech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cestujících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Dal si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sekanou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s bramborovou kaší.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Jiřího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jsem potkal včera.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Ještě pořád jsem váš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nadřízený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důstojník.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Hajný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se schoval v lese.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5801"/>
              <a:buFont typeface="Arial"/>
              <a:buNone/>
            </a:pP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      Tisková </a:t>
            </a:r>
            <a:r>
              <a:rPr b="1"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mluvčí</a:t>
            </a:r>
            <a:r>
              <a:rPr i="1" lang="cs-CZ" sz="3072">
                <a:latin typeface="Times New Roman"/>
                <a:ea typeface="Times New Roman"/>
                <a:cs typeface="Times New Roman"/>
                <a:sym typeface="Times New Roman"/>
              </a:rPr>
              <a:t> vám sdělí vše podstatné.</a:t>
            </a:r>
            <a:endParaRPr i="1" sz="30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c1af37fd89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200"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   Jak byste charakterizovali slovnědruhovou příslušnost vytučněných slov v následujících výpovědích:</a:t>
            </a:r>
            <a:endParaRPr sz="6200"/>
          </a:p>
        </p:txBody>
      </p:sp>
      <p:sp>
        <p:nvSpPr>
          <p:cNvPr id="115" name="Google Shape;115;g2c1af37fd89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Ahojte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, já jsem takovej jedlík, …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Čau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, lidi, potřeboval bych poradit.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Ahoj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, chtěla jsem se jen zeptat, …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Zdarte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, poraďte mi někdo, …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, tu máš, …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Místo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 kategorie léčivo je v zákoně použitý pojem léčivá látka.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Místo 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vědecké práce abych doslova všechen svůj čas věnoval bezradnému hledání.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Místo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 kostela na Ostrožně připomínají už dnes jen vzrostlé stromy.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Místo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 malých a středních podniků budujeme velkopodniky.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cs-CZ" sz="2100" u="sng">
                <a:latin typeface="Times New Roman"/>
                <a:ea typeface="Times New Roman"/>
                <a:cs typeface="Times New Roman"/>
                <a:sym typeface="Times New Roman"/>
              </a:rPr>
              <a:t>Místo</a:t>
            </a:r>
            <a:r>
              <a:rPr i="1" lang="cs-CZ" sz="2100">
                <a:latin typeface="Times New Roman"/>
                <a:ea typeface="Times New Roman"/>
                <a:cs typeface="Times New Roman"/>
                <a:sym typeface="Times New Roman"/>
              </a:rPr>
              <a:t> malých a středních podniků v ekonomice je ohroženo.</a:t>
            </a:r>
            <a:endParaRPr i="1"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1af37fd89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cs-CZ" sz="1200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lang="cs-CZ" sz="2266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Adverbia 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vznikají adverbializací prostých a </a:t>
            </a:r>
            <a:r>
              <a:rPr b="1" lang="cs-CZ" sz="2266">
                <a:latin typeface="Times New Roman"/>
                <a:ea typeface="Times New Roman"/>
                <a:cs typeface="Times New Roman"/>
                <a:sym typeface="Times New Roman"/>
              </a:rPr>
              <a:t>předložkových pádů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 jmen (</a:t>
            </a:r>
            <a:r>
              <a:rPr lang="cs-CZ" sz="2266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substantiv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/jmenných tvarů </a:t>
            </a:r>
            <a:r>
              <a:rPr lang="cs-CZ" sz="2266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adjektiv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V následujících případech uveď, kdy předložkové spojení směřuje k </a:t>
            </a:r>
            <a:r>
              <a:rPr lang="cs-CZ" sz="2266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adverbiální spřežce</a:t>
            </a:r>
            <a:r>
              <a:rPr lang="cs-CZ" sz="2266">
                <a:latin typeface="Times New Roman"/>
                <a:ea typeface="Times New Roman"/>
                <a:cs typeface="Times New Roman"/>
                <a:sym typeface="Times New Roman"/>
              </a:rPr>
              <a:t> a kdy jde o spojení prepozice+jméno. (Uvádějte další příklady.)</a:t>
            </a:r>
            <a:endParaRPr sz="2266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2c1af37fd89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cs-CZ" sz="1200">
                <a:latin typeface="Times New Roman"/>
                <a:ea typeface="Times New Roman"/>
                <a:cs typeface="Times New Roman"/>
                <a:sym typeface="Times New Roman"/>
              </a:rPr>
              <a:t>           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K ránu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jsem vylezl z bunkru. 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    Chýlilo se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k ránu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    Polkla jsem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na prázdno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    Viktorie myslela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na prázdno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, které nastane, až on odejde.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	Chlapi v hospodě seděli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na sucho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     Chlapi v hospodě nadávali </a:t>
            </a:r>
            <a:r>
              <a:rPr b="1"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na sucho</a:t>
            </a:r>
            <a:r>
              <a:rPr i="1" lang="cs-CZ" sz="3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25ab491a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Ur</a:t>
            </a:r>
            <a:r>
              <a:rPr lang="cs-CZ" sz="3000">
                <a:latin typeface="Times New Roman"/>
                <a:ea typeface="Times New Roman"/>
                <a:cs typeface="Times New Roman"/>
                <a:sym typeface="Times New Roman"/>
              </a:rPr>
              <a:t>či slovnědruhovou platnost podtržených slov a zobecni, na čem je závislá</a:t>
            </a:r>
            <a:endParaRPr sz="3000"/>
          </a:p>
        </p:txBody>
      </p:sp>
      <p:sp>
        <p:nvSpPr>
          <p:cNvPr id="127" name="Google Shape;127;g2c25ab491a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Role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smírčího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není nic snadného, ale za příjemné setkání bez hádek to stojí.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Svědkové, lékaři, novináři,</a:t>
            </a:r>
            <a:r>
              <a:rPr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popravčí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mohli poprvé během exekuce vyjít do vlahé noci na další cigaretu.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Takové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srnčí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nebo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kančí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je lahoda.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Malé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smrčí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spojilo své větve, břízka ohnutá pod špičkou padlého smrku se chvěla bolestí.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Ančí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bude od jara roznášet pivo navlečená jako při chemickém poplachu.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Když se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námluvčí</a:t>
            </a:r>
            <a:r>
              <a:rPr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objevil na návsi , vybíhali zvědavci ze všech domů , aby věděli, kam jde.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Před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smírčí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návštěvou si promyslete každé slovo omluvy, abyste nenapáchali ještě více zla.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Cestou do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popravčí</a:t>
            </a:r>
            <a:r>
              <a:rPr b="1"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komory i v ní si odsouzenec zpívá píseň Čas hraje pro mě (Time Is On My Side) od Rolling Stones.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Pachatel vyšetřovatelům tvrdil, že střílel na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srnčí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zvěř.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Mají-li lýkožrouti, což je jeden z nejznámějších druhů kůrovců, rozvrátit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smrčí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obranu, musí jich být hodně.</a:t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40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       Hned po obědě vylezla na půdu a vyhlížela </a:t>
            </a:r>
            <a:r>
              <a:rPr b="1" i="1" lang="cs-CZ" sz="2000" u="sng">
                <a:latin typeface="Times New Roman"/>
                <a:ea typeface="Times New Roman"/>
                <a:cs typeface="Times New Roman"/>
                <a:sym typeface="Times New Roman"/>
              </a:rPr>
              <a:t>námluvčí</a:t>
            </a: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 škvírou mezi prkny. 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25ab491aa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latin typeface="Times New Roman"/>
                <a:ea typeface="Times New Roman"/>
                <a:cs typeface="Times New Roman"/>
                <a:sym typeface="Times New Roman"/>
              </a:rPr>
              <a:t>Podle morfologického kritéria třídění slovních druhů patří spojky mezi neohebné slovní druhy. Vyber příklad, kdy je toto kritérium porušeno.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2c25ab491aa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4" name="Google Shape;134;g2c25ab491aa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26849" y="1903275"/>
            <a:ext cx="14801850" cy="344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2020-01-13T09:46:14Z</dcterms:created>
  <dc:creator>petr</dc:creator>
</cp:coreProperties>
</file>