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0" r:id="rId3"/>
    <p:sldId id="265" r:id="rId4"/>
    <p:sldId id="264" r:id="rId5"/>
    <p:sldId id="263" r:id="rId6"/>
    <p:sldId id="261" r:id="rId7"/>
    <p:sldId id="268" r:id="rId8"/>
    <p:sldId id="266" r:id="rId9"/>
    <p:sldId id="270" r:id="rId10"/>
    <p:sldId id="269" r:id="rId11"/>
    <p:sldId id="259" r:id="rId12"/>
  </p:sldIdLst>
  <p:sldSz cx="9144000" cy="6858000" type="screen4x3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B4A933D6-D928-4110-8E47-66DE915B569C}">
          <p14:sldIdLst>
            <p14:sldId id="256"/>
            <p14:sldId id="260"/>
            <p14:sldId id="265"/>
            <p14:sldId id="264"/>
            <p14:sldId id="263"/>
            <p14:sldId id="261"/>
            <p14:sldId id="268"/>
            <p14:sldId id="266"/>
            <p14:sldId id="270"/>
            <p14:sldId id="269"/>
            <p14:sldId id="259"/>
          </p14:sldIdLst>
        </p14:section>
        <p14:section name="Oddíl bez názvu" id="{6AE80F98-9775-4696-835E-0A44CF1F5D1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a Soleiman pour Hashemi" initials="MSpH" lastIdx="2" clrIdx="0">
    <p:extLst>
      <p:ext uri="{19B8F6BF-5375-455C-9EA6-DF929625EA0E}">
        <p15:presenceInfo xmlns:p15="http://schemas.microsoft.com/office/powerpoint/2012/main" userId="Michaela Soleiman pour Hashem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8" autoAdjust="0"/>
    <p:restoredTop sz="86353" autoAdjust="0"/>
  </p:normalViewPr>
  <p:slideViewPr>
    <p:cSldViewPr>
      <p:cViewPr varScale="1">
        <p:scale>
          <a:sx n="112" d="100"/>
          <a:sy n="112" d="100"/>
        </p:scale>
        <p:origin x="227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40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DEEB3-B8BA-4F6F-83AF-09DDB64030C4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77DC4-5A7A-456B-9917-346A3001C17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7971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Prezentace: prof. PhDr. Michaela Hashemi, CSc. (ÚČL, Filozofická fakulta MU Brno)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i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i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3690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i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7DC4-5A7A-456B-9917-346A3001C178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Klepnutím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B05F3F9-7BAA-4CA4-A7E6-7CE4DAAD90B5}" type="datetimeFigureOut">
              <a:rPr lang="cs-CZ" smtClean="0"/>
              <a:pPr/>
              <a:t>19.02.2025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9605407-E097-405F-8BF1-A63F33712E4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gitalniknihovna.cz/mzk/view/uuid:8df54290-0ed2-11e5-b269-5ef3fc9bb22f?page=uuid:602fd410-1512-11e5-b9a6-5ef3fc9ae86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1800" y="1124744"/>
            <a:ext cx="6192688" cy="1628752"/>
          </a:xfrm>
        </p:spPr>
        <p:txBody>
          <a:bodyPr/>
          <a:lstStyle/>
          <a:p>
            <a:pPr algn="ctr"/>
            <a:r>
              <a:rPr lang="cs-CZ" sz="3200" dirty="0" err="1"/>
              <a:t>ZáklAdní</a:t>
            </a:r>
            <a:r>
              <a:rPr lang="cs-CZ" sz="3200" dirty="0"/>
              <a:t> literárněvědné syntézy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843808" y="3539864"/>
            <a:ext cx="6192688" cy="897248"/>
          </a:xfrm>
        </p:spPr>
        <p:txBody>
          <a:bodyPr/>
          <a:lstStyle/>
          <a:p>
            <a:pPr algn="l"/>
            <a:r>
              <a:rPr lang="cs-CZ" dirty="0"/>
              <a:t>Prezentace: prof. PhDr. Michaela </a:t>
            </a:r>
            <a:r>
              <a:rPr lang="cs-CZ" dirty="0" err="1"/>
              <a:t>Hashemi</a:t>
            </a:r>
            <a:r>
              <a:rPr lang="cs-CZ" dirty="0"/>
              <a:t>, CSc. </a:t>
            </a:r>
          </a:p>
          <a:p>
            <a:pPr algn="l"/>
            <a:r>
              <a:rPr lang="cs-CZ" dirty="0"/>
              <a:t>(ÚČLK, Filozofická fakulta MU Brno)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2843808" y="5373216"/>
            <a:ext cx="5544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chemeClr val="bg1"/>
                </a:solidFill>
              </a:rPr>
              <a:t>Staročeská </a:t>
            </a:r>
            <a:r>
              <a:rPr lang="cs-CZ" sz="1600" dirty="0" err="1">
                <a:solidFill>
                  <a:schemeClr val="bg1"/>
                </a:solidFill>
              </a:rPr>
              <a:t>bc.</a:t>
            </a:r>
            <a:r>
              <a:rPr lang="cs-CZ" sz="1600" dirty="0">
                <a:solidFill>
                  <a:schemeClr val="bg1"/>
                </a:solidFill>
              </a:rPr>
              <a:t> přednáška </a:t>
            </a:r>
            <a:r>
              <a:rPr lang="cs-CZ" sz="1600">
                <a:solidFill>
                  <a:schemeClr val="bg1"/>
                </a:solidFill>
              </a:rPr>
              <a:t>JS 2025</a:t>
            </a:r>
            <a:endParaRPr lang="cs-CZ" sz="16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BECE51-06A6-49BD-B2F8-762E784870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0840" y="332656"/>
            <a:ext cx="4971600" cy="504056"/>
          </a:xfrm>
        </p:spPr>
        <p:txBody>
          <a:bodyPr/>
          <a:lstStyle/>
          <a:p>
            <a:endParaRPr lang="cs-CZ" sz="24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6BC3C35-79E3-47CA-B09E-650AA3FBBB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91880" y="1556792"/>
            <a:ext cx="4834162" cy="5301208"/>
          </a:xfrm>
        </p:spPr>
        <p:txBody>
          <a:bodyPr>
            <a:normAutofit/>
          </a:bodyPr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4567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cs-CZ" sz="2800" dirty="0"/>
              <a:t>Osnova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755576" y="1268760"/>
            <a:ext cx="6984776" cy="1703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cs-CZ" dirty="0"/>
              <a:t>Literární dějiny Josefa Dobrovského a Josefa Jungmanna.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cs-CZ" dirty="0"/>
              <a:t>Pozitivistické syntézy Jana Vlčka a Jana Jakubce.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cs-CZ" dirty="0"/>
              <a:t>Tzv. akademické dějiny z 50. let 20. století.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cs-CZ" dirty="0"/>
              <a:t>Pokus o syntézu: Jan </a:t>
            </a:r>
            <a:r>
              <a:rPr lang="cs-CZ" dirty="0" err="1"/>
              <a:t>Lehár</a:t>
            </a:r>
            <a:r>
              <a:rPr lang="cs-CZ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Ad 1: Josef </a:t>
            </a:r>
            <a:r>
              <a:rPr lang="cs-CZ" dirty="0" err="1"/>
              <a:t>DoBrovský</a:t>
            </a:r>
            <a:r>
              <a:rPr lang="cs-CZ" dirty="0"/>
              <a:t> a Josef Jungmann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2"/>
          </p:nvPr>
        </p:nvSpPr>
        <p:spPr>
          <a:xfrm>
            <a:off x="381296" y="1371600"/>
            <a:ext cx="3520440" cy="4114800"/>
          </a:xfrm>
        </p:spPr>
        <p:txBody>
          <a:bodyPr>
            <a:normAutofit/>
          </a:bodyPr>
          <a:lstStyle/>
          <a:p>
            <a:r>
              <a:rPr lang="cs-CZ" sz="1800" b="1" dirty="0">
                <a:solidFill>
                  <a:srgbClr val="0070C0"/>
                </a:solidFill>
              </a:rPr>
              <a:t>Josef Dobrovský </a:t>
            </a:r>
            <a:r>
              <a:rPr lang="cs-CZ" sz="1800" dirty="0"/>
              <a:t>(1753-1829):  především filolog</a:t>
            </a:r>
          </a:p>
          <a:p>
            <a:r>
              <a:rPr lang="cs-CZ" sz="1800" dirty="0">
                <a:solidFill>
                  <a:srgbClr val="FF0000"/>
                </a:solidFill>
              </a:rPr>
              <a:t>Dějiny české řeči a literatury </a:t>
            </a:r>
            <a:r>
              <a:rPr lang="cs-CZ" sz="1800" dirty="0"/>
              <a:t>(1. vyd. 1792): německy psané dílo, chronologické zpracování vývoje s hodnotícím aspektem: kritériem je mu stav jazyka: základ dnešní periodizace; vrcholné období doba veleslavínská, vydělení husitství jako samostatné etapy.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sz="1800" dirty="0">
                <a:solidFill>
                  <a:srgbClr val="0070C0"/>
                </a:solidFill>
              </a:rPr>
              <a:t>Josef Jungmann </a:t>
            </a:r>
            <a:r>
              <a:rPr lang="cs-CZ" sz="1400" dirty="0"/>
              <a:t>(1773-1847): filolog a literární historik</a:t>
            </a:r>
          </a:p>
          <a:p>
            <a:r>
              <a:rPr lang="cs-CZ" sz="1800" dirty="0">
                <a:solidFill>
                  <a:srgbClr val="FF0000"/>
                </a:solidFill>
              </a:rPr>
              <a:t>Historie literatury </a:t>
            </a:r>
            <a:r>
              <a:rPr lang="cs-CZ" sz="1800" dirty="0"/>
              <a:t>(1825; </a:t>
            </a:r>
            <a:r>
              <a:rPr lang="cs-CZ" sz="1800" dirty="0" err="1"/>
              <a:t>přepr</a:t>
            </a:r>
            <a:r>
              <a:rPr lang="cs-CZ" sz="1800" dirty="0"/>
              <a:t>. 1849): česky psané dílo: soupis dochované literární produkce rozdělené do 6. etap s podkapitolami o historickém stavu, jazyku a literatuře doby</a:t>
            </a:r>
          </a:p>
        </p:txBody>
      </p:sp>
    </p:spTree>
    <p:extLst>
      <p:ext uri="{BB962C8B-B14F-4D97-AF65-F5344CB8AC3E}">
        <p14:creationId xmlns:p14="http://schemas.microsoft.com/office/powerpoint/2010/main" val="193413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text 3"/>
          <p:cNvSpPr txBox="1">
            <a:spLocks/>
          </p:cNvSpPr>
          <p:nvPr/>
        </p:nvSpPr>
        <p:spPr>
          <a:xfrm>
            <a:off x="395536" y="5733256"/>
            <a:ext cx="7416824" cy="591344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cs-CZ" sz="2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230A6E6E-18BE-4CE0-8030-099353291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Ad 2. Pozitivistické syntézy Jana Vlčka a Jana Jakubce. </a:t>
            </a:r>
            <a:r>
              <a:rPr lang="cs-CZ"/>
              <a:t>Dějiny Arna </a:t>
            </a:r>
            <a:r>
              <a:rPr lang="cs-CZ" dirty="0" err="1"/>
              <a:t>nováka</a:t>
            </a:r>
            <a:br>
              <a:rPr lang="cs-CZ" dirty="0"/>
            </a:br>
            <a:endParaRPr lang="cs-CZ" dirty="0"/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3D82934B-83E9-467C-8E02-EC7BBBA7EAD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1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 Vlček 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(1860-1930): </a:t>
            </a:r>
            <a:r>
              <a:rPr lang="cs-CZ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Dějiny české literatury 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(1892; 1921): pozitivisticky orientované; záběr i na literaturu slovenskou</a:t>
            </a:r>
            <a:endParaRPr lang="cs-CZ" sz="1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 Jakubec 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(1862-1936): vůdčí představitel pozitivisticky orientované literární historie: </a:t>
            </a:r>
            <a:r>
              <a:rPr lang="cs-CZ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Dějiny literatury české 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(1911; 1934): zahrnuje literární vývoj od VM po májovce, zčásti monografický a sociologický výklad</a:t>
            </a:r>
            <a:endParaRPr lang="cs-CZ" sz="1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Arne Novák </a:t>
            </a:r>
            <a:r>
              <a:rPr lang="cs-CZ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(1880-1939): 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historik a kritik české literatury vycházející z metodologického pluralismu: </a:t>
            </a:r>
            <a:r>
              <a:rPr lang="cs-CZ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Přehledné dějiny literatury české 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(4. vyd. 1933; podstatné přepracované </a:t>
            </a:r>
            <a:r>
              <a:rPr lang="cs-CZ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yvdání</a:t>
            </a:r>
            <a:r>
              <a:rPr lang="cs-CZ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vycházelo v l. 1936-1939; jádro 1910 , staročeská část Jan Václav Novák, tehdejší spoluautor): systematický výklad s akcentem na tehdejší současnou literaturu)</a:t>
            </a:r>
          </a:p>
          <a:p>
            <a:r>
              <a:rPr lang="cs-CZ" sz="1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Citace ad Vlček: </a:t>
            </a:r>
            <a:r>
              <a:rPr lang="cs-CZ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https://www.digitalniknihovna.cz/mzk/view/uuid:8df54290-0ed2-11e5-b269-5ef3fc9bb22f?page=uuid:602fd410-1512-11e5-b9a6-5ef3fc9ae867</a:t>
            </a:r>
            <a:r>
              <a:rPr lang="cs-CZ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/s. 300: </a:t>
            </a:r>
            <a:r>
              <a:rPr lang="cs-CZ" sz="19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Hasištejnský</a:t>
            </a:r>
            <a:r>
              <a:rPr lang="cs-CZ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  <a:p>
            <a:endParaRPr lang="cs-CZ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FC12FDCE-814F-428B-931F-A17C65484D08}"/>
              </a:ext>
            </a:extLst>
          </p:cNvPr>
          <p:cNvSpPr/>
          <p:nvPr/>
        </p:nvSpPr>
        <p:spPr>
          <a:xfrm>
            <a:off x="1979712" y="836712"/>
            <a:ext cx="33123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>
                <a:solidFill>
                  <a:srgbClr val="FF0000"/>
                </a:solidFill>
              </a:rPr>
              <a:t>Ad 3: Tzv. akademické dějiny z 50. let 20. století.</a:t>
            </a:r>
          </a:p>
          <a:p>
            <a:endParaRPr lang="cs-CZ" sz="2400" dirty="0">
              <a:solidFill>
                <a:srgbClr val="FF0000"/>
              </a:solidFill>
            </a:endParaRPr>
          </a:p>
          <a:p>
            <a:endParaRPr lang="cs-CZ" sz="2400" dirty="0">
              <a:solidFill>
                <a:srgbClr val="FF0000"/>
              </a:solidFill>
            </a:endParaRPr>
          </a:p>
          <a:p>
            <a:r>
              <a:rPr lang="cs-CZ" sz="2400" dirty="0"/>
              <a:t>Josef Hrabák, Bohuslav Havránek a kol. </a:t>
            </a:r>
            <a:r>
              <a:rPr lang="cs-CZ" sz="2400" dirty="0">
                <a:solidFill>
                  <a:srgbClr val="FF0000"/>
                </a:solidFill>
              </a:rPr>
              <a:t>Dějiny české literatury I, 1959</a:t>
            </a:r>
          </a:p>
          <a:p>
            <a:endParaRPr lang="cs-CZ" sz="2400" dirty="0"/>
          </a:p>
          <a:p>
            <a:r>
              <a:rPr lang="cs-CZ" sz="2400" dirty="0"/>
              <a:t>Osobnost Josefa Hrabáka (1912-1987)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cs-CZ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0"/>
            <a:ext cx="7087688" cy="1340768"/>
          </a:xfrm>
        </p:spPr>
        <p:txBody>
          <a:bodyPr>
            <a:noAutofit/>
          </a:bodyPr>
          <a:lstStyle/>
          <a:p>
            <a:pPr algn="ctr"/>
            <a:br>
              <a:rPr lang="cs-CZ" sz="2400" dirty="0">
                <a:solidFill>
                  <a:srgbClr val="0070C0"/>
                </a:solidFill>
              </a:rPr>
            </a:br>
            <a:br>
              <a:rPr lang="cs-CZ" sz="2400" dirty="0">
                <a:solidFill>
                  <a:srgbClr val="0070C0"/>
                </a:solidFill>
              </a:rPr>
            </a:br>
            <a:endParaRPr lang="cs-CZ" sz="2400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2"/>
          </p:nvPr>
        </p:nvSpPr>
        <p:spPr>
          <a:xfrm>
            <a:off x="539552" y="1484784"/>
            <a:ext cx="6768752" cy="4341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rgbClr val="FF0000"/>
                </a:solidFill>
              </a:rPr>
              <a:t>Ad 4: Pokus o syntézu: Jan </a:t>
            </a:r>
            <a:r>
              <a:rPr lang="cs-CZ" dirty="0" err="1">
                <a:solidFill>
                  <a:srgbClr val="FF0000"/>
                </a:solidFill>
              </a:rPr>
              <a:t>Lehár</a:t>
            </a:r>
            <a:r>
              <a:rPr lang="cs-CZ" dirty="0">
                <a:solidFill>
                  <a:srgbClr val="FF0000"/>
                </a:solidFill>
              </a:rPr>
              <a:t> (1949-2004):</a:t>
            </a:r>
          </a:p>
          <a:p>
            <a:pPr marL="0" indent="0" algn="l">
              <a:buNone/>
            </a:pPr>
            <a:endParaRPr lang="cs-CZ" sz="1800" dirty="0"/>
          </a:p>
          <a:p>
            <a:pPr marL="0" indent="0" algn="l">
              <a:buNone/>
            </a:pPr>
            <a:endParaRPr lang="cs-CZ" sz="1800" dirty="0"/>
          </a:p>
          <a:p>
            <a:pPr marL="0" indent="0" algn="l">
              <a:buNone/>
            </a:pPr>
            <a:r>
              <a:rPr lang="cs-CZ" sz="1800" dirty="0">
                <a:solidFill>
                  <a:srgbClr val="FF0000"/>
                </a:solidFill>
              </a:rPr>
              <a:t>Česká literatura od počátků k dnešku </a:t>
            </a:r>
            <a:r>
              <a:rPr lang="cs-CZ" sz="1800" dirty="0"/>
              <a:t>(1. vyd. 1997; staročeská část: hodnocení)</a:t>
            </a:r>
          </a:p>
          <a:p>
            <a:pPr marL="0" indent="0" algn="l">
              <a:buNone/>
            </a:pPr>
            <a:endParaRPr lang="cs-CZ" sz="1800" dirty="0"/>
          </a:p>
          <a:p>
            <a:pPr marL="0" indent="0" algn="l">
              <a:buNone/>
            </a:pPr>
            <a:r>
              <a:rPr lang="cs-CZ" sz="1800" dirty="0">
                <a:solidFill>
                  <a:schemeClr val="accent1"/>
                </a:solidFill>
              </a:rPr>
              <a:t>A citace: https://www.knihovnicka.net/autor/12677-lehar-jan/zivotopis-biografie/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483768" y="623731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 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1659488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cs-CZ" sz="2800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2"/>
          </p:nvPr>
        </p:nvSpPr>
        <p:spPr>
          <a:xfrm>
            <a:off x="539552" y="1711840"/>
            <a:ext cx="3438088" cy="3949408"/>
          </a:xfrm>
        </p:spPr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10" name="Zástupný symbol pro obsah 9"/>
          <p:cNvSpPr>
            <a:spLocks noGrp="1"/>
          </p:cNvSpPr>
          <p:nvPr>
            <p:ph sz="quarter" idx="4"/>
          </p:nvPr>
        </p:nvSpPr>
        <p:spPr>
          <a:xfrm>
            <a:off x="4261160" y="1463040"/>
            <a:ext cx="3438088" cy="5074920"/>
          </a:xfrm>
        </p:spPr>
        <p:txBody>
          <a:bodyPr>
            <a:noAutofit/>
          </a:bodyPr>
          <a:lstStyle/>
          <a:p>
            <a:pPr algn="l"/>
            <a:endParaRPr lang="cs-CZ" sz="1600" b="0" i="0" dirty="0">
              <a:effectLst/>
              <a:latin typeface="Arial" panose="020B0604020202020204" pitchFamily="34" charset="0"/>
            </a:endParaRPr>
          </a:p>
          <a:p>
            <a:pPr lvl="1" fontAlgn="base"/>
            <a:endParaRPr lang="cs-CZ" sz="1800" dirty="0">
              <a:solidFill>
                <a:srgbClr val="0070C0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27495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477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1696</TotalTime>
  <Words>435</Words>
  <Application>Microsoft Office PowerPoint</Application>
  <PresentationFormat>Předvádění na obrazovce (4:3)</PresentationFormat>
  <Paragraphs>46</Paragraphs>
  <Slides>11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9" baseType="lpstr">
      <vt:lpstr>Arial</vt:lpstr>
      <vt:lpstr>Calibri</vt:lpstr>
      <vt:lpstr>Open Sans</vt:lpstr>
      <vt:lpstr>Times New Roman</vt:lpstr>
      <vt:lpstr>Trebuchet MS</vt:lpstr>
      <vt:lpstr>Wingdings</vt:lpstr>
      <vt:lpstr>Wingdings 2</vt:lpstr>
      <vt:lpstr>Bohatý</vt:lpstr>
      <vt:lpstr>ZáklAdní literárněvědné syntézy</vt:lpstr>
      <vt:lpstr>Osnova</vt:lpstr>
      <vt:lpstr>Ad 1: Josef DoBrovský a Josef Jungmann</vt:lpstr>
      <vt:lpstr>Ad 2. Pozitivistické syntézy Jana Vlčka a Jana Jakubce. Dějiny Arna nováka </vt:lpstr>
      <vt:lpstr>Prezentace aplikace PowerPoint</vt:lpstr>
      <vt:lpstr> 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Vídeňská CyrilometodĚjská kázání 18. století</dc:title>
  <dc:creator>user</dc:creator>
  <cp:lastModifiedBy>Michaela Soleiman pour Hashemi</cp:lastModifiedBy>
  <cp:revision>161</cp:revision>
  <dcterms:created xsi:type="dcterms:W3CDTF">2013-11-03T13:13:35Z</dcterms:created>
  <dcterms:modified xsi:type="dcterms:W3CDTF">2025-02-19T10:26:36Z</dcterms:modified>
</cp:coreProperties>
</file>