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65" r:id="rId4"/>
    <p:sldId id="264" r:id="rId5"/>
    <p:sldId id="263" r:id="rId6"/>
    <p:sldId id="261" r:id="rId7"/>
    <p:sldId id="268" r:id="rId8"/>
    <p:sldId id="266" r:id="rId9"/>
    <p:sldId id="270" r:id="rId10"/>
    <p:sldId id="269" r:id="rId11"/>
    <p:sldId id="259" r:id="rId12"/>
  </p:sldIdLst>
  <p:sldSz cx="9144000" cy="6858000" type="screen4x3"/>
  <p:notesSz cx="6761163" cy="99425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B4A933D6-D928-4110-8E47-66DE915B569C}">
          <p14:sldIdLst>
            <p14:sldId id="256"/>
            <p14:sldId id="260"/>
            <p14:sldId id="265"/>
            <p14:sldId id="264"/>
            <p14:sldId id="263"/>
            <p14:sldId id="261"/>
            <p14:sldId id="268"/>
            <p14:sldId id="266"/>
            <p14:sldId id="270"/>
            <p14:sldId id="269"/>
            <p14:sldId id="259"/>
          </p14:sldIdLst>
        </p14:section>
        <p14:section name="Oddíl bez názvu" id="{6AE80F98-9775-4696-835E-0A44CF1F5D1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a Soleiman pour Hashemi" initials="MSpH" lastIdx="2" clrIdx="0">
    <p:extLst>
      <p:ext uri="{19B8F6BF-5375-455C-9EA6-DF929625EA0E}">
        <p15:presenceInfo xmlns:p15="http://schemas.microsoft.com/office/powerpoint/2012/main" userId="Michaela Soleiman pour Hashem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8" autoAdjust="0"/>
    <p:restoredTop sz="86353" autoAdjust="0"/>
  </p:normalViewPr>
  <p:slideViewPr>
    <p:cSldViewPr>
      <p:cViewPr varScale="1">
        <p:scale>
          <a:sx n="112" d="100"/>
          <a:sy n="112" d="100"/>
        </p:scale>
        <p:origin x="22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40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29762" y="1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DEEB3-B8BA-4F6F-83AF-09DDB64030C4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7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77DC4-5A7A-456B-9917-346A3001C17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971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Prezentace: prof. PhDr. Michaela Hashemi, CSc. (ÚČL, Filozofická fakulta MU Brno)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3690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1800" y="1124744"/>
            <a:ext cx="6192688" cy="1628752"/>
          </a:xfrm>
        </p:spPr>
        <p:txBody>
          <a:bodyPr/>
          <a:lstStyle/>
          <a:p>
            <a:pPr algn="ctr"/>
            <a:r>
              <a:rPr lang="cs-CZ" sz="3200" dirty="0"/>
              <a:t>Metody a přístupy ke starší literatuře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843808" y="3539864"/>
            <a:ext cx="6192688" cy="897248"/>
          </a:xfrm>
        </p:spPr>
        <p:txBody>
          <a:bodyPr/>
          <a:lstStyle/>
          <a:p>
            <a:pPr algn="l"/>
            <a:r>
              <a:rPr lang="cs-CZ" dirty="0"/>
              <a:t>Prezentace: prof. PhDr. Michaela </a:t>
            </a:r>
            <a:r>
              <a:rPr lang="cs-CZ" dirty="0" err="1"/>
              <a:t>Hashemi</a:t>
            </a:r>
            <a:r>
              <a:rPr lang="cs-CZ" dirty="0"/>
              <a:t>, CSc. </a:t>
            </a:r>
          </a:p>
          <a:p>
            <a:pPr algn="l"/>
            <a:r>
              <a:rPr lang="cs-CZ" dirty="0"/>
              <a:t>(ÚČLK, Filozofická fakulta MU Brno)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843808" y="5373216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chemeClr val="bg1"/>
                </a:solidFill>
              </a:rPr>
              <a:t>Staročeská přednáška JS 2025</a:t>
            </a:r>
            <a:endParaRPr lang="cs-CZ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BECE51-06A6-49BD-B2F8-762E78487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0840" y="332656"/>
            <a:ext cx="4971600" cy="504056"/>
          </a:xfrm>
        </p:spPr>
        <p:txBody>
          <a:bodyPr/>
          <a:lstStyle/>
          <a:p>
            <a:endParaRPr lang="cs-CZ" sz="24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6BC3C35-79E3-47CA-B09E-650AA3FBB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1880" y="1556792"/>
            <a:ext cx="4834162" cy="5301208"/>
          </a:xfrm>
        </p:spPr>
        <p:txBody>
          <a:bodyPr>
            <a:norm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4567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cs-CZ" sz="2800" dirty="0"/>
              <a:t>Osnova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5576" y="1268760"/>
            <a:ext cx="69847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Filologická metoda (pozitivismus konce 19. a počátku 20. století).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Náznaky strukturalistického přístupu (práce Josefa Hrabáka o Smilově škole ze 40. let).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Marx. přístup (zejména 50. léta; kategorie lid, pokrokovost).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 err="1"/>
              <a:t>Lingvoliterární</a:t>
            </a:r>
            <a:r>
              <a:rPr lang="cs-CZ" dirty="0"/>
              <a:t> metoda Alexandra  </a:t>
            </a:r>
            <a:r>
              <a:rPr lang="cs-CZ" dirty="0" err="1"/>
              <a:t>Sticha</a:t>
            </a:r>
            <a:r>
              <a:rPr lang="cs-CZ" dirty="0"/>
              <a:t>.</a:t>
            </a:r>
          </a:p>
          <a:p>
            <a:r>
              <a:rPr lang="cs-CZ" dirty="0"/>
              <a:t>5.  Žánrová hybridizace (Jan </a:t>
            </a:r>
            <a:r>
              <a:rPr lang="cs-CZ" dirty="0" err="1"/>
              <a:t>Malura</a:t>
            </a:r>
            <a:r>
              <a:rPr lang="cs-CZ" dirty="0"/>
              <a:t>).</a:t>
            </a:r>
          </a:p>
          <a:p>
            <a:r>
              <a:rPr lang="cs-CZ" dirty="0"/>
              <a:t>6. Zahraniční podněty.</a:t>
            </a:r>
          </a:p>
          <a:p>
            <a:r>
              <a:rPr lang="cs-CZ" dirty="0"/>
              <a:t>6. 1. ruské: a/ D. A. </a:t>
            </a:r>
            <a:r>
              <a:rPr lang="cs-CZ" dirty="0" err="1"/>
              <a:t>Lichačov</a:t>
            </a:r>
            <a:r>
              <a:rPr lang="cs-CZ" dirty="0"/>
              <a:t>, b/ M. </a:t>
            </a:r>
            <a:r>
              <a:rPr lang="cs-CZ" dirty="0" err="1"/>
              <a:t>Bachtin</a:t>
            </a:r>
            <a:r>
              <a:rPr lang="cs-CZ" dirty="0"/>
              <a:t>.</a:t>
            </a:r>
          </a:p>
          <a:p>
            <a:r>
              <a:rPr lang="cs-CZ" dirty="0"/>
              <a:t>6. 2. francouzské: J. </a:t>
            </a:r>
            <a:r>
              <a:rPr lang="cs-CZ" dirty="0" err="1"/>
              <a:t>Le</a:t>
            </a:r>
            <a:r>
              <a:rPr lang="cs-CZ" dirty="0"/>
              <a:t> </a:t>
            </a:r>
            <a:r>
              <a:rPr lang="cs-CZ" dirty="0" err="1"/>
              <a:t>Goff</a:t>
            </a:r>
            <a:r>
              <a:rPr lang="cs-CZ" dirty="0"/>
              <a:t>.</a:t>
            </a:r>
          </a:p>
          <a:p>
            <a:r>
              <a:rPr lang="cs-CZ" dirty="0"/>
              <a:t>6. 3. americké: Alfred Thomas.</a:t>
            </a:r>
          </a:p>
          <a:p>
            <a:r>
              <a:rPr lang="cs-CZ" dirty="0">
                <a:solidFill>
                  <a:srgbClr val="0070C0"/>
                </a:solidFill>
              </a:rPr>
              <a:t>.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Ad 4. Alexandr </a:t>
            </a:r>
            <a:r>
              <a:rPr lang="cs-CZ" dirty="0" err="1"/>
              <a:t>Stich</a:t>
            </a:r>
            <a:r>
              <a:rPr lang="cs-CZ" dirty="0"/>
              <a:t> (1934-2003)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544" y="5157192"/>
            <a:ext cx="3520440" cy="457200"/>
          </a:xfrm>
        </p:spPr>
        <p:txBody>
          <a:bodyPr>
            <a:normAutofit/>
          </a:bodyPr>
          <a:lstStyle/>
          <a:p>
            <a:r>
              <a:rPr lang="cs-CZ" dirty="0"/>
              <a:t>Titulní list kázání.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cs-CZ" sz="11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Lingvoliterární</a:t>
            </a:r>
            <a:r>
              <a:rPr lang="cs-CZ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historie má sledovat a zkoumat </a:t>
            </a:r>
            <a:r>
              <a:rPr lang="cs-CZ" sz="1100" b="0" i="0" dirty="0">
                <a:effectLst/>
                <a:latin typeface="Arial" panose="020B0604020202020204" pitchFamily="34" charset="0"/>
              </a:rPr>
              <a:t>konotace</a:t>
            </a:r>
            <a:r>
              <a:rPr lang="cs-CZ" sz="1100" b="0" i="0" dirty="0">
                <a:solidFill>
                  <a:srgbClr val="0645AD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 významy uchovávané v jazyce (slovní spojení, styl atd.) a migrující mezi literárními texty </a:t>
            </a:r>
            <a:r>
              <a:rPr lang="cs-CZ" sz="11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(odtud blízkost k intertextualitě)</a:t>
            </a:r>
            <a:r>
              <a:rPr lang="cs-CZ" sz="11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cs-CZ" sz="11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cs-CZ" sz="1100" dirty="0">
                <a:solidFill>
                  <a:schemeClr val="accent5"/>
                </a:solidFill>
                <a:latin typeface="Arial" panose="020B0604020202020204" pitchFamily="34" charset="0"/>
              </a:rPr>
              <a:t>Studie ke starší literatuře:</a:t>
            </a:r>
          </a:p>
          <a:p>
            <a:r>
              <a:rPr lang="cs-CZ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STICH, Alexandr, 1994. </a:t>
            </a:r>
            <a:r>
              <a:rPr lang="cs-CZ" sz="1100" dirty="0">
                <a:solidFill>
                  <a:srgbClr val="000000"/>
                </a:solidFill>
                <a:latin typeface="verdana" panose="020B0604030504040204" pitchFamily="34" charset="0"/>
              </a:rPr>
              <a:t>„</a:t>
            </a:r>
            <a:r>
              <a:rPr lang="cs-CZ" sz="110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Magnet a pelikán – dva exkluzivní barokní motivy</a:t>
            </a:r>
            <a:r>
              <a:rPr lang="cs-CZ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", in Zuzana Pokorná: Česká literatura doby baroka. Sborník příspěvků k české literatuře 17. a 18. století (Praha: Památník národního písemnictví), s. 89–115.</a:t>
            </a:r>
          </a:p>
          <a:p>
            <a:r>
              <a:rPr lang="cs-CZ" sz="1100" b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HASHEMI,</a:t>
            </a:r>
            <a:r>
              <a:rPr lang="cs-CZ" sz="11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1100" b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Michaela, 2006</a:t>
            </a:r>
            <a:r>
              <a:rPr lang="cs-CZ" sz="11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Ještě k motivické exkluzivitě v barokní literatuře, zčásti i nadnárodně. </a:t>
            </a:r>
            <a:r>
              <a:rPr lang="cs-CZ" sz="1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Otázky českého kánonu. 1. vyd. Praha: Ústav pro českou literaturu AV ČR, 2006. s. 330-336.</a:t>
            </a:r>
            <a:endParaRPr lang="cs-CZ" sz="1100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cs-CZ" sz="1400" dirty="0"/>
              <a:t>Ilustrujeme na </a:t>
            </a:r>
            <a:r>
              <a:rPr lang="cs-CZ" sz="1400" dirty="0" err="1"/>
              <a:t>Stichově</a:t>
            </a:r>
            <a:r>
              <a:rPr lang="cs-CZ" sz="1400" dirty="0"/>
              <a:t> doslovu k vydání publikace </a:t>
            </a:r>
            <a:r>
              <a:rPr lang="cs-CZ" sz="1400" i="1" dirty="0">
                <a:solidFill>
                  <a:schemeClr val="accent1"/>
                </a:solidFill>
              </a:rPr>
              <a:t>Tři knížky lidového čtení</a:t>
            </a:r>
            <a:r>
              <a:rPr lang="cs-CZ" sz="1400" dirty="0">
                <a:solidFill>
                  <a:schemeClr val="accent1"/>
                </a:solidFill>
              </a:rPr>
              <a:t> (2000). </a:t>
            </a:r>
            <a:r>
              <a:rPr lang="cs-CZ" sz="1400" dirty="0">
                <a:solidFill>
                  <a:srgbClr val="0070C0"/>
                </a:solidFill>
              </a:rPr>
              <a:t>/Meluzína, příběh o nesplněném slibu a pomstě, je  jazykově nejzdařilejší, až jazykově rafinovaný; </a:t>
            </a:r>
            <a:r>
              <a:rPr lang="cs-CZ" sz="1400" dirty="0" err="1">
                <a:solidFill>
                  <a:srgbClr val="0070C0"/>
                </a:solidFill>
              </a:rPr>
              <a:t>Magelona</a:t>
            </a:r>
            <a:r>
              <a:rPr lang="cs-CZ" sz="1400" dirty="0">
                <a:solidFill>
                  <a:srgbClr val="0070C0"/>
                </a:solidFill>
              </a:rPr>
              <a:t> nekomplikovaný; Jenovefa žánrově nejvíce hybridní/</a:t>
            </a:r>
          </a:p>
          <a:p>
            <a:r>
              <a:rPr lang="cs-CZ" sz="1400" dirty="0" err="1">
                <a:solidFill>
                  <a:schemeClr val="accent1"/>
                </a:solidFill>
              </a:rPr>
              <a:t>Stichovy</a:t>
            </a:r>
            <a:r>
              <a:rPr lang="cs-CZ" sz="1400" dirty="0">
                <a:solidFill>
                  <a:schemeClr val="accent1"/>
                </a:solidFill>
              </a:rPr>
              <a:t> termíny</a:t>
            </a:r>
            <a:r>
              <a:rPr lang="cs-CZ" sz="1400" dirty="0"/>
              <a:t>: jazykově literární ztvárnění; jazykové dorozumívání (např. obsazení pozice ve větě, ze které se uvádí přímá řeč);</a:t>
            </a:r>
          </a:p>
          <a:p>
            <a:r>
              <a:rPr lang="cs-CZ" sz="1400" dirty="0">
                <a:solidFill>
                  <a:schemeClr val="accent5"/>
                </a:solidFill>
              </a:rPr>
              <a:t>K literární migraci např</a:t>
            </a:r>
            <a:r>
              <a:rPr lang="cs-CZ" sz="1400" dirty="0"/>
              <a:t>.: odsudek knížek lidového čtení v 1. a 2. obrozenecké generaci; ale </a:t>
            </a:r>
            <a:r>
              <a:rPr lang="cs-CZ" sz="1400" dirty="0" err="1"/>
              <a:t>folklorizace</a:t>
            </a:r>
            <a:r>
              <a:rPr lang="cs-CZ" sz="1400" dirty="0"/>
              <a:t> látky, reflektují např. Neruda, Zeyer, Jirásek, </a:t>
            </a:r>
            <a:r>
              <a:rPr lang="cs-CZ" sz="1400" dirty="0" err="1"/>
              <a:t>Tille</a:t>
            </a:r>
            <a:r>
              <a:rPr lang="cs-CZ" sz="1400" dirty="0"/>
              <a:t>, Svobodová / „ </a:t>
            </a:r>
            <a:r>
              <a:rPr lang="cs-CZ" sz="1400" dirty="0" err="1">
                <a:solidFill>
                  <a:schemeClr val="accent5"/>
                </a:solidFill>
              </a:rPr>
              <a:t>Meluzinin</a:t>
            </a:r>
            <a:r>
              <a:rPr lang="cs-CZ" sz="1400" dirty="0"/>
              <a:t> pláč jako vytí vlků zněl“; </a:t>
            </a:r>
            <a:r>
              <a:rPr lang="cs-CZ" sz="1400" dirty="0">
                <a:solidFill>
                  <a:srgbClr val="0070C0"/>
                </a:solidFill>
              </a:rPr>
              <a:t>Jenovéfa</a:t>
            </a:r>
            <a:r>
              <a:rPr lang="cs-CZ" sz="1400" dirty="0"/>
              <a:t> jako </a:t>
            </a:r>
            <a:r>
              <a:rPr lang="cs-CZ" sz="1400" dirty="0" err="1"/>
              <a:t>uplakaná,a</a:t>
            </a:r>
            <a:r>
              <a:rPr lang="cs-CZ" sz="1400" dirty="0"/>
              <a:t> nepřitažlivá: „Utři si oči, abys nevypadala jako svatá Jenovefa.“ </a:t>
            </a:r>
          </a:p>
        </p:txBody>
      </p:sp>
    </p:spTree>
    <p:extLst>
      <p:ext uri="{BB962C8B-B14F-4D97-AF65-F5344CB8AC3E}">
        <p14:creationId xmlns:p14="http://schemas.microsoft.com/office/powerpoint/2010/main" val="193413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3"/>
          <p:cNvSpPr txBox="1">
            <a:spLocks/>
          </p:cNvSpPr>
          <p:nvPr/>
        </p:nvSpPr>
        <p:spPr>
          <a:xfrm>
            <a:off x="395536" y="5733256"/>
            <a:ext cx="7416824" cy="59134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cs-CZ" sz="2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230A6E6E-18BE-4CE0-8030-09935329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Ad 5. Intertextualita a </a:t>
            </a:r>
            <a:r>
              <a:rPr lang="cs-CZ" dirty="0" err="1"/>
              <a:t>HybridIZACE</a:t>
            </a:r>
            <a:r>
              <a:rPr lang="cs-CZ" dirty="0"/>
              <a:t> žánrů.</a:t>
            </a:r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8F661E1A-A3EB-412A-BE5C-727A91228508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3D82934B-83E9-467C-8E02-EC7BBBA7EAD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000" dirty="0">
                <a:solidFill>
                  <a:schemeClr val="accent5"/>
                </a:solidFill>
                <a:latin typeface="Times New Roman" panose="02020603050405020304" pitchFamily="18" charset="0"/>
              </a:rPr>
              <a:t>I</a:t>
            </a:r>
            <a:r>
              <a:rPr lang="cs-CZ" sz="2000" b="0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ntertextualita 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označuje jakýkoli vztah textu k jinému textu (za předchůdce takového přístupu je ve světové literární vědě přijímán Michail </a:t>
            </a:r>
            <a:r>
              <a:rPr lang="cs-CZ" sz="20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Bachtin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; v českém prostředí byl teoretikem, který intertextualitu dále propracoval, Mojmír Otruba, Znaky a hodnoty). Z hlediska starší literatury srov. v 90. letech A. </a:t>
            </a:r>
            <a:r>
              <a:rPr lang="cs-CZ" sz="20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Stich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(s uplatněním tzv. </a:t>
            </a:r>
            <a:r>
              <a:rPr lang="cs-CZ" sz="20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lingvoliterárního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přístupu), např. „</a:t>
            </a:r>
            <a:r>
              <a:rPr lang="cs-CZ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Magnet a pelikán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“ – dva exkluzivní barokní motivy.“ Česká literatura doby baroka. Sborník příspěvků k české literatuře 17. a 18. století, </a:t>
            </a:r>
            <a:r>
              <a:rPr lang="cs-CZ" sz="20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ed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Zuzana Pokorná (1994), s. 89–116. </a:t>
            </a:r>
          </a:p>
          <a:p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M. Horáková, </a:t>
            </a:r>
            <a:r>
              <a:rPr lang="cs-CZ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„Intertextualita v barokní homiletice.“ Sb. referátů z literárněvědné konference 37. Bezručovy Opavy (1995), s. 25–29.</a:t>
            </a:r>
          </a:p>
          <a:p>
            <a:r>
              <a:rPr lang="cs-CZ" sz="2000" b="0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</a:rPr>
              <a:t>Hybridizací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se má na mysli prolínání žánrů ve starší literatuře. /In: </a:t>
            </a: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an </a:t>
            </a:r>
            <a:r>
              <a:rPr lang="cs-CZ" sz="20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Malura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cs-CZ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Žánrová hybridizace v české literatuře 16. a 17. století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In: </a:t>
            </a:r>
            <a:r>
              <a:rPr lang="cs-CZ" sz="1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1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Žánrové aspekty starší literatury, </a:t>
            </a:r>
            <a:r>
              <a:rPr lang="cs-CZ" sz="19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cs-CZ" sz="1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Jan </a:t>
            </a:r>
            <a:r>
              <a:rPr lang="cs-CZ" sz="19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Malura</a:t>
            </a:r>
            <a:r>
              <a:rPr lang="cs-CZ" sz="1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(Ostrava: Ostravská univerzita), s. 99–120.</a:t>
            </a:r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FC12FDCE-814F-428B-931F-A17C65484D08}"/>
              </a:ext>
            </a:extLst>
          </p:cNvPr>
          <p:cNvSpPr/>
          <p:nvPr/>
        </p:nvSpPr>
        <p:spPr>
          <a:xfrm>
            <a:off x="1979712" y="836712"/>
            <a:ext cx="3312368" cy="360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 6. 1. Dmitrij </a:t>
            </a:r>
            <a:r>
              <a:rPr lang="cs-CZ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Lichačov</a:t>
            </a:r>
            <a:r>
              <a:rPr lang="cs-CZ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(1906-1994):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sz="24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Smích staré Rusi</a:t>
            </a:r>
            <a:r>
              <a:rPr lang="cs-CZ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1. vyd. Praha: Odeon, 1984. 217 S. Překlad: Jaroslav Kolár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cs-CZ" sz="2400" b="0" i="1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40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Specifika  </a:t>
            </a:r>
            <a:r>
              <a:rPr lang="cs-CZ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starší literatury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0"/>
            <a:ext cx="7087688" cy="1340768"/>
          </a:xfrm>
        </p:spPr>
        <p:txBody>
          <a:bodyPr>
            <a:noAutofit/>
          </a:bodyPr>
          <a:lstStyle/>
          <a:p>
            <a:pPr algn="ctr"/>
            <a:br>
              <a:rPr lang="cs-CZ" sz="2400" dirty="0">
                <a:solidFill>
                  <a:srgbClr val="0070C0"/>
                </a:solidFill>
              </a:rPr>
            </a:br>
            <a:br>
              <a:rPr lang="cs-CZ" sz="2400" dirty="0">
                <a:solidFill>
                  <a:srgbClr val="0070C0"/>
                </a:solidFill>
              </a:rPr>
            </a:br>
            <a:r>
              <a:rPr lang="cs-CZ" sz="2400" dirty="0">
                <a:solidFill>
                  <a:srgbClr val="0070C0"/>
                </a:solidFill>
              </a:rPr>
              <a:t>Ad 6. 1. 1 Výběrové představení publikace </a:t>
            </a:r>
            <a:r>
              <a:rPr lang="cs-CZ" sz="24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Poetika staroruské literatury</a:t>
            </a:r>
            <a:r>
              <a:rPr lang="cs-CZ" sz="2400" b="0" dirty="0">
                <a:solidFill>
                  <a:srgbClr val="202122"/>
                </a:solidFill>
                <a:latin typeface="Arial" panose="020B0604020202020204" pitchFamily="34" charset="0"/>
              </a:rPr>
              <a:t> D. S. </a:t>
            </a:r>
            <a:r>
              <a:rPr lang="cs-CZ" sz="2400" b="0" dirty="0" err="1">
                <a:solidFill>
                  <a:srgbClr val="202122"/>
                </a:solidFill>
                <a:latin typeface="Arial" panose="020B0604020202020204" pitchFamily="34" charset="0"/>
              </a:rPr>
              <a:t>LichačOva</a:t>
            </a:r>
            <a:r>
              <a:rPr lang="cs-CZ" sz="2400" dirty="0">
                <a:solidFill>
                  <a:srgbClr val="0070C0"/>
                </a:solidFill>
              </a:rPr>
              <a:t>.</a:t>
            </a:r>
            <a:br>
              <a:rPr lang="cs-CZ" sz="2400" b="0" i="0" dirty="0">
                <a:solidFill>
                  <a:srgbClr val="000000"/>
                </a:solidFill>
                <a:effectLst/>
                <a:latin typeface="Open Sans"/>
              </a:rPr>
            </a:br>
            <a:endParaRPr lang="cs-CZ" sz="24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>
          <a:xfrm>
            <a:off x="539552" y="1484784"/>
            <a:ext cx="6768752" cy="434185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cs-CZ" sz="1800" b="0" i="0" dirty="0">
                <a:effectLst/>
                <a:latin typeface="Times New Roman" panose="02020603050405020304" pitchFamily="18" charset="0"/>
              </a:rPr>
              <a:t>- v jejím stylu se výrazně</a:t>
            </a:r>
            <a:r>
              <a:rPr lang="cs-CZ" sz="1800" dirty="0">
                <a:latin typeface="Times New Roman" panose="02020603050405020304" pitchFamily="18" charset="0"/>
              </a:rPr>
              <a:t> 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prosazují zvláštnosti žánrové  na úkor zvláštností individuálně stylových a autorských (vágní  hranice mezi literárními díly, ale přísná oddělenost a vývojová izolovanost žánrů</a:t>
            </a:r>
          </a:p>
          <a:p>
            <a:pPr marL="0" indent="0" algn="l">
              <a:buNone/>
            </a:pPr>
            <a:r>
              <a:rPr lang="cs-CZ" sz="1800" b="0" i="0" dirty="0">
                <a:effectLst/>
                <a:latin typeface="Times New Roman" panose="02020603050405020304" pitchFamily="18" charset="0"/>
              </a:rPr>
              <a:t>, které mají převážně</a:t>
            </a:r>
            <a:r>
              <a:rPr lang="cs-CZ" sz="1800" dirty="0">
                <a:latin typeface="Times New Roman" panose="02020603050405020304" pitchFamily="18" charset="0"/>
              </a:rPr>
              <a:t> 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liturgické a praktické poslání);</a:t>
            </a:r>
          </a:p>
          <a:p>
            <a:pPr marL="0" indent="0" algn="l">
              <a:buNone/>
            </a:pPr>
            <a:endParaRPr lang="cs-CZ" sz="1800" dirty="0">
              <a:latin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cs-CZ" sz="1800" b="0" i="0" dirty="0">
                <a:effectLst/>
                <a:latin typeface="Times New Roman" panose="02020603050405020304" pitchFamily="18" charset="0"/>
              </a:rPr>
              <a:t>- teze o žánrech jednoduchých a složených, sestávajících z žánrů jednoduchých (např. letopisy z přehledů</a:t>
            </a:r>
            <a:r>
              <a:rPr lang="cs-CZ" sz="1800" dirty="0">
                <a:latin typeface="Times New Roman" panose="02020603050405020304" pitchFamily="18" charset="0"/>
              </a:rPr>
              <a:t> 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událostí, vyprávění, životů, listů</a:t>
            </a:r>
            <a:r>
              <a:rPr lang="cs-CZ" sz="1800" dirty="0">
                <a:latin typeface="Times New Roman" panose="02020603050405020304" pitchFamily="18" charset="0"/>
              </a:rPr>
              <a:t> 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apod.)</a:t>
            </a:r>
          </a:p>
          <a:p>
            <a:pPr marL="0" indent="0" algn="l">
              <a:buNone/>
            </a:pPr>
            <a:endParaRPr lang="cs-CZ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483768" y="623731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 </a:t>
            </a:r>
            <a:endParaRPr lang="cs-CZ" sz="11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8834750-C0B8-4D72-9914-B4219EDB6D25}"/>
              </a:ext>
            </a:extLst>
          </p:cNvPr>
          <p:cNvSpPr txBox="1"/>
          <p:nvPr/>
        </p:nvSpPr>
        <p:spPr>
          <a:xfrm>
            <a:off x="755576" y="836712"/>
            <a:ext cx="610242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Ad 6. 1 </a:t>
            </a:r>
            <a:r>
              <a:rPr lang="cs-CZ" b="1" dirty="0">
                <a:solidFill>
                  <a:srgbClr val="0070C0"/>
                </a:solidFill>
                <a:latin typeface="Arial" panose="020B0604020202020204" pitchFamily="34" charset="0"/>
              </a:rPr>
              <a:t>b/ </a:t>
            </a:r>
            <a:r>
              <a:rPr lang="cs-CZ" sz="1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Michail Michajlovič </a:t>
            </a:r>
            <a:r>
              <a:rPr lang="cs-CZ" sz="1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Bachtin</a:t>
            </a:r>
            <a:r>
              <a:rPr lang="cs-CZ" sz="18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cs-CZ" sz="1800" b="0" dirty="0">
                <a:latin typeface="Arial" panose="020B0604020202020204" pitchFamily="34" charset="0"/>
              </a:rPr>
              <a:t>1895</a:t>
            </a:r>
            <a:r>
              <a:rPr lang="cs-CZ" sz="1800" b="0" i="0" dirty="0">
                <a:effectLst/>
                <a:latin typeface="Arial" panose="020B0604020202020204" pitchFamily="34" charset="0"/>
              </a:rPr>
              <a:t> 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–1975): ruský literární  vědec a teoretik kultury, původce pojmů 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chronotop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(tj. spojení času a prostoru: 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chronotop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určuje žánr: In: </a:t>
            </a: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Čas a </a:t>
            </a:r>
            <a:r>
              <a:rPr lang="cs-CZ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chronotop</a:t>
            </a: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v románu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1937/1938; česky v překladu In: </a:t>
            </a: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Román jako dialog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1980).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 monologičnost/polyfoničnost, 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karnevalismus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(in: </a:t>
            </a:r>
            <a:r>
              <a:rPr lang="pt-BR" b="0" i="1" dirty="0">
                <a:solidFill>
                  <a:srgbClr val="212063"/>
                </a:solidFill>
                <a:effectLst/>
                <a:latin typeface="Arial" panose="020B0604020202020204" pitchFamily="34" charset="0"/>
              </a:rPr>
              <a:t>François Rabelais a lidová kultura středověku a renesance</a:t>
            </a:r>
            <a:r>
              <a:rPr lang="cs-CZ" b="0" i="0" dirty="0">
                <a:solidFill>
                  <a:srgbClr val="212063"/>
                </a:solidFill>
                <a:effectLst/>
                <a:latin typeface="Arial" panose="020B0604020202020204" pitchFamily="34" charset="0"/>
              </a:rPr>
              <a:t>, překlad Jaroslav Kolár 1975, 2007).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Navazují na něj 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kulturální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studia, mj. 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Tzvetan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Todorov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(1939-2017) a Julia </a:t>
            </a:r>
            <a:r>
              <a:rPr lang="cs-CZ" sz="18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Kristeva</a:t>
            </a:r>
            <a:r>
              <a:rPr lang="cs-CZ" sz="1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(1941). /V NKP celkem 176 položek s jeho jménem spojených./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948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6. </a:t>
            </a:r>
            <a:r>
              <a:rPr lang="cs-CZ" sz="2400" dirty="0"/>
              <a:t>2. francouzské: Jacques </a:t>
            </a:r>
            <a:r>
              <a:rPr lang="cs-CZ" sz="2400" dirty="0" err="1"/>
              <a:t>Le</a:t>
            </a:r>
            <a:r>
              <a:rPr lang="cs-CZ" sz="2400" dirty="0"/>
              <a:t> </a:t>
            </a:r>
            <a:r>
              <a:rPr lang="cs-CZ" sz="2400" dirty="0" err="1"/>
              <a:t>Goff</a:t>
            </a:r>
            <a:br>
              <a:rPr lang="cs-CZ" sz="2800" dirty="0"/>
            </a:br>
            <a:r>
              <a:rPr lang="cs-CZ" sz="2800" dirty="0"/>
              <a:t>(1924-2014)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2"/>
          </p:nvPr>
        </p:nvSpPr>
        <p:spPr>
          <a:xfrm>
            <a:off x="539552" y="1711840"/>
            <a:ext cx="3438088" cy="3949408"/>
          </a:xfrm>
        </p:spPr>
        <p:txBody>
          <a:bodyPr>
            <a:normAutofit fontScale="92500"/>
          </a:bodyPr>
          <a:lstStyle/>
          <a:p>
            <a:r>
              <a:rPr lang="cs-CZ" dirty="0"/>
              <a:t>Autor, spoluautor a hlavní redaktor 16 odborných děl.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Nejznámější: </a:t>
            </a:r>
          </a:p>
          <a:p>
            <a:pPr marL="0" indent="0">
              <a:buNone/>
            </a:pPr>
            <a:r>
              <a:rPr kumimoji="0" lang="cs-CZ" altLang="cs-CZ" sz="2400" b="0" i="1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Kultura středověké Evropy</a:t>
            </a: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1991</a:t>
            </a:r>
            <a:r>
              <a:rPr lang="cs-CZ" altLang="cs-CZ" dirty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2005; </a:t>
            </a:r>
            <a:r>
              <a:rPr kumimoji="0" lang="cs-CZ" altLang="cs-CZ" sz="2400" b="0" i="0" u="none" strike="noStrike" cap="none" normalizeH="0" baseline="0" dirty="0" err="1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1964). </a:t>
            </a:r>
          </a:p>
          <a:p>
            <a:pPr marL="0" indent="0">
              <a:buNone/>
            </a:pPr>
            <a:r>
              <a:rPr kumimoji="0" lang="cs-CZ" altLang="cs-CZ" sz="2400" b="0" i="1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Encyklopedie středověku. 2002; </a:t>
            </a:r>
            <a:r>
              <a:rPr kumimoji="0" lang="cs-CZ" altLang="cs-CZ" sz="2400" b="0" i="1" u="none" strike="noStrike" cap="none" normalizeH="0" baseline="0" dirty="0" err="1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orig</a:t>
            </a:r>
            <a:r>
              <a:rPr lang="cs-CZ" altLang="cs-CZ" i="1" dirty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1999.</a:t>
            </a:r>
            <a:endParaRPr lang="cs-CZ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sz="quarter" idx="4"/>
          </p:nvPr>
        </p:nvSpPr>
        <p:spPr>
          <a:xfrm>
            <a:off x="4261160" y="1463040"/>
            <a:ext cx="3438088" cy="5074920"/>
          </a:xfrm>
        </p:spPr>
        <p:txBody>
          <a:bodyPr>
            <a:noAutofit/>
          </a:bodyPr>
          <a:lstStyle/>
          <a:p>
            <a:pPr lvl="1" fontAlgn="base"/>
            <a:r>
              <a:rPr lang="cs-CZ" sz="1800" b="0" i="0" dirty="0">
                <a:solidFill>
                  <a:srgbClr val="666666"/>
                </a:solidFill>
                <a:effectLst/>
                <a:latin typeface="Arial CE" panose="020B0604020202020204" pitchFamily="34" charset="0"/>
              </a:rPr>
              <a:t>Zabýval se dějinami středověku. Je považován za jednoho z nejvýznamnějších historiků školy </a:t>
            </a:r>
            <a:r>
              <a:rPr lang="cs-CZ" sz="1800" b="0" i="0" dirty="0" err="1">
                <a:solidFill>
                  <a:srgbClr val="666666"/>
                </a:solidFill>
                <a:effectLst/>
                <a:latin typeface="Arial CE" panose="020B0604020202020204" pitchFamily="34" charset="0"/>
              </a:rPr>
              <a:t>Annales</a:t>
            </a:r>
            <a:r>
              <a:rPr lang="cs-CZ" sz="1800" b="0" i="0" dirty="0">
                <a:solidFill>
                  <a:srgbClr val="666666"/>
                </a:solidFill>
                <a:effectLst/>
                <a:latin typeface="Arial CE" panose="020B0604020202020204" pitchFamily="34" charset="0"/>
              </a:rPr>
              <a:t>. Postmoderní chápání historie, dějiny příběhu, dějiny každodennosti (na rozdíl od tzv. diplomatických dějin).</a:t>
            </a:r>
          </a:p>
          <a:p>
            <a:pPr lvl="1" fontAlgn="base"/>
            <a:r>
              <a:rPr lang="cs-CZ" sz="1800" dirty="0">
                <a:solidFill>
                  <a:srgbClr val="666666"/>
                </a:solidFill>
                <a:latin typeface="Arial CE" panose="020B0604020202020204" pitchFamily="34" charset="0"/>
              </a:rPr>
              <a:t>Význam pro bádání o starší literatuře: propojení s psychologií a antropologií, dříve tzv. okrajová témata</a:t>
            </a:r>
          </a:p>
          <a:p>
            <a:pPr algn="l"/>
            <a:r>
              <a:rPr lang="cs-CZ" sz="1600" b="0" i="0" dirty="0">
                <a:effectLst/>
                <a:latin typeface="Arial" panose="020B0604020202020204" pitchFamily="34" charset="0"/>
              </a:rPr>
              <a:t>středověký člověk žije v „lese symbolů“ : symbolické myšlení</a:t>
            </a:r>
          </a:p>
          <a:p>
            <a:pPr algn="l"/>
            <a:endParaRPr lang="cs-CZ" sz="1600" b="0" i="0" dirty="0">
              <a:effectLst/>
              <a:latin typeface="Arial" panose="020B0604020202020204" pitchFamily="34" charset="0"/>
            </a:endParaRPr>
          </a:p>
          <a:p>
            <a:pPr lvl="1" fontAlgn="base"/>
            <a:endParaRPr lang="cs-CZ" sz="1800" dirty="0">
              <a:solidFill>
                <a:srgbClr val="0070C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7495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B1B022-F2AF-4FA6-902F-9ECDFAA8B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6. 3. Americké: Alfred </a:t>
            </a:r>
            <a:r>
              <a:rPr lang="cs-CZ" sz="3200" dirty="0" err="1"/>
              <a:t>ThomaS</a:t>
            </a:r>
            <a:r>
              <a:rPr lang="cs-CZ" sz="3200" dirty="0"/>
              <a:t> (1958)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FDFC739-BDB1-4465-A947-79E631FECD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>
                <a:solidFill>
                  <a:schemeClr val="tx1"/>
                </a:solidFill>
              </a:rPr>
              <a:t>Obsah </a:t>
            </a:r>
            <a:r>
              <a:rPr lang="cs-CZ" dirty="0" err="1">
                <a:solidFill>
                  <a:schemeClr val="tx1"/>
                </a:solidFill>
              </a:rPr>
              <a:t>digit</a:t>
            </a:r>
            <a:r>
              <a:rPr lang="cs-CZ" dirty="0">
                <a:solidFill>
                  <a:schemeClr val="tx1"/>
                </a:solidFill>
              </a:rPr>
              <a:t>.: </a:t>
            </a:r>
            <a:r>
              <a:rPr lang="cs-CZ" dirty="0"/>
              <a:t>https://cache.obalkyknih.cz/file/toc/378125/pdf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4BF4B3D-0925-4CC6-B9EA-CCE85E7CB89C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endParaRPr lang="cs-CZ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62C0FA05-5955-4CD3-845F-B33EDDE91A97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2800" b="0" i="0" dirty="0">
                <a:solidFill>
                  <a:srgbClr val="354550"/>
                </a:solidFill>
                <a:effectLst/>
                <a:latin typeface="Source Sans Pro" panose="020B0503030403020204" pitchFamily="34" charset="0"/>
              </a:rPr>
              <a:t>je profesor a vedoucí Katedry slovanských a baltických jazyků a literatur na Univerzitě v Chicagu</a:t>
            </a:r>
          </a:p>
          <a:p>
            <a:endParaRPr lang="cs-CZ" sz="2800" dirty="0">
              <a:solidFill>
                <a:srgbClr val="354550"/>
              </a:solidFill>
              <a:latin typeface="Source Sans Pro" panose="020B0503030403020204" pitchFamily="34" charset="0"/>
            </a:endParaRPr>
          </a:p>
          <a:p>
            <a:r>
              <a:rPr lang="cs-CZ" sz="5000" i="1" dirty="0">
                <a:solidFill>
                  <a:srgbClr val="FF0000"/>
                </a:solidFill>
                <a:latin typeface="Source Sans Pro" panose="020B0503030403020204" pitchFamily="34" charset="0"/>
              </a:rPr>
              <a:t>Čechy královny Anny</a:t>
            </a:r>
            <a:r>
              <a:rPr lang="cs-CZ" sz="5000" dirty="0">
                <a:solidFill>
                  <a:srgbClr val="FF0000"/>
                </a:solidFill>
                <a:latin typeface="Source Sans Pro" panose="020B0503030403020204" pitchFamily="34" charset="0"/>
              </a:rPr>
              <a:t>, česky 2005</a:t>
            </a:r>
            <a:endParaRPr lang="cs-CZ" sz="5000" dirty="0">
              <a:solidFill>
                <a:srgbClr val="FF0000"/>
              </a:solidFill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6A1CDB6C-F789-422E-88DB-7600CA1BA16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Noto Sans"/>
              </a:rPr>
              <a:t>P</a:t>
            </a:r>
            <a:r>
              <a:rPr lang="cs-CZ" sz="1100" b="0" i="0" dirty="0">
                <a:solidFill>
                  <a:srgbClr val="000000"/>
                </a:solidFill>
                <a:effectLst/>
                <a:latin typeface="Noto Sans"/>
              </a:rPr>
              <a:t>rvní publikace vydaná původně v angličtině, která se systematicky zabývá českým literárním životem v období vrcholného středověku. Autor v ní na příkladu řady (nejen vrcholných) děl staročeského písemnictví sleduje proces konsolidace jazykově české literární kultury. Zaměřuje se především na tři faktory tohoto procesu, a ty považuje za základní: národnostní příslušnost, gender a společenskou třídu. Jejich přítomnost i povahové utváření pak v textech hledá a vykládá.</a:t>
            </a:r>
            <a:br>
              <a:rPr lang="cs-CZ" sz="1100" dirty="0"/>
            </a:br>
            <a:r>
              <a:rPr lang="cs-CZ" sz="1100" b="0" i="0" dirty="0">
                <a:solidFill>
                  <a:srgbClr val="000000"/>
                </a:solidFill>
                <a:effectLst/>
                <a:latin typeface="Noto Sans"/>
              </a:rPr>
              <a:t>Charakterizování politických a ideových vazeb mezi českými zeměmi a Anglií pomáhá autorovi osvětlit   týkající se  kulturní situace v pozdně středověké Anglii. </a:t>
            </a:r>
          </a:p>
          <a:p>
            <a:pPr marL="0" indent="0">
              <a:buNone/>
            </a:pPr>
            <a:r>
              <a:rPr lang="cs-CZ" sz="1100" dirty="0">
                <a:solidFill>
                  <a:srgbClr val="000000"/>
                </a:solidFill>
                <a:latin typeface="Noto Sans"/>
              </a:rPr>
              <a:t>Š</a:t>
            </a:r>
            <a:r>
              <a:rPr lang="cs-CZ" sz="1100" b="0" i="0" dirty="0">
                <a:solidFill>
                  <a:srgbClr val="000000"/>
                </a:solidFill>
                <a:effectLst/>
                <a:latin typeface="Noto Sans"/>
              </a:rPr>
              <a:t>iroce koncipovaná práce směřuje do jisté míry k syntetickému obrazu českého vrcholně středověkého literárního života. Je založená  na poutavém výkladu textů, v českém prostředí dosud chybí. Kniha má význam jak pro studium anglických dějin, tak především pro poznání české středověké kultury v jejích širších, západoevropských souvislostech.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1111477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1633</TotalTime>
  <Words>1149</Words>
  <Application>Microsoft Office PowerPoint</Application>
  <PresentationFormat>Předvádění na obrazovce (4:3)</PresentationFormat>
  <Paragraphs>68</Paragraphs>
  <Slides>11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11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23" baseType="lpstr">
      <vt:lpstr>Arial</vt:lpstr>
      <vt:lpstr>Arial CE</vt:lpstr>
      <vt:lpstr>Calibri</vt:lpstr>
      <vt:lpstr>Noto Sans</vt:lpstr>
      <vt:lpstr>Open Sans</vt:lpstr>
      <vt:lpstr>Source Sans Pro</vt:lpstr>
      <vt:lpstr>Times New Roman</vt:lpstr>
      <vt:lpstr>Trebuchet MS</vt:lpstr>
      <vt:lpstr>verdana</vt:lpstr>
      <vt:lpstr>Wingdings</vt:lpstr>
      <vt:lpstr>Wingdings 2</vt:lpstr>
      <vt:lpstr>Bohatý</vt:lpstr>
      <vt:lpstr>Metody a přístupy ke starší literatuře</vt:lpstr>
      <vt:lpstr>Osnova</vt:lpstr>
      <vt:lpstr>Ad 4. Alexandr Stich (1934-2003)</vt:lpstr>
      <vt:lpstr>Ad 5. Intertextualita a HybridIZACE žánrů.</vt:lpstr>
      <vt:lpstr>Prezentace aplikace PowerPoint</vt:lpstr>
      <vt:lpstr>  Ad 6. 1. 1 Výběrové představení publikace Poetika staroruské literatury D. S. LichačOva. </vt:lpstr>
      <vt:lpstr>Prezentace aplikace PowerPoint</vt:lpstr>
      <vt:lpstr>6. 2. francouzské: Jacques Le Goff (1924-2014)</vt:lpstr>
      <vt:lpstr>6. 3. Americké: Alfred ThomaS (1958)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Vídeňská CyrilometodĚjská kázání 18. století</dc:title>
  <dc:creator>user</dc:creator>
  <cp:lastModifiedBy>Michaela Soleiman pour Hashemi</cp:lastModifiedBy>
  <cp:revision>159</cp:revision>
  <cp:lastPrinted>2024-02-28T09:22:55Z</cp:lastPrinted>
  <dcterms:created xsi:type="dcterms:W3CDTF">2013-11-03T13:13:35Z</dcterms:created>
  <dcterms:modified xsi:type="dcterms:W3CDTF">2025-02-19T10:20:40Z</dcterms:modified>
</cp:coreProperties>
</file>