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17" r:id="rId2"/>
    <p:sldId id="275" r:id="rId3"/>
    <p:sldId id="273" r:id="rId4"/>
    <p:sldId id="306" r:id="rId5"/>
    <p:sldId id="276" r:id="rId6"/>
    <p:sldId id="293" r:id="rId7"/>
    <p:sldId id="277" r:id="rId8"/>
    <p:sldId id="278" r:id="rId9"/>
    <p:sldId id="316" r:id="rId10"/>
    <p:sldId id="274" r:id="rId11"/>
    <p:sldId id="314" r:id="rId12"/>
    <p:sldId id="318" r:id="rId13"/>
    <p:sldId id="320" r:id="rId14"/>
    <p:sldId id="257" r:id="rId15"/>
    <p:sldId id="280" r:id="rId16"/>
    <p:sldId id="258" r:id="rId17"/>
    <p:sldId id="266" r:id="rId18"/>
    <p:sldId id="281" r:id="rId19"/>
    <p:sldId id="264" r:id="rId20"/>
    <p:sldId id="282" r:id="rId21"/>
    <p:sldId id="272" r:id="rId22"/>
    <p:sldId id="268" r:id="rId23"/>
    <p:sldId id="269" r:id="rId24"/>
    <p:sldId id="283" r:id="rId25"/>
    <p:sldId id="299" r:id="rId26"/>
    <p:sldId id="301" r:id="rId27"/>
    <p:sldId id="312" r:id="rId28"/>
    <p:sldId id="307" r:id="rId29"/>
    <p:sldId id="313" r:id="rId30"/>
    <p:sldId id="308" r:id="rId31"/>
    <p:sldId id="289" r:id="rId32"/>
    <p:sldId id="321" r:id="rId33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6863490-7203-4626-8A3D-0BC01707276B}">
          <p14:sldIdLst>
            <p14:sldId id="317"/>
            <p14:sldId id="275"/>
            <p14:sldId id="273"/>
            <p14:sldId id="306"/>
            <p14:sldId id="276"/>
            <p14:sldId id="293"/>
            <p14:sldId id="277"/>
            <p14:sldId id="278"/>
            <p14:sldId id="316"/>
            <p14:sldId id="274"/>
            <p14:sldId id="314"/>
            <p14:sldId id="318"/>
            <p14:sldId id="320"/>
            <p14:sldId id="257"/>
            <p14:sldId id="280"/>
            <p14:sldId id="258"/>
            <p14:sldId id="266"/>
            <p14:sldId id="281"/>
            <p14:sldId id="264"/>
            <p14:sldId id="282"/>
            <p14:sldId id="272"/>
            <p14:sldId id="268"/>
            <p14:sldId id="269"/>
            <p14:sldId id="283"/>
            <p14:sldId id="299"/>
            <p14:sldId id="301"/>
          </p14:sldIdLst>
        </p14:section>
        <p14:section name="Oddíl bez názvu" id="{00FFE427-6822-457A-A5E3-651498B54A48}">
          <p14:sldIdLst>
            <p14:sldId id="312"/>
            <p14:sldId id="307"/>
            <p14:sldId id="313"/>
            <p14:sldId id="308"/>
            <p14:sldId id="289"/>
            <p14:sldId id="32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radio.fm/en" TargetMode="External"/><Relationship Id="rId2" Type="http://schemas.openxmlformats.org/officeDocument/2006/relationships/hyperlink" Target="https://humanrightshouse.org/interviews/the-most-important-thing-for-a-political-prisoner-is-to-know-they-are-remembered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humanrightshouse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liveuamap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liveuamap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aclavhavel.cz/elearning/en/course/9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fpc.org.uk/publications/the-rise-of-illiberal-civil-society-in-the-former-soviet-union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el/phil/jaro2025/CORE099/index-yVwxjL.qwarp" TargetMode="External"/><Relationship Id="rId2" Type="http://schemas.openxmlformats.org/officeDocument/2006/relationships/hyperlink" Target="https://is.muni.cz/auth/predmet/phil/jaro2024/CORE09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FC390C2-F4AF-66BC-0437-F7982DF61D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Civil society and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in </a:t>
            </a:r>
            <a:r>
              <a:rPr lang="cs-CZ" dirty="0" err="1"/>
              <a:t>eastern</a:t>
            </a:r>
            <a:r>
              <a:rPr lang="cs-CZ" dirty="0"/>
              <a:t> </a:t>
            </a:r>
            <a:r>
              <a:rPr lang="cs-CZ" dirty="0" err="1"/>
              <a:t>europe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350F9C4-D3CA-D894-3BB4-CDA8011AEC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Spring</a:t>
            </a:r>
            <a:r>
              <a:rPr lang="cs-CZ" dirty="0"/>
              <a:t> 2025</a:t>
            </a:r>
          </a:p>
          <a:p>
            <a:r>
              <a:rPr lang="cs-CZ" dirty="0"/>
              <a:t>Kateřina </a:t>
            </a:r>
            <a:r>
              <a:rPr lang="cs-CZ" dirty="0" err="1"/>
              <a:t>Hyťha</a:t>
            </a:r>
            <a:r>
              <a:rPr lang="cs-CZ" dirty="0"/>
              <a:t> </a:t>
            </a:r>
            <a:r>
              <a:rPr lang="cs-CZ" dirty="0" err="1"/>
              <a:t>špácová</a:t>
            </a:r>
            <a:endParaRPr lang="cs-CZ" dirty="0"/>
          </a:p>
          <a:p>
            <a:r>
              <a:rPr lang="cs-CZ" dirty="0"/>
              <a:t>core099</a:t>
            </a:r>
          </a:p>
        </p:txBody>
      </p:sp>
    </p:spTree>
    <p:extLst>
      <p:ext uri="{BB962C8B-B14F-4D97-AF65-F5344CB8AC3E}">
        <p14:creationId xmlns:p14="http://schemas.microsoft.com/office/powerpoint/2010/main" val="340175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A77AE0-E59C-8141-2C01-B56C25D4B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498298-5852-3F94-3F04-82EA93ED6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83765"/>
            <a:ext cx="10131425" cy="145626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cs-CZ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task</a:t>
            </a:r>
            <a:r>
              <a:rPr lang="cs-CZ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throughout</a:t>
            </a:r>
            <a:r>
              <a:rPr lang="cs-CZ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semester</a:t>
            </a:r>
            <a:br>
              <a:rPr lang="cs-CZ" sz="3600" b="1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7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keep</a:t>
            </a:r>
            <a:r>
              <a:rPr lang="cs-CZ" sz="2700" b="1" dirty="0">
                <a:latin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7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record</a:t>
            </a:r>
            <a:b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9D9218-F490-498C-B90C-192DDAE86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4511" y="1714228"/>
            <a:ext cx="10131425" cy="3649133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200" dirty="0" err="1"/>
              <a:t>After</a:t>
            </a:r>
            <a:r>
              <a:rPr lang="cs-CZ" sz="2200" dirty="0"/>
              <a:t> </a:t>
            </a:r>
            <a:r>
              <a:rPr lang="cs-CZ" sz="2200" dirty="0" err="1"/>
              <a:t>each</a:t>
            </a:r>
            <a:r>
              <a:rPr lang="cs-CZ" sz="2200" dirty="0"/>
              <a:t> </a:t>
            </a:r>
            <a:r>
              <a:rPr lang="cs-CZ" sz="2200" dirty="0" err="1"/>
              <a:t>homework</a:t>
            </a:r>
            <a:r>
              <a:rPr lang="cs-CZ" sz="2200" dirty="0"/>
              <a:t> and </a:t>
            </a:r>
            <a:r>
              <a:rPr lang="cs-CZ" sz="2200" dirty="0" err="1"/>
              <a:t>each</a:t>
            </a:r>
            <a:r>
              <a:rPr lang="cs-CZ" sz="2200" dirty="0"/>
              <a:t> </a:t>
            </a:r>
            <a:r>
              <a:rPr lang="cs-CZ" sz="2200" dirty="0" err="1"/>
              <a:t>class</a:t>
            </a:r>
            <a:r>
              <a:rPr lang="cs-CZ" sz="2200" dirty="0"/>
              <a:t>, </a:t>
            </a:r>
            <a:r>
              <a:rPr lang="cs-CZ" sz="2200" dirty="0" err="1"/>
              <a:t>note</a:t>
            </a:r>
            <a:r>
              <a:rPr lang="cs-CZ" sz="2200" dirty="0"/>
              <a:t> </a:t>
            </a:r>
            <a:r>
              <a:rPr lang="cs-CZ" sz="2200" dirty="0" err="1"/>
              <a:t>down</a:t>
            </a:r>
            <a:r>
              <a:rPr lang="cs-CZ" sz="2200" dirty="0"/>
              <a:t>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altLang="cs-CZ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</a:t>
            </a:r>
            <a:r>
              <a:rPr kumimoji="0" lang="cs-CZ" alt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civil society </a:t>
            </a:r>
            <a:r>
              <a:rPr kumimoji="0" lang="cs-CZ" altLang="cs-CZ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does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(type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activity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altLang="cs-CZ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Who</a:t>
            </a:r>
            <a:r>
              <a:rPr kumimoji="0" lang="cs-CZ" alt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benefits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local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communities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activists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marginalized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groups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etc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altLang="cs-CZ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</a:t>
            </a:r>
            <a:r>
              <a:rPr kumimoji="0" lang="cs-CZ" alt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changes</a:t>
            </a:r>
            <a:r>
              <a:rPr kumimoji="0" lang="cs-CZ" alt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it</a:t>
            </a:r>
            <a:r>
              <a:rPr kumimoji="0" lang="cs-CZ" alt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brings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policy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shifts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legal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victories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public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awareness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</a:t>
            </a:r>
          </a:p>
          <a:p>
            <a:pPr marL="0" lvl="0" indent="0">
              <a:lnSpc>
                <a:spcPct val="107000"/>
              </a:lnSpc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42030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BECC39-61BB-94D9-0606-89047BD00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FC95B-2D13-AFC8-57CD-3284662DA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83765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INTRODUCTION OF THE TEACHER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63BBAC-2356-6784-A0C4-8F644804F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287" y="2402125"/>
            <a:ext cx="10131425" cy="364913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English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and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Russian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Studies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Faculty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of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arts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muni</a:t>
            </a:r>
            <a:endParaRPr lang="cs-CZ" sz="3000" cap="all" dirty="0">
              <a:ln w="3175" cmpd="sng">
                <a:noFill/>
              </a:ln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Work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for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human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rights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organizations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200" dirty="0">
                <a:latin typeface="+mj-lt"/>
              </a:rPr>
              <a:t>- </a:t>
            </a:r>
            <a:r>
              <a:rPr lang="cs-CZ" sz="2200" dirty="0" err="1">
                <a:latin typeface="+mj-lt"/>
              </a:rPr>
              <a:t>People</a:t>
            </a:r>
            <a:r>
              <a:rPr lang="cs-CZ" sz="2200" dirty="0">
                <a:latin typeface="+mj-lt"/>
              </a:rPr>
              <a:t> in </a:t>
            </a:r>
            <a:r>
              <a:rPr lang="cs-CZ" sz="2200" dirty="0" err="1">
                <a:latin typeface="+mj-lt"/>
              </a:rPr>
              <a:t>Need</a:t>
            </a:r>
            <a:r>
              <a:rPr lang="cs-CZ" sz="2200" dirty="0">
                <a:latin typeface="+mj-lt"/>
              </a:rPr>
              <a:t> – </a:t>
            </a:r>
            <a:r>
              <a:rPr lang="cs-CZ" sz="2200" dirty="0" err="1">
                <a:latin typeface="+mj-lt"/>
              </a:rPr>
              <a:t>covered</a:t>
            </a:r>
            <a:r>
              <a:rPr lang="cs-CZ" sz="2200" dirty="0">
                <a:latin typeface="+mj-lt"/>
              </a:rPr>
              <a:t> </a:t>
            </a:r>
            <a:r>
              <a:rPr lang="cs-CZ" sz="2200" dirty="0" err="1">
                <a:latin typeface="+mj-lt"/>
              </a:rPr>
              <a:t>Ukraine</a:t>
            </a:r>
            <a:r>
              <a:rPr lang="cs-CZ" sz="2200" dirty="0">
                <a:latin typeface="+mj-lt"/>
              </a:rPr>
              <a:t> and </a:t>
            </a:r>
            <a:r>
              <a:rPr lang="cs-CZ" sz="2200" dirty="0" err="1">
                <a:latin typeface="+mj-lt"/>
              </a:rPr>
              <a:t>Belarus</a:t>
            </a:r>
            <a:endParaRPr lang="cs-CZ" sz="2200" dirty="0">
              <a:latin typeface="+mj-lt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2200" dirty="0">
                <a:latin typeface="+mj-lt"/>
              </a:rPr>
              <a:t>- </a:t>
            </a:r>
            <a:r>
              <a:rPr lang="cs-CZ" sz="2200" dirty="0" err="1">
                <a:latin typeface="+mj-lt"/>
              </a:rPr>
              <a:t>Civic</a:t>
            </a:r>
            <a:r>
              <a:rPr lang="cs-CZ" sz="2200" dirty="0">
                <a:latin typeface="+mj-lt"/>
              </a:rPr>
              <a:t> </a:t>
            </a:r>
            <a:r>
              <a:rPr lang="cs-CZ" sz="2200" dirty="0" err="1">
                <a:latin typeface="+mj-lt"/>
              </a:rPr>
              <a:t>Belarus</a:t>
            </a:r>
            <a:endParaRPr lang="cs-CZ" sz="2200" dirty="0">
              <a:latin typeface="+mj-lt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2200" dirty="0">
                <a:latin typeface="+mj-lt"/>
              </a:rPr>
              <a:t>- </a:t>
            </a:r>
            <a:r>
              <a:rPr lang="cs-CZ" sz="2200" dirty="0" err="1">
                <a:latin typeface="+mj-lt"/>
              </a:rPr>
              <a:t>Human</a:t>
            </a:r>
            <a:r>
              <a:rPr lang="cs-CZ" sz="2200" dirty="0">
                <a:latin typeface="+mj-lt"/>
              </a:rPr>
              <a:t> </a:t>
            </a:r>
            <a:r>
              <a:rPr lang="cs-CZ" sz="2200" dirty="0" err="1">
                <a:latin typeface="+mj-lt"/>
              </a:rPr>
              <a:t>Rights</a:t>
            </a:r>
            <a:r>
              <a:rPr lang="cs-CZ" sz="2200" dirty="0">
                <a:latin typeface="+mj-lt"/>
              </a:rPr>
              <a:t> House </a:t>
            </a:r>
            <a:r>
              <a:rPr lang="cs-CZ" sz="2200" dirty="0" err="1">
                <a:latin typeface="+mj-lt"/>
              </a:rPr>
              <a:t>Foundation</a:t>
            </a:r>
            <a:r>
              <a:rPr lang="cs-CZ" sz="2200" dirty="0">
                <a:latin typeface="+mj-lt"/>
              </a:rPr>
              <a:t> – a </a:t>
            </a:r>
            <a:r>
              <a:rPr lang="cs-CZ" sz="2200" dirty="0" err="1">
                <a:latin typeface="+mj-lt"/>
              </a:rPr>
              <a:t>Norwegian</a:t>
            </a:r>
            <a:r>
              <a:rPr lang="cs-CZ" sz="2200" dirty="0">
                <a:latin typeface="+mj-lt"/>
              </a:rPr>
              <a:t> </a:t>
            </a:r>
            <a:r>
              <a:rPr lang="cs-CZ" sz="2200" dirty="0" err="1">
                <a:latin typeface="+mj-lt"/>
              </a:rPr>
              <a:t>organization</a:t>
            </a:r>
            <a:r>
              <a:rPr lang="cs-CZ" sz="2200" dirty="0">
                <a:latin typeface="+mj-lt"/>
              </a:rPr>
              <a:t> – </a:t>
            </a:r>
            <a:r>
              <a:rPr lang="cs-CZ" sz="2200" dirty="0" err="1">
                <a:latin typeface="+mj-lt"/>
              </a:rPr>
              <a:t>lived</a:t>
            </a:r>
            <a:r>
              <a:rPr lang="cs-CZ" sz="2200" dirty="0">
                <a:latin typeface="+mj-lt"/>
              </a:rPr>
              <a:t> in Tbilisi, Georgia and </a:t>
            </a:r>
            <a:r>
              <a:rPr lang="cs-CZ" sz="2200" dirty="0" err="1">
                <a:latin typeface="+mj-lt"/>
              </a:rPr>
              <a:t>covered</a:t>
            </a:r>
            <a:r>
              <a:rPr lang="cs-CZ" sz="2200" dirty="0">
                <a:latin typeface="+mj-lt"/>
              </a:rPr>
              <a:t> </a:t>
            </a:r>
            <a:r>
              <a:rPr lang="cs-CZ" sz="2200" dirty="0" err="1">
                <a:latin typeface="+mj-lt"/>
              </a:rPr>
              <a:t>mainly</a:t>
            </a:r>
            <a:r>
              <a:rPr lang="cs-CZ" sz="2200" dirty="0">
                <a:latin typeface="+mj-lt"/>
              </a:rPr>
              <a:t> </a:t>
            </a:r>
            <a:r>
              <a:rPr lang="cs-CZ" sz="2200" dirty="0" err="1">
                <a:latin typeface="+mj-lt"/>
              </a:rPr>
              <a:t>Azerbaijan</a:t>
            </a:r>
            <a:r>
              <a:rPr lang="cs-CZ" sz="2200" dirty="0">
                <a:latin typeface="+mj-lt"/>
              </a:rPr>
              <a:t> and </a:t>
            </a:r>
            <a:r>
              <a:rPr lang="cs-CZ" sz="2200" dirty="0" err="1">
                <a:latin typeface="+mj-lt"/>
              </a:rPr>
              <a:t>Armenia</a:t>
            </a:r>
            <a:endParaRPr lang="cs-CZ" sz="2200" dirty="0">
              <a:latin typeface="+mj-lt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Teaching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English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FOR ADVOCACY to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human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rights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defenders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AND ACTIVISTS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from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eastern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europe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and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central</a:t>
            </a:r>
            <a:r>
              <a:rPr lang="cs-CZ" sz="3000" cap="all" dirty="0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cs-CZ" sz="3000" cap="all" dirty="0" err="1">
                <a:ln w="3175" cmpd="sng">
                  <a:noFill/>
                </a:ln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asia</a:t>
            </a:r>
            <a:endParaRPr lang="cs-CZ" sz="3000" cap="all" dirty="0">
              <a:ln w="3175" cmpd="sng">
                <a:noFill/>
              </a:ln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45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A8D731-5CBB-617A-4446-99D172987E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ABFC2E-8DCC-6EC6-4659-93D567BA9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83765"/>
            <a:ext cx="10131425" cy="145626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Civic</a:t>
            </a:r>
            <a:r>
              <a:rPr lang="cs-CZ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belarus</a:t>
            </a:r>
            <a:br>
              <a:rPr lang="cs-CZ" sz="3600" b="1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7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keep</a:t>
            </a:r>
            <a:r>
              <a:rPr lang="cs-CZ" sz="2700" b="1" dirty="0">
                <a:latin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7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record</a:t>
            </a:r>
            <a:b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EA2281-0FEB-A1BB-A36A-66FDEC324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4511" y="1714228"/>
            <a:ext cx="10131425" cy="3649133"/>
          </a:xfrm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3200" dirty="0" err="1"/>
              <a:t>Providing</a:t>
            </a:r>
            <a:r>
              <a:rPr lang="cs-CZ" altLang="cs-CZ" sz="3200" dirty="0"/>
              <a:t> support to </a:t>
            </a:r>
            <a:r>
              <a:rPr lang="cs-CZ" altLang="cs-CZ" sz="3200" dirty="0" err="1"/>
              <a:t>HRDs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other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prodemocracy</a:t>
            </a:r>
            <a:r>
              <a:rPr lang="cs-CZ" altLang="cs-CZ" sz="3200" dirty="0"/>
              <a:t> </a:t>
            </a:r>
            <a:r>
              <a:rPr lang="cs-CZ" altLang="cs-CZ" sz="3200" dirty="0" err="1"/>
              <a:t>activists</a:t>
            </a:r>
            <a:r>
              <a:rPr lang="cs-CZ" altLang="cs-CZ" sz="3200" dirty="0"/>
              <a:t> and </a:t>
            </a:r>
            <a:r>
              <a:rPr lang="cs-CZ" altLang="cs-CZ" sz="3200" dirty="0" err="1"/>
              <a:t>citizens</a:t>
            </a:r>
            <a:endParaRPr lang="cs-CZ" altLang="cs-CZ" sz="3200" dirty="0"/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marL="45720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sz="2000" i="1" dirty="0">
              <a:latin typeface="Arial" panose="020B0604020202020204" pitchFamily="34" charset="0"/>
            </a:endParaRPr>
          </a:p>
          <a:p>
            <a:pPr marL="45720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sz="2000" i="1" dirty="0">
              <a:latin typeface="Arial" panose="020B0604020202020204" pitchFamily="34" charset="0"/>
            </a:endParaRPr>
          </a:p>
          <a:p>
            <a:pPr marL="45720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2000" i="1" dirty="0" err="1">
                <a:latin typeface="Arial" panose="020B0604020202020204" pitchFamily="34" charset="0"/>
              </a:rPr>
              <a:t>Azerbaijan</a:t>
            </a:r>
            <a:r>
              <a:rPr lang="cs-CZ" altLang="cs-CZ" sz="2000" i="1" dirty="0">
                <a:latin typeface="Arial" panose="020B0604020202020204" pitchFamily="34" charset="0"/>
              </a:rPr>
              <a:t> </a:t>
            </a:r>
            <a:r>
              <a:rPr lang="en-GB" altLang="cs-CZ" sz="2000" i="1" dirty="0">
                <a:latin typeface="Arial" panose="020B0604020202020204" pitchFamily="34" charset="0"/>
                <a:hlinkClick r:id="rId2"/>
              </a:rPr>
              <a:t>The most important thing for a political prisoner is to know they are remembered</a:t>
            </a:r>
            <a:r>
              <a:rPr lang="cs-CZ" altLang="cs-CZ" sz="2000" i="1" dirty="0">
                <a:latin typeface="Arial" panose="020B0604020202020204" pitchFamily="34" charset="0"/>
              </a:rPr>
              <a:t>) </a:t>
            </a:r>
          </a:p>
          <a:p>
            <a:pPr marL="45720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3200" dirty="0" err="1"/>
              <a:t>Capacity</a:t>
            </a:r>
            <a:r>
              <a:rPr lang="cs-CZ" sz="3200" dirty="0"/>
              <a:t> </a:t>
            </a:r>
            <a:r>
              <a:rPr lang="cs-CZ" sz="3200" dirty="0" err="1"/>
              <a:t>building</a:t>
            </a:r>
            <a:r>
              <a:rPr lang="cs-CZ" sz="3200" dirty="0"/>
              <a:t>: </a:t>
            </a:r>
            <a:r>
              <a:rPr lang="cs-CZ" sz="3200" dirty="0" err="1"/>
              <a:t>the</a:t>
            </a:r>
            <a:r>
              <a:rPr lang="cs-CZ" sz="3200" dirty="0"/>
              <a:t> case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>
                <a:hlinkClick r:id="rId3"/>
              </a:rPr>
              <a:t>Euraradio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15603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6DE26C-32DC-3080-1012-961806DC1E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32CC6-B189-36BD-A20F-DCB43C151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83765"/>
            <a:ext cx="10131425" cy="145626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HUMAN RIGHTS HOUSE FOUNDATION</a:t>
            </a:r>
            <a:br>
              <a:rPr lang="cs-CZ" sz="3600" b="1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7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keep</a:t>
            </a:r>
            <a:r>
              <a:rPr lang="cs-CZ" sz="2700" b="1" dirty="0">
                <a:latin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7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record</a:t>
            </a:r>
            <a:b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F863F2-5F03-142E-35C2-4EBF85838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4511" y="1714228"/>
            <a:ext cx="10131425" cy="3649133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https://humanrightshouse.org/</a:t>
            </a:r>
            <a:endParaRPr lang="cs-CZ" sz="2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2200" dirty="0"/>
          </a:p>
          <a:p>
            <a:pPr marL="0" lvl="0" indent="0">
              <a:lnSpc>
                <a:spcPct val="107000"/>
              </a:lnSpc>
              <a:buNone/>
            </a:pPr>
            <a:r>
              <a:rPr lang="cs-CZ" sz="2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Capacity</a:t>
            </a: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building</a:t>
            </a:r>
            <a:endParaRPr lang="cs-CZ" sz="2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Networking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International </a:t>
            </a:r>
            <a:r>
              <a:rPr lang="cs-CZ" sz="2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advocacy</a:t>
            </a:r>
            <a:endParaRPr lang="cs-CZ" sz="2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2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Protection</a:t>
            </a:r>
            <a:endParaRPr lang="cs-CZ" sz="2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2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226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FDB80-CE0F-85D7-B642-67166E31B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i</a:t>
            </a:r>
            <a:r>
              <a:rPr lang="en-US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ntroduction</a:t>
            </a:r>
            <a:r>
              <a:rPr lang="en-US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of students</a:t>
            </a:r>
            <a:br>
              <a:rPr lang="cs-CZ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(in </a:t>
            </a:r>
            <a:r>
              <a:rPr lang="cs-CZ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groups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of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3)</a:t>
            </a:r>
            <a:endParaRPr lang="cs-CZ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D0B811-7BF5-78F9-4E70-0F6022310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lvl="0" indent="-742950">
              <a:lnSpc>
                <a:spcPct val="107000"/>
              </a:lnSpc>
              <a:buAutoNum type="arabicPeriod"/>
            </a:pPr>
            <a:r>
              <a:rPr lang="en-US" sz="36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Where are you from and/or what do you study?</a:t>
            </a:r>
            <a:endParaRPr lang="cs-CZ" sz="36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742950" lvl="0" indent="-742950">
              <a:lnSpc>
                <a:spcPct val="107000"/>
              </a:lnSpc>
              <a:buAutoNum type="arabicPeriod"/>
            </a:pPr>
            <a:endParaRPr lang="cs-CZ" sz="36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36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2. </a:t>
            </a:r>
            <a:r>
              <a:rPr lang="en-US" sz="36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Why are you interested in Eastern Europe </a:t>
            </a:r>
            <a:r>
              <a:rPr lang="cs-CZ" sz="36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and/</a:t>
            </a:r>
            <a:r>
              <a:rPr lang="en-US" sz="36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or human rights and civil society?</a:t>
            </a:r>
            <a:endParaRPr lang="cs-CZ" sz="36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sz="36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3. </a:t>
            </a:r>
            <a:r>
              <a:rPr lang="cs-CZ" altLang="cs-CZ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What</a:t>
            </a:r>
            <a:r>
              <a:rPr lang="cs-CZ" altLang="cs-CZ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cs-CZ" altLang="cs-CZ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cs-CZ" altLang="cs-CZ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topic</a:t>
            </a:r>
            <a:r>
              <a:rPr lang="cs-CZ" altLang="cs-CZ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you’re</a:t>
            </a:r>
            <a:r>
              <a:rPr lang="cs-CZ" altLang="cs-CZ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particularly</a:t>
            </a:r>
            <a:r>
              <a:rPr lang="cs-CZ" altLang="cs-CZ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interested</a:t>
            </a:r>
            <a:r>
              <a:rPr lang="cs-CZ" altLang="cs-CZ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in? </a:t>
            </a:r>
          </a:p>
          <a:p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299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670552-E58D-68F4-507F-CD29FB9776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86E37-AAA8-76C3-00AF-0A3526D954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OUR REGION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6B2398-AE0C-1D0F-C304-B9F38ABD11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(</a:t>
            </a:r>
            <a:r>
              <a:rPr lang="cs-CZ" dirty="0" err="1">
                <a:latin typeface="+mj-lt"/>
              </a:rPr>
              <a:t>individually</a:t>
            </a:r>
            <a:r>
              <a:rPr lang="cs-CZ" dirty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73386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1EC0F-FA8A-F2BF-1C76-806EB1B5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When did the Soviet Union dissolve?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3F074E-7F49-7967-283D-3964B36F2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a) 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1989</a:t>
            </a:r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3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b) 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1991</a:t>
            </a:r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c) 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1993</a:t>
            </a:r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9674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1EC0F-FA8A-F2BF-1C76-806EB1B5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When did the Soviet Union dissolve?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3F074E-7F49-7967-283D-3964B36F2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a) 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1989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fall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communism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Czechoslovakia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Eastern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Germany,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Hungary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Poland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…</a:t>
            </a:r>
          </a:p>
          <a:p>
            <a:pPr marL="0" lvl="0" indent="0">
              <a:lnSpc>
                <a:spcPct val="107000"/>
              </a:lnSpc>
              <a:buNone/>
            </a:pPr>
            <a:endParaRPr lang="cs-CZ" sz="3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3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b) </a:t>
            </a:r>
            <a:r>
              <a:rPr lang="en-US" sz="3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1991</a:t>
            </a:r>
            <a:r>
              <a:rPr lang="cs-CZ" sz="3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cs-CZ" sz="3000" b="1" u="sng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Soviet </a:t>
            </a:r>
            <a:r>
              <a:rPr lang="cs-CZ" sz="3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Union </a:t>
            </a:r>
            <a:r>
              <a:rPr lang="cs-CZ" sz="3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dissolves</a:t>
            </a:r>
            <a:endParaRPr lang="cs-CZ" sz="3000" b="1" u="sng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c) 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1993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Czechoslovakia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splits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into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Czechia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Slovakia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884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FD4DF2-2C60-39F8-AA9D-1385F7AC5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>
            <a:normAutofit/>
          </a:bodyPr>
          <a:lstStyle/>
          <a:p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Connect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numbers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names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countries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territories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2CB4E4-ECC8-6D85-FC04-8F90BC0E2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Abkhazia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Armenia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Azerbaijan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Belarus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Crimea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Georgia,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Russia-occupied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territories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mainland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Ukraine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Moldova, </a:t>
            </a:r>
            <a:r>
              <a:rPr lang="cs-CZ" sz="1800" dirty="0" err="1">
                <a:latin typeface="+mj-lt"/>
                <a:cs typeface="Times New Roman" panose="02020603050405020304" pitchFamily="18" charset="0"/>
              </a:rPr>
              <a:t>Nakhichevan</a:t>
            </a:r>
            <a:r>
              <a:rPr lang="cs-CZ" sz="1800" dirty="0">
                <a:latin typeface="+mj-lt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Nagorno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Karabakh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Russia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outh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Ossetia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Transnistria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government-controlled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territories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Ukraine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400" i="1" dirty="0">
              <a:latin typeface="+mj-lt"/>
            </a:endParaRPr>
          </a:p>
          <a:p>
            <a:pPr marL="0" indent="0">
              <a:buNone/>
            </a:pPr>
            <a:endParaRPr lang="cs-CZ" sz="1400" i="1" dirty="0">
              <a:latin typeface="+mj-lt"/>
            </a:endParaRPr>
          </a:p>
          <a:p>
            <a:pPr marL="0" indent="0">
              <a:buNone/>
            </a:pPr>
            <a:r>
              <a:rPr lang="cs-CZ" sz="1400" i="1" dirty="0">
                <a:latin typeface="+mj-lt"/>
                <a:cs typeface="Times New Roman" panose="02020603050405020304" pitchFamily="18" charset="0"/>
              </a:rPr>
              <a:t>Map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of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current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situation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in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Ukraine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cs-CZ" sz="1400" i="1" dirty="0">
                <a:latin typeface="+mj-lt"/>
                <a:cs typeface="Times New Roman" panose="02020603050405020304" pitchFamily="18" charset="0"/>
                <a:hlinkClick r:id="rId2"/>
              </a:rPr>
              <a:t>https://liveuamap.com/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2CA6A21-9793-1115-A8B9-5A6E042487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223" y="1873541"/>
            <a:ext cx="6216645" cy="437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638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FD4DF2-2C60-39F8-AA9D-1385F7AC5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Connect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numbers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names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countries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territories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2CB4E4-ECC8-6D85-FC04-8F90BC0E2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65867"/>
            <a:ext cx="10131425" cy="3649133"/>
          </a:xfrm>
        </p:spPr>
        <p:txBody>
          <a:bodyPr/>
          <a:lstStyle/>
          <a:p>
            <a:pPr marL="0" indent="0">
              <a:buNone/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Abkhazia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10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Armenia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11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Azerbaijan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6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Belarus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Crimea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14 Georgia, 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cs-CZ" sz="16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Russia-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occupied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territories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mainland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Ukraine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9 Moldova, 13 </a:t>
            </a:r>
            <a:r>
              <a:rPr lang="cs-CZ" sz="1600" dirty="0" err="1">
                <a:latin typeface="+mj-lt"/>
                <a:cs typeface="Times New Roman" panose="02020603050405020304" pitchFamily="18" charset="0"/>
              </a:rPr>
              <a:t>Nakhichevan</a:t>
            </a:r>
            <a:r>
              <a:rPr lang="cs-CZ" sz="1600" dirty="0">
                <a:latin typeface="+mj-lt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12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Nagorno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Karabakh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8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Russia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4 </a:t>
            </a:r>
            <a:r>
              <a:rPr lang="cs-CZ" sz="16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outh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Ossetia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Transnistria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7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government-controlled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territories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Ukraine</a:t>
            </a:r>
            <a:endParaRPr lang="cs-CZ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400" i="1" dirty="0">
              <a:latin typeface="+mj-lt"/>
            </a:endParaRPr>
          </a:p>
          <a:p>
            <a:pPr marL="0" indent="0">
              <a:buNone/>
            </a:pPr>
            <a:endParaRPr lang="cs-CZ" sz="1400" i="1" dirty="0">
              <a:latin typeface="+mj-lt"/>
            </a:endParaRPr>
          </a:p>
          <a:p>
            <a:pPr marL="0" indent="0">
              <a:buNone/>
            </a:pPr>
            <a:r>
              <a:rPr lang="cs-CZ" sz="1400" i="1" dirty="0">
                <a:latin typeface="+mj-lt"/>
                <a:cs typeface="Times New Roman" panose="02020603050405020304" pitchFamily="18" charset="0"/>
              </a:rPr>
              <a:t>Map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of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current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situation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in </a:t>
            </a:r>
            <a:r>
              <a:rPr lang="cs-CZ" sz="1400" i="1" dirty="0" err="1">
                <a:latin typeface="+mj-lt"/>
                <a:cs typeface="Times New Roman" panose="02020603050405020304" pitchFamily="18" charset="0"/>
              </a:rPr>
              <a:t>Ukraine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cs-CZ" sz="1400" i="1" dirty="0">
                <a:latin typeface="+mj-lt"/>
                <a:cs typeface="Times New Roman" panose="02020603050405020304" pitchFamily="18" charset="0"/>
                <a:hlinkClick r:id="rId2"/>
              </a:rPr>
              <a:t>https://liveuamap.com/</a:t>
            </a:r>
            <a:r>
              <a:rPr lang="cs-CZ" sz="1400" i="1" dirty="0"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E934665-4DDA-80BE-18F3-EED64EA311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1173" y="1990987"/>
            <a:ext cx="6216645" cy="437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940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78A62-A35B-8C37-47F4-DA281B8DD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/>
              <a:t>INTRODUCTORY CLASS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6FE8F-7DF0-11E6-A470-273696972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400" dirty="0">
                <a:latin typeface="+mj-lt"/>
              </a:rPr>
              <a:t> course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400" dirty="0">
                <a:latin typeface="+mj-lt"/>
              </a:rPr>
              <a:t> </a:t>
            </a:r>
            <a:r>
              <a:rPr lang="cs-CZ" sz="3400" dirty="0">
                <a:latin typeface="+mj-lt"/>
              </a:rPr>
              <a:t>s</a:t>
            </a:r>
            <a:r>
              <a:rPr lang="en-US" sz="3400" dirty="0" err="1">
                <a:latin typeface="+mj-lt"/>
              </a:rPr>
              <a:t>tudents</a:t>
            </a:r>
            <a:endParaRPr lang="cs-CZ" sz="3400" dirty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400" dirty="0">
                <a:latin typeface="+mj-lt"/>
              </a:rPr>
              <a:t> </a:t>
            </a:r>
            <a:r>
              <a:rPr lang="cs-CZ" sz="3400" dirty="0" err="1">
                <a:latin typeface="+mj-lt"/>
              </a:rPr>
              <a:t>teacher</a:t>
            </a:r>
            <a:endParaRPr lang="cs-CZ" sz="3400" dirty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400" dirty="0">
                <a:latin typeface="+mj-lt"/>
              </a:rPr>
              <a:t> </a:t>
            </a:r>
            <a:r>
              <a:rPr lang="cs-CZ" sz="3400" dirty="0">
                <a:latin typeface="+mj-lt"/>
              </a:rPr>
              <a:t>region</a:t>
            </a:r>
            <a:endParaRPr lang="en-US" sz="3400" dirty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400" dirty="0">
                <a:latin typeface="+mj-lt"/>
              </a:rPr>
              <a:t>civil society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8161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38535-90BC-17A9-4CC3-BD7C1CA691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DBE96-DA1C-9B77-C121-0F8B2AC4A6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Civil society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49C122-C6A1-6ECE-92E0-A8E08E02AE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3910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48ACB-CD7B-CA6F-7B0F-06CD7B5C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Václav Havel and civil society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1CFDD-E0EE-5452-FEAE-31241F093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Václav Havel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Library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collects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researches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disseminates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promotes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advocates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spiritual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literary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legacy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playwright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thinker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defender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Czechoslovak</a:t>
            </a:r>
            <a:r>
              <a:rPr lang="cs-CZ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Czech president, Václav Havel.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+mj-lt"/>
                <a:hlinkClick r:id="rId2"/>
              </a:rPr>
              <a:t>https://www.vaclavhavel.cz/elearning/en/course/9</a:t>
            </a:r>
            <a:r>
              <a:rPr lang="cs-CZ" dirty="0">
                <a:latin typeface="+mj-lt"/>
              </a:rPr>
              <a:t> </a:t>
            </a:r>
          </a:p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7457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0DF33B-1D8A-BDF3-B28B-171C4B0AF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Definition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F35009-5ECA-1AA6-5C4F-467B881B7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>
                <a:latin typeface="+mj-lt"/>
              </a:rPr>
              <a:t>o</a:t>
            </a:r>
            <a:r>
              <a:rPr lang="en-US" sz="3200" dirty="0" err="1">
                <a:latin typeface="+mj-lt"/>
              </a:rPr>
              <a:t>rganized</a:t>
            </a:r>
            <a:r>
              <a:rPr lang="en-US" sz="3200" dirty="0">
                <a:latin typeface="+mj-lt"/>
              </a:rPr>
              <a:t> groups and institutions </a:t>
            </a:r>
            <a:endParaRPr lang="cs-CZ" sz="3200" dirty="0">
              <a:latin typeface="+mj-lt"/>
            </a:endParaRPr>
          </a:p>
          <a:p>
            <a:r>
              <a:rPr lang="en-US" sz="3200" dirty="0">
                <a:latin typeface="+mj-lt"/>
              </a:rPr>
              <a:t>outside of the family, market and state</a:t>
            </a:r>
            <a:endParaRPr lang="cs-CZ" sz="3200" dirty="0">
              <a:latin typeface="+mj-lt"/>
            </a:endParaRPr>
          </a:p>
          <a:p>
            <a:r>
              <a:rPr lang="en-US" sz="3200" dirty="0">
                <a:latin typeface="+mj-lt"/>
              </a:rPr>
              <a:t>represent or advance particular interests, values or causes of </a:t>
            </a:r>
            <a:r>
              <a:rPr lang="cs-CZ" sz="3200" dirty="0" err="1">
                <a:latin typeface="+mj-lt"/>
              </a:rPr>
              <a:t>people</a:t>
            </a:r>
            <a:endParaRPr lang="cs-CZ" sz="3200" dirty="0">
              <a:latin typeface="+mj-lt"/>
            </a:endParaRPr>
          </a:p>
          <a:p>
            <a:r>
              <a:rPr lang="cs-CZ" sz="3200" dirty="0" err="1">
                <a:latin typeface="+mj-lt"/>
              </a:rPr>
              <a:t>some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definitions</a:t>
            </a:r>
            <a:r>
              <a:rPr lang="cs-CZ" sz="3200" dirty="0">
                <a:latin typeface="+mj-lt"/>
              </a:rPr>
              <a:t>: </a:t>
            </a:r>
            <a:r>
              <a:rPr lang="en-US" sz="3200" dirty="0" err="1">
                <a:latin typeface="+mj-lt"/>
              </a:rPr>
              <a:t>promot</a:t>
            </a:r>
            <a:r>
              <a:rPr lang="cs-CZ" sz="3200" dirty="0">
                <a:latin typeface="+mj-lt"/>
              </a:rPr>
              <a:t>e</a:t>
            </a:r>
            <a:r>
              <a:rPr lang="en-US" sz="3200" dirty="0">
                <a:latin typeface="+mj-lt"/>
              </a:rPr>
              <a:t> the public good</a:t>
            </a:r>
            <a:endParaRPr lang="cs-CZ" sz="3200" dirty="0"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97212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97A1A5-9BEB-351B-E79E-9E6B327A4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rise of illiberal civil society in the former Soviet Union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511113-4693-2ACF-EBD0-7ACEBB0F7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800" dirty="0">
              <a:solidFill>
                <a:srgbClr val="374151"/>
              </a:solidFill>
              <a:effectLst/>
              <a:latin typeface="+mj-lt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571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920294-40CC-DE7B-27DE-2FF063C706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E35CC0-E8C3-60A0-F89D-7E749D57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rise of illiberal civil society in the former Soviet Union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B0FABF-347A-138A-B490-3CD1C8DA6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j-lt"/>
                <a:cs typeface="Times New Roman" panose="02020603050405020304" pitchFamily="18" charset="0"/>
              </a:rPr>
              <a:t>2018</a:t>
            </a:r>
          </a:p>
          <a:p>
            <a:r>
              <a:rPr lang="cs-CZ" dirty="0" err="1">
                <a:latin typeface="+mj-lt"/>
                <a:cs typeface="Times New Roman" panose="02020603050405020304" pitchFamily="18" charset="0"/>
              </a:rPr>
              <a:t>covers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Georgia, Armenia, Ukraine, Kyrgyzstan and Moldova</a:t>
            </a:r>
            <a:endParaRPr lang="cs-CZ" dirty="0">
              <a:latin typeface="+mj-lt"/>
              <a:cs typeface="Times New Roman" panose="02020603050405020304" pitchFamily="18" charset="0"/>
            </a:endParaRPr>
          </a:p>
          <a:p>
            <a:r>
              <a:rPr lang="en-US" dirty="0">
                <a:latin typeface="+mj-lt"/>
                <a:cs typeface="Times New Roman" panose="02020603050405020304" pitchFamily="18" charset="0"/>
              </a:rPr>
              <a:t>illiberal, anti-Western and socially conservative civil society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, anti-civil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rights</a:t>
            </a:r>
            <a:endParaRPr lang="cs-CZ" dirty="0">
              <a:latin typeface="+mj-lt"/>
              <a:cs typeface="Times New Roman" panose="02020603050405020304" pitchFamily="18" charset="0"/>
            </a:endParaRPr>
          </a:p>
          <a:p>
            <a:r>
              <a:rPr lang="cs-CZ" dirty="0" err="1">
                <a:latin typeface="+mj-lt"/>
                <a:cs typeface="Times New Roman" panose="02020603050405020304" pitchFamily="18" charset="0"/>
              </a:rPr>
              <a:t>Particularly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regarding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LGBTI rights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women‘s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role in society,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abortion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attitudes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toward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ethnic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religious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minorities</a:t>
            </a:r>
            <a:endParaRPr lang="cs-CZ" dirty="0">
              <a:latin typeface="+mj-lt"/>
              <a:cs typeface="Times New Roman" panose="02020603050405020304" pitchFamily="18" charset="0"/>
            </a:endParaRPr>
          </a:p>
          <a:p>
            <a:r>
              <a:rPr lang="cs-CZ" dirty="0" err="1">
                <a:latin typeface="+mj-lt"/>
                <a:cs typeface="Times New Roman" panose="02020603050405020304" pitchFamily="18" charset="0"/>
              </a:rPr>
              <a:t>linked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dominant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religious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organisations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political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factions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influence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over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state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resources</a:t>
            </a:r>
            <a:endParaRPr lang="cs-CZ" dirty="0">
              <a:latin typeface="+mj-lt"/>
              <a:cs typeface="Times New Roman" panose="02020603050405020304" pitchFamily="18" charset="0"/>
            </a:endParaRPr>
          </a:p>
          <a:p>
            <a:r>
              <a:rPr lang="en-US" dirty="0">
                <a:latin typeface="+mj-lt"/>
                <a:cs typeface="Times New Roman" panose="02020603050405020304" pitchFamily="18" charset="0"/>
              </a:rPr>
              <a:t>while some groups have direct or indirect contact with Russia, many do not and the primary drivers of such activity are to be found in the local societies</a:t>
            </a:r>
            <a:endParaRPr lang="cs-CZ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u="sng" dirty="0">
                <a:solidFill>
                  <a:srgbClr val="374151"/>
                </a:solidFill>
                <a:effectLst/>
                <a:latin typeface="+mj-lt"/>
                <a:ea typeface="Calibri" panose="020F0502020204030204" pitchFamily="34" charset="0"/>
                <a:cs typeface="Segoe UI" panose="020B0502040204020203" pitchFamily="34" charset="0"/>
                <a:hlinkClick r:id="rId2"/>
              </a:rPr>
              <a:t>https://fpc.org.uk/publications/the-rise-of-illiberal-civil-society-in-the-former-soviet-union/</a:t>
            </a:r>
            <a:r>
              <a:rPr lang="en-US" sz="1800" dirty="0">
                <a:solidFill>
                  <a:srgbClr val="374151"/>
                </a:solidFill>
                <a:effectLst/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endParaRPr lang="cs-CZ" sz="1800" dirty="0">
              <a:solidFill>
                <a:srgbClr val="374151"/>
              </a:solidFill>
              <a:effectLst/>
              <a:latin typeface="+mj-lt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64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B628C2-A9C4-B562-B539-84629EB3E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900" dirty="0">
                <a:latin typeface="+mj-lt"/>
                <a:cs typeface="Times New Roman" panose="02020603050405020304" pitchFamily="18" charset="0"/>
              </a:rPr>
              <a:t>2013 – Georgia – 17 IDAHO </a:t>
            </a: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activists</a:t>
            </a:r>
            <a:r>
              <a:rPr lang="cs-CZ" sz="2900" dirty="0">
                <a:latin typeface="+mj-lt"/>
                <a:cs typeface="Times New Roman" panose="02020603050405020304" pitchFamily="18" charset="0"/>
              </a:rPr>
              <a:t> VS</a:t>
            </a:r>
            <a:br>
              <a:rPr lang="cs-CZ" sz="2900" dirty="0">
                <a:latin typeface="+mj-lt"/>
                <a:cs typeface="Times New Roman" panose="02020603050405020304" pitchFamily="18" charset="0"/>
              </a:rPr>
            </a:b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thousands</a:t>
            </a:r>
            <a:r>
              <a:rPr lang="cs-CZ" sz="29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of</a:t>
            </a:r>
            <a:r>
              <a:rPr lang="cs-CZ" sz="29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violent</a:t>
            </a:r>
            <a:r>
              <a:rPr lang="cs-CZ" sz="2900" dirty="0">
                <a:latin typeface="+mj-lt"/>
                <a:cs typeface="Times New Roman" panose="02020603050405020304" pitchFamily="18" charset="0"/>
              </a:rPr>
              <a:t> anti-gay </a:t>
            </a: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activists</a:t>
            </a:r>
            <a:r>
              <a:rPr lang="cs-CZ" sz="2900" dirty="0">
                <a:latin typeface="+mj-lt"/>
                <a:cs typeface="Times New Roman" panose="02020603050405020304" pitchFamily="18" charset="0"/>
              </a:rPr>
              <a:t> and </a:t>
            </a: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Orthodox</a:t>
            </a:r>
            <a:r>
              <a:rPr lang="cs-CZ" sz="29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Church</a:t>
            </a:r>
            <a:r>
              <a:rPr lang="cs-CZ" sz="29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900" dirty="0" err="1">
                <a:latin typeface="+mj-lt"/>
                <a:cs typeface="Times New Roman" panose="02020603050405020304" pitchFamily="18" charset="0"/>
              </a:rPr>
              <a:t>representatives</a:t>
            </a:r>
            <a:br>
              <a:rPr lang="cs-CZ" dirty="0">
                <a:latin typeface="+mj-lt"/>
                <a:cs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1026" name="Picture 2" descr="IDAHO COMMITTEE CONDEMNS VIOLENCE AGAINST LGBT DEMONSTRATORS IN TBILISI,  GEORGIA. ~ may17.org">
            <a:extLst>
              <a:ext uri="{FF2B5EF4-FFF2-40B4-BE49-F238E27FC236}">
                <a16:creationId xmlns:a16="http://schemas.microsoft.com/office/drawing/2014/main" id="{FF3F3E70-E698-7761-3B72-F75C46551E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745" y="2299494"/>
            <a:ext cx="6047467" cy="394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5893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9124DB-82DB-E81B-3D31-8813AC0BD9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CF2BB-4708-C857-AE6F-6188A72C0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NGO vs CSO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11B3C7-8DF1-B872-988E-C40C406FF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600" dirty="0"/>
              <a:t>NGO – non-</a:t>
            </a:r>
            <a:r>
              <a:rPr lang="cs-CZ" sz="2600" dirty="0" err="1"/>
              <a:t>governmental</a:t>
            </a:r>
            <a:r>
              <a:rPr lang="cs-CZ" sz="2600" dirty="0"/>
              <a:t> </a:t>
            </a:r>
            <a:r>
              <a:rPr lang="cs-CZ" sz="2600" dirty="0" err="1"/>
              <a:t>organization</a:t>
            </a:r>
            <a:endParaRPr lang="cs-CZ" sz="2600" dirty="0"/>
          </a:p>
          <a:p>
            <a:endParaRPr lang="cs-CZ" sz="2600" dirty="0"/>
          </a:p>
          <a:p>
            <a:r>
              <a:rPr lang="cs-CZ" sz="2600" dirty="0"/>
              <a:t>CSO - </a:t>
            </a:r>
            <a:r>
              <a:rPr lang="en-GB" sz="2600" dirty="0"/>
              <a:t>include NGOs, </a:t>
            </a:r>
            <a:r>
              <a:rPr lang="cs-CZ" sz="2600" dirty="0"/>
              <a:t>but </a:t>
            </a:r>
            <a:r>
              <a:rPr lang="cs-CZ" sz="2600" dirty="0" err="1"/>
              <a:t>also</a:t>
            </a:r>
            <a:r>
              <a:rPr lang="cs-CZ" sz="2600" dirty="0"/>
              <a:t> </a:t>
            </a:r>
            <a:r>
              <a:rPr lang="en-GB" sz="2600" dirty="0"/>
              <a:t>professional associations, foundations, independent research institutes, community-based organizations, faith-based organizations, social movements, and </a:t>
            </a:r>
            <a:r>
              <a:rPr lang="en-GB" sz="2600" dirty="0" err="1"/>
              <a:t>labor</a:t>
            </a:r>
            <a:r>
              <a:rPr lang="en-GB" sz="2600" dirty="0"/>
              <a:t> unions.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29402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C1740-91F1-3A31-9451-DE39609B2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FB8537-E9CE-6117-49BE-96ACAD7EA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latin typeface="+mj-lt"/>
                <a:cs typeface="Times New Roman" panose="02020603050405020304" pitchFamily="18" charset="0"/>
              </a:rPr>
              <a:t>O</a:t>
            </a:r>
            <a:r>
              <a:rPr lang="cs-CZ" sz="1800" dirty="0">
                <a:latin typeface="+mj-lt"/>
                <a:cs typeface="Times New Roman" panose="02020603050405020304" pitchFamily="18" charset="0"/>
              </a:rPr>
              <a:t>N A SCALE OF 1-5, HOW ENGAGED DO YOU FEEL IN CIVIL SOCIETY?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0437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6F22D-1E48-CFC4-8DAE-4C78EDA08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8" y="498475"/>
            <a:ext cx="10131425" cy="931333"/>
          </a:xfrm>
        </p:spPr>
        <p:txBody>
          <a:bodyPr>
            <a:normAutofit fontScale="90000"/>
          </a:bodyPr>
          <a:lstStyle/>
          <a:p>
            <a:br>
              <a:rPr lang="cs-CZ" sz="2400" dirty="0">
                <a:cs typeface="Times New Roman" panose="02020603050405020304" pitchFamily="18" charset="0"/>
              </a:rPr>
            </a:br>
            <a:r>
              <a:rPr lang="en-GB" sz="2400" dirty="0">
                <a:cs typeface="Times New Roman" panose="02020603050405020304" pitchFamily="18" charset="0"/>
              </a:rPr>
              <a:t>In what ways are you active in civil society?</a:t>
            </a:r>
            <a:r>
              <a:rPr lang="cs-CZ" sz="2400" dirty="0">
                <a:cs typeface="Times New Roman" panose="02020603050405020304" pitchFamily="18" charset="0"/>
              </a:rPr>
              <a:t>  - in </a:t>
            </a:r>
            <a:r>
              <a:rPr lang="cs-CZ" sz="2400" dirty="0" err="1">
                <a:cs typeface="Times New Roman" panose="02020603050405020304" pitchFamily="18" charset="0"/>
              </a:rPr>
              <a:t>groups</a:t>
            </a:r>
            <a:r>
              <a:rPr lang="cs-CZ" sz="2400" dirty="0"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cs typeface="Times New Roman" panose="02020603050405020304" pitchFamily="18" charset="0"/>
              </a:rPr>
              <a:t>of</a:t>
            </a:r>
            <a:r>
              <a:rPr lang="cs-CZ" sz="2400" dirty="0">
                <a:cs typeface="Times New Roman" panose="02020603050405020304" pitchFamily="18" charset="0"/>
              </a:rPr>
              <a:t> 3</a:t>
            </a:r>
            <a:br>
              <a:rPr lang="cs-CZ" sz="2400" dirty="0">
                <a:cs typeface="Times New Roman" panose="02020603050405020304" pitchFamily="18" charset="0"/>
              </a:rPr>
            </a:br>
            <a:br>
              <a:rPr lang="cs-CZ" sz="2400" dirty="0">
                <a:cs typeface="Times New Roman" panose="02020603050405020304" pitchFamily="18" charset="0"/>
              </a:rPr>
            </a:br>
            <a:endParaRPr lang="cs-CZ" sz="2400" dirty="0"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77A536-1259-926B-1F84-5DFA13B53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465" y="1099608"/>
            <a:ext cx="10131425" cy="4801659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</a:rPr>
              <a:t>Are you a member of a political party, trade/</a:t>
            </a:r>
            <a:r>
              <a:rPr lang="en-GB" sz="2000" dirty="0" err="1">
                <a:latin typeface="+mj-lt"/>
              </a:rPr>
              <a:t>labor</a:t>
            </a:r>
            <a:r>
              <a:rPr lang="en-GB" sz="2000" dirty="0">
                <a:latin typeface="+mj-lt"/>
              </a:rPr>
              <a:t> union, business/professional organization, rights advocacy group, church/religious organization, sports/leisure club, cultural association, another voluntary association, or an online group related to your interests?</a:t>
            </a:r>
            <a:endParaRPr lang="cs-CZ" sz="2000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</a:rPr>
              <a:t>Have you taken part in a protest, demonstration, strike, or social movement?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</a:rPr>
              <a:t>Have you helped organize an event or gathered people around a shared cause?</a:t>
            </a:r>
            <a:endParaRPr lang="cs-CZ" sz="2000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</a:rPr>
              <a:t>Have you signed a petition for a social or political cause?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</a:rPr>
              <a:t>Have you contacted a politician or civil servant about an issue you care about?</a:t>
            </a:r>
            <a:endParaRPr lang="cs-CZ" sz="2000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</a:rPr>
              <a:t>Have you volunteered your time or skills for a cause?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</a:rPr>
              <a:t>Have you donated money or resources to a non-governmental organization or a social cause?</a:t>
            </a:r>
            <a:endParaRPr lang="cs-CZ" sz="2000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</a:rPr>
              <a:t>Have you shared information about a public issue on social media?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</a:rPr>
              <a:t>Have you participated in an online campaign, written a blog post, or created digital content to raise awareness about an issue?</a:t>
            </a:r>
            <a:endParaRPr lang="cs-CZ" sz="2000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000" dirty="0">
              <a:latin typeface="+mj-lt"/>
            </a:endParaRPr>
          </a:p>
          <a:p>
            <a:pPr marL="0" indent="0">
              <a:buNone/>
            </a:pPr>
            <a:r>
              <a:rPr lang="cs-CZ" sz="2000" dirty="0" err="1">
                <a:latin typeface="+mj-lt"/>
                <a:cs typeface="Times New Roman" panose="02020603050405020304" pitchFamily="18" charset="0"/>
              </a:rPr>
              <a:t>If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+mj-lt"/>
                <a:cs typeface="Times New Roman" panose="02020603050405020304" pitchFamily="18" charset="0"/>
              </a:rPr>
              <a:t>you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+mj-lt"/>
                <a:cs typeface="Times New Roman" panose="02020603050405020304" pitchFamily="18" charset="0"/>
              </a:rPr>
              <a:t>have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+mj-lt"/>
                <a:cs typeface="Times New Roman" panose="02020603050405020304" pitchFamily="18" charset="0"/>
              </a:rPr>
              <a:t>engaged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 in any </a:t>
            </a:r>
            <a:r>
              <a:rPr lang="cs-CZ" sz="2000" dirty="0" err="1">
                <a:latin typeface="+mj-lt"/>
                <a:cs typeface="Times New Roman" panose="02020603050405020304" pitchFamily="18" charset="0"/>
              </a:rPr>
              <a:t>of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 these </a:t>
            </a:r>
            <a:r>
              <a:rPr lang="cs-CZ" sz="2000" dirty="0" err="1">
                <a:latin typeface="+mj-lt"/>
                <a:cs typeface="Times New Roman" panose="02020603050405020304" pitchFamily="18" charset="0"/>
              </a:rPr>
              <a:t>ways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, HOW DID IT FEEL?</a:t>
            </a:r>
          </a:p>
          <a:p>
            <a:pPr marL="0" indent="0">
              <a:buNone/>
            </a:pPr>
            <a:r>
              <a:rPr lang="en-GB" sz="2000" dirty="0">
                <a:latin typeface="+mj-lt"/>
                <a:cs typeface="Times New Roman" panose="02020603050405020304" pitchFamily="18" charset="0"/>
              </a:rPr>
              <a:t>W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HICH OF THE ACTIVITIES ABOVE DO YOU THINK ARE MOST </a:t>
            </a:r>
            <a:r>
              <a:rPr lang="cs-CZ" sz="2000" dirty="0" err="1">
                <a:latin typeface="+mj-lt"/>
                <a:cs typeface="Times New Roman" panose="02020603050405020304" pitchFamily="18" charset="0"/>
              </a:rPr>
              <a:t>impactful</a:t>
            </a:r>
            <a:r>
              <a:rPr lang="cs-CZ" sz="2000" dirty="0">
                <a:latin typeface="+mj-lt"/>
                <a:cs typeface="Times New Roman" panose="02020603050405020304" pitchFamily="18" charset="0"/>
              </a:rPr>
              <a:t>? WHY?</a:t>
            </a:r>
            <a:endParaRPr lang="en-GB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40614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53E736-2BB7-FA9F-1019-4586009F6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2FAF8-9C3B-588B-6849-7D20F5B3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376C32-40F6-D41B-67C6-0F145B896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+mj-lt"/>
                <a:cs typeface="Times New Roman" panose="02020603050405020304" pitchFamily="18" charset="0"/>
              </a:rPr>
              <a:t>After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discussion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would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change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answer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: </a:t>
            </a:r>
            <a:r>
              <a:rPr lang="en-GB" sz="1800" dirty="0">
                <a:latin typeface="+mj-lt"/>
                <a:cs typeface="Times New Roman" panose="02020603050405020304" pitchFamily="18" charset="0"/>
              </a:rPr>
              <a:t>O</a:t>
            </a:r>
            <a:r>
              <a:rPr lang="cs-CZ" sz="1800" dirty="0">
                <a:latin typeface="+mj-lt"/>
                <a:cs typeface="Times New Roman" panose="02020603050405020304" pitchFamily="18" charset="0"/>
              </a:rPr>
              <a:t>N A SCALE OF 1-5, HOW ENGAGED DO YOU FEEL IN CIVIL SOCIETY?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66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F49035-8770-1843-253A-20B6BBED9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 err="1"/>
              <a:t>Main</a:t>
            </a:r>
            <a:r>
              <a:rPr lang="cs-CZ" sz="3000" dirty="0"/>
              <a:t> </a:t>
            </a:r>
            <a:r>
              <a:rPr lang="cs-CZ" sz="3000" dirty="0" err="1"/>
              <a:t>questions</a:t>
            </a:r>
            <a:r>
              <a:rPr lang="cs-CZ" sz="3000" dirty="0"/>
              <a:t> </a:t>
            </a:r>
            <a:r>
              <a:rPr lang="cs-CZ" sz="3000" dirty="0" err="1"/>
              <a:t>of</a:t>
            </a:r>
            <a:r>
              <a:rPr lang="cs-CZ" sz="3000" dirty="0"/>
              <a:t> </a:t>
            </a:r>
            <a:r>
              <a:rPr lang="cs-CZ" sz="3000" dirty="0" err="1"/>
              <a:t>the</a:t>
            </a:r>
            <a:r>
              <a:rPr lang="cs-CZ" sz="3000" dirty="0"/>
              <a:t> </a:t>
            </a:r>
            <a:r>
              <a:rPr lang="cs-CZ" sz="3000" dirty="0" err="1"/>
              <a:t>course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1DCC80-0F4E-2114-676D-D7B7DCB3E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400" dirty="0"/>
              <a:t>BY WHAT ACTIVITIES DOES CIVIL SOCIETY PROTECT HUMAN RIGHTS, ENVIRONMENT AND DEMOCRACY </a:t>
            </a:r>
            <a:endParaRPr lang="cs-CZ" sz="3400" dirty="0"/>
          </a:p>
          <a:p>
            <a:pPr marL="0" indent="0" algn="ctr">
              <a:buNone/>
            </a:pPr>
            <a:r>
              <a:rPr lang="en-GB" sz="3400" dirty="0"/>
              <a:t>IN OUR REGION? </a:t>
            </a:r>
            <a:endParaRPr lang="cs-CZ" sz="3400" dirty="0"/>
          </a:p>
          <a:p>
            <a:pPr marL="0" indent="0" algn="ctr">
              <a:buNone/>
            </a:pPr>
            <a:endParaRPr lang="cs-CZ" sz="3400" dirty="0"/>
          </a:p>
          <a:p>
            <a:pPr marL="0" indent="0" algn="ctr">
              <a:buNone/>
            </a:pPr>
            <a:r>
              <a:rPr lang="en-GB" sz="3400" dirty="0"/>
              <a:t>WHAT IMPACT HAVE THESE ACTIVITIES HAD?</a:t>
            </a:r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val="41349274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8EACA-A1DB-055F-D586-542337FF9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RECENT SITUATION IN YOUR COUNTRY – in </a:t>
            </a:r>
            <a:r>
              <a:rPr lang="cs-CZ" dirty="0" err="1"/>
              <a:t>groups</a:t>
            </a:r>
            <a:endParaRPr lang="cs-CZ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5FCEE8F-43AB-1229-8065-3969945F52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5655" y="2356137"/>
            <a:ext cx="9770274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Are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there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any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important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or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unique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non-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governmental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organizations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NGOs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)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making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an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impact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?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cs-CZ" altLang="cs-CZ" sz="2600" dirty="0">
              <a:latin typeface="+mj-lt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Have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there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been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any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protests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or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demonstrations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in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your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country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recently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?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If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so,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around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which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topics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?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cs-CZ" altLang="cs-CZ" sz="2600" dirty="0">
              <a:latin typeface="+mj-lt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Are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there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pressing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human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rights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concerns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?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If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so,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how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are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they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being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cs-CZ" altLang="cs-CZ" sz="26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addressed</a:t>
            </a:r>
            <a:r>
              <a:rPr kumimoji="0" lang="cs-CZ" altLang="cs-CZ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5661613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CAC01-9714-5D1B-29E4-7F466062A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reflection</a:t>
            </a:r>
            <a:r>
              <a:rPr lang="cs-CZ" dirty="0"/>
              <a:t> </a:t>
            </a:r>
            <a:br>
              <a:rPr lang="cs-CZ" dirty="0"/>
            </a:br>
            <a:r>
              <a:rPr lang="cs-CZ" sz="2000" dirty="0"/>
              <a:t>- in </a:t>
            </a:r>
            <a:r>
              <a:rPr lang="cs-CZ" sz="2000" dirty="0" err="1"/>
              <a:t>groups</a:t>
            </a:r>
            <a:r>
              <a:rPr lang="cs-CZ" sz="2000" dirty="0"/>
              <a:t> (5 </a:t>
            </a:r>
            <a:r>
              <a:rPr lang="cs-CZ" sz="2000" dirty="0" err="1"/>
              <a:t>mins</a:t>
            </a:r>
            <a:r>
              <a:rPr lang="cs-CZ" sz="2000" dirty="0"/>
              <a:t>) </a:t>
            </a:r>
            <a:br>
              <a:rPr lang="cs-CZ" sz="2000" dirty="0"/>
            </a:br>
            <a:r>
              <a:rPr lang="cs-CZ" sz="2000" dirty="0"/>
              <a:t>- </a:t>
            </a:r>
            <a:r>
              <a:rPr lang="cs-CZ" sz="2000" dirty="0" err="1"/>
              <a:t>slido</a:t>
            </a:r>
            <a:r>
              <a:rPr lang="cs-CZ" sz="2000" dirty="0"/>
              <a:t> </a:t>
            </a:r>
            <a:r>
              <a:rPr lang="cs-CZ" sz="2000" dirty="0" err="1"/>
              <a:t>individually</a:t>
            </a:r>
            <a:r>
              <a:rPr lang="cs-CZ" sz="2000" dirty="0"/>
              <a:t> (5  </a:t>
            </a:r>
            <a:r>
              <a:rPr lang="cs-CZ" sz="2000" dirty="0" err="1"/>
              <a:t>mins</a:t>
            </a:r>
            <a:r>
              <a:rPr lang="cs-CZ" sz="2000" dirty="0"/>
              <a:t>)</a:t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6F89C5-035C-6960-6F97-E2956DC1F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44911"/>
            <a:ext cx="10131425" cy="4588778"/>
          </a:xfrm>
        </p:spPr>
        <p:txBody>
          <a:bodyPr>
            <a:normAutofit fontScale="70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cs-CZ" altLang="cs-CZ" sz="3200" dirty="0">
              <a:latin typeface="+mj-lt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3200" b="1" dirty="0" err="1">
                <a:latin typeface="+mj-lt"/>
              </a:rPr>
              <a:t>What</a:t>
            </a:r>
            <a:r>
              <a:rPr lang="cs-CZ" altLang="cs-CZ" sz="3200" b="1" dirty="0">
                <a:latin typeface="+mj-lt"/>
              </a:rPr>
              <a:t> do </a:t>
            </a:r>
            <a:r>
              <a:rPr lang="cs-CZ" altLang="cs-CZ" sz="3200" b="1" dirty="0" err="1">
                <a:latin typeface="+mj-lt"/>
              </a:rPr>
              <a:t>you</a:t>
            </a:r>
            <a:r>
              <a:rPr lang="cs-CZ" altLang="cs-CZ" sz="3200" b="1" dirty="0">
                <a:latin typeface="+mj-lt"/>
              </a:rPr>
              <a:t> </a:t>
            </a:r>
            <a:r>
              <a:rPr lang="cs-CZ" altLang="cs-CZ" sz="3200" b="1" dirty="0" err="1">
                <a:latin typeface="+mj-lt"/>
              </a:rPr>
              <a:t>want</a:t>
            </a:r>
            <a:r>
              <a:rPr lang="cs-CZ" altLang="cs-CZ" sz="3200" b="1" dirty="0">
                <a:latin typeface="+mj-lt"/>
              </a:rPr>
              <a:t> to </a:t>
            </a:r>
            <a:r>
              <a:rPr lang="cs-CZ" altLang="cs-CZ" sz="3200" b="1" dirty="0" err="1">
                <a:latin typeface="+mj-lt"/>
              </a:rPr>
              <a:t>remember</a:t>
            </a:r>
            <a:r>
              <a:rPr lang="cs-CZ" altLang="cs-CZ" sz="3200" b="1" dirty="0">
                <a:latin typeface="+mj-lt"/>
              </a:rPr>
              <a:t> </a:t>
            </a:r>
            <a:r>
              <a:rPr lang="cs-CZ" altLang="cs-CZ" sz="3200" b="1" dirty="0" err="1">
                <a:latin typeface="+mj-lt"/>
              </a:rPr>
              <a:t>from</a:t>
            </a:r>
            <a:r>
              <a:rPr lang="cs-CZ" altLang="cs-CZ" sz="3200" b="1" dirty="0">
                <a:latin typeface="+mj-lt"/>
              </a:rPr>
              <a:t> </a:t>
            </a:r>
            <a:r>
              <a:rPr lang="cs-CZ" altLang="cs-CZ" sz="3200" b="1" dirty="0" err="1">
                <a:latin typeface="+mj-lt"/>
              </a:rPr>
              <a:t>today</a:t>
            </a:r>
            <a:r>
              <a:rPr lang="cs-CZ" altLang="cs-CZ" sz="3200" b="1" dirty="0">
                <a:latin typeface="+mj-lt"/>
              </a:rPr>
              <a:t> </a:t>
            </a:r>
            <a:r>
              <a:rPr lang="cs-CZ" altLang="cs-CZ" sz="3200" b="1" dirty="0" err="1">
                <a:latin typeface="+mj-lt"/>
              </a:rPr>
              <a:t>about</a:t>
            </a:r>
            <a:r>
              <a:rPr lang="cs-CZ" altLang="cs-CZ" sz="3200" b="1" dirty="0">
                <a:latin typeface="+mj-lt"/>
              </a:rPr>
              <a:t> civil society?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cs-CZ" altLang="cs-CZ" sz="320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3200" dirty="0" err="1">
                <a:latin typeface="+mj-lt"/>
              </a:rPr>
              <a:t>Today</a:t>
            </a:r>
            <a:r>
              <a:rPr lang="cs-CZ" altLang="cs-CZ" sz="3200" dirty="0">
                <a:latin typeface="+mj-lt"/>
              </a:rPr>
              <a:t> </a:t>
            </a:r>
            <a:r>
              <a:rPr lang="cs-CZ" altLang="cs-CZ" sz="3200" dirty="0" err="1">
                <a:latin typeface="+mj-lt"/>
              </a:rPr>
              <a:t>we</a:t>
            </a:r>
            <a:r>
              <a:rPr lang="cs-CZ" altLang="cs-CZ" sz="3200" dirty="0">
                <a:latin typeface="+mj-lt"/>
              </a:rPr>
              <a:t> </a:t>
            </a:r>
            <a:r>
              <a:rPr lang="cs-CZ" altLang="cs-CZ" sz="3200" dirty="0" err="1">
                <a:latin typeface="+mj-lt"/>
              </a:rPr>
              <a:t>covered</a:t>
            </a:r>
            <a:r>
              <a:rPr lang="cs-CZ" altLang="cs-CZ" sz="3200" dirty="0">
                <a:latin typeface="+mj-lt"/>
              </a:rPr>
              <a:t> </a:t>
            </a:r>
            <a:r>
              <a:rPr lang="cs-CZ" altLang="cs-CZ" sz="3200" dirty="0" err="1">
                <a:latin typeface="+mj-lt"/>
              </a:rPr>
              <a:t>about</a:t>
            </a:r>
            <a:r>
              <a:rPr lang="cs-CZ" altLang="cs-CZ" sz="3200" dirty="0">
                <a:latin typeface="+mj-lt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cs-CZ" altLang="cs-CZ" sz="320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3200" dirty="0" err="1">
                <a:latin typeface="+mj-lt"/>
              </a:rPr>
              <a:t>The</a:t>
            </a:r>
            <a:r>
              <a:rPr lang="cs-CZ" altLang="cs-CZ" sz="3200" dirty="0">
                <a:latin typeface="+mj-lt"/>
              </a:rPr>
              <a:t> </a:t>
            </a:r>
            <a:r>
              <a:rPr lang="cs-CZ" altLang="cs-CZ" sz="3200" dirty="0" err="1">
                <a:latin typeface="+mj-lt"/>
              </a:rPr>
              <a:t>lecturers</a:t>
            </a:r>
            <a:r>
              <a:rPr lang="cs-CZ" altLang="cs-CZ" sz="3200" dirty="0">
                <a:latin typeface="+mj-lt"/>
              </a:rPr>
              <a:t> </a:t>
            </a:r>
            <a:r>
              <a:rPr lang="cs-CZ" altLang="cs-CZ" sz="3200" dirty="0" err="1">
                <a:latin typeface="+mj-lt"/>
              </a:rPr>
              <a:t>experience</a:t>
            </a:r>
            <a:r>
              <a:rPr lang="cs-CZ" altLang="cs-CZ" sz="3200" dirty="0">
                <a:latin typeface="+mj-lt"/>
              </a:rPr>
              <a:t>: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altLang="cs-CZ" sz="3200" dirty="0" err="1">
                <a:latin typeface="+mj-lt"/>
              </a:rPr>
              <a:t>international</a:t>
            </a:r>
            <a:r>
              <a:rPr lang="cs-CZ" altLang="cs-CZ" sz="3200" dirty="0">
                <a:latin typeface="+mj-lt"/>
              </a:rPr>
              <a:t> </a:t>
            </a:r>
            <a:r>
              <a:rPr lang="cs-CZ" altLang="cs-CZ" sz="3200" dirty="0" err="1">
                <a:latin typeface="+mj-lt"/>
              </a:rPr>
              <a:t>advocacy</a:t>
            </a:r>
            <a:r>
              <a:rPr lang="cs-CZ" altLang="cs-CZ" sz="3200" dirty="0">
                <a:latin typeface="+mj-lt"/>
              </a:rPr>
              <a:t> (</a:t>
            </a:r>
            <a:r>
              <a:rPr lang="cs-CZ" altLang="cs-CZ" sz="3200" dirty="0" err="1">
                <a:latin typeface="+mj-lt"/>
              </a:rPr>
              <a:t>Council</a:t>
            </a:r>
            <a:r>
              <a:rPr lang="cs-CZ" altLang="cs-CZ" sz="3200" dirty="0">
                <a:latin typeface="+mj-lt"/>
              </a:rPr>
              <a:t> </a:t>
            </a:r>
            <a:r>
              <a:rPr lang="cs-CZ" altLang="cs-CZ" sz="3200" dirty="0" err="1">
                <a:latin typeface="+mj-lt"/>
              </a:rPr>
              <a:t>of</a:t>
            </a:r>
            <a:r>
              <a:rPr lang="cs-CZ" altLang="cs-CZ" sz="3200" dirty="0">
                <a:latin typeface="+mj-lt"/>
              </a:rPr>
              <a:t> </a:t>
            </a:r>
            <a:r>
              <a:rPr lang="cs-CZ" altLang="cs-CZ" sz="3200" dirty="0" err="1">
                <a:latin typeface="+mj-lt"/>
              </a:rPr>
              <a:t>Europe</a:t>
            </a:r>
            <a:r>
              <a:rPr lang="cs-CZ" altLang="cs-CZ" sz="3200" dirty="0">
                <a:latin typeface="+mj-lt"/>
              </a:rPr>
              <a:t>, </a:t>
            </a:r>
            <a:r>
              <a:rPr lang="cs-CZ" altLang="cs-CZ" sz="3200" dirty="0" err="1">
                <a:latin typeface="+mj-lt"/>
              </a:rPr>
              <a:t>the</a:t>
            </a:r>
            <a:r>
              <a:rPr lang="cs-CZ" altLang="cs-CZ" sz="3200" dirty="0">
                <a:latin typeface="+mj-lt"/>
              </a:rPr>
              <a:t> UN, </a:t>
            </a:r>
            <a:r>
              <a:rPr lang="cs-CZ" altLang="cs-CZ" sz="3200" dirty="0" err="1">
                <a:latin typeface="+mj-lt"/>
              </a:rPr>
              <a:t>the</a:t>
            </a:r>
            <a:r>
              <a:rPr lang="cs-CZ" altLang="cs-CZ" sz="3200" dirty="0">
                <a:latin typeface="+mj-lt"/>
              </a:rPr>
              <a:t> EU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altLang="cs-CZ" sz="3200" dirty="0">
                <a:latin typeface="+mj-lt"/>
              </a:rPr>
              <a:t>Support to </a:t>
            </a:r>
            <a:r>
              <a:rPr lang="cs-CZ" altLang="cs-CZ" sz="3200" dirty="0" err="1">
                <a:latin typeface="+mj-lt"/>
              </a:rPr>
              <a:t>political</a:t>
            </a:r>
            <a:r>
              <a:rPr lang="cs-CZ" altLang="cs-CZ" sz="3200" dirty="0">
                <a:latin typeface="+mj-lt"/>
              </a:rPr>
              <a:t> </a:t>
            </a:r>
            <a:r>
              <a:rPr lang="cs-CZ" altLang="cs-CZ" sz="3200" dirty="0" err="1">
                <a:latin typeface="+mj-lt"/>
              </a:rPr>
              <a:t>prisoners</a:t>
            </a:r>
            <a:endParaRPr lang="cs-CZ" altLang="cs-CZ" sz="3200" dirty="0">
              <a:latin typeface="+mj-l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altLang="cs-CZ" sz="3200" dirty="0">
                <a:latin typeface="+mj-lt"/>
              </a:rPr>
              <a:t>support to independent media and </a:t>
            </a:r>
            <a:r>
              <a:rPr lang="cs-CZ" altLang="cs-CZ" sz="3200" dirty="0" err="1">
                <a:latin typeface="+mj-lt"/>
              </a:rPr>
              <a:t>human</a:t>
            </a:r>
            <a:r>
              <a:rPr lang="cs-CZ" altLang="cs-CZ" sz="3200" dirty="0">
                <a:latin typeface="+mj-lt"/>
              </a:rPr>
              <a:t> </a:t>
            </a:r>
            <a:r>
              <a:rPr lang="cs-CZ" altLang="cs-CZ" sz="3200" dirty="0" err="1">
                <a:latin typeface="+mj-lt"/>
              </a:rPr>
              <a:t>rights</a:t>
            </a:r>
            <a:r>
              <a:rPr lang="cs-CZ" altLang="cs-CZ" sz="3200" dirty="0">
                <a:latin typeface="+mj-lt"/>
              </a:rPr>
              <a:t> </a:t>
            </a:r>
            <a:r>
              <a:rPr lang="cs-CZ" altLang="cs-CZ" sz="3200" dirty="0" err="1">
                <a:latin typeface="+mj-lt"/>
              </a:rPr>
              <a:t>acvitists</a:t>
            </a:r>
            <a:r>
              <a:rPr lang="cs-CZ" altLang="cs-CZ" sz="3200" dirty="0">
                <a:latin typeface="+mj-lt"/>
              </a:rPr>
              <a:t> and </a:t>
            </a:r>
            <a:r>
              <a:rPr lang="cs-CZ" altLang="cs-CZ" sz="3200" dirty="0" err="1">
                <a:latin typeface="+mj-lt"/>
              </a:rPr>
              <a:t>organizations</a:t>
            </a:r>
            <a:endParaRPr lang="cs-CZ" altLang="cs-CZ" sz="3200" dirty="0">
              <a:latin typeface="+mj-l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altLang="cs-CZ" sz="3200" dirty="0">
                <a:latin typeface="+mj-lt"/>
              </a:rPr>
              <a:t>Support in </a:t>
            </a:r>
            <a:r>
              <a:rPr lang="cs-CZ" altLang="cs-CZ" sz="3200" dirty="0" err="1">
                <a:latin typeface="+mj-lt"/>
              </a:rPr>
              <a:t>fundrasing</a:t>
            </a:r>
            <a:endParaRPr lang="cs-CZ" altLang="cs-CZ" sz="3200" dirty="0">
              <a:latin typeface="+mj-l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cs-CZ" altLang="cs-CZ" sz="320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3200" dirty="0" err="1">
                <a:latin typeface="+mj-lt"/>
              </a:rPr>
              <a:t>What</a:t>
            </a:r>
            <a:r>
              <a:rPr lang="cs-CZ" altLang="cs-CZ" sz="3200" dirty="0">
                <a:latin typeface="+mj-lt"/>
              </a:rPr>
              <a:t> </a:t>
            </a:r>
            <a:r>
              <a:rPr lang="cs-CZ" altLang="cs-CZ" sz="3200" dirty="0" err="1">
                <a:latin typeface="+mj-lt"/>
              </a:rPr>
              <a:t>is</a:t>
            </a:r>
            <a:r>
              <a:rPr lang="cs-CZ" altLang="cs-CZ" sz="3200" dirty="0">
                <a:latin typeface="+mj-lt"/>
              </a:rPr>
              <a:t> civil society?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cs-CZ" altLang="cs-CZ" sz="320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3200" dirty="0" err="1">
                <a:latin typeface="+mj-lt"/>
              </a:rPr>
              <a:t>Illiberal</a:t>
            </a:r>
            <a:r>
              <a:rPr lang="cs-CZ" altLang="cs-CZ" sz="3200" dirty="0">
                <a:latin typeface="+mj-lt"/>
              </a:rPr>
              <a:t> civil society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cs-CZ" altLang="cs-CZ" sz="320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3200" dirty="0" err="1">
                <a:latin typeface="+mj-lt"/>
              </a:rPr>
              <a:t>Forms</a:t>
            </a:r>
            <a:r>
              <a:rPr lang="cs-CZ" altLang="cs-CZ" sz="3200" dirty="0">
                <a:latin typeface="+mj-lt"/>
              </a:rPr>
              <a:t> </a:t>
            </a:r>
            <a:r>
              <a:rPr lang="cs-CZ" altLang="cs-CZ" sz="3200" dirty="0" err="1">
                <a:latin typeface="+mj-lt"/>
              </a:rPr>
              <a:t>of</a:t>
            </a:r>
            <a:r>
              <a:rPr lang="cs-CZ" altLang="cs-CZ" sz="3200" dirty="0">
                <a:latin typeface="+mj-lt"/>
              </a:rPr>
              <a:t> </a:t>
            </a:r>
            <a:r>
              <a:rPr lang="cs-CZ" altLang="cs-CZ" sz="3200" dirty="0" err="1">
                <a:latin typeface="+mj-lt"/>
              </a:rPr>
              <a:t>involvement</a:t>
            </a:r>
            <a:r>
              <a:rPr lang="cs-CZ" altLang="cs-CZ" sz="3200" dirty="0">
                <a:latin typeface="+mj-lt"/>
              </a:rPr>
              <a:t> in civil society</a:t>
            </a:r>
          </a:p>
        </p:txBody>
      </p:sp>
    </p:spTree>
    <p:extLst>
      <p:ext uri="{BB962C8B-B14F-4D97-AF65-F5344CB8AC3E}">
        <p14:creationId xmlns:p14="http://schemas.microsoft.com/office/powerpoint/2010/main" val="8801682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B27979-7DF3-AA33-D4A8-60B0F2948C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8579D-1B7F-A970-EA9C-56D982727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NEXT </a:t>
            </a:r>
            <a:r>
              <a:rPr lang="cs-CZ" dirty="0" err="1"/>
              <a:t>WEEK‘s</a:t>
            </a:r>
            <a:r>
              <a:rPr lang="cs-CZ" dirty="0"/>
              <a:t> </a:t>
            </a:r>
            <a:r>
              <a:rPr lang="cs-CZ" dirty="0" err="1"/>
              <a:t>lecture</a:t>
            </a:r>
            <a:br>
              <a:rPr lang="cs-CZ" dirty="0"/>
            </a:b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D3DC1-4305-F6F6-E41F-C5FBC58CE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44911"/>
            <a:ext cx="10131425" cy="4588778"/>
          </a:xfrm>
        </p:spPr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cs-CZ" alt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7307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36B9A-E6B1-FE23-2C66-1A960E008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5ACFC-77CA-B342-E480-65B51ADC8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/>
              <a:t>EASTERN EUROPE	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00DA52-5A5B-18AC-3859-33B3867B5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ARMENIA, AZERBAIJAN AND GEORGIA ARE CONSIDERED TO BE EASTERN EUROPEAN COUNTRIES B</a:t>
            </a:r>
            <a:r>
              <a:rPr lang="en-US" sz="28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y</a:t>
            </a:r>
            <a:r>
              <a:rPr lang="cs-CZ" sz="28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 </a:t>
            </a:r>
          </a:p>
          <a:p>
            <a:pPr marL="0" indent="0" algn="ctr">
              <a:buNone/>
            </a:pPr>
            <a:r>
              <a:rPr lang="cs-CZ" sz="28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THE UN </a:t>
            </a:r>
          </a:p>
          <a:p>
            <a:pPr algn="ctr">
              <a:buFontTx/>
              <a:buChar char="-"/>
            </a:pPr>
            <a:r>
              <a:rPr lang="cs-CZ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(CAN BE ELECTED TO UN HUMAN RIGHTS COUNCIL FOR EASTERN EUROPEAN REGION)</a:t>
            </a:r>
            <a:r>
              <a:rPr lang="cs-CZ" sz="28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9293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39FE88-38E9-1DE8-E3A9-D483557BC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/>
              <a:t>GOALS </a:t>
            </a:r>
            <a:r>
              <a:rPr lang="cs-CZ" sz="3000" dirty="0" err="1"/>
              <a:t>of</a:t>
            </a:r>
            <a:r>
              <a:rPr lang="cs-CZ" sz="3000" dirty="0"/>
              <a:t> </a:t>
            </a:r>
            <a:r>
              <a:rPr lang="cs-CZ" sz="3000" dirty="0" err="1"/>
              <a:t>the</a:t>
            </a:r>
            <a:r>
              <a:rPr lang="cs-CZ" sz="3000" dirty="0"/>
              <a:t> </a:t>
            </a:r>
            <a:r>
              <a:rPr lang="cs-CZ" sz="3000" dirty="0" err="1"/>
              <a:t>course</a:t>
            </a:r>
            <a:br>
              <a:rPr lang="cs-CZ" sz="3000" dirty="0"/>
            </a:b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A4608E-7A8A-F6DF-0D46-20FA44FB0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86855"/>
            <a:ext cx="10131425" cy="44615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/>
              <a:t>By the end of the course, students will be able to:</a:t>
            </a:r>
          </a:p>
          <a:p>
            <a:pPr marL="0" indent="0">
              <a:buNone/>
            </a:pPr>
            <a:endParaRPr lang="cs-CZ" sz="2000" b="1" dirty="0"/>
          </a:p>
          <a:p>
            <a:pPr>
              <a:buFont typeface="+mj-lt"/>
              <a:buAutoNum type="arabicPeriod"/>
            </a:pPr>
            <a:r>
              <a:rPr lang="en-GB" sz="2000" dirty="0"/>
              <a:t>Explain civil society, human rights, democracy, and NGOs in the context of Eastern Europe and the South Caucasus.</a:t>
            </a:r>
            <a:endParaRPr lang="cs-CZ" sz="2000" dirty="0"/>
          </a:p>
          <a:p>
            <a:pPr>
              <a:buFont typeface="+mj-lt"/>
              <a:buAutoNum type="arabicPeriod"/>
            </a:pPr>
            <a:r>
              <a:rPr lang="en-GB" sz="2000" dirty="0"/>
              <a:t>Summarize examples of civil society activities in the region.</a:t>
            </a:r>
            <a:endParaRPr lang="cs-CZ" sz="2000" dirty="0"/>
          </a:p>
          <a:p>
            <a:pPr>
              <a:buFont typeface="+mj-lt"/>
              <a:buAutoNum type="arabicPeriod"/>
            </a:pPr>
            <a:r>
              <a:rPr lang="en-GB" sz="2000" dirty="0"/>
              <a:t>Identify how civil society addresses human rights, democracy, and environmental challenges.</a:t>
            </a:r>
            <a:endParaRPr lang="cs-CZ" sz="2000" dirty="0"/>
          </a:p>
          <a:p>
            <a:pPr>
              <a:buFont typeface="+mj-lt"/>
              <a:buAutoNum type="arabicPeriod"/>
            </a:pPr>
            <a:r>
              <a:rPr lang="en-GB" sz="2000" dirty="0"/>
              <a:t>Compare regional civil society strategies with those in their own country.</a:t>
            </a:r>
            <a:endParaRPr lang="cs-CZ" sz="2000" dirty="0"/>
          </a:p>
          <a:p>
            <a:pPr>
              <a:buFont typeface="+mj-lt"/>
              <a:buAutoNum type="arabicPeriod"/>
            </a:pPr>
            <a:r>
              <a:rPr lang="en-GB" sz="2000" dirty="0"/>
              <a:t>Evaluate the impact of civic engagement and advocacy.</a:t>
            </a:r>
            <a:endParaRPr lang="cs-CZ" sz="2000" dirty="0"/>
          </a:p>
          <a:p>
            <a:pPr>
              <a:buFont typeface="+mj-lt"/>
              <a:buAutoNum type="arabicPeriod"/>
            </a:pPr>
            <a:r>
              <a:rPr lang="en-GB" sz="2000" dirty="0"/>
              <a:t>Reflect on their potential to contribute to human rights, democracy, and environmental protection</a:t>
            </a:r>
          </a:p>
        </p:txBody>
      </p:sp>
    </p:spTree>
    <p:extLst>
      <p:ext uri="{BB962C8B-B14F-4D97-AF65-F5344CB8AC3E}">
        <p14:creationId xmlns:p14="http://schemas.microsoft.com/office/powerpoint/2010/main" val="1711669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DBB4D-5782-6194-E81B-5866DFA821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73F09-FF0D-2230-5423-767A792C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 err="1"/>
              <a:t>Format</a:t>
            </a:r>
            <a:r>
              <a:rPr lang="cs-CZ" sz="3000" dirty="0"/>
              <a:t> </a:t>
            </a:r>
            <a:r>
              <a:rPr lang="cs-CZ" sz="3000" dirty="0" err="1"/>
              <a:t>of</a:t>
            </a:r>
            <a:r>
              <a:rPr lang="cs-CZ" sz="3000" dirty="0"/>
              <a:t> </a:t>
            </a:r>
            <a:r>
              <a:rPr lang="cs-CZ" sz="3000" dirty="0" err="1"/>
              <a:t>the</a:t>
            </a:r>
            <a:r>
              <a:rPr lang="cs-CZ" sz="3000" dirty="0"/>
              <a:t> </a:t>
            </a:r>
            <a:r>
              <a:rPr lang="cs-CZ" sz="3000" dirty="0" err="1"/>
              <a:t>course</a:t>
            </a:r>
            <a:r>
              <a:rPr lang="cs-CZ" sz="3000" dirty="0"/>
              <a:t> - </a:t>
            </a:r>
            <a:r>
              <a:rPr lang="cs-CZ" sz="3000" dirty="0" err="1"/>
              <a:t>weekly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7FC2BF-50A1-38A3-B2F5-B3EE7080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70745"/>
            <a:ext cx="9641047" cy="3833769"/>
          </a:xfrm>
        </p:spPr>
        <p:txBody>
          <a:bodyPr>
            <a:noAutofit/>
          </a:bodyPr>
          <a:lstStyle/>
          <a:p>
            <a:r>
              <a:rPr lang="en-US" sz="2500" dirty="0">
                <a:latin typeface="+mj-lt"/>
              </a:rPr>
              <a:t>Preparation at home</a:t>
            </a:r>
          </a:p>
          <a:p>
            <a:pPr marL="0" indent="0">
              <a:buNone/>
            </a:pPr>
            <a:r>
              <a:rPr lang="en-US" sz="1500" dirty="0">
                <a:latin typeface="+mj-lt"/>
                <a:hlinkClick r:id="rId2"/>
              </a:rPr>
              <a:t>https://is.muni.cz/auth/predmet/phil/jaro2024/CORE099</a:t>
            </a:r>
            <a:r>
              <a:rPr lang="en-US" sz="1500" dirty="0">
                <a:latin typeface="+mj-lt"/>
              </a:rPr>
              <a:t> </a:t>
            </a:r>
            <a:r>
              <a:rPr lang="en-US" sz="2500" dirty="0">
                <a:latin typeface="+mj-lt"/>
              </a:rPr>
              <a:t>- Study materials - Interactive Syllabus</a:t>
            </a:r>
          </a:p>
          <a:p>
            <a:pPr marL="0" indent="0">
              <a:buNone/>
            </a:pPr>
            <a:endParaRPr lang="en-US" sz="2500" dirty="0">
              <a:latin typeface="+mj-lt"/>
            </a:endParaRPr>
          </a:p>
          <a:p>
            <a:r>
              <a:rPr lang="cs-CZ" sz="2500" dirty="0" err="1">
                <a:latin typeface="+mj-lt"/>
              </a:rPr>
              <a:t>Reflection</a:t>
            </a:r>
            <a:r>
              <a:rPr lang="cs-CZ" sz="2500" dirty="0">
                <a:latin typeface="+mj-lt"/>
              </a:rPr>
              <a:t> on </a:t>
            </a:r>
            <a:r>
              <a:rPr lang="cs-CZ" sz="2500" dirty="0" err="1">
                <a:latin typeface="+mj-lt"/>
              </a:rPr>
              <a:t>home</a:t>
            </a:r>
            <a:r>
              <a:rPr lang="cs-CZ" sz="2500" dirty="0">
                <a:latin typeface="+mj-lt"/>
              </a:rPr>
              <a:t> </a:t>
            </a:r>
            <a:r>
              <a:rPr lang="cs-CZ" sz="2500" dirty="0" err="1">
                <a:latin typeface="+mj-lt"/>
              </a:rPr>
              <a:t>preparation</a:t>
            </a:r>
            <a:r>
              <a:rPr lang="en-US" sz="2500" dirty="0">
                <a:latin typeface="+mj-lt"/>
              </a:rPr>
              <a:t> in class</a:t>
            </a:r>
            <a:r>
              <a:rPr lang="cs-CZ" sz="2500" dirty="0">
                <a:latin typeface="+mj-lt"/>
              </a:rPr>
              <a:t> </a:t>
            </a:r>
            <a:r>
              <a:rPr lang="cs-CZ" sz="2500" dirty="0" err="1">
                <a:latin typeface="+mj-lt"/>
              </a:rPr>
              <a:t>every</a:t>
            </a:r>
            <a:r>
              <a:rPr lang="cs-CZ" sz="2500" dirty="0">
                <a:latin typeface="+mj-lt"/>
              </a:rPr>
              <a:t> </a:t>
            </a:r>
            <a:r>
              <a:rPr lang="cs-CZ" sz="2500" dirty="0" err="1">
                <a:latin typeface="+mj-lt"/>
              </a:rPr>
              <a:t>week</a:t>
            </a:r>
            <a:r>
              <a:rPr lang="cs-CZ" sz="2500" dirty="0">
                <a:latin typeface="+mj-lt"/>
              </a:rPr>
              <a:t> (not </a:t>
            </a:r>
            <a:r>
              <a:rPr lang="cs-CZ" sz="2500" dirty="0" err="1">
                <a:latin typeface="+mj-lt"/>
              </a:rPr>
              <a:t>graded</a:t>
            </a:r>
            <a:r>
              <a:rPr lang="cs-CZ" sz="2500" dirty="0">
                <a:latin typeface="+mj-lt"/>
              </a:rPr>
              <a:t>)</a:t>
            </a:r>
            <a:endParaRPr lang="en-US" sz="2500" dirty="0">
              <a:latin typeface="+mj-lt"/>
            </a:endParaRPr>
          </a:p>
          <a:p>
            <a:endParaRPr lang="en-US" sz="2500" dirty="0">
              <a:latin typeface="+mj-lt"/>
            </a:endParaRPr>
          </a:p>
          <a:p>
            <a:r>
              <a:rPr lang="cs-CZ" sz="2500" dirty="0" err="1">
                <a:latin typeface="+mj-lt"/>
              </a:rPr>
              <a:t>Presentation</a:t>
            </a:r>
            <a:r>
              <a:rPr lang="cs-CZ" sz="2500" dirty="0">
                <a:latin typeface="+mj-lt"/>
              </a:rPr>
              <a:t> </a:t>
            </a:r>
            <a:r>
              <a:rPr lang="cs-CZ" sz="2500" dirty="0" err="1">
                <a:latin typeface="+mj-lt"/>
              </a:rPr>
              <a:t>of</a:t>
            </a:r>
            <a:r>
              <a:rPr lang="cs-CZ" sz="2500" dirty="0">
                <a:latin typeface="+mj-lt"/>
              </a:rPr>
              <a:t> </a:t>
            </a:r>
            <a:r>
              <a:rPr lang="cs-CZ" sz="2500" dirty="0" err="1">
                <a:latin typeface="+mj-lt"/>
              </a:rPr>
              <a:t>the</a:t>
            </a:r>
            <a:r>
              <a:rPr lang="cs-CZ" sz="2500" dirty="0">
                <a:latin typeface="+mj-lt"/>
              </a:rPr>
              <a:t> </a:t>
            </a:r>
            <a:r>
              <a:rPr lang="cs-CZ" sz="2500" dirty="0" err="1">
                <a:latin typeface="+mj-lt"/>
              </a:rPr>
              <a:t>guest</a:t>
            </a:r>
            <a:r>
              <a:rPr lang="cs-CZ" sz="2500" dirty="0">
                <a:latin typeface="+mj-lt"/>
              </a:rPr>
              <a:t> and </a:t>
            </a:r>
            <a:r>
              <a:rPr lang="cs-CZ" sz="2500" dirty="0" err="1">
                <a:latin typeface="+mj-lt"/>
              </a:rPr>
              <a:t>discussion</a:t>
            </a:r>
            <a:r>
              <a:rPr lang="cs-CZ" sz="2500" dirty="0">
                <a:latin typeface="+mj-lt"/>
              </a:rPr>
              <a:t> – </a:t>
            </a:r>
            <a:r>
              <a:rPr lang="cs-CZ" sz="2500" dirty="0" err="1">
                <a:latin typeface="+mj-lt"/>
              </a:rPr>
              <a:t>check</a:t>
            </a:r>
            <a:r>
              <a:rPr lang="cs-CZ" sz="2500" dirty="0">
                <a:latin typeface="+mj-lt"/>
              </a:rPr>
              <a:t> </a:t>
            </a:r>
            <a:r>
              <a:rPr lang="cs-CZ" sz="2500" dirty="0" err="1">
                <a:latin typeface="+mj-lt"/>
              </a:rPr>
              <a:t>for</a:t>
            </a:r>
            <a:r>
              <a:rPr lang="cs-CZ" sz="2500" dirty="0">
                <a:latin typeface="+mj-lt"/>
              </a:rPr>
              <a:t> </a:t>
            </a:r>
            <a:r>
              <a:rPr lang="cs-CZ" sz="2500" dirty="0" err="1">
                <a:latin typeface="+mj-lt"/>
              </a:rPr>
              <a:t>updates</a:t>
            </a:r>
            <a:r>
              <a:rPr lang="cs-CZ" sz="2500" dirty="0">
                <a:latin typeface="+mj-lt"/>
              </a:rPr>
              <a:t>: </a:t>
            </a:r>
            <a:r>
              <a:rPr lang="cs-CZ" sz="2300" dirty="0" err="1">
                <a:latin typeface="+mj-lt"/>
                <a:hlinkClick r:id="rId3"/>
              </a:rPr>
              <a:t>interactive</a:t>
            </a:r>
            <a:r>
              <a:rPr lang="cs-CZ" sz="2300" dirty="0">
                <a:latin typeface="+mj-lt"/>
                <a:hlinkClick r:id="rId3"/>
              </a:rPr>
              <a:t> sylabus</a:t>
            </a:r>
            <a:endParaRPr lang="cs-CZ" sz="2300" dirty="0">
              <a:latin typeface="+mj-lt"/>
            </a:endParaRPr>
          </a:p>
          <a:p>
            <a:endParaRPr lang="en-US" sz="2500" dirty="0">
              <a:latin typeface="+mj-lt"/>
            </a:endParaRPr>
          </a:p>
          <a:p>
            <a:r>
              <a:rPr lang="en-US" sz="2500" dirty="0">
                <a:latin typeface="+mj-lt"/>
              </a:rPr>
              <a:t>Reflection</a:t>
            </a:r>
          </a:p>
        </p:txBody>
      </p:sp>
    </p:spTree>
    <p:extLst>
      <p:ext uri="{BB962C8B-B14F-4D97-AF65-F5344CB8AC3E}">
        <p14:creationId xmlns:p14="http://schemas.microsoft.com/office/powerpoint/2010/main" val="1720542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4B215-A754-4C9A-2545-6D3057761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 err="1"/>
              <a:t>aSSESSMENT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499E91-18D2-C3DD-BF05-5B0C31B4A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+mj-lt"/>
              </a:rPr>
              <a:t>ENGAGEMENT WITH A MINIMUM OF 9 TOPICS</a:t>
            </a:r>
          </a:p>
          <a:p>
            <a:pPr lvl="1"/>
            <a:r>
              <a:rPr lang="cs-CZ" sz="2000" dirty="0" err="1">
                <a:latin typeface="+mj-lt"/>
              </a:rPr>
              <a:t>either</a:t>
            </a:r>
            <a:r>
              <a:rPr lang="cs-CZ" sz="2000" dirty="0">
                <a:latin typeface="+mj-lt"/>
              </a:rPr>
              <a:t> presence in </a:t>
            </a:r>
            <a:r>
              <a:rPr lang="cs-CZ" sz="2000" dirty="0" err="1">
                <a:latin typeface="+mj-lt"/>
              </a:rPr>
              <a:t>class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or</a:t>
            </a:r>
            <a:r>
              <a:rPr lang="cs-CZ" sz="2000" dirty="0">
                <a:latin typeface="+mj-lt"/>
              </a:rPr>
              <a:t> a </a:t>
            </a:r>
            <a:r>
              <a:rPr lang="cs-CZ" sz="2000" dirty="0" err="1">
                <a:latin typeface="+mj-lt"/>
              </a:rPr>
              <a:t>short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written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reflection</a:t>
            </a:r>
            <a:r>
              <a:rPr lang="cs-CZ" sz="2000" dirty="0">
                <a:latin typeface="+mj-lt"/>
              </a:rPr>
              <a:t> on </a:t>
            </a:r>
            <a:r>
              <a:rPr lang="cs-CZ" sz="2000" dirty="0" err="1">
                <a:latin typeface="+mj-lt"/>
              </a:rPr>
              <a:t>home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preparation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materials</a:t>
            </a:r>
            <a:r>
              <a:rPr lang="cs-CZ" sz="2000" dirty="0">
                <a:latin typeface="+mj-lt"/>
              </a:rPr>
              <a:t> – to </a:t>
            </a:r>
            <a:r>
              <a:rPr lang="cs-CZ" sz="2000" dirty="0" err="1">
                <a:latin typeface="+mj-lt"/>
              </a:rPr>
              <a:t>be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sent</a:t>
            </a:r>
            <a:r>
              <a:rPr lang="cs-CZ" sz="2000" dirty="0">
                <a:latin typeface="+mj-lt"/>
              </a:rPr>
              <a:t> to </a:t>
            </a:r>
            <a:r>
              <a:rPr lang="cs-CZ" sz="2000" dirty="0" err="1">
                <a:latin typeface="+mj-lt"/>
              </a:rPr>
              <a:t>the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teacher</a:t>
            </a:r>
            <a:r>
              <a:rPr lang="cs-CZ" sz="2000" dirty="0">
                <a:latin typeface="+mj-lt"/>
              </a:rPr>
              <a:t> by email by May 5, max. 300 </a:t>
            </a:r>
            <a:r>
              <a:rPr lang="cs-CZ" sz="2000" dirty="0" err="1">
                <a:latin typeface="+mj-lt"/>
              </a:rPr>
              <a:t>words</a:t>
            </a:r>
            <a:endParaRPr lang="cs-CZ" sz="2000" dirty="0">
              <a:latin typeface="+mj-lt"/>
            </a:endParaRPr>
          </a:p>
          <a:p>
            <a:pPr lvl="1"/>
            <a:r>
              <a:rPr lang="cs-CZ" sz="2000" dirty="0" err="1"/>
              <a:t>The</a:t>
            </a:r>
            <a:r>
              <a:rPr lang="cs-CZ" sz="2000" dirty="0"/>
              <a:t> w</a:t>
            </a:r>
            <a:r>
              <a:rPr lang="en-GB" sz="2000" dirty="0"/>
              <a:t>eek without </a:t>
            </a:r>
            <a:r>
              <a:rPr lang="cs-CZ" sz="2000" dirty="0"/>
              <a:t>a </a:t>
            </a:r>
            <a:r>
              <a:rPr lang="en-GB" sz="2000" dirty="0"/>
              <a:t>lecture, the one for test revision, do</a:t>
            </a:r>
            <a:r>
              <a:rPr lang="cs-CZ" sz="2000" dirty="0"/>
              <a:t>es</a:t>
            </a:r>
            <a:r>
              <a:rPr lang="en-GB" sz="2000" dirty="0"/>
              <a:t> not count toward this</a:t>
            </a:r>
            <a:endParaRPr lang="cs-CZ" sz="2000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+mj-lt"/>
              </a:rPr>
              <a:t>SHORT WRITTEN ANALYSIS (450-600 </a:t>
            </a:r>
            <a:r>
              <a:rPr lang="cs-CZ" sz="2000" dirty="0" err="1">
                <a:latin typeface="+mj-lt"/>
              </a:rPr>
              <a:t>words</a:t>
            </a:r>
            <a:r>
              <a:rPr lang="cs-CZ" sz="2000" dirty="0">
                <a:latin typeface="+mj-lt"/>
              </a:rPr>
              <a:t>) – </a:t>
            </a:r>
            <a:r>
              <a:rPr lang="cs-CZ" sz="2000" dirty="0" err="1">
                <a:latin typeface="+mj-lt"/>
              </a:rPr>
              <a:t>during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reading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week</a:t>
            </a:r>
            <a:r>
              <a:rPr lang="cs-CZ" sz="2000" dirty="0">
                <a:latin typeface="+mj-lt"/>
              </a:rPr>
              <a:t>, on </a:t>
            </a:r>
            <a:r>
              <a:rPr lang="cs-CZ" sz="2000" dirty="0" err="1">
                <a:latin typeface="+mj-lt"/>
              </a:rPr>
              <a:t>human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rights</a:t>
            </a:r>
            <a:r>
              <a:rPr lang="cs-CZ" sz="2000" dirty="0">
                <a:latin typeface="+mj-lt"/>
              </a:rPr>
              <a:t> and/</a:t>
            </a:r>
            <a:r>
              <a:rPr lang="cs-CZ" sz="2000" dirty="0" err="1">
                <a:latin typeface="+mj-lt"/>
              </a:rPr>
              <a:t>or</a:t>
            </a:r>
            <a:r>
              <a:rPr lang="cs-CZ" sz="2000" dirty="0">
                <a:latin typeface="+mj-lt"/>
              </a:rPr>
              <a:t> civil society in </a:t>
            </a:r>
            <a:r>
              <a:rPr lang="cs-CZ" sz="2000" dirty="0" err="1">
                <a:latin typeface="+mj-lt"/>
              </a:rPr>
              <a:t>our</a:t>
            </a:r>
            <a:r>
              <a:rPr lang="cs-CZ" sz="2000" dirty="0">
                <a:latin typeface="+mj-lt"/>
              </a:rPr>
              <a:t> region </a:t>
            </a:r>
            <a:r>
              <a:rPr lang="cs-CZ" sz="2000" dirty="0" err="1">
                <a:latin typeface="+mj-lt"/>
              </a:rPr>
              <a:t>or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elsewhere</a:t>
            </a:r>
            <a:r>
              <a:rPr lang="cs-CZ" sz="2000" dirty="0">
                <a:latin typeface="+mj-lt"/>
              </a:rPr>
              <a:t> in </a:t>
            </a:r>
            <a:r>
              <a:rPr lang="cs-CZ" sz="2000" dirty="0" err="1">
                <a:latin typeface="+mj-lt"/>
              </a:rPr>
              <a:t>the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world</a:t>
            </a:r>
            <a:r>
              <a:rPr lang="cs-CZ" sz="2000" dirty="0">
                <a:latin typeface="+mj-lt"/>
              </a:rPr>
              <a:t> - show </a:t>
            </a:r>
            <a:r>
              <a:rPr lang="cs-CZ" sz="2000" dirty="0" err="1">
                <a:latin typeface="+mj-lt"/>
              </a:rPr>
              <a:t>us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what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you‘re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interested</a:t>
            </a:r>
            <a:r>
              <a:rPr lang="cs-CZ" sz="2000" dirty="0">
                <a:latin typeface="+mj-lt"/>
              </a:rPr>
              <a:t> in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+mj-lt"/>
              </a:rPr>
              <a:t>OPEN-BOOK TEST – </a:t>
            </a:r>
            <a:r>
              <a:rPr lang="cs-CZ" sz="2000" dirty="0" err="1">
                <a:latin typeface="+mj-lt"/>
              </a:rPr>
              <a:t>at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home</a:t>
            </a:r>
            <a:endParaRPr lang="cs-CZ" sz="2000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latin typeface="+mj-lt"/>
              </a:rPr>
              <a:t>QOLLOQUIUM – </a:t>
            </a:r>
            <a:r>
              <a:rPr lang="cs-CZ" sz="2000" dirty="0" err="1">
                <a:latin typeface="+mj-lt"/>
              </a:rPr>
              <a:t>discussion</a:t>
            </a:r>
            <a:r>
              <a:rPr lang="cs-CZ" sz="2000" dirty="0">
                <a:latin typeface="+mj-lt"/>
              </a:rPr>
              <a:t> on a text </a:t>
            </a:r>
            <a:r>
              <a:rPr lang="cs-CZ" sz="2000" dirty="0" err="1">
                <a:latin typeface="+mj-lt"/>
              </a:rPr>
              <a:t>provided</a:t>
            </a:r>
            <a:r>
              <a:rPr lang="cs-CZ" sz="2000" dirty="0">
                <a:latin typeface="+mj-lt"/>
              </a:rPr>
              <a:t> by </a:t>
            </a:r>
            <a:r>
              <a:rPr lang="cs-CZ" sz="2000" dirty="0" err="1">
                <a:latin typeface="+mj-lt"/>
              </a:rPr>
              <a:t>the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teacher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929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B6E44-42B9-692A-7999-1E18C1246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/>
              <a:t>WORKLOAD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498BF3-6201-1A73-D251-4DC836CFA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287" y="1873619"/>
            <a:ext cx="10131425" cy="3649133"/>
          </a:xfrm>
        </p:spPr>
        <p:txBody>
          <a:bodyPr>
            <a:normAutofit fontScale="85000" lnSpcReduction="10000"/>
          </a:bodyPr>
          <a:lstStyle/>
          <a:p>
            <a:pPr marL="0" indent="0" rtl="0"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3000" b="1" i="0" u="none" strike="noStrike" dirty="0">
                <a:effectLst/>
                <a:latin typeface="+mj-lt"/>
              </a:rPr>
              <a:t>3 CREDITS</a:t>
            </a:r>
          </a:p>
          <a:p>
            <a:pPr marL="0" indent="0" rtl="0">
              <a:spcBef>
                <a:spcPts val="0"/>
              </a:spcBef>
              <a:spcAft>
                <a:spcPts val="800"/>
              </a:spcAft>
              <a:buNone/>
            </a:pPr>
            <a:endParaRPr lang="cs-CZ" sz="3000" b="1" i="0" u="none" strike="noStrike" dirty="0">
              <a:effectLst/>
              <a:latin typeface="+mj-lt"/>
            </a:endParaRPr>
          </a:p>
          <a:p>
            <a:pPr marL="0" indent="0" rtl="0"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3000" b="1" i="0" u="none" strike="noStrike" dirty="0">
                <a:effectLst/>
                <a:latin typeface="+mj-lt"/>
              </a:rPr>
              <a:t>1 CREDIT = 30 HOURS OF WORK PER SEMESTER</a:t>
            </a:r>
          </a:p>
          <a:p>
            <a:pPr marL="0" indent="0" rtl="0">
              <a:spcBef>
                <a:spcPts val="0"/>
              </a:spcBef>
              <a:spcAft>
                <a:spcPts val="800"/>
              </a:spcAft>
              <a:buNone/>
            </a:pPr>
            <a:endParaRPr lang="cs-CZ" sz="3000" b="0" dirty="0">
              <a:effectLst/>
              <a:latin typeface="+mj-lt"/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3000" b="0" i="0" u="none" strike="noStrike" dirty="0">
                <a:effectLst/>
                <a:latin typeface="+mj-lt"/>
              </a:rPr>
              <a:t>1 CREDIT – </a:t>
            </a:r>
            <a:r>
              <a:rPr lang="cs-CZ" sz="3000" dirty="0">
                <a:latin typeface="+mj-lt"/>
              </a:rPr>
              <a:t>LECTURES AND/OR WRITTEN REFLECTION OF HOME ASSIGNMENTS</a:t>
            </a: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3000" b="0" i="0" u="none" strike="noStrike" dirty="0">
                <a:effectLst/>
                <a:latin typeface="+mj-lt"/>
              </a:rPr>
              <a:t>1 CREDIT – </a:t>
            </a:r>
            <a:r>
              <a:rPr lang="cs-CZ" sz="3000" dirty="0">
                <a:latin typeface="+mj-lt"/>
              </a:rPr>
              <a:t>AT-HOME PREPARATION – 3 HRS WEEKLY</a:t>
            </a: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cs-CZ" sz="3000" b="0" i="0" u="none" strike="noStrike" dirty="0">
                <a:effectLst/>
                <a:latin typeface="+mj-lt"/>
              </a:rPr>
              <a:t>1 CREDIT – SHORT WRITTEN ANALYSIS, OPEN-BOOK TEST, COLLOQUIM</a:t>
            </a:r>
            <a:endParaRPr lang="cs-CZ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33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96DA89-74AC-1E03-66D9-D648D941EB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593E7-AFF3-1AB0-99EF-67A666D9D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 err="1"/>
              <a:t>Careful</a:t>
            </a:r>
            <a:r>
              <a:rPr lang="cs-CZ" sz="3000" dirty="0"/>
              <a:t>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FA679-791D-D0BA-081B-145BA4576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0" i="0" dirty="0">
                <a:effectLst/>
                <a:latin typeface="Open Sans" panose="020B0606030504020204" pitchFamily="34" charset="0"/>
              </a:rPr>
              <a:t>11.3. </a:t>
            </a:r>
            <a:r>
              <a:rPr lang="cs-CZ" sz="2000" dirty="0" err="1">
                <a:latin typeface="Open Sans" panose="020B0606030504020204" pitchFamily="34" charset="0"/>
              </a:rPr>
              <a:t>class</a:t>
            </a:r>
            <a:r>
              <a:rPr lang="cs-CZ" sz="2000" b="0" i="0" dirty="0"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0" dirty="0" err="1">
                <a:effectLst/>
                <a:latin typeface="Open Sans" panose="020B0606030504020204" pitchFamily="34" charset="0"/>
              </a:rPr>
              <a:t>beings</a:t>
            </a:r>
            <a:r>
              <a:rPr lang="cs-CZ" sz="2000" b="0" i="0" dirty="0"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0" dirty="0" err="1">
                <a:effectLst/>
                <a:latin typeface="Open Sans" panose="020B0606030504020204" pitchFamily="34" charset="0"/>
              </a:rPr>
              <a:t>at</a:t>
            </a:r>
            <a:r>
              <a:rPr lang="cs-CZ" sz="2000" b="0" i="0" dirty="0">
                <a:effectLst/>
                <a:latin typeface="Open Sans" panose="020B0606030504020204" pitchFamily="34" charset="0"/>
              </a:rPr>
              <a:t> 18.30</a:t>
            </a:r>
          </a:p>
          <a:p>
            <a:pPr marL="0" indent="0">
              <a:buNone/>
            </a:pPr>
            <a:r>
              <a:rPr lang="cs-CZ" sz="2000" b="0" i="0" dirty="0">
                <a:effectLst/>
                <a:latin typeface="Open Sans" panose="020B0606030504020204" pitchFamily="34" charset="0"/>
              </a:rPr>
              <a:t>18.3. no </a:t>
            </a:r>
            <a:r>
              <a:rPr lang="cs-CZ" sz="2000" b="0" i="0" dirty="0" err="1">
                <a:effectLst/>
                <a:latin typeface="Open Sans" panose="020B0606030504020204" pitchFamily="34" charset="0"/>
              </a:rPr>
              <a:t>class</a:t>
            </a:r>
            <a:endParaRPr lang="cs-CZ" sz="2000" b="0" i="0" dirty="0"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cs-CZ" sz="2000" b="0" i="0" dirty="0">
                <a:effectLst/>
                <a:latin typeface="Open Sans" panose="020B0606030504020204" pitchFamily="34" charset="0"/>
              </a:rPr>
              <a:t>8.4. </a:t>
            </a:r>
            <a:r>
              <a:rPr lang="cs-CZ" sz="2000" b="0" i="0" dirty="0" err="1">
                <a:effectLst/>
                <a:latin typeface="Open Sans" panose="020B0606030504020204" pitchFamily="34" charset="0"/>
              </a:rPr>
              <a:t>class</a:t>
            </a:r>
            <a:r>
              <a:rPr lang="cs-CZ" sz="2000" b="0" i="0" dirty="0">
                <a:effectLst/>
                <a:latin typeface="Open Sans" panose="020B0606030504020204" pitchFamily="34" charset="0"/>
              </a:rPr>
              <a:t> </a:t>
            </a:r>
            <a:r>
              <a:rPr lang="cs-CZ" sz="2000" dirty="0">
                <a:latin typeface="Open Sans" panose="020B0606030504020204" pitchFamily="34" charset="0"/>
              </a:rPr>
              <a:t>via a </a:t>
            </a:r>
            <a:r>
              <a:rPr lang="cs-CZ" sz="2000" b="0" i="0" dirty="0">
                <a:effectLst/>
                <a:latin typeface="Open Sans" panose="020B0606030504020204" pitchFamily="34" charset="0"/>
              </a:rPr>
              <a:t>zoom call, </a:t>
            </a:r>
            <a:r>
              <a:rPr lang="cs-CZ" sz="2000" b="0" i="0" dirty="0" err="1">
                <a:effectLst/>
                <a:latin typeface="Open Sans" panose="020B0606030504020204" pitchFamily="34" charset="0"/>
              </a:rPr>
              <a:t>from</a:t>
            </a:r>
            <a:r>
              <a:rPr lang="cs-CZ" sz="2000" b="0" i="0" dirty="0"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0" dirty="0" err="1">
                <a:effectLst/>
                <a:latin typeface="Open Sans" panose="020B0606030504020204" pitchFamily="34" charset="0"/>
              </a:rPr>
              <a:t>home</a:t>
            </a:r>
            <a:endParaRPr lang="cs-CZ" sz="2000" b="0" i="0" dirty="0"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cs-CZ" sz="2000" b="0" i="0" dirty="0">
                <a:effectLst/>
                <a:latin typeface="Open Sans" panose="020B0606030504020204" pitchFamily="34" charset="0"/>
              </a:rPr>
              <a:t>22.4. </a:t>
            </a:r>
            <a:r>
              <a:rPr lang="cs-CZ" sz="2000" b="0" i="0" dirty="0" err="1">
                <a:effectLst/>
                <a:latin typeface="Open Sans" panose="020B0606030504020204" pitchFamily="34" charset="0"/>
              </a:rPr>
              <a:t>Reading</a:t>
            </a:r>
            <a:r>
              <a:rPr lang="cs-CZ" sz="2000" b="0" i="0" dirty="0">
                <a:effectLst/>
                <a:latin typeface="Open Sans" panose="020B0606030504020204" pitchFamily="34" charset="0"/>
              </a:rPr>
              <a:t> </a:t>
            </a:r>
            <a:r>
              <a:rPr lang="cs-CZ" sz="2000" b="0" i="0" dirty="0" err="1">
                <a:effectLst/>
                <a:latin typeface="Open Sans" panose="020B0606030504020204" pitchFamily="34" charset="0"/>
              </a:rPr>
              <a:t>Week</a:t>
            </a:r>
            <a:r>
              <a:rPr lang="cs-CZ" sz="2000" b="0" i="0" dirty="0">
                <a:effectLst/>
                <a:latin typeface="Open Sans" panose="020B0606030504020204" pitchFamily="34" charset="0"/>
              </a:rPr>
              <a:t> – no </a:t>
            </a:r>
            <a:r>
              <a:rPr lang="cs-CZ" sz="2000" b="0" i="0" dirty="0" err="1">
                <a:effectLst/>
                <a:latin typeface="Open Sans" panose="020B0606030504020204" pitchFamily="34" charset="0"/>
              </a:rPr>
              <a:t>class</a:t>
            </a:r>
            <a:endParaRPr lang="cs-CZ" sz="2000" b="0" i="0" dirty="0"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en-GB" sz="2000" b="0" i="0" dirty="0">
                <a:effectLst/>
                <a:latin typeface="Open Sans" panose="020B0606030504020204" pitchFamily="34" charset="0"/>
              </a:rPr>
              <a:t>6.5. Open-book test - at home</a:t>
            </a:r>
          </a:p>
          <a:p>
            <a:pPr marL="514350" indent="-514350">
              <a:buFont typeface="+mj-lt"/>
              <a:buAutoNum type="arabicPeriod"/>
            </a:pP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34877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TM03457452[[fn=Nebe]]</Template>
  <TotalTime>6029</TotalTime>
  <Words>1552</Words>
  <Application>Microsoft Office PowerPoint</Application>
  <PresentationFormat>Širokoúhlá obrazovka</PresentationFormat>
  <Paragraphs>195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Open Sans</vt:lpstr>
      <vt:lpstr>Times New Roman</vt:lpstr>
      <vt:lpstr>Nebe</vt:lpstr>
      <vt:lpstr>Civil society and human rights in eastern europe</vt:lpstr>
      <vt:lpstr>INTRODUCTORY CLASS</vt:lpstr>
      <vt:lpstr>Main questions of the course</vt:lpstr>
      <vt:lpstr>EASTERN EUROPE ?</vt:lpstr>
      <vt:lpstr>GOALS of the course </vt:lpstr>
      <vt:lpstr>Format of the course - weekly</vt:lpstr>
      <vt:lpstr>aSSESSMENT</vt:lpstr>
      <vt:lpstr>WORKLOAD</vt:lpstr>
      <vt:lpstr>Careful!</vt:lpstr>
      <vt:lpstr>Your task throughout the semester keep a record </vt:lpstr>
      <vt:lpstr>INTRODUCTION OF THE TEACHER</vt:lpstr>
      <vt:lpstr>Civic belarus keep a record </vt:lpstr>
      <vt:lpstr>HUMAN RIGHTS HOUSE FOUNDATION keep a record </vt:lpstr>
      <vt:lpstr>introduction of students (in groups of 3)</vt:lpstr>
      <vt:lpstr>OUR REGION</vt:lpstr>
      <vt:lpstr>When did the Soviet Union dissolve?</vt:lpstr>
      <vt:lpstr>When did the Soviet Union dissolve?</vt:lpstr>
      <vt:lpstr>Connect the numbers  with the names of countries and territories</vt:lpstr>
      <vt:lpstr>Connect the numbers  with the names of countries and territories</vt:lpstr>
      <vt:lpstr>Civil society</vt:lpstr>
      <vt:lpstr>Václav Havel and civil society</vt:lpstr>
      <vt:lpstr>Definition</vt:lpstr>
      <vt:lpstr>The rise of illiberal civil society in the former Soviet Union </vt:lpstr>
      <vt:lpstr>The rise of illiberal civil society in the former Soviet Union </vt:lpstr>
      <vt:lpstr>2013 – Georgia – 17 IDAHO activists VS thousands of violent anti-gay activists and Orthodox Church representatives </vt:lpstr>
      <vt:lpstr>NGO vs CSO</vt:lpstr>
      <vt:lpstr>Prezentace aplikace PowerPoint</vt:lpstr>
      <vt:lpstr> In what ways are you active in civil society?  - in groups of 3  </vt:lpstr>
      <vt:lpstr>Prezentace aplikace PowerPoint</vt:lpstr>
      <vt:lpstr>RECENT SITUATION IN YOUR COUNTRY – in groups</vt:lpstr>
      <vt:lpstr>Final reflection  - in groups (5 mins)  - slido individually (5  mins) </vt:lpstr>
      <vt:lpstr>NEXT WEEK‘s lecture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 society consists of citizens who voluntarily participate in the governance of public affairs. Are you an active citizen?</dc:title>
  <dc:creator>Katerina Spacova</dc:creator>
  <cp:lastModifiedBy>Katerina Spacova</cp:lastModifiedBy>
  <cp:revision>38</cp:revision>
  <cp:lastPrinted>2025-02-02T17:46:33Z</cp:lastPrinted>
  <dcterms:created xsi:type="dcterms:W3CDTF">2023-02-22T15:53:45Z</dcterms:created>
  <dcterms:modified xsi:type="dcterms:W3CDTF">2025-02-19T08:26:55Z</dcterms:modified>
</cp:coreProperties>
</file>