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0EC2BB-A0BC-453B-942A-97EBD42B8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2C8DD1A-EA14-4935-81B8-ADCB84173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4B04A1-45A8-47BE-96EA-84B1B068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B3E05C-9E92-419F-939E-41DC8489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8E101A-1C08-4BA1-B4EF-CB720DC1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4762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1A9868-B1CE-4EA8-B635-F8260EE16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0EBE6C4-26CB-4FCC-AC93-0B33C0786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3FE0CE-233D-4E9A-BF4D-C4E147DEE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8AF6DA-0D59-4318-8B64-BB6B34123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4B5152-A1AC-4DFC-B534-6EF1CE46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31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3D28DA6-AADE-4629-A8D0-DEB85F8CAC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B2FDC95-30A9-407D-9472-6396F70FF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EE0F1F-67CA-4AD6-9C8A-0F3CB1B7D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667F10-DD89-4811-A476-8023AB21D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5D339B-A3C5-4BD6-817E-4FBC84657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931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2B8AC-4441-48F0-8C6A-AAA3D0164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D8AF7B-4F20-4B8C-9F1F-C3E754BC5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29B4E1-EDA9-467B-9C6A-8E55AF990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311937-1AA2-4597-A9DA-4F69EDEF4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59E9F7-1F81-4D67-AC4D-B111AC573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241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D7EF92-E291-4C7C-B920-F05929698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6E2FAF-25E1-44D8-B30D-C81A5E5A5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7F5152-6C87-42FE-B6C2-EDD11652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13C517-15F0-46AB-920D-C2E7C6AB3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9E9087-BE4F-4895-8208-16CB9425B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146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695364-0D65-4EEC-BD85-BE27335B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937E54-63BA-4386-99F6-AFF2C8081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44C100-02DF-4B13-99BA-E4B146E08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E7E7BF6-E2E7-4B1B-AE27-3E2383FBE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ED8F8E-1481-4B25-BAD2-9BC2AC721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5C0A29-DDD3-4ACD-A560-F6FE7020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580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5AFF02-32B9-4C83-B88E-EA3567A5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D60F032-E07E-4FB7-B60F-088BEA4F8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2418692-6E96-45BF-B7C1-C1331D6E8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787F7E8-C254-4EE9-8FFA-CF5E1B8471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7CA3F7D-CEF9-40B7-A385-7BFD712C77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8EB08E2-4286-4334-BE68-CE21B8EBE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5F09A77-AF8A-478D-BC97-15BEAA18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3AD12FD-5C78-4419-B0ED-2584E7851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222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F4A784-DD2F-4EF7-A28A-A246EE579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90AB40F-AEAB-4D4A-8CC3-7D96D4BA6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B2D93A4-85BC-4305-A482-9A2A9664F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E5CF4B-1DCF-4A77-B672-E43F330DC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4572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E77BDBA-F4EB-4089-AE4E-8E63C89B4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FD298F6-FD09-4293-8398-CD1463770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20380D1-E981-4385-A172-E9FA73D7D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5938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4821F5-FBC9-4751-835B-70B90F70C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DBA4B6-A794-415A-9DDF-A1331FB5F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90692DB-C49E-436C-8C21-06035E356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A2225F4-0B41-42AC-A3E6-9E14B323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3A8625A-EB03-4DBF-BDBD-DAD4147EC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EE356A-EE80-41E4-AA5C-B35C84512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054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EC0482-823B-4E81-930D-7BABA9D1D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8893948-9D7B-4430-A1AA-4001E9BEEA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D2AA0CB-F587-4E1A-9B46-2F5A6F069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16741CD-3056-4C1D-8032-46028D70A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E16-45E5-4040-8205-C5289A3F10B8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ED40B4-0411-4D56-9F93-836AD01B2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392E0A-A2A6-400D-B355-38FFB0A6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0927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89AD30E-2409-4B46-8E34-758C220DD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B75613-28B3-4DB8-AF30-E3415FC0E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0F6102-0409-4124-8AC9-6E560B0E54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22E16-45E5-4040-8205-C5289A3F10B8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67435D-8E04-438A-972D-1CBE5DA31B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DACE17-E814-45CC-A152-537A61FAA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E062D-09C2-44F8-83F7-EBAB12685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26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65DEFF7-AEC8-4B15-B704-D5BC3B357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Akkadské období (2334–2154 př. n. l.)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702505-1515-4790-9927-42B693A126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Politická unifikace → centralisovaný stát (hlavní město </a:t>
            </a:r>
            <a:r>
              <a:rPr lang="cs-CZ" dirty="0" err="1"/>
              <a:t>Akkad</a:t>
            </a:r>
            <a:r>
              <a:rPr lang="cs-CZ" dirty="0"/>
              <a:t>)</a:t>
            </a:r>
          </a:p>
          <a:p>
            <a:r>
              <a:rPr lang="cs-CZ" dirty="0"/>
              <a:t>Územní rozsah: celá </a:t>
            </a:r>
            <a:r>
              <a:rPr lang="cs-CZ" dirty="0" err="1"/>
              <a:t>Mesopotamie</a:t>
            </a:r>
            <a:r>
              <a:rPr lang="cs-CZ" dirty="0"/>
              <a:t>, JZ Írán (</a:t>
            </a:r>
            <a:r>
              <a:rPr lang="cs-CZ" dirty="0" err="1"/>
              <a:t>Elam</a:t>
            </a:r>
            <a:r>
              <a:rPr lang="cs-CZ" dirty="0"/>
              <a:t>), SV Sýrie</a:t>
            </a:r>
          </a:p>
          <a:p>
            <a:endParaRPr lang="cs-CZ" dirty="0"/>
          </a:p>
        </p:txBody>
      </p:sp>
      <p:pic>
        <p:nvPicPr>
          <p:cNvPr id="3" name="Zástupný obsah 2" descr="Obsah obrázku skála, exteriér, kámen, stavební materiál&#10;&#10;Popis byl vytvořen automaticky">
            <a:extLst>
              <a:ext uri="{FF2B5EF4-FFF2-40B4-BE49-F238E27FC236}">
                <a16:creationId xmlns:a16="http://schemas.microsoft.com/office/drawing/2014/main" id="{21027075-7FF4-4200-A791-050F55EDA9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843" y="1825625"/>
            <a:ext cx="3074314" cy="4351338"/>
          </a:xfrm>
        </p:spPr>
      </p:pic>
    </p:spTree>
    <p:extLst>
      <p:ext uri="{BB962C8B-B14F-4D97-AF65-F5344CB8AC3E}">
        <p14:creationId xmlns:p14="http://schemas.microsoft.com/office/powerpoint/2010/main" val="1059603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46DE8E-7699-4874-9E2F-7849EE22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 bitvy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F45368-8EA3-4C94-A166-0AC3D9E404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Jazyk: akkadština</a:t>
            </a:r>
          </a:p>
          <a:p>
            <a:r>
              <a:rPr lang="cs-CZ" dirty="0"/>
              <a:t>MB verse (14. stol., </a:t>
            </a:r>
            <a:r>
              <a:rPr lang="cs-CZ" dirty="0" err="1"/>
              <a:t>Achetaton</a:t>
            </a:r>
            <a:r>
              <a:rPr lang="cs-CZ" dirty="0"/>
              <a:t> = </a:t>
            </a:r>
            <a:r>
              <a:rPr lang="cs-CZ" dirty="0" err="1"/>
              <a:t>Tell</a:t>
            </a:r>
            <a:r>
              <a:rPr lang="cs-CZ" dirty="0"/>
              <a:t> al-</a:t>
            </a:r>
            <a:r>
              <a:rPr lang="cs-CZ" dirty="0" err="1"/>
              <a:t>Amarna</a:t>
            </a:r>
            <a:r>
              <a:rPr lang="cs-CZ" dirty="0"/>
              <a:t>)</a:t>
            </a:r>
          </a:p>
          <a:p>
            <a:r>
              <a:rPr lang="cs-CZ" dirty="0"/>
              <a:t>Chetitská verse (1400–1200, </a:t>
            </a:r>
            <a:r>
              <a:rPr lang="cs-CZ" dirty="0" err="1"/>
              <a:t>Chattuša</a:t>
            </a:r>
            <a:r>
              <a:rPr lang="cs-CZ" dirty="0"/>
              <a:t>)</a:t>
            </a:r>
          </a:p>
          <a:p>
            <a:r>
              <a:rPr lang="cs-CZ" dirty="0"/>
              <a:t>Tažení proti městu </a:t>
            </a:r>
            <a:r>
              <a:rPr lang="cs-CZ" dirty="0" err="1"/>
              <a:t>Purušchattum</a:t>
            </a:r>
            <a:r>
              <a:rPr lang="cs-CZ" dirty="0"/>
              <a:t> (chetitsky </a:t>
            </a:r>
            <a:r>
              <a:rPr lang="cs-CZ" dirty="0" err="1"/>
              <a:t>Purušchanda</a:t>
            </a:r>
            <a:r>
              <a:rPr lang="cs-CZ" dirty="0"/>
              <a:t>)</a:t>
            </a:r>
          </a:p>
          <a:p>
            <a:r>
              <a:rPr lang="cs-CZ" dirty="0"/>
              <a:t>Historicky nedoloženo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8126226-2581-4F7B-B2B7-FE3F08D6F9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0422"/>
            <a:ext cx="5181600" cy="3901744"/>
          </a:xfrm>
        </p:spPr>
      </p:pic>
    </p:spTree>
    <p:extLst>
      <p:ext uri="{BB962C8B-B14F-4D97-AF65-F5344CB8AC3E}">
        <p14:creationId xmlns:p14="http://schemas.microsoft.com/office/powerpoint/2010/main" val="1961943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BA9721-033E-43FF-AC04-3C7783ED3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Politický vývoj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219E8F-D2BC-44D2-841D-FECFF0A25A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Lugalzagesi</a:t>
            </a:r>
            <a:r>
              <a:rPr lang="cs-CZ" dirty="0"/>
              <a:t> (2355–2334); král </a:t>
            </a:r>
            <a:r>
              <a:rPr lang="cs-CZ" dirty="0" err="1"/>
              <a:t>Ummy</a:t>
            </a:r>
            <a:r>
              <a:rPr lang="cs-CZ" dirty="0"/>
              <a:t>, Uru, </a:t>
            </a:r>
            <a:r>
              <a:rPr lang="cs-CZ" dirty="0" err="1"/>
              <a:t>Uruku</a:t>
            </a:r>
            <a:r>
              <a:rPr lang="cs-CZ" dirty="0"/>
              <a:t>… (ovládal jižní Babylonii)</a:t>
            </a:r>
          </a:p>
          <a:p>
            <a:r>
              <a:rPr lang="cs-CZ" dirty="0" err="1"/>
              <a:t>Sargon</a:t>
            </a:r>
            <a:r>
              <a:rPr lang="cs-CZ" dirty="0"/>
              <a:t> zvítězil</a:t>
            </a:r>
          </a:p>
          <a:p>
            <a:r>
              <a:rPr lang="cs-CZ" dirty="0" err="1"/>
              <a:t>Lugalzagesi</a:t>
            </a:r>
            <a:r>
              <a:rPr lang="cs-CZ" dirty="0"/>
              <a:t> vystaven v kleci u </a:t>
            </a:r>
            <a:r>
              <a:rPr lang="cs-CZ" dirty="0" err="1"/>
              <a:t>Enlilova</a:t>
            </a:r>
            <a:r>
              <a:rPr lang="cs-CZ" dirty="0"/>
              <a:t> chrámu v </a:t>
            </a:r>
            <a:r>
              <a:rPr lang="cs-CZ" dirty="0" err="1"/>
              <a:t>Nippuru</a:t>
            </a:r>
            <a:endParaRPr lang="cs-CZ" dirty="0"/>
          </a:p>
          <a:p>
            <a:r>
              <a:rPr lang="cs-CZ" dirty="0" err="1"/>
              <a:t>Sargon</a:t>
            </a:r>
            <a:r>
              <a:rPr lang="cs-CZ" dirty="0"/>
              <a:t> ovládl celou </a:t>
            </a:r>
            <a:r>
              <a:rPr lang="cs-CZ" dirty="0" err="1"/>
              <a:t>Mesopotamii</a:t>
            </a:r>
            <a:endParaRPr lang="cs-CZ" dirty="0"/>
          </a:p>
        </p:txBody>
      </p:sp>
      <p:pic>
        <p:nvPicPr>
          <p:cNvPr id="6" name="Zástupný obsah 5" descr="Obsah obrázku Lidská tvář, osoba, klec, interiér&#10;&#10;Popis byl vytvořen automaticky">
            <a:extLst>
              <a:ext uri="{FF2B5EF4-FFF2-40B4-BE49-F238E27FC236}">
                <a16:creationId xmlns:a16="http://schemas.microsoft.com/office/drawing/2014/main" id="{13F4672B-1B21-D50E-2C2C-36322B2B1F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871" y="1825625"/>
            <a:ext cx="3748257" cy="4351338"/>
          </a:xfrm>
        </p:spPr>
      </p:pic>
    </p:spTree>
    <p:extLst>
      <p:ext uri="{BB962C8B-B14F-4D97-AF65-F5344CB8AC3E}">
        <p14:creationId xmlns:p14="http://schemas.microsoft.com/office/powerpoint/2010/main" val="2359275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6FC42E-D91C-460B-8FC4-F04BCDF62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Sargonovy</a:t>
            </a:r>
            <a:r>
              <a:rPr lang="cs-CZ" b="1" dirty="0"/>
              <a:t> výboje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2E3926-482C-4856-ACC0-7ED386B41B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Západní, střední Írán → připojení </a:t>
            </a:r>
            <a:r>
              <a:rPr lang="cs-CZ" dirty="0" err="1"/>
              <a:t>Elamu</a:t>
            </a:r>
            <a:r>
              <a:rPr lang="cs-CZ" dirty="0"/>
              <a:t> (u moci ponecháni místní králové)</a:t>
            </a:r>
          </a:p>
          <a:p>
            <a:r>
              <a:rPr lang="cs-CZ" dirty="0" err="1"/>
              <a:t>Marchaši</a:t>
            </a:r>
            <a:r>
              <a:rPr lang="cs-CZ" dirty="0"/>
              <a:t> (východní Írán)</a:t>
            </a:r>
          </a:p>
          <a:p>
            <a:r>
              <a:rPr lang="cs-CZ" dirty="0" err="1"/>
              <a:t>Simurrum</a:t>
            </a:r>
            <a:r>
              <a:rPr lang="cs-CZ" dirty="0"/>
              <a:t> (snad Džabal </a:t>
            </a:r>
            <a:r>
              <a:rPr lang="cs-CZ" dirty="0" err="1"/>
              <a:t>Hamrín</a:t>
            </a:r>
            <a:r>
              <a:rPr lang="cs-CZ" dirty="0"/>
              <a:t>)</a:t>
            </a:r>
          </a:p>
          <a:p>
            <a:r>
              <a:rPr lang="cs-CZ" dirty="0"/>
              <a:t>Sýrie (Mari, Cedrový les = Libanon, Stříbrné hory = </a:t>
            </a:r>
            <a:r>
              <a:rPr lang="cs-CZ" dirty="0" err="1"/>
              <a:t>Amanus</a:t>
            </a:r>
            <a:r>
              <a:rPr lang="cs-CZ" dirty="0"/>
              <a:t>)</a:t>
            </a:r>
          </a:p>
          <a:p>
            <a:r>
              <a:rPr lang="cs-CZ" dirty="0" err="1"/>
              <a:t>Ebla</a:t>
            </a:r>
            <a:r>
              <a:rPr lang="cs-CZ" dirty="0"/>
              <a:t>?</a:t>
            </a:r>
          </a:p>
          <a:p>
            <a:r>
              <a:rPr lang="cs-CZ" dirty="0"/>
              <a:t>Většina území – nebyla součástí akkadského státu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FDEF26-BA78-419D-BB64-D74A9A4BDD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5505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9AD709-F37D-4F81-8A35-9BFD61E5B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Nové město </a:t>
            </a:r>
            <a:r>
              <a:rPr lang="cs-CZ" b="1" dirty="0" err="1"/>
              <a:t>Akkad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EECDB0-F272-4C9C-8F22-CFE6421039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 S Babylonii (u </a:t>
            </a:r>
            <a:r>
              <a:rPr lang="cs-CZ" dirty="0" err="1"/>
              <a:t>Kiše</a:t>
            </a:r>
            <a:r>
              <a:rPr lang="cs-CZ" dirty="0"/>
              <a:t>), dosud </a:t>
            </a:r>
            <a:r>
              <a:rPr lang="cs-CZ" dirty="0" err="1"/>
              <a:t>nelokalisováno</a:t>
            </a:r>
            <a:endParaRPr lang="cs-CZ" dirty="0"/>
          </a:p>
          <a:p>
            <a:r>
              <a:rPr lang="cs-CZ" dirty="0"/>
              <a:t>1. zmínka – </a:t>
            </a:r>
            <a:r>
              <a:rPr lang="cs-CZ" dirty="0" err="1"/>
              <a:t>Enšakušana</a:t>
            </a:r>
            <a:r>
              <a:rPr lang="cs-CZ" dirty="0"/>
              <a:t> (</a:t>
            </a:r>
            <a:r>
              <a:rPr lang="cs-CZ" dirty="0" err="1"/>
              <a:t>Uruk</a:t>
            </a:r>
            <a:r>
              <a:rPr lang="cs-CZ" dirty="0"/>
              <a:t>); 2. pol. 25. stol.</a:t>
            </a:r>
          </a:p>
          <a:p>
            <a:r>
              <a:rPr lang="cs-CZ" dirty="0" err="1"/>
              <a:t>Sargon</a:t>
            </a:r>
            <a:r>
              <a:rPr lang="cs-CZ" dirty="0"/>
              <a:t> – přestavba města</a:t>
            </a:r>
          </a:p>
          <a:p>
            <a:pPr lvl="1"/>
            <a:r>
              <a:rPr lang="cs-CZ" dirty="0"/>
              <a:t>královský palác</a:t>
            </a:r>
          </a:p>
          <a:p>
            <a:pPr lvl="1"/>
            <a:r>
              <a:rPr lang="cs-CZ" dirty="0"/>
              <a:t>chrám bohyně </a:t>
            </a:r>
            <a:r>
              <a:rPr lang="cs-CZ" dirty="0" err="1"/>
              <a:t>Ištar</a:t>
            </a:r>
            <a:endParaRPr lang="cs-CZ" dirty="0"/>
          </a:p>
          <a:p>
            <a:pPr lvl="1"/>
            <a:r>
              <a:rPr lang="cs-CZ" dirty="0"/>
              <a:t>říční přístav (Perský záliv, Arabský poloostrov, povodí Indu)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1E7CC9-7948-4CE9-BAD0-A0BD2D9A30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009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81329E-5D12-42CE-AC17-425BBBEA2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Rímuš</a:t>
            </a:r>
            <a:r>
              <a:rPr lang="cs-CZ" b="1" dirty="0"/>
              <a:t> (2278–2270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5CC1B6-5C8E-45C5-9BE9-E0560A1491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Počátek vlády:</a:t>
            </a:r>
          </a:p>
          <a:p>
            <a:r>
              <a:rPr lang="cs-CZ" dirty="0"/>
              <a:t>Rozsáhlá vzpoura (střední, jižní Babylonie)</a:t>
            </a:r>
          </a:p>
          <a:p>
            <a:r>
              <a:rPr lang="cs-CZ" dirty="0"/>
              <a:t>Potlačena (nápisy – vysoké počty zabitých a zajatých nepřátel)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9A39F0-CEDB-4155-ADB1-474DCBD9C9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8345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079BF3-CD52-48E4-AEC5-2F16523E6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Rímušovy</a:t>
            </a:r>
            <a:r>
              <a:rPr lang="cs-CZ" b="1" dirty="0"/>
              <a:t> výboje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E74522-4620-4D92-979C-91B96315E2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Tažení do </a:t>
            </a:r>
            <a:r>
              <a:rPr lang="cs-CZ" dirty="0" err="1"/>
              <a:t>Elamu</a:t>
            </a:r>
            <a:r>
              <a:rPr lang="cs-CZ" dirty="0"/>
              <a:t> a </a:t>
            </a:r>
            <a:r>
              <a:rPr lang="cs-CZ" dirty="0" err="1"/>
              <a:t>Parachšum</a:t>
            </a:r>
            <a:r>
              <a:rPr lang="cs-CZ" dirty="0"/>
              <a:t> (= </a:t>
            </a:r>
            <a:r>
              <a:rPr lang="cs-CZ" dirty="0" err="1"/>
              <a:t>Marchaši</a:t>
            </a:r>
            <a:r>
              <a:rPr lang="cs-CZ" dirty="0"/>
              <a:t>?) + Zachara, </a:t>
            </a:r>
            <a:r>
              <a:rPr lang="cs-CZ" dirty="0" err="1"/>
              <a:t>Gupin</a:t>
            </a:r>
            <a:r>
              <a:rPr lang="cs-CZ" dirty="0"/>
              <a:t>, </a:t>
            </a:r>
            <a:r>
              <a:rPr lang="cs-CZ" dirty="0" err="1"/>
              <a:t>Meluchcha</a:t>
            </a:r>
            <a:endParaRPr lang="cs-CZ" dirty="0"/>
          </a:p>
          <a:p>
            <a:r>
              <a:rPr lang="cs-CZ" dirty="0"/>
              <a:t>Bitva v Z Íránu – poražen </a:t>
            </a:r>
            <a:r>
              <a:rPr lang="cs-CZ" dirty="0" err="1"/>
              <a:t>Abagalmaš</a:t>
            </a:r>
            <a:r>
              <a:rPr lang="cs-CZ" dirty="0"/>
              <a:t> (král </a:t>
            </a:r>
            <a:r>
              <a:rPr lang="cs-CZ" dirty="0" err="1"/>
              <a:t>Parachšum</a:t>
            </a:r>
            <a:r>
              <a:rPr lang="cs-CZ" dirty="0"/>
              <a:t>)</a:t>
            </a:r>
          </a:p>
          <a:p>
            <a:r>
              <a:rPr lang="cs-CZ" dirty="0"/>
              <a:t>Kořist – 15 kg zlata, 1800 kg mědi, 300 otroků a otrokyň, kamenné nádoby</a:t>
            </a:r>
          </a:p>
          <a:p>
            <a:r>
              <a:rPr lang="cs-CZ" dirty="0"/>
              <a:t>Kořist věnována </a:t>
            </a:r>
            <a:r>
              <a:rPr lang="cs-CZ" dirty="0" err="1"/>
              <a:t>Enlilovu</a:t>
            </a:r>
            <a:r>
              <a:rPr lang="cs-CZ" dirty="0"/>
              <a:t> chrámu (</a:t>
            </a:r>
            <a:r>
              <a:rPr lang="cs-CZ" dirty="0" err="1"/>
              <a:t>Nippur</a:t>
            </a:r>
            <a:r>
              <a:rPr lang="cs-CZ" dirty="0"/>
              <a:t>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CED1DE4-31A7-47FD-B371-DE099B870F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174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F7D17-59B4-4CCE-B750-E683E3F6B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Rímušův</a:t>
            </a:r>
            <a:r>
              <a:rPr lang="cs-CZ" b="1" dirty="0"/>
              <a:t> konec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B06806-6FDB-41C6-9C71-F1DE713CBF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Zavražděn při palácovém spiknutí</a:t>
            </a:r>
          </a:p>
          <a:p>
            <a:r>
              <a:rPr lang="cs-CZ" dirty="0"/>
              <a:t>OB omen: utlučen hliněnými tabulkami</a:t>
            </a:r>
          </a:p>
          <a:p>
            <a:r>
              <a:rPr lang="cs-CZ" dirty="0"/>
              <a:t>Po něm – jeho bratr </a:t>
            </a:r>
            <a:r>
              <a:rPr lang="cs-CZ" dirty="0" err="1"/>
              <a:t>Maništušu</a:t>
            </a:r>
            <a:r>
              <a:rPr lang="cs-CZ" dirty="0"/>
              <a:t> (podle SSK)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6202283-D005-4FA0-90D1-620334CB43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8178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F41A3-8A24-4083-B9FD-99B5AC50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Maništušu</a:t>
            </a:r>
            <a:r>
              <a:rPr lang="cs-CZ" b="1" dirty="0"/>
              <a:t> (2269–2255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82F761-0EBD-45CA-9F14-1F473043EC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Žádné vnitrostátní problémy</a:t>
            </a:r>
          </a:p>
          <a:p>
            <a:r>
              <a:rPr lang="cs-CZ" dirty="0"/>
              <a:t>Válečné výpravy: tažení do Íránu</a:t>
            </a:r>
          </a:p>
          <a:p>
            <a:pPr lvl="1"/>
            <a:r>
              <a:rPr lang="cs-CZ" dirty="0"/>
              <a:t>porážka zemí </a:t>
            </a:r>
            <a:r>
              <a:rPr lang="cs-CZ" dirty="0" err="1"/>
              <a:t>Anšan</a:t>
            </a:r>
            <a:r>
              <a:rPr lang="cs-CZ" dirty="0"/>
              <a:t> a </a:t>
            </a:r>
            <a:r>
              <a:rPr lang="cs-CZ" dirty="0" err="1"/>
              <a:t>Šerichum</a:t>
            </a:r>
            <a:r>
              <a:rPr lang="cs-CZ" dirty="0"/>
              <a:t> (J Írán)</a:t>
            </a:r>
          </a:p>
          <a:p>
            <a:pPr lvl="1"/>
            <a:r>
              <a:rPr lang="cs-CZ" dirty="0"/>
              <a:t>přeplutí Dolního moře (Perský záliv)</a:t>
            </a:r>
          </a:p>
          <a:p>
            <a:pPr lvl="1"/>
            <a:r>
              <a:rPr lang="cs-CZ" dirty="0"/>
              <a:t>vylodění v </a:t>
            </a:r>
            <a:r>
              <a:rPr lang="cs-CZ" dirty="0" err="1"/>
              <a:t>Maganu</a:t>
            </a:r>
            <a:r>
              <a:rPr lang="cs-CZ" dirty="0"/>
              <a:t> (= Omán)</a:t>
            </a:r>
          </a:p>
          <a:p>
            <a:pPr lvl="1"/>
            <a:r>
              <a:rPr lang="cs-CZ" dirty="0"/>
              <a:t>porážka tamních vladařů (32 měst)</a:t>
            </a:r>
          </a:p>
          <a:p>
            <a:pPr lvl="1"/>
            <a:r>
              <a:rPr lang="cs-CZ" dirty="0"/>
              <a:t>těžba černého kamene (diorit)</a:t>
            </a:r>
          </a:p>
          <a:p>
            <a:pPr lvl="1"/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C4C7193-480E-46FA-9861-192B5C3A9C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4630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6B96FD-2001-492B-AC04-A54E4BEBE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Maništušu</a:t>
            </a:r>
            <a:r>
              <a:rPr lang="cs-CZ" b="1" dirty="0"/>
              <a:t> a severní </a:t>
            </a:r>
            <a:r>
              <a:rPr lang="cs-CZ" b="1" dirty="0" err="1"/>
              <a:t>Mesopotamie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29D167-35AB-435D-B442-0D63B5F3E3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Měděný hrot oštěpu (</a:t>
            </a:r>
            <a:r>
              <a:rPr lang="cs-CZ" dirty="0" err="1"/>
              <a:t>Ištařin</a:t>
            </a:r>
            <a:r>
              <a:rPr lang="cs-CZ" dirty="0"/>
              <a:t> chrám v </a:t>
            </a:r>
            <a:r>
              <a:rPr lang="cs-CZ" dirty="0" err="1"/>
              <a:t>Aššuru</a:t>
            </a:r>
            <a:r>
              <a:rPr lang="cs-CZ" dirty="0"/>
              <a:t>)</a:t>
            </a:r>
          </a:p>
          <a:p>
            <a:r>
              <a:rPr lang="cs-CZ" dirty="0"/>
              <a:t>Nápis: </a:t>
            </a:r>
            <a:r>
              <a:rPr lang="cs-CZ" dirty="0" err="1"/>
              <a:t>Azuzu</a:t>
            </a:r>
            <a:r>
              <a:rPr lang="cs-CZ" dirty="0"/>
              <a:t>, služebník </a:t>
            </a:r>
            <a:r>
              <a:rPr lang="cs-CZ" dirty="0" err="1"/>
              <a:t>Maništušua</a:t>
            </a:r>
            <a:r>
              <a:rPr lang="cs-CZ" dirty="0"/>
              <a:t> (zřejmě lokální vladař = akkadský </a:t>
            </a:r>
            <a:r>
              <a:rPr lang="cs-CZ" dirty="0" err="1"/>
              <a:t>vasal</a:t>
            </a:r>
            <a:r>
              <a:rPr lang="cs-CZ" dirty="0"/>
              <a:t>, nebo místodržitel)</a:t>
            </a:r>
          </a:p>
          <a:p>
            <a:r>
              <a:rPr lang="cs-CZ" dirty="0"/>
              <a:t>Pozdější asyrský nápis (kol. 1800 př. n. l.): </a:t>
            </a:r>
            <a:r>
              <a:rPr lang="cs-CZ" dirty="0" err="1"/>
              <a:t>Maništušu</a:t>
            </a:r>
            <a:r>
              <a:rPr lang="cs-CZ" dirty="0"/>
              <a:t> dal postavit </a:t>
            </a:r>
            <a:r>
              <a:rPr lang="cs-CZ" dirty="0" err="1"/>
              <a:t>Ištařin</a:t>
            </a:r>
            <a:r>
              <a:rPr lang="cs-CZ" dirty="0"/>
              <a:t> chrám v Ninive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43B667B-6356-4374-9332-EF520A8C0F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877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42F890-7CE9-4F62-BF07-3CE0272DD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Narám-Sín</a:t>
            </a:r>
            <a:r>
              <a:rPr lang="cs-CZ" b="1" dirty="0"/>
              <a:t> (2254–2218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BD7B22-DA32-4221-B9DA-D4D9697EFD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Maništušu</a:t>
            </a:r>
            <a:r>
              <a:rPr lang="cs-CZ" dirty="0"/>
              <a:t> zavražděn („svým palácem“)</a:t>
            </a:r>
          </a:p>
          <a:p>
            <a:r>
              <a:rPr lang="cs-CZ" dirty="0"/>
              <a:t>Na trůn – jeho syn NS</a:t>
            </a:r>
          </a:p>
          <a:p>
            <a:r>
              <a:rPr lang="cs-CZ" dirty="0"/>
              <a:t>NS vláda – mnoho písemných pramenů (královské nápisy, administrativní a hospodářské texty)</a:t>
            </a:r>
          </a:p>
          <a:p>
            <a:r>
              <a:rPr lang="cs-CZ" dirty="0"/>
              <a:t>Nejlépe dokumentovaný akkadský král</a:t>
            </a:r>
          </a:p>
          <a:p>
            <a:r>
              <a:rPr lang="cs-CZ" dirty="0"/>
              <a:t>Mnoho pozdějších textů (epické skladby)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CA67B45-732C-49CB-8600-1D685CB8E4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445" y="1595171"/>
            <a:ext cx="2947385" cy="4785818"/>
          </a:xfrm>
        </p:spPr>
      </p:pic>
    </p:spTree>
    <p:extLst>
      <p:ext uri="{BB962C8B-B14F-4D97-AF65-F5344CB8AC3E}">
        <p14:creationId xmlns:p14="http://schemas.microsoft.com/office/powerpoint/2010/main" val="3472317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918808-6446-462D-8A31-B4BDF9877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Písemné prameny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5DEC2-7685-4855-B117-8A4CA0B07F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Hospodářské, administrativní texty, smlouvy, dopisy</a:t>
            </a:r>
          </a:p>
          <a:p>
            <a:r>
              <a:rPr lang="cs-CZ" dirty="0"/>
              <a:t>Královské nápisy (stavební, dedikační, obsáhlé historické nápisy) – často v pozdějších kopiích</a:t>
            </a:r>
          </a:p>
          <a:p>
            <a:r>
              <a:rPr lang="cs-CZ" dirty="0"/>
              <a:t>Poměrně málo literárních a náboženských textů</a:t>
            </a:r>
          </a:p>
          <a:p>
            <a:r>
              <a:rPr lang="cs-CZ" dirty="0"/>
              <a:t>Sumerština, rozvoj akkadského písemnictví</a:t>
            </a:r>
          </a:p>
        </p:txBody>
      </p:sp>
      <p:pic>
        <p:nvPicPr>
          <p:cNvPr id="6" name="Zástupný obsah 5" descr="Obsah obrázku stavební materiál, cihla, kámen&#10;&#10;Popis byl vytvořen automaticky">
            <a:extLst>
              <a:ext uri="{FF2B5EF4-FFF2-40B4-BE49-F238E27FC236}">
                <a16:creationId xmlns:a16="http://schemas.microsoft.com/office/drawing/2014/main" id="{25088CBB-2A43-4D85-9AA8-3C8EAF0A1D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228" y="1825625"/>
            <a:ext cx="3265544" cy="4351338"/>
          </a:xfrm>
        </p:spPr>
      </p:pic>
    </p:spTree>
    <p:extLst>
      <p:ext uri="{BB962C8B-B14F-4D97-AF65-F5344CB8AC3E}">
        <p14:creationId xmlns:p14="http://schemas.microsoft.com/office/powerpoint/2010/main" val="4274744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DAB856-DBC1-4000-8D4C-CC73CB23F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„Povstání čtyř světových stran“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B82A3C-9C4F-445B-9B36-6560F0474F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Severní Babylonie: </a:t>
            </a:r>
            <a:r>
              <a:rPr lang="cs-CZ" dirty="0" err="1"/>
              <a:t>Kiš</a:t>
            </a:r>
            <a:r>
              <a:rPr lang="cs-CZ" dirty="0"/>
              <a:t> (</a:t>
            </a:r>
            <a:r>
              <a:rPr lang="cs-CZ" dirty="0" err="1"/>
              <a:t>Ipchur-Kiši</a:t>
            </a:r>
            <a:r>
              <a:rPr lang="cs-CZ" dirty="0"/>
              <a:t>)</a:t>
            </a:r>
          </a:p>
          <a:p>
            <a:r>
              <a:rPr lang="cs-CZ" dirty="0"/>
              <a:t>Střední Babylonie: </a:t>
            </a:r>
            <a:r>
              <a:rPr lang="cs-CZ" dirty="0" err="1"/>
              <a:t>Nippur</a:t>
            </a:r>
            <a:r>
              <a:rPr lang="cs-CZ" dirty="0"/>
              <a:t> (</a:t>
            </a:r>
            <a:r>
              <a:rPr lang="cs-CZ" dirty="0" err="1"/>
              <a:t>Enlil-nizu</a:t>
            </a:r>
            <a:r>
              <a:rPr lang="cs-CZ" dirty="0"/>
              <a:t>)</a:t>
            </a:r>
          </a:p>
          <a:p>
            <a:r>
              <a:rPr lang="cs-CZ" dirty="0"/>
              <a:t>Jižní Babylonie: </a:t>
            </a:r>
            <a:r>
              <a:rPr lang="cs-CZ" dirty="0" err="1"/>
              <a:t>Uruk</a:t>
            </a:r>
            <a:r>
              <a:rPr lang="cs-CZ" dirty="0"/>
              <a:t> (Amar-</a:t>
            </a:r>
            <a:r>
              <a:rPr lang="cs-CZ" dirty="0" err="1"/>
              <a:t>girid</a:t>
            </a:r>
            <a:r>
              <a:rPr lang="cs-CZ" dirty="0"/>
              <a:t>)</a:t>
            </a:r>
          </a:p>
          <a:p>
            <a:r>
              <a:rPr lang="cs-CZ" dirty="0"/>
              <a:t>Porážka povstání – 1) sever, 2) střed, 3) jih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86BAC95-B2AB-4436-8975-AC8785043B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1940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861D02-68AC-45F8-A148-84AAF1E44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Eposy o </a:t>
            </a:r>
            <a:r>
              <a:rPr lang="cs-CZ" b="1" dirty="0" err="1"/>
              <a:t>Narám-Sínovi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9BFF79-84AE-46B1-8243-4CEC86AC6C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„Vzpoura proti NS“ (OB rukopisy)</a:t>
            </a:r>
          </a:p>
          <a:p>
            <a:r>
              <a:rPr lang="cs-CZ" dirty="0"/>
              <a:t>Nepřátelé: vladaři z </a:t>
            </a:r>
            <a:r>
              <a:rPr lang="cs-CZ" dirty="0" err="1"/>
              <a:t>Mesopotamie</a:t>
            </a:r>
            <a:r>
              <a:rPr lang="cs-CZ" dirty="0"/>
              <a:t> a cizích zemí (</a:t>
            </a:r>
            <a:r>
              <a:rPr lang="cs-CZ" dirty="0" err="1"/>
              <a:t>Marchaši</a:t>
            </a:r>
            <a:r>
              <a:rPr lang="cs-CZ" dirty="0"/>
              <a:t>, </a:t>
            </a:r>
            <a:r>
              <a:rPr lang="cs-CZ" dirty="0" err="1"/>
              <a:t>Magan</a:t>
            </a:r>
            <a:r>
              <a:rPr lang="cs-CZ" dirty="0"/>
              <a:t>, </a:t>
            </a:r>
            <a:r>
              <a:rPr lang="cs-CZ" dirty="0" err="1"/>
              <a:t>Meluchcha</a:t>
            </a:r>
            <a:r>
              <a:rPr lang="cs-CZ" dirty="0"/>
              <a:t>, </a:t>
            </a:r>
            <a:r>
              <a:rPr lang="cs-CZ" dirty="0" err="1"/>
              <a:t>Elam</a:t>
            </a:r>
            <a:r>
              <a:rPr lang="cs-CZ" dirty="0"/>
              <a:t>)</a:t>
            </a:r>
          </a:p>
          <a:p>
            <a:r>
              <a:rPr lang="cs-CZ" dirty="0"/>
              <a:t>Konec – nedochován; NS patrně zvítězil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293C3E-1136-431D-A5F6-9AC4C9FB59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195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6031EA-0636-4320-AF04-6BCB14E1A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Eposy o </a:t>
            </a:r>
            <a:r>
              <a:rPr lang="cs-CZ" b="1" dirty="0" err="1"/>
              <a:t>Narám-Sínovi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56615B-3490-40F9-A66A-DBB0B636DA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„NS legenda z </a:t>
            </a:r>
            <a:r>
              <a:rPr lang="cs-CZ" dirty="0" err="1"/>
              <a:t>Kúty</a:t>
            </a:r>
            <a:r>
              <a:rPr lang="cs-CZ" dirty="0"/>
              <a:t>“ = město ve střední Babylonii</a:t>
            </a:r>
          </a:p>
          <a:p>
            <a:r>
              <a:rPr lang="cs-CZ" dirty="0"/>
              <a:t>Rukopisy = 2. tis., NA období (</a:t>
            </a:r>
            <a:r>
              <a:rPr lang="cs-CZ" dirty="0" err="1"/>
              <a:t>Aššurbanipalova</a:t>
            </a:r>
            <a:r>
              <a:rPr lang="cs-CZ" dirty="0"/>
              <a:t> knihovna v Ninive), </a:t>
            </a:r>
            <a:r>
              <a:rPr lang="cs-CZ" dirty="0" err="1"/>
              <a:t>Chuzirína</a:t>
            </a:r>
            <a:r>
              <a:rPr lang="cs-CZ" dirty="0"/>
              <a:t> (</a:t>
            </a:r>
            <a:r>
              <a:rPr lang="cs-CZ" dirty="0" err="1"/>
              <a:t>Sultantepe</a:t>
            </a:r>
            <a:r>
              <a:rPr lang="cs-CZ" dirty="0"/>
              <a:t>)</a:t>
            </a:r>
          </a:p>
          <a:p>
            <a:r>
              <a:rPr lang="cs-CZ" dirty="0"/>
              <a:t>Vpád nepřátelské armády (360 tis.; 7 bratrů)</a:t>
            </a:r>
          </a:p>
          <a:p>
            <a:r>
              <a:rPr lang="cs-CZ" dirty="0"/>
              <a:t>Věštba byla nepříznivá</a:t>
            </a:r>
          </a:p>
          <a:p>
            <a:r>
              <a:rPr lang="cs-CZ" dirty="0"/>
              <a:t>3 neúspěšné bitvy</a:t>
            </a:r>
          </a:p>
          <a:p>
            <a:r>
              <a:rPr lang="cs-CZ" dirty="0"/>
              <a:t>Konec: nedochován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ACDC5D-3FB8-4745-B2ED-A826BE31FD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680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0637B-AFBD-4AF1-B84D-D83D5EE79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Narám-Sínovy</a:t>
            </a:r>
            <a:r>
              <a:rPr lang="cs-CZ" b="1" dirty="0"/>
              <a:t> výboje: Írán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8FFD0B-FEE5-4A13-9C28-8AA489B9D7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486275"/>
          </a:xfrm>
        </p:spPr>
        <p:txBody>
          <a:bodyPr/>
          <a:lstStyle/>
          <a:p>
            <a:r>
              <a:rPr lang="cs-CZ" dirty="0"/>
              <a:t>Tažení do Íránu a </a:t>
            </a:r>
            <a:r>
              <a:rPr lang="cs-CZ" dirty="0" err="1"/>
              <a:t>Maganu</a:t>
            </a:r>
            <a:endParaRPr lang="cs-CZ" dirty="0"/>
          </a:p>
          <a:p>
            <a:r>
              <a:rPr lang="cs-CZ" dirty="0"/>
              <a:t>Zajal krále </a:t>
            </a:r>
            <a:r>
              <a:rPr lang="cs-CZ" dirty="0" err="1"/>
              <a:t>Maganu</a:t>
            </a:r>
            <a:endParaRPr lang="cs-CZ" dirty="0"/>
          </a:p>
          <a:p>
            <a:r>
              <a:rPr lang="cs-CZ" dirty="0"/>
              <a:t>Válečná kořist (černý kámen = diorit)</a:t>
            </a:r>
          </a:p>
          <a:p>
            <a:endParaRPr lang="cs-CZ" dirty="0"/>
          </a:p>
          <a:p>
            <a:r>
              <a:rPr lang="cs-CZ" dirty="0"/>
              <a:t>Tažení proti </a:t>
            </a:r>
            <a:r>
              <a:rPr lang="cs-CZ" dirty="0" err="1"/>
              <a:t>Lullubejcům</a:t>
            </a:r>
            <a:r>
              <a:rPr lang="cs-CZ" dirty="0"/>
              <a:t> (stéla)</a:t>
            </a:r>
          </a:p>
          <a:p>
            <a:r>
              <a:rPr lang="cs-CZ" dirty="0"/>
              <a:t>Smlouva s </a:t>
            </a:r>
            <a:r>
              <a:rPr lang="cs-CZ" dirty="0" err="1"/>
              <a:t>Elamem</a:t>
            </a:r>
            <a:r>
              <a:rPr lang="cs-CZ" dirty="0"/>
              <a:t> (akropole v </a:t>
            </a:r>
            <a:r>
              <a:rPr lang="cs-CZ" dirty="0" err="1"/>
              <a:t>Súsách</a:t>
            </a:r>
            <a:r>
              <a:rPr lang="cs-CZ" dirty="0"/>
              <a:t>, elamský text) = NS + </a:t>
            </a:r>
            <a:r>
              <a:rPr lang="cs-CZ" dirty="0" err="1"/>
              <a:t>Hitá</a:t>
            </a:r>
            <a:r>
              <a:rPr lang="cs-CZ" dirty="0"/>
              <a:t> (elamská dynastie z </a:t>
            </a:r>
            <a:r>
              <a:rPr lang="cs-CZ" dirty="0" err="1"/>
              <a:t>Awanu</a:t>
            </a:r>
            <a:r>
              <a:rPr lang="cs-CZ" dirty="0"/>
              <a:t>)</a:t>
            </a:r>
          </a:p>
        </p:txBody>
      </p:sp>
      <p:pic>
        <p:nvPicPr>
          <p:cNvPr id="6" name="Zástupný obsah 5" descr="Obsah obrázku stavební materiál, sklenice, kámen&#10;&#10;Popis byl vytvořen automaticky">
            <a:extLst>
              <a:ext uri="{FF2B5EF4-FFF2-40B4-BE49-F238E27FC236}">
                <a16:creationId xmlns:a16="http://schemas.microsoft.com/office/drawing/2014/main" id="{601FC7CA-246A-407D-A428-0B12F1302B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32" y="1690688"/>
            <a:ext cx="3179464" cy="4749516"/>
          </a:xfrm>
        </p:spPr>
      </p:pic>
    </p:spTree>
    <p:extLst>
      <p:ext uri="{BB962C8B-B14F-4D97-AF65-F5344CB8AC3E}">
        <p14:creationId xmlns:p14="http://schemas.microsoft.com/office/powerpoint/2010/main" val="1828430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07217F-E987-47FF-B993-6E4B655CB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Narám-Sínovy</a:t>
            </a:r>
            <a:r>
              <a:rPr lang="cs-CZ" b="1" dirty="0"/>
              <a:t> výboje: S </a:t>
            </a:r>
            <a:r>
              <a:rPr lang="cs-CZ" b="1" dirty="0" err="1"/>
              <a:t>Mesopotamie</a:t>
            </a:r>
            <a:r>
              <a:rPr lang="cs-CZ" b="1" dirty="0"/>
              <a:t> a Sýrie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44BD14-5C11-420D-ADDC-F185E111DB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SV Sýrie (povodí </a:t>
            </a:r>
            <a:r>
              <a:rPr lang="cs-CZ" dirty="0" err="1"/>
              <a:t>Chábúru</a:t>
            </a:r>
            <a:r>
              <a:rPr lang="cs-CZ" dirty="0"/>
              <a:t>) – pevnost v </a:t>
            </a:r>
            <a:r>
              <a:rPr lang="cs-CZ" dirty="0" err="1"/>
              <a:t>Tell</a:t>
            </a:r>
            <a:r>
              <a:rPr lang="cs-CZ" dirty="0"/>
              <a:t> Braku (</a:t>
            </a:r>
            <a:r>
              <a:rPr lang="cs-CZ" dirty="0" err="1"/>
              <a:t>Nag</a:t>
            </a:r>
            <a:r>
              <a:rPr lang="cs-CZ" dirty="0"/>
              <a:t>/</a:t>
            </a:r>
            <a:r>
              <a:rPr lang="cs-CZ" dirty="0" err="1"/>
              <a:t>war</a:t>
            </a:r>
            <a:r>
              <a:rPr lang="cs-CZ" dirty="0"/>
              <a:t>)</a:t>
            </a:r>
          </a:p>
          <a:p>
            <a:r>
              <a:rPr lang="cs-CZ" dirty="0"/>
              <a:t>SZ Sýrie (</a:t>
            </a:r>
            <a:r>
              <a:rPr lang="cs-CZ" dirty="0" err="1"/>
              <a:t>Ebla</a:t>
            </a:r>
            <a:r>
              <a:rPr lang="cs-CZ" dirty="0"/>
              <a:t>)</a:t>
            </a:r>
          </a:p>
          <a:p>
            <a:r>
              <a:rPr lang="cs-CZ" dirty="0"/>
              <a:t>Z Sýrie (</a:t>
            </a:r>
            <a:r>
              <a:rPr lang="cs-CZ" dirty="0" err="1"/>
              <a:t>Amanus</a:t>
            </a:r>
            <a:r>
              <a:rPr lang="cs-CZ" dirty="0"/>
              <a:t>, Libanon – cedry)</a:t>
            </a:r>
          </a:p>
        </p:txBody>
      </p:sp>
      <p:pic>
        <p:nvPicPr>
          <p:cNvPr id="6" name="Zástupný obsah 5" descr="Obsah obrázku exteriér, obloha, země, tráva&#10;&#10;Popis byl vytvořen automaticky">
            <a:extLst>
              <a:ext uri="{FF2B5EF4-FFF2-40B4-BE49-F238E27FC236}">
                <a16:creationId xmlns:a16="http://schemas.microsoft.com/office/drawing/2014/main" id="{1B1AC677-C599-4A5C-85E5-4681DA76AC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181600" cy="4118769"/>
          </a:xfrm>
        </p:spPr>
      </p:pic>
    </p:spTree>
    <p:extLst>
      <p:ext uri="{BB962C8B-B14F-4D97-AF65-F5344CB8AC3E}">
        <p14:creationId xmlns:p14="http://schemas.microsoft.com/office/powerpoint/2010/main" val="1323011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41578B-773E-4E49-B611-EEFCA53E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Narám-Sínovy</a:t>
            </a:r>
            <a:r>
              <a:rPr lang="cs-CZ" b="1" dirty="0"/>
              <a:t> výboje: Anatolie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A1D770-0A1C-4374-9B1B-B9439A440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 dirty="0" err="1"/>
              <a:t>Kilikie</a:t>
            </a:r>
            <a:r>
              <a:rPr lang="cs-CZ" dirty="0"/>
              <a:t> (J Anatolie)</a:t>
            </a:r>
          </a:p>
          <a:p>
            <a:r>
              <a:rPr lang="cs-CZ" dirty="0"/>
              <a:t>Prameny Eufratu a Tigridu</a:t>
            </a:r>
          </a:p>
          <a:p>
            <a:r>
              <a:rPr lang="cs-CZ" dirty="0"/>
              <a:t>Stéla v </a:t>
            </a:r>
            <a:r>
              <a:rPr lang="cs-CZ" dirty="0" err="1"/>
              <a:t>Pir</a:t>
            </a:r>
            <a:r>
              <a:rPr lang="cs-CZ" dirty="0"/>
              <a:t> </a:t>
            </a:r>
            <a:r>
              <a:rPr lang="cs-CZ" dirty="0" err="1"/>
              <a:t>Hüseyn</a:t>
            </a:r>
            <a:r>
              <a:rPr lang="cs-CZ" dirty="0"/>
              <a:t> (SV od </a:t>
            </a:r>
            <a:r>
              <a:rPr lang="cs-CZ" dirty="0" err="1"/>
              <a:t>Diyarbakıru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akkadský nápis</a:t>
            </a:r>
          </a:p>
          <a:p>
            <a:pPr lvl="1"/>
            <a:r>
              <a:rPr lang="cs-CZ" dirty="0"/>
              <a:t>reliéf (část postavy panovníka)</a:t>
            </a:r>
          </a:p>
        </p:txBody>
      </p:sp>
      <p:pic>
        <p:nvPicPr>
          <p:cNvPr id="6" name="Zástupný obsah 5" descr="Obsah obrázku kámen, skála, megalit&#10;&#10;Popis byl vytvořen automaticky">
            <a:extLst>
              <a:ext uri="{FF2B5EF4-FFF2-40B4-BE49-F238E27FC236}">
                <a16:creationId xmlns:a16="http://schemas.microsoft.com/office/drawing/2014/main" id="{D0508E74-AB60-4D15-9BA4-555892212D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35" y="1825625"/>
            <a:ext cx="3550068" cy="4733425"/>
          </a:xfrm>
        </p:spPr>
      </p:pic>
    </p:spTree>
    <p:extLst>
      <p:ext uri="{BB962C8B-B14F-4D97-AF65-F5344CB8AC3E}">
        <p14:creationId xmlns:p14="http://schemas.microsoft.com/office/powerpoint/2010/main" val="2307605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3681D5-7A42-496F-B2A8-D6AE48A68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Narám-Sín</a:t>
            </a:r>
            <a:r>
              <a:rPr lang="cs-CZ" b="1" dirty="0"/>
              <a:t>: změny ve způsobu vlády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35C1A7-0213-40F0-BB7D-60E4D3628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37482" cy="4351338"/>
          </a:xfrm>
        </p:spPr>
        <p:txBody>
          <a:bodyPr>
            <a:normAutofit/>
          </a:bodyPr>
          <a:lstStyle/>
          <a:p>
            <a:r>
              <a:rPr lang="cs-CZ" dirty="0"/>
              <a:t>Titul „král 4 světových stran“</a:t>
            </a:r>
          </a:p>
          <a:p>
            <a:r>
              <a:rPr lang="cs-CZ" dirty="0"/>
              <a:t>Deifikace krále</a:t>
            </a:r>
          </a:p>
          <a:p>
            <a:pPr lvl="1"/>
            <a:r>
              <a:rPr lang="cs-CZ" dirty="0"/>
              <a:t>Nápis na podstavci měděné sochy (1975 – S Irák)</a:t>
            </a:r>
          </a:p>
          <a:p>
            <a:pPr lvl="1"/>
            <a:r>
              <a:rPr lang="cs-CZ" dirty="0"/>
              <a:t>Dedikační nápisy poddaných + princovo pečetidlo: „bůh </a:t>
            </a:r>
            <a:r>
              <a:rPr lang="cs-CZ" dirty="0" err="1"/>
              <a:t>Akkadu</a:t>
            </a:r>
            <a:r>
              <a:rPr lang="cs-CZ" dirty="0"/>
              <a:t>“</a:t>
            </a:r>
          </a:p>
          <a:p>
            <a:pPr lvl="1"/>
            <a:r>
              <a:rPr lang="cs-CZ" dirty="0"/>
              <a:t>Před NS jménem: hvězdička</a:t>
            </a:r>
          </a:p>
          <a:p>
            <a:pPr lvl="1"/>
            <a:r>
              <a:rPr lang="cs-CZ" dirty="0"/>
              <a:t>Rohatá přilba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167BE323-74ED-48D2-8ABD-3C94A460B2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79" y="1825625"/>
            <a:ext cx="4779967" cy="4743198"/>
          </a:xfrm>
        </p:spPr>
      </p:pic>
    </p:spTree>
    <p:extLst>
      <p:ext uri="{BB962C8B-B14F-4D97-AF65-F5344CB8AC3E}">
        <p14:creationId xmlns:p14="http://schemas.microsoft.com/office/powerpoint/2010/main" val="375553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B3436-803F-4E05-A040-B2027066A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Šar-kali-šarrí</a:t>
            </a:r>
            <a:r>
              <a:rPr lang="cs-CZ" b="1" dirty="0"/>
              <a:t> (2217–2193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3DD555-57CB-4027-8D21-098E11664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Stavební projekty: dokončil </a:t>
            </a:r>
            <a:r>
              <a:rPr lang="cs-CZ" dirty="0" err="1"/>
              <a:t>Enlilův</a:t>
            </a:r>
            <a:r>
              <a:rPr lang="cs-CZ" dirty="0"/>
              <a:t> chrám v </a:t>
            </a:r>
            <a:r>
              <a:rPr lang="cs-CZ" dirty="0" err="1"/>
              <a:t>Nippuru</a:t>
            </a:r>
            <a:r>
              <a:rPr lang="cs-CZ" dirty="0"/>
              <a:t> (stavbu začal NS)</a:t>
            </a:r>
          </a:p>
          <a:p>
            <a:r>
              <a:rPr lang="cs-CZ" dirty="0"/>
              <a:t>Války: k pramenům Eufratu a Tigridu, do </a:t>
            </a:r>
            <a:r>
              <a:rPr lang="cs-CZ" dirty="0" err="1"/>
              <a:t>Elamu</a:t>
            </a:r>
            <a:endParaRPr lang="cs-CZ" dirty="0"/>
          </a:p>
          <a:p>
            <a:r>
              <a:rPr lang="cs-CZ" dirty="0"/>
              <a:t>Boje s </a:t>
            </a:r>
            <a:r>
              <a:rPr lang="cs-CZ" dirty="0" err="1"/>
              <a:t>Amorejci</a:t>
            </a:r>
            <a:r>
              <a:rPr lang="cs-CZ" dirty="0"/>
              <a:t> (pohoří </a:t>
            </a:r>
            <a:r>
              <a:rPr lang="cs-CZ" dirty="0" err="1"/>
              <a:t>Basar</a:t>
            </a:r>
            <a:r>
              <a:rPr lang="cs-CZ" dirty="0"/>
              <a:t> = Džabal </a:t>
            </a:r>
            <a:r>
              <a:rPr lang="cs-CZ" dirty="0" err="1"/>
              <a:t>Bišrí</a:t>
            </a:r>
            <a:r>
              <a:rPr lang="cs-CZ" dirty="0"/>
              <a:t> v Sýrii)</a:t>
            </a:r>
          </a:p>
          <a:p>
            <a:r>
              <a:rPr lang="cs-CZ" dirty="0"/>
              <a:t>Boje s </a:t>
            </a:r>
            <a:r>
              <a:rPr lang="cs-CZ" dirty="0" err="1"/>
              <a:t>Gutejci</a:t>
            </a:r>
            <a:r>
              <a:rPr lang="cs-CZ" dirty="0"/>
              <a:t> (z Íránu) – porazil je 2x, zajal jejich náčelníka (</a:t>
            </a:r>
            <a:r>
              <a:rPr lang="cs-CZ" dirty="0" err="1"/>
              <a:t>Šarlak</a:t>
            </a:r>
            <a:r>
              <a:rPr lang="cs-CZ" dirty="0"/>
              <a:t>)</a:t>
            </a:r>
          </a:p>
          <a:p>
            <a:r>
              <a:rPr lang="cs-CZ" dirty="0"/>
              <a:t>„Povstání 4 světových stran“ – žádné podrobnosti</a:t>
            </a:r>
          </a:p>
          <a:p>
            <a:r>
              <a:rPr lang="cs-CZ" dirty="0"/>
              <a:t>ŠKŠ byl deifikován</a:t>
            </a:r>
          </a:p>
          <a:p>
            <a:r>
              <a:rPr lang="cs-CZ" dirty="0"/>
              <a:t>Zavražděn dvořany (pečetní válečky)</a:t>
            </a:r>
          </a:p>
        </p:txBody>
      </p:sp>
      <p:pic>
        <p:nvPicPr>
          <p:cNvPr id="6" name="Zástupný obsah 5" descr="Obsah obrázku sklenice&#10;&#10;Popis byl vytvořen automaticky">
            <a:extLst>
              <a:ext uri="{FF2B5EF4-FFF2-40B4-BE49-F238E27FC236}">
                <a16:creationId xmlns:a16="http://schemas.microsoft.com/office/drawing/2014/main" id="{D5F7564A-FABE-410D-A93F-E70E1920FF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068" y="1825625"/>
            <a:ext cx="3560881" cy="4591036"/>
          </a:xfrm>
        </p:spPr>
      </p:pic>
    </p:spTree>
    <p:extLst>
      <p:ext uri="{BB962C8B-B14F-4D97-AF65-F5344CB8AC3E}">
        <p14:creationId xmlns:p14="http://schemas.microsoft.com/office/powerpoint/2010/main" val="1014955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17BD2B-06E0-4C80-8A32-B148466CF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Doba zmatků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087C39-4C11-43AA-B95D-A08C8971ED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SSK: „Kdo byl král? Kdo nebyl král?“</a:t>
            </a:r>
          </a:p>
          <a:p>
            <a:r>
              <a:rPr lang="cs-CZ" dirty="0"/>
              <a:t>4 králové za 3 roky (</a:t>
            </a:r>
            <a:r>
              <a:rPr lang="cs-CZ" dirty="0" err="1"/>
              <a:t>Irgigi</a:t>
            </a:r>
            <a:r>
              <a:rPr lang="cs-CZ" dirty="0"/>
              <a:t>, </a:t>
            </a:r>
            <a:r>
              <a:rPr lang="cs-CZ" dirty="0" err="1"/>
              <a:t>Nanum</a:t>
            </a:r>
            <a:r>
              <a:rPr lang="cs-CZ" dirty="0"/>
              <a:t>, </a:t>
            </a:r>
            <a:r>
              <a:rPr lang="cs-CZ" dirty="0" err="1"/>
              <a:t>Imi</a:t>
            </a:r>
            <a:r>
              <a:rPr lang="cs-CZ" dirty="0"/>
              <a:t>, </a:t>
            </a:r>
            <a:r>
              <a:rPr lang="cs-CZ" dirty="0" err="1"/>
              <a:t>Elulu</a:t>
            </a:r>
            <a:r>
              <a:rPr lang="cs-CZ" dirty="0"/>
              <a:t>) – žádné informace</a:t>
            </a:r>
          </a:p>
          <a:p>
            <a:r>
              <a:rPr lang="cs-CZ" dirty="0"/>
              <a:t>Dudu (21 let)</a:t>
            </a:r>
          </a:p>
          <a:p>
            <a:r>
              <a:rPr lang="cs-CZ" dirty="0" err="1"/>
              <a:t>Šú-Durul</a:t>
            </a:r>
            <a:r>
              <a:rPr lang="cs-CZ" dirty="0"/>
              <a:t> (15 let)</a:t>
            </a:r>
          </a:p>
          <a:p>
            <a:r>
              <a:rPr lang="cs-CZ" dirty="0"/>
              <a:t>Postupný rozklad akkadského státu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E1E6241C-FF86-48D3-A9D4-3B955AEA3C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6998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206C8F-5C6E-4C7B-9020-EDCF292C0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Gutejci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706675-DF1B-4E8C-AA6C-2C174CCC95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err="1"/>
              <a:t>Gutejští</a:t>
            </a:r>
            <a:r>
              <a:rPr lang="cs-CZ" dirty="0"/>
              <a:t> vladaři – část S Babylonie (povodí </a:t>
            </a:r>
            <a:r>
              <a:rPr lang="cs-CZ" dirty="0" err="1"/>
              <a:t>Dijály</a:t>
            </a:r>
            <a:r>
              <a:rPr lang="cs-CZ" dirty="0"/>
              <a:t>)</a:t>
            </a:r>
          </a:p>
          <a:p>
            <a:r>
              <a:rPr lang="cs-CZ" dirty="0"/>
              <a:t>SSK: </a:t>
            </a:r>
            <a:r>
              <a:rPr lang="cs-CZ" dirty="0" err="1"/>
              <a:t>gutejská</a:t>
            </a:r>
            <a:r>
              <a:rPr lang="cs-CZ" dirty="0"/>
              <a:t> dynastie vládla 100 let</a:t>
            </a:r>
          </a:p>
          <a:p>
            <a:r>
              <a:rPr lang="cs-CZ" dirty="0" err="1"/>
              <a:t>Erridu-wizir</a:t>
            </a:r>
            <a:r>
              <a:rPr lang="cs-CZ" dirty="0"/>
              <a:t>: „král (země) </a:t>
            </a:r>
            <a:r>
              <a:rPr lang="cs-CZ" dirty="0" err="1"/>
              <a:t>Gutium</a:t>
            </a:r>
            <a:r>
              <a:rPr lang="cs-CZ" dirty="0"/>
              <a:t> a 4 světových stran“</a:t>
            </a:r>
          </a:p>
          <a:p>
            <a:r>
              <a:rPr lang="cs-CZ" dirty="0"/>
              <a:t>Nápis – tažení proti </a:t>
            </a:r>
            <a:r>
              <a:rPr lang="cs-CZ" dirty="0" err="1"/>
              <a:t>Urbilum</a:t>
            </a:r>
            <a:r>
              <a:rPr lang="cs-CZ" dirty="0"/>
              <a:t> (</a:t>
            </a:r>
            <a:r>
              <a:rPr lang="cs-CZ" dirty="0" err="1"/>
              <a:t>Erbíl</a:t>
            </a:r>
            <a:r>
              <a:rPr lang="cs-CZ" dirty="0"/>
              <a:t>) a </a:t>
            </a:r>
            <a:r>
              <a:rPr lang="cs-CZ" dirty="0" err="1"/>
              <a:t>Simurrum</a:t>
            </a:r>
            <a:r>
              <a:rPr lang="cs-CZ" dirty="0"/>
              <a:t> (S </a:t>
            </a:r>
            <a:r>
              <a:rPr lang="cs-CZ" dirty="0" err="1"/>
              <a:t>Mesopotamie</a:t>
            </a:r>
            <a:r>
              <a:rPr lang="cs-CZ" dirty="0"/>
              <a:t>)</a:t>
            </a:r>
          </a:p>
          <a:p>
            <a:r>
              <a:rPr lang="cs-CZ" dirty="0"/>
              <a:t>Kořist – věnována </a:t>
            </a:r>
            <a:r>
              <a:rPr lang="cs-CZ" dirty="0" err="1"/>
              <a:t>Enlilovu</a:t>
            </a:r>
            <a:r>
              <a:rPr lang="cs-CZ" dirty="0"/>
              <a:t> chrámu (</a:t>
            </a:r>
            <a:r>
              <a:rPr lang="cs-CZ" dirty="0" err="1"/>
              <a:t>Nippur</a:t>
            </a:r>
            <a:r>
              <a:rPr lang="cs-CZ" dirty="0"/>
              <a:t>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4C848C8-D01E-4B0B-9195-7BD6085A6C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4164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1DAFE7-0DBC-4D0A-884D-EF4A1871D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Prameny z pozdější doby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C25D76-73A1-4486-95F8-0FEF8EFE39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Sumerský seznam králů</a:t>
            </a:r>
          </a:p>
          <a:p>
            <a:r>
              <a:rPr lang="cs-CZ" dirty="0"/>
              <a:t>Kroniky (Kronika dávných králů, </a:t>
            </a:r>
            <a:r>
              <a:rPr lang="cs-CZ" dirty="0" err="1"/>
              <a:t>Weidnerova</a:t>
            </a:r>
            <a:r>
              <a:rPr lang="cs-CZ" dirty="0"/>
              <a:t> kronika)</a:t>
            </a:r>
          </a:p>
          <a:p>
            <a:r>
              <a:rPr lang="cs-CZ" dirty="0"/>
              <a:t>Eposy o akkadských králích</a:t>
            </a:r>
          </a:p>
          <a:p>
            <a:r>
              <a:rPr lang="cs-CZ" dirty="0"/>
              <a:t>Věštecké texty (omen, mn. č.: </a:t>
            </a:r>
            <a:r>
              <a:rPr lang="cs-CZ" dirty="0" err="1"/>
              <a:t>omina</a:t>
            </a:r>
            <a:r>
              <a:rPr lang="cs-CZ" dirty="0"/>
              <a:t>) – zmínky o historických událostech (zejm. OB období = 2000–1600)</a:t>
            </a:r>
          </a:p>
        </p:txBody>
      </p:sp>
      <p:pic>
        <p:nvPicPr>
          <p:cNvPr id="6" name="Zástupný obsah 5" descr="Obsah obrázku text, stavební materiál, kámen&#10;&#10;Popis byl vytvořen automaticky">
            <a:extLst>
              <a:ext uri="{FF2B5EF4-FFF2-40B4-BE49-F238E27FC236}">
                <a16:creationId xmlns:a16="http://schemas.microsoft.com/office/drawing/2014/main" id="{AC7919D5-4E19-4BF7-AACC-45EB6A8AC9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923" y="1825625"/>
            <a:ext cx="2380154" cy="4351338"/>
          </a:xfrm>
        </p:spPr>
      </p:pic>
    </p:spTree>
    <p:extLst>
      <p:ext uri="{BB962C8B-B14F-4D97-AF65-F5344CB8AC3E}">
        <p14:creationId xmlns:p14="http://schemas.microsoft.com/office/powerpoint/2010/main" val="2040008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B24231-E7DF-4439-8454-FCD37CFEC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kovy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30A3C9-051A-4235-B1F7-711199487E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5173"/>
            <a:ext cx="5181600" cy="4251789"/>
          </a:xfrm>
        </p:spPr>
        <p:txBody>
          <a:bodyPr/>
          <a:lstStyle/>
          <a:p>
            <a:r>
              <a:rPr lang="cs-CZ" dirty="0"/>
              <a:t>Více dokladů o používání bronzu</a:t>
            </a:r>
          </a:p>
          <a:p>
            <a:r>
              <a:rPr lang="cs-CZ" dirty="0"/>
              <a:t>Měď – nejběžnější kov</a:t>
            </a:r>
          </a:p>
          <a:p>
            <a:pPr lvl="1"/>
            <a:r>
              <a:rPr lang="cs-CZ" dirty="0"/>
              <a:t>Fragment sochy s nápisem o deifikaci krále NS</a:t>
            </a:r>
          </a:p>
          <a:p>
            <a:pPr lvl="1"/>
            <a:r>
              <a:rPr lang="cs-CZ" dirty="0"/>
              <a:t>Nejznámější: měděná plastika z Ninive (snad </a:t>
            </a:r>
            <a:r>
              <a:rPr lang="cs-CZ" dirty="0" err="1"/>
              <a:t>Sargon</a:t>
            </a:r>
            <a:r>
              <a:rPr lang="cs-CZ" dirty="0"/>
              <a:t> nebo NS)</a:t>
            </a:r>
          </a:p>
          <a:p>
            <a:r>
              <a:rPr lang="cs-CZ" dirty="0"/>
              <a:t>Méně dokladů – zlato, stříbro, cín, olovo, železo</a:t>
            </a:r>
          </a:p>
          <a:p>
            <a:endParaRPr lang="cs-CZ" dirty="0"/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89D9E955-42EB-4032-B2B2-1ED75341D1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940" y="1569330"/>
            <a:ext cx="3506679" cy="4934642"/>
          </a:xfrm>
        </p:spPr>
      </p:pic>
    </p:spTree>
    <p:extLst>
      <p:ext uri="{BB962C8B-B14F-4D97-AF65-F5344CB8AC3E}">
        <p14:creationId xmlns:p14="http://schemas.microsoft.com/office/powerpoint/2010/main" val="2084786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A9061-460A-4755-B004-7A9873584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kámen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305A32-18E6-417D-8797-6E8A385773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Zejména diorit (import – Perský záliv), pískovec, vápenec, alabastr</a:t>
            </a:r>
          </a:p>
          <a:p>
            <a:r>
              <a:rPr lang="cs-CZ" dirty="0"/>
              <a:t>Sochy a reliéfy – téměř výhradně panovník (skoro žádné sochy </a:t>
            </a:r>
            <a:r>
              <a:rPr lang="cs-CZ" dirty="0" err="1"/>
              <a:t>nekrálovských</a:t>
            </a:r>
            <a:r>
              <a:rPr lang="cs-CZ" dirty="0"/>
              <a:t> osob – rozdíl oproti RD období)</a:t>
            </a:r>
          </a:p>
          <a:p>
            <a:r>
              <a:rPr lang="cs-CZ" dirty="0" err="1"/>
              <a:t>Súsy</a:t>
            </a:r>
            <a:r>
              <a:rPr lang="cs-CZ" dirty="0"/>
              <a:t> – obelisk z dioritu s textem kupní smlouvy (</a:t>
            </a:r>
            <a:r>
              <a:rPr lang="cs-CZ" dirty="0" err="1"/>
              <a:t>Maništušu</a:t>
            </a:r>
            <a:r>
              <a:rPr lang="cs-CZ" dirty="0"/>
              <a:t>)</a:t>
            </a:r>
          </a:p>
          <a:p>
            <a:r>
              <a:rPr lang="cs-CZ" dirty="0" err="1"/>
              <a:t>Súsy</a:t>
            </a:r>
            <a:r>
              <a:rPr lang="cs-CZ" dirty="0"/>
              <a:t> – 2 sochy z dioritu (</a:t>
            </a:r>
            <a:r>
              <a:rPr lang="cs-CZ" dirty="0" err="1"/>
              <a:t>Maništušu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Zástupný obsah 5" descr="Obsah obrázku příslušenství&#10;&#10;Popis byl vytvořen automaticky">
            <a:extLst>
              <a:ext uri="{FF2B5EF4-FFF2-40B4-BE49-F238E27FC236}">
                <a16:creationId xmlns:a16="http://schemas.microsoft.com/office/drawing/2014/main" id="{3DE4C0BF-3953-4EB0-876B-37E58A1E1F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59" y="1533422"/>
            <a:ext cx="3293615" cy="5067777"/>
          </a:xfrm>
        </p:spPr>
      </p:pic>
    </p:spTree>
    <p:extLst>
      <p:ext uri="{BB962C8B-B14F-4D97-AF65-F5344CB8AC3E}">
        <p14:creationId xmlns:p14="http://schemas.microsoft.com/office/powerpoint/2010/main" val="245128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E04F10-B63F-4ED2-849B-8290E56B6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Sochy krále </a:t>
            </a:r>
            <a:r>
              <a:rPr lang="cs-CZ" b="1" dirty="0" err="1"/>
              <a:t>Maništušua</a:t>
            </a:r>
            <a:endParaRPr lang="cs-CZ" b="1" dirty="0"/>
          </a:p>
        </p:txBody>
      </p:sp>
      <p:pic>
        <p:nvPicPr>
          <p:cNvPr id="6" name="Zástupný obsah 5" descr="Obsah obrázku zeď, interiér, stavební materiál, nábytek&#10;&#10;Popis byl vytvořen automaticky">
            <a:extLst>
              <a:ext uri="{FF2B5EF4-FFF2-40B4-BE49-F238E27FC236}">
                <a16:creationId xmlns:a16="http://schemas.microsoft.com/office/drawing/2014/main" id="{D6A45584-B5F3-4CC9-BF06-84CD6C1084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47" y="1690688"/>
            <a:ext cx="3666478" cy="4894937"/>
          </a:xfrm>
        </p:spPr>
      </p:pic>
      <p:pic>
        <p:nvPicPr>
          <p:cNvPr id="8" name="Zástupný obsah 7" descr="Obsah obrázku zeď, interiér&#10;&#10;Popis byl vytvořen automaticky">
            <a:extLst>
              <a:ext uri="{FF2B5EF4-FFF2-40B4-BE49-F238E27FC236}">
                <a16:creationId xmlns:a16="http://schemas.microsoft.com/office/drawing/2014/main" id="{90D27F4F-5B27-4C6A-BE9C-E47CB60827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78" y="1626363"/>
            <a:ext cx="3356940" cy="4959262"/>
          </a:xfrm>
        </p:spPr>
      </p:pic>
    </p:spTree>
    <p:extLst>
      <p:ext uri="{BB962C8B-B14F-4D97-AF65-F5344CB8AC3E}">
        <p14:creationId xmlns:p14="http://schemas.microsoft.com/office/powerpoint/2010/main" val="2552311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FD7533-D2F1-4AAB-B426-4F76A0DF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Kamenné stély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9EC9A8-B29F-42FA-8D7F-F0A4137B35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Měkčí druhy kamene (alabastr, vápenec, pískovec)</a:t>
            </a:r>
          </a:p>
          <a:p>
            <a:r>
              <a:rPr lang="cs-CZ" dirty="0" err="1"/>
              <a:t>Súsy</a:t>
            </a:r>
            <a:r>
              <a:rPr lang="cs-CZ" dirty="0"/>
              <a:t> – stély </a:t>
            </a:r>
            <a:r>
              <a:rPr lang="cs-CZ" dirty="0" err="1"/>
              <a:t>Sargona</a:t>
            </a:r>
            <a:r>
              <a:rPr lang="cs-CZ" dirty="0"/>
              <a:t> Akkadského (je identifikován nápisy)</a:t>
            </a:r>
          </a:p>
          <a:p>
            <a:r>
              <a:rPr lang="cs-CZ" dirty="0"/>
              <a:t>Styl těchto stél – podobný jako v RD období (reliéfy v pásech nad sebou)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B6797F8-51A6-42F2-911D-7E3681A4D1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09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DDB43C-F6A9-4C2D-86B2-4E227793B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Stély </a:t>
            </a:r>
            <a:r>
              <a:rPr lang="cs-CZ" b="1" dirty="0" err="1"/>
              <a:t>Sargona</a:t>
            </a:r>
            <a:r>
              <a:rPr lang="cs-CZ" b="1" dirty="0"/>
              <a:t> Akkadského</a:t>
            </a:r>
          </a:p>
        </p:txBody>
      </p:sp>
      <p:pic>
        <p:nvPicPr>
          <p:cNvPr id="6" name="Zástupný obsah 5" descr="Obsah obrázku kámen, stavební materiál, budova, megalit&#10;&#10;Popis byl vytvořen automaticky">
            <a:extLst>
              <a:ext uri="{FF2B5EF4-FFF2-40B4-BE49-F238E27FC236}">
                <a16:creationId xmlns:a16="http://schemas.microsoft.com/office/drawing/2014/main" id="{B220669E-6B19-4907-A1CE-550EF204B7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61" y="1690688"/>
            <a:ext cx="3832354" cy="4781249"/>
          </a:xfrm>
        </p:spPr>
      </p:pic>
      <p:pic>
        <p:nvPicPr>
          <p:cNvPr id="8" name="Zástupný obsah 7" descr="Obsah obrázku kámen&#10;&#10;Popis byl vytvořen automaticky">
            <a:extLst>
              <a:ext uri="{FF2B5EF4-FFF2-40B4-BE49-F238E27FC236}">
                <a16:creationId xmlns:a16="http://schemas.microsoft.com/office/drawing/2014/main" id="{1180F515-02D5-4275-B7BF-20479B1EA5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806" y="1690687"/>
            <a:ext cx="3548583" cy="4781249"/>
          </a:xfrm>
        </p:spPr>
      </p:pic>
    </p:spTree>
    <p:extLst>
      <p:ext uri="{BB962C8B-B14F-4D97-AF65-F5344CB8AC3E}">
        <p14:creationId xmlns:p14="http://schemas.microsoft.com/office/powerpoint/2010/main" val="2496673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48FB1E-4713-4470-B9E0-3D62B01A5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Narám-Sínova</a:t>
            </a:r>
            <a:r>
              <a:rPr lang="cs-CZ" b="1" dirty="0"/>
              <a:t> stéla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7723E7-7F42-46BF-8B17-F5BF818D0D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Materiál: pískovec</a:t>
            </a:r>
          </a:p>
          <a:p>
            <a:r>
              <a:rPr lang="cs-CZ" dirty="0"/>
              <a:t>Námět: vítězství nad </a:t>
            </a:r>
            <a:r>
              <a:rPr lang="cs-CZ" dirty="0" err="1"/>
              <a:t>Lullubejci</a:t>
            </a:r>
            <a:r>
              <a:rPr lang="cs-CZ" dirty="0"/>
              <a:t> (Z Írán)</a:t>
            </a:r>
          </a:p>
          <a:p>
            <a:r>
              <a:rPr lang="cs-CZ" dirty="0"/>
              <a:t>Nové pojetí: dynamika, důraz na individualitu postav, zobrazení krajiny (→ asyrské reliéfy)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D02C043-C438-4D48-8C66-CF5C8A6783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105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092FDB-EAC0-495B-AC31-7B9BB77F9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Narám-Sínova</a:t>
            </a:r>
            <a:r>
              <a:rPr lang="cs-CZ" b="1" dirty="0"/>
              <a:t> stéla</a:t>
            </a:r>
          </a:p>
        </p:txBody>
      </p:sp>
      <p:pic>
        <p:nvPicPr>
          <p:cNvPr id="6" name="Zástupný obsah 5" descr="Obsah obrázku stavební materiál, cihla, kámen&#10;&#10;Popis byl vytvořen automaticky">
            <a:extLst>
              <a:ext uri="{FF2B5EF4-FFF2-40B4-BE49-F238E27FC236}">
                <a16:creationId xmlns:a16="http://schemas.microsoft.com/office/drawing/2014/main" id="{501A6E9A-5E96-4281-B2BC-39656D3BB7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99" y="1690688"/>
            <a:ext cx="2414724" cy="4775789"/>
          </a:xfrm>
        </p:spPr>
      </p:pic>
      <p:pic>
        <p:nvPicPr>
          <p:cNvPr id="8" name="Zástupný obsah 7" descr="Obsah obrázku kámen&#10;&#10;Popis byl vytvořen automaticky">
            <a:extLst>
              <a:ext uri="{FF2B5EF4-FFF2-40B4-BE49-F238E27FC236}">
                <a16:creationId xmlns:a16="http://schemas.microsoft.com/office/drawing/2014/main" id="{F7CB322F-F8A4-4FB6-98ED-75012F0B5F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399" y="1690687"/>
            <a:ext cx="5254041" cy="4775789"/>
          </a:xfrm>
        </p:spPr>
      </p:pic>
    </p:spTree>
    <p:extLst>
      <p:ext uri="{BB962C8B-B14F-4D97-AF65-F5344CB8AC3E}">
        <p14:creationId xmlns:p14="http://schemas.microsoft.com/office/powerpoint/2010/main" val="2660539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134E09-914A-437A-9CC3-919C64889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Pečetní válečky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31654-62B4-42BC-A78B-7CAFACBB75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05652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Materiál: serpentin, jaspis, křišťál, </a:t>
            </a:r>
            <a:r>
              <a:rPr lang="cs-CZ" dirty="0" err="1"/>
              <a:t>mušlovina</a:t>
            </a:r>
            <a:r>
              <a:rPr lang="cs-CZ" dirty="0"/>
              <a:t>, </a:t>
            </a:r>
            <a:r>
              <a:rPr lang="cs-CZ" dirty="0" err="1"/>
              <a:t>lapis</a:t>
            </a:r>
            <a:r>
              <a:rPr lang="cs-CZ" dirty="0"/>
              <a:t> lazuli</a:t>
            </a:r>
          </a:p>
          <a:p>
            <a:r>
              <a:rPr lang="cs-CZ" dirty="0"/>
              <a:t>Motivy: </a:t>
            </a:r>
          </a:p>
          <a:p>
            <a:r>
              <a:rPr lang="cs-CZ" dirty="0"/>
              <a:t>tradiční (zvířata, lidé, hybridní bytosti, kultovní scény)</a:t>
            </a:r>
          </a:p>
          <a:p>
            <a:r>
              <a:rPr lang="cs-CZ" dirty="0"/>
              <a:t>nové </a:t>
            </a:r>
          </a:p>
          <a:p>
            <a:pPr lvl="1"/>
            <a:r>
              <a:rPr lang="cs-CZ" dirty="0"/>
              <a:t>scény z mýtů; např. „</a:t>
            </a:r>
            <a:r>
              <a:rPr lang="cs-CZ" dirty="0" err="1"/>
              <a:t>Etanovy</a:t>
            </a:r>
            <a:r>
              <a:rPr lang="cs-CZ" dirty="0"/>
              <a:t> pečeti“</a:t>
            </a:r>
          </a:p>
          <a:p>
            <a:pPr lvl="1"/>
            <a:r>
              <a:rPr lang="cs-CZ" dirty="0"/>
              <a:t>procesí nižších božstev (předstupují před vyšší božstvo na trůně)</a:t>
            </a:r>
          </a:p>
          <a:p>
            <a:pPr lvl="1"/>
            <a:r>
              <a:rPr lang="cs-CZ" dirty="0"/>
              <a:t>„uváděcí scéna“ (poprvé na konci akkadského období)</a:t>
            </a:r>
          </a:p>
        </p:txBody>
      </p:sp>
      <p:pic>
        <p:nvPicPr>
          <p:cNvPr id="6" name="Zástupný obsah 5" descr="Obsah obrázku text, box, pouzdro, kámen&#10;&#10;Popis byl vytvořen automaticky">
            <a:extLst>
              <a:ext uri="{FF2B5EF4-FFF2-40B4-BE49-F238E27FC236}">
                <a16:creationId xmlns:a16="http://schemas.microsoft.com/office/drawing/2014/main" id="{A40D2CA9-3364-4855-9072-D443343DAD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539" y="1825625"/>
            <a:ext cx="5412556" cy="3367812"/>
          </a:xfrm>
        </p:spPr>
      </p:pic>
    </p:spTree>
    <p:extLst>
      <p:ext uri="{BB962C8B-B14F-4D97-AF65-F5344CB8AC3E}">
        <p14:creationId xmlns:p14="http://schemas.microsoft.com/office/powerpoint/2010/main" val="4186645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F5231E-89B2-4CB6-B486-BE8058B68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Pečetní válečky</a:t>
            </a:r>
          </a:p>
        </p:txBody>
      </p:sp>
      <p:pic>
        <p:nvPicPr>
          <p:cNvPr id="6" name="Zástupný obsah 5" descr="Obsah obrázku text, kámen&#10;&#10;Popis byl vytvořen automaticky">
            <a:extLst>
              <a:ext uri="{FF2B5EF4-FFF2-40B4-BE49-F238E27FC236}">
                <a16:creationId xmlns:a16="http://schemas.microsoft.com/office/drawing/2014/main" id="{21C49ADC-2137-4724-BC60-85A5030FA4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64" y="1825625"/>
            <a:ext cx="5557426" cy="2798703"/>
          </a:xfrm>
        </p:spPr>
      </p:pic>
      <p:pic>
        <p:nvPicPr>
          <p:cNvPr id="8" name="Zástupný obsah 7" descr="Obsah obrázku text, kámen&#10;&#10;Popis byl vytvořen automaticky">
            <a:extLst>
              <a:ext uri="{FF2B5EF4-FFF2-40B4-BE49-F238E27FC236}">
                <a16:creationId xmlns:a16="http://schemas.microsoft.com/office/drawing/2014/main" id="{E7657FC3-6BB2-46EC-A6E8-784F05CDF4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825625"/>
            <a:ext cx="5627703" cy="2813852"/>
          </a:xfrm>
        </p:spPr>
      </p:pic>
    </p:spTree>
    <p:extLst>
      <p:ext uri="{BB962C8B-B14F-4D97-AF65-F5344CB8AC3E}">
        <p14:creationId xmlns:p14="http://schemas.microsoft.com/office/powerpoint/2010/main" val="867369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A0E47-34B3-44B5-B8CC-15AF1437C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Architektura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F6946F-864A-44FB-8F43-00EA55849A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Málo dokladů – navazuje na starší tradice (domy s centrálním nádvořím)</a:t>
            </a:r>
          </a:p>
          <a:p>
            <a:r>
              <a:rPr lang="cs-CZ" dirty="0"/>
              <a:t>Materiál – tradiční ploché cihly (ne plankonvexní cihly)</a:t>
            </a:r>
          </a:p>
          <a:p>
            <a:r>
              <a:rPr lang="cs-CZ" dirty="0"/>
              <a:t>Doklady – spíše v periferních oblastech (Sýrie)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B98CFCF-CA7A-4306-A892-C20E10EC62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3337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EE47AA-3984-4C1F-BB24-676FB3BF0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Sargon</a:t>
            </a:r>
            <a:r>
              <a:rPr lang="cs-CZ" b="1" dirty="0"/>
              <a:t> Akkadský (2334–2279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3D5168-CBA3-4563-9DA1-EE56FE1935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Nástup na trůn – zmínky v pozdějších textech</a:t>
            </a:r>
          </a:p>
          <a:p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Sargon</a:t>
            </a:r>
            <a:r>
              <a:rPr lang="cs-CZ" dirty="0"/>
              <a:t> a Ur-</a:t>
            </a:r>
            <a:r>
              <a:rPr lang="cs-CZ" dirty="0" err="1"/>
              <a:t>Zababa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Sargonova</a:t>
            </a:r>
            <a:r>
              <a:rPr lang="cs-CZ" dirty="0"/>
              <a:t> fiktivní autobiografie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Weidnerova</a:t>
            </a:r>
            <a:r>
              <a:rPr lang="cs-CZ" dirty="0"/>
              <a:t> kronika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Kronika dávných králů</a:t>
            </a:r>
          </a:p>
          <a:p>
            <a:endParaRPr lang="cs-CZ" dirty="0"/>
          </a:p>
        </p:txBody>
      </p:sp>
      <p:pic>
        <p:nvPicPr>
          <p:cNvPr id="6" name="Zástupný obsah 5" descr="Obsah obrázku koš, interiér, kousek, kontejner&#10;&#10;Popis byl vytvořen automaticky">
            <a:extLst>
              <a:ext uri="{FF2B5EF4-FFF2-40B4-BE49-F238E27FC236}">
                <a16:creationId xmlns:a16="http://schemas.microsoft.com/office/drawing/2014/main" id="{858B80F9-F508-4430-ADE4-82269B4BD3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05" y="1825625"/>
            <a:ext cx="4950190" cy="4351338"/>
          </a:xfrm>
        </p:spPr>
      </p:pic>
    </p:spTree>
    <p:extLst>
      <p:ext uri="{BB962C8B-B14F-4D97-AF65-F5344CB8AC3E}">
        <p14:creationId xmlns:p14="http://schemas.microsoft.com/office/powerpoint/2010/main" val="41335681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8A176C-F9A4-4B52-89E6-F45820E0F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„</a:t>
            </a:r>
            <a:r>
              <a:rPr lang="cs-CZ" b="1" dirty="0" err="1"/>
              <a:t>Narám-Sínův</a:t>
            </a:r>
            <a:r>
              <a:rPr lang="cs-CZ" b="1" dirty="0"/>
              <a:t> palác“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9E0B22-2A09-45AB-9A82-C747CACB52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186561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SV Sýrie (horní tok </a:t>
            </a:r>
            <a:r>
              <a:rPr lang="cs-CZ" dirty="0" err="1"/>
              <a:t>Chábúru</a:t>
            </a:r>
            <a:r>
              <a:rPr lang="cs-CZ" dirty="0"/>
              <a:t>)</a:t>
            </a:r>
          </a:p>
          <a:p>
            <a:r>
              <a:rPr lang="cs-CZ" dirty="0"/>
              <a:t>Stavební komplex (90 x 85 m)</a:t>
            </a:r>
          </a:p>
          <a:p>
            <a:r>
              <a:rPr lang="cs-CZ" dirty="0"/>
              <a:t>Uvnitř budovy – několik nádvoří, kolem nich dlouhé úzké místnosti</a:t>
            </a:r>
          </a:p>
          <a:p>
            <a:r>
              <a:rPr lang="cs-CZ" dirty="0"/>
              <a:t>Nápisy na cihlách – </a:t>
            </a:r>
            <a:r>
              <a:rPr lang="cs-CZ" dirty="0" err="1"/>
              <a:t>Narám-Sín</a:t>
            </a:r>
            <a:endParaRPr lang="cs-CZ" dirty="0"/>
          </a:p>
          <a:p>
            <a:r>
              <a:rPr lang="cs-CZ" dirty="0"/>
              <a:t>Využití – administrativní a vojenský komplex</a:t>
            </a:r>
          </a:p>
          <a:p>
            <a:r>
              <a:rPr lang="cs-CZ" dirty="0"/>
              <a:t>Zničen požárem</a:t>
            </a:r>
          </a:p>
        </p:txBody>
      </p:sp>
      <p:pic>
        <p:nvPicPr>
          <p:cNvPr id="6" name="Zástupný obsah 5" descr="Obsah obrázku stavební materiál, cihla, exteriér, budova&#10;&#10;Popis byl vytvořen automaticky">
            <a:extLst>
              <a:ext uri="{FF2B5EF4-FFF2-40B4-BE49-F238E27FC236}">
                <a16:creationId xmlns:a16="http://schemas.microsoft.com/office/drawing/2014/main" id="{C36965FE-7729-468E-AE10-FE98013906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235" y="1825624"/>
            <a:ext cx="6094184" cy="4078025"/>
          </a:xfrm>
        </p:spPr>
      </p:pic>
    </p:spTree>
    <p:extLst>
      <p:ext uri="{BB962C8B-B14F-4D97-AF65-F5344CB8AC3E}">
        <p14:creationId xmlns:p14="http://schemas.microsoft.com/office/powerpoint/2010/main" val="38695977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C1552C-F2B9-4FEF-B094-671494B14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Keramika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D83C1B-8951-410D-8D54-A08F3B2340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Vyráběna na hrnčířském kruhu</a:t>
            </a:r>
          </a:p>
          <a:p>
            <a:r>
              <a:rPr lang="cs-CZ" dirty="0"/>
              <a:t>Vypalována</a:t>
            </a:r>
          </a:p>
          <a:p>
            <a:r>
              <a:rPr lang="cs-CZ" dirty="0"/>
              <a:t>Většinou nezdobená</a:t>
            </a:r>
          </a:p>
          <a:p>
            <a:r>
              <a:rPr lang="cs-CZ" dirty="0"/>
              <a:t>Nemá žádné distinktivní rysy (lze ji obtížně datovat)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8A6BEEE-F18E-4616-9BD6-35C166E529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8502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024CA6-7C47-485B-BAFF-B807D9F04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Pohřbívání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1B1DD9-1109-46CB-89ED-E745DA0654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Málo dokladů</a:t>
            </a:r>
          </a:p>
          <a:p>
            <a:r>
              <a:rPr lang="cs-CZ" dirty="0"/>
              <a:t>Prosté jámy; žádné podzemní hrobky</a:t>
            </a:r>
          </a:p>
          <a:p>
            <a:r>
              <a:rPr lang="cs-CZ" dirty="0"/>
              <a:t>Pohřební výbava – jednoduché nádoby, ozdoby</a:t>
            </a:r>
          </a:p>
          <a:p>
            <a:r>
              <a:rPr lang="cs-CZ" dirty="0"/>
              <a:t>Žádné doklady o sociální stratifikaci (na rozdíl od RD období)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93B076C-6D4F-4683-91C4-1E521EE8B1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0426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580656-C0E2-43CF-AD52-443A79F14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Období po zániku akkadského státu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1FAA6A-E8FC-4B2F-AF67-348E4B5D06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Nástupnické státy: obnovení politické struktury typické pro RD období (desítky městských států)</a:t>
            </a:r>
          </a:p>
          <a:p>
            <a:r>
              <a:rPr lang="cs-CZ" dirty="0"/>
              <a:t>Významné státy: </a:t>
            </a:r>
          </a:p>
          <a:p>
            <a:pPr lvl="1"/>
            <a:r>
              <a:rPr lang="cs-CZ" dirty="0" err="1"/>
              <a:t>Lagaš</a:t>
            </a:r>
            <a:r>
              <a:rPr lang="cs-CZ" dirty="0"/>
              <a:t> – </a:t>
            </a:r>
            <a:r>
              <a:rPr lang="cs-CZ" dirty="0" err="1"/>
              <a:t>Girsu</a:t>
            </a:r>
            <a:endParaRPr lang="cs-CZ" dirty="0"/>
          </a:p>
          <a:p>
            <a:pPr lvl="1"/>
            <a:r>
              <a:rPr lang="cs-CZ" dirty="0" err="1"/>
              <a:t>Umma</a:t>
            </a:r>
            <a:endParaRPr lang="cs-CZ" dirty="0"/>
          </a:p>
          <a:p>
            <a:pPr lvl="1"/>
            <a:r>
              <a:rPr lang="cs-CZ" dirty="0" err="1"/>
              <a:t>Uruk</a:t>
            </a:r>
            <a:endParaRPr lang="cs-CZ" dirty="0"/>
          </a:p>
          <a:p>
            <a:pPr lvl="1"/>
            <a:r>
              <a:rPr lang="cs-CZ" dirty="0"/>
              <a:t>Ur</a:t>
            </a:r>
          </a:p>
        </p:txBody>
      </p:sp>
      <p:pic>
        <p:nvPicPr>
          <p:cNvPr id="6" name="Zástupný obsah 5" descr="Obsah obrázku interiér, zeď, rostlina, dřevěné&#10;&#10;Popis byl vytvořen automaticky">
            <a:extLst>
              <a:ext uri="{FF2B5EF4-FFF2-40B4-BE49-F238E27FC236}">
                <a16:creationId xmlns:a16="http://schemas.microsoft.com/office/drawing/2014/main" id="{138AF2D3-C9F9-471E-AB67-C6DF9B5EA5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81" y="1825625"/>
            <a:ext cx="3809838" cy="4351338"/>
          </a:xfrm>
        </p:spPr>
      </p:pic>
    </p:spTree>
    <p:extLst>
      <p:ext uri="{BB962C8B-B14F-4D97-AF65-F5344CB8AC3E}">
        <p14:creationId xmlns:p14="http://schemas.microsoft.com/office/powerpoint/2010/main" val="27416661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38AD54-7B54-46E9-BC9C-6BD5D443A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Lagaš</a:t>
            </a:r>
            <a:r>
              <a:rPr lang="cs-CZ" b="1" dirty="0"/>
              <a:t> – </a:t>
            </a:r>
            <a:r>
              <a:rPr lang="cs-CZ" b="1" dirty="0" err="1"/>
              <a:t>Girsu</a:t>
            </a:r>
            <a:r>
              <a:rPr lang="cs-CZ" b="1" dirty="0"/>
              <a:t>: II. dynastie z </a:t>
            </a:r>
            <a:r>
              <a:rPr lang="cs-CZ" b="1" dirty="0" err="1"/>
              <a:t>Lagaše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B17668-D0A3-4EBC-813D-AA8EE25BAC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Ur-Bau (asi 2150) </a:t>
            </a:r>
          </a:p>
          <a:p>
            <a:r>
              <a:rPr lang="cs-CZ" dirty="0" err="1"/>
              <a:t>Gudea</a:t>
            </a:r>
            <a:r>
              <a:rPr lang="cs-CZ" dirty="0"/>
              <a:t> (2141–2122)</a:t>
            </a:r>
          </a:p>
          <a:p>
            <a:endParaRPr lang="cs-CZ" dirty="0"/>
          </a:p>
          <a:p>
            <a:r>
              <a:rPr lang="cs-CZ" dirty="0"/>
              <a:t>Prameny: královské nápisy (stavební, dedikační; téměř žádné zmínky o válkách)</a:t>
            </a:r>
          </a:p>
          <a:p>
            <a:r>
              <a:rPr lang="cs-CZ" dirty="0"/>
              <a:t>Jazyk: sumerština (začátek tzv. sumerské renesance; asi 2150–1800)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DE5FAA-1971-4D2B-B5D0-A36366FF00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5830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D55A84-0A94-4441-B017-BB19595E0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Gudea</a:t>
            </a:r>
            <a:r>
              <a:rPr lang="cs-CZ" b="1" dirty="0"/>
              <a:t> (2141–2122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9667DB-805C-4C57-A2F4-2112AF70B0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Nebyl královského původu (+ Nin-alla, dcera krále Ur-Bau)</a:t>
            </a:r>
          </a:p>
          <a:p>
            <a:endParaRPr lang="cs-CZ" dirty="0"/>
          </a:p>
          <a:p>
            <a:r>
              <a:rPr lang="cs-CZ" dirty="0"/>
              <a:t>Velké množství pramenů (stavební a dedikační nápisy; často umístěny na sochách)</a:t>
            </a:r>
          </a:p>
        </p:txBody>
      </p:sp>
      <p:pic>
        <p:nvPicPr>
          <p:cNvPr id="6" name="Zástupný obsah 5" descr="Obsah obrázku mikrofon&#10;&#10;Popis byl vytvořen automaticky">
            <a:extLst>
              <a:ext uri="{FF2B5EF4-FFF2-40B4-BE49-F238E27FC236}">
                <a16:creationId xmlns:a16="http://schemas.microsoft.com/office/drawing/2014/main" id="{334B4719-53B4-4062-87CF-6227C8F1EC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26" y="1825625"/>
            <a:ext cx="3491948" cy="4351338"/>
          </a:xfrm>
        </p:spPr>
      </p:pic>
    </p:spTree>
    <p:extLst>
      <p:ext uri="{BB962C8B-B14F-4D97-AF65-F5344CB8AC3E}">
        <p14:creationId xmlns:p14="http://schemas.microsoft.com/office/powerpoint/2010/main" val="32116599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6DB804-71C8-45AB-91B7-8C919C0F8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Gudeovy</a:t>
            </a:r>
            <a:r>
              <a:rPr lang="cs-CZ" b="1" dirty="0"/>
              <a:t> sochy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181AA4-0F0C-469C-95C7-0C46F31EF7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Materiál: diorit</a:t>
            </a:r>
          </a:p>
          <a:p>
            <a:r>
              <a:rPr lang="cs-CZ" dirty="0"/>
              <a:t>Typy soch: </a:t>
            </a:r>
          </a:p>
          <a:p>
            <a:pPr lvl="1"/>
            <a:r>
              <a:rPr lang="cs-CZ" dirty="0"/>
              <a:t>král sedící na trůně nebo stojící</a:t>
            </a:r>
          </a:p>
          <a:p>
            <a:pPr lvl="1"/>
            <a:r>
              <a:rPr lang="cs-CZ" dirty="0"/>
              <a:t>na kolenou má plán budovy, drží nádobu s tryskající vodou, ruce má sepjaté k modlitbě</a:t>
            </a:r>
          </a:p>
          <a:p>
            <a:r>
              <a:rPr lang="cs-CZ" dirty="0"/>
              <a:t>Vyobrazení: holohlavý, bezvousý, na hlavě někdy čapka</a:t>
            </a:r>
          </a:p>
          <a:p>
            <a:r>
              <a:rPr lang="cs-CZ" dirty="0"/>
              <a:t>Pojetí: statické, stereotypní (rozdíl oproti NS stéle)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69B8C68-2F69-469E-A0F2-230B919741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49" y="1690688"/>
            <a:ext cx="3080552" cy="4820895"/>
          </a:xfrm>
        </p:spPr>
      </p:pic>
    </p:spTree>
    <p:extLst>
      <p:ext uri="{BB962C8B-B14F-4D97-AF65-F5344CB8AC3E}">
        <p14:creationId xmlns:p14="http://schemas.microsoft.com/office/powerpoint/2010/main" val="22049883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57A131-A8C3-4E72-A42F-AA6BB67E0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Gudeovy</a:t>
            </a:r>
            <a:r>
              <a:rPr lang="cs-CZ" b="1" dirty="0"/>
              <a:t> sochy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2AE4475-194E-47B4-AB70-0AC355B01F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53" y="1825625"/>
            <a:ext cx="3144673" cy="4717010"/>
          </a:xfrm>
        </p:spPr>
      </p:pic>
      <p:pic>
        <p:nvPicPr>
          <p:cNvPr id="8" name="Zástupný obsah 7" descr="Obsah obrázku socha&#10;&#10;Popis byl vytvořen automaticky">
            <a:extLst>
              <a:ext uri="{FF2B5EF4-FFF2-40B4-BE49-F238E27FC236}">
                <a16:creationId xmlns:a16="http://schemas.microsoft.com/office/drawing/2014/main" id="{524A0BE3-5C14-4B10-A7E6-BA3243D931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020" y="1825625"/>
            <a:ext cx="3673206" cy="4717010"/>
          </a:xfrm>
        </p:spPr>
      </p:pic>
    </p:spTree>
    <p:extLst>
      <p:ext uri="{BB962C8B-B14F-4D97-AF65-F5344CB8AC3E}">
        <p14:creationId xmlns:p14="http://schemas.microsoft.com/office/powerpoint/2010/main" val="25280836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95B78-723E-4829-90D3-8EF57D3DD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Gudeovy</a:t>
            </a:r>
            <a:r>
              <a:rPr lang="cs-CZ" b="1" dirty="0"/>
              <a:t> sochy</a:t>
            </a:r>
          </a:p>
        </p:txBody>
      </p:sp>
      <p:pic>
        <p:nvPicPr>
          <p:cNvPr id="6" name="Zástupný obsah 5" descr="Obsah obrázku text, staré, kámen&#10;&#10;Popis byl vytvořen automaticky">
            <a:extLst>
              <a:ext uri="{FF2B5EF4-FFF2-40B4-BE49-F238E27FC236}">
                <a16:creationId xmlns:a16="http://schemas.microsoft.com/office/drawing/2014/main" id="{70AE8BB3-3E83-454C-9DA7-611EEAE011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12" y="1597759"/>
            <a:ext cx="3023323" cy="4579204"/>
          </a:xfrm>
        </p:spPr>
      </p:pic>
      <p:pic>
        <p:nvPicPr>
          <p:cNvPr id="8" name="Zástupný obsah 7" descr="Obsah obrázku zavřít&#10;&#10;Popis byl vytvořen automaticky">
            <a:extLst>
              <a:ext uri="{FF2B5EF4-FFF2-40B4-BE49-F238E27FC236}">
                <a16:creationId xmlns:a16="http://schemas.microsoft.com/office/drawing/2014/main" id="{9DC2F7DD-3F19-4EF1-8338-E5782FFCCA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622" y="1597759"/>
            <a:ext cx="3041411" cy="4579204"/>
          </a:xfrm>
        </p:spPr>
      </p:pic>
    </p:spTree>
    <p:extLst>
      <p:ext uri="{BB962C8B-B14F-4D97-AF65-F5344CB8AC3E}">
        <p14:creationId xmlns:p14="http://schemas.microsoft.com/office/powerpoint/2010/main" val="28533910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BB7925-6623-4667-8D11-9FB77ECE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Rekonstrukce </a:t>
            </a:r>
            <a:r>
              <a:rPr lang="cs-CZ" b="1" dirty="0" err="1"/>
              <a:t>Ningirsuova</a:t>
            </a:r>
            <a:r>
              <a:rPr lang="cs-CZ" b="1" dirty="0"/>
              <a:t> chrámu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4D1421-2EEE-4441-94E7-EF6719EEA7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Nápis na soše z dioritu (král s plánem budovy)</a:t>
            </a:r>
          </a:p>
          <a:p>
            <a:r>
              <a:rPr lang="cs-CZ" dirty="0"/>
              <a:t>Obsah:</a:t>
            </a:r>
          </a:p>
          <a:p>
            <a:r>
              <a:rPr lang="cs-CZ" dirty="0"/>
              <a:t>Pracovníci – pouze válečníci (nikoliv ženy + osoby rituálně nečisté)</a:t>
            </a:r>
          </a:p>
          <a:p>
            <a:r>
              <a:rPr lang="cs-CZ" dirty="0"/>
              <a:t>Dovoz materiálu – dřevo (</a:t>
            </a:r>
            <a:r>
              <a:rPr lang="cs-CZ" dirty="0" err="1"/>
              <a:t>Amanus</a:t>
            </a:r>
            <a:r>
              <a:rPr lang="cs-CZ" dirty="0"/>
              <a:t>), kámen (</a:t>
            </a:r>
            <a:r>
              <a:rPr lang="cs-CZ" dirty="0" err="1"/>
              <a:t>Basar</a:t>
            </a:r>
            <a:r>
              <a:rPr lang="cs-CZ" dirty="0"/>
              <a:t> = Džabal </a:t>
            </a:r>
            <a:r>
              <a:rPr lang="cs-CZ" dirty="0" err="1"/>
              <a:t>Bišrí</a:t>
            </a:r>
            <a:r>
              <a:rPr lang="cs-CZ" dirty="0"/>
              <a:t>, </a:t>
            </a:r>
            <a:r>
              <a:rPr lang="cs-CZ" dirty="0" err="1"/>
              <a:t>Magan</a:t>
            </a:r>
            <a:r>
              <a:rPr lang="cs-CZ" dirty="0"/>
              <a:t>), měď (hory), zlato (</a:t>
            </a:r>
            <a:r>
              <a:rPr lang="cs-CZ" dirty="0" err="1"/>
              <a:t>Meluchcha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A0DE4DE-6C6F-42F6-B4BE-C32FD6A3374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266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CF8BC8-DADF-4383-A9DE-B4D1FF9B4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Sargon</a:t>
            </a:r>
            <a:r>
              <a:rPr lang="cs-CZ" b="1" dirty="0"/>
              <a:t> a Ur-</a:t>
            </a:r>
            <a:r>
              <a:rPr lang="cs-CZ" b="1" dirty="0" err="1"/>
              <a:t>Zababa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290B94-71A5-4E49-BA07-3CB1EFE6D6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Jazyk: sumerština</a:t>
            </a:r>
          </a:p>
          <a:p>
            <a:r>
              <a:rPr lang="cs-CZ" dirty="0"/>
              <a:t>Rukopisy z OB období</a:t>
            </a:r>
          </a:p>
          <a:p>
            <a:r>
              <a:rPr lang="cs-CZ" dirty="0" err="1"/>
              <a:t>Sargon</a:t>
            </a:r>
            <a:r>
              <a:rPr lang="cs-CZ" dirty="0"/>
              <a:t> – číšník na dvoře krále Ur-</a:t>
            </a:r>
            <a:r>
              <a:rPr lang="cs-CZ" dirty="0" err="1"/>
              <a:t>Zababy</a:t>
            </a:r>
            <a:r>
              <a:rPr lang="cs-CZ" dirty="0"/>
              <a:t> (</a:t>
            </a:r>
            <a:r>
              <a:rPr lang="cs-CZ" dirty="0" err="1"/>
              <a:t>Kiš</a:t>
            </a:r>
            <a:r>
              <a:rPr lang="cs-CZ" dirty="0"/>
              <a:t>)</a:t>
            </a:r>
          </a:p>
          <a:p>
            <a:r>
              <a:rPr lang="cs-CZ" dirty="0"/>
              <a:t>Anu a </a:t>
            </a:r>
            <a:r>
              <a:rPr lang="cs-CZ" dirty="0" err="1"/>
              <a:t>Enlil</a:t>
            </a:r>
            <a:r>
              <a:rPr lang="cs-CZ" dirty="0"/>
              <a:t>: Ur-</a:t>
            </a:r>
            <a:r>
              <a:rPr lang="cs-CZ" dirty="0" err="1"/>
              <a:t>Zababa</a:t>
            </a:r>
            <a:r>
              <a:rPr lang="cs-CZ" dirty="0"/>
              <a:t> bude svržen, králem bude </a:t>
            </a:r>
            <a:r>
              <a:rPr lang="cs-CZ" dirty="0" err="1"/>
              <a:t>Sargon</a:t>
            </a:r>
            <a:r>
              <a:rPr lang="cs-CZ" dirty="0"/>
              <a:t>!</a:t>
            </a:r>
          </a:p>
          <a:p>
            <a:r>
              <a:rPr lang="cs-CZ" dirty="0"/>
              <a:t>Záměr bohů: prorocké sny (</a:t>
            </a:r>
            <a:r>
              <a:rPr lang="cs-CZ" dirty="0" err="1"/>
              <a:t>Inana</a:t>
            </a:r>
            <a:r>
              <a:rPr lang="cs-CZ" dirty="0"/>
              <a:t> utopila Ur-</a:t>
            </a:r>
            <a:r>
              <a:rPr lang="cs-CZ" dirty="0" err="1"/>
              <a:t>Zababu</a:t>
            </a:r>
            <a:r>
              <a:rPr lang="cs-CZ" dirty="0"/>
              <a:t> v řece krve)</a:t>
            </a:r>
          </a:p>
          <a:p>
            <a:r>
              <a:rPr lang="cs-CZ" dirty="0"/>
              <a:t>Ur-</a:t>
            </a:r>
            <a:r>
              <a:rPr lang="cs-CZ" dirty="0" err="1"/>
              <a:t>Zababa</a:t>
            </a:r>
            <a:r>
              <a:rPr lang="cs-CZ" dirty="0"/>
              <a:t> – marné pokusy o odstranění </a:t>
            </a:r>
            <a:r>
              <a:rPr lang="cs-CZ" dirty="0" err="1"/>
              <a:t>Sargona</a:t>
            </a:r>
            <a:r>
              <a:rPr lang="cs-CZ" dirty="0"/>
              <a:t> (mj. dopis </a:t>
            </a:r>
            <a:r>
              <a:rPr lang="cs-CZ" dirty="0" err="1"/>
              <a:t>Lugalzagesimu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6" name="Zástupný obsah 5" descr="Obsah obrázku koš, interiér, kousek, kontejner&#10;&#10;Popis byl vytvořen automaticky">
            <a:extLst>
              <a:ext uri="{FF2B5EF4-FFF2-40B4-BE49-F238E27FC236}">
                <a16:creationId xmlns:a16="http://schemas.microsoft.com/office/drawing/2014/main" id="{162FEB50-81E7-4652-B792-B8D460C661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05" y="1825625"/>
            <a:ext cx="4950190" cy="4351338"/>
          </a:xfrm>
        </p:spPr>
      </p:pic>
    </p:spTree>
    <p:extLst>
      <p:ext uri="{BB962C8B-B14F-4D97-AF65-F5344CB8AC3E}">
        <p14:creationId xmlns:p14="http://schemas.microsoft.com/office/powerpoint/2010/main" val="21329782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1B141B-C9D2-439E-BCD2-A184BF595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Rekonstrukce </a:t>
            </a:r>
            <a:r>
              <a:rPr lang="cs-CZ" b="1" dirty="0" err="1"/>
              <a:t>Ningirsuova</a:t>
            </a:r>
            <a:r>
              <a:rPr lang="cs-CZ" b="1" dirty="0"/>
              <a:t> chrámu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26DE2D-5A3E-4FC7-9822-742F01017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76674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Nápis na 2 hliněných válcích</a:t>
            </a:r>
          </a:p>
          <a:p>
            <a:r>
              <a:rPr lang="cs-CZ" dirty="0"/>
              <a:t>Obsah:</a:t>
            </a:r>
          </a:p>
          <a:p>
            <a:r>
              <a:rPr lang="cs-CZ" dirty="0" err="1"/>
              <a:t>Ningirsu</a:t>
            </a:r>
            <a:r>
              <a:rPr lang="cs-CZ" dirty="0"/>
              <a:t> seslal </a:t>
            </a:r>
            <a:r>
              <a:rPr lang="cs-CZ" dirty="0" err="1"/>
              <a:t>Gudeovi</a:t>
            </a:r>
            <a:r>
              <a:rPr lang="cs-CZ" dirty="0"/>
              <a:t> sen</a:t>
            </a:r>
          </a:p>
          <a:p>
            <a:r>
              <a:rPr lang="cs-CZ" dirty="0"/>
              <a:t>Sen vyložila bohyně </a:t>
            </a:r>
            <a:r>
              <a:rPr lang="cs-CZ" dirty="0" err="1"/>
              <a:t>Nanše</a:t>
            </a:r>
            <a:endParaRPr lang="cs-CZ" dirty="0"/>
          </a:p>
          <a:p>
            <a:r>
              <a:rPr lang="cs-CZ" dirty="0"/>
              <a:t>Zahájení stavby</a:t>
            </a:r>
          </a:p>
          <a:p>
            <a:pPr lvl="1"/>
            <a:r>
              <a:rPr lang="cs-CZ" dirty="0"/>
              <a:t>1. válec: dovoz materiálu, organisace stavebních prací, vlastní stavba</a:t>
            </a:r>
          </a:p>
          <a:p>
            <a:pPr lvl="1"/>
            <a:r>
              <a:rPr lang="cs-CZ" dirty="0"/>
              <a:t>2. válec: zasvěcení chrámu (</a:t>
            </a:r>
            <a:r>
              <a:rPr lang="cs-CZ" dirty="0" err="1"/>
              <a:t>Ningirsu</a:t>
            </a:r>
            <a:r>
              <a:rPr lang="cs-CZ" dirty="0"/>
              <a:t> + Bau)</a:t>
            </a:r>
          </a:p>
          <a:p>
            <a:r>
              <a:rPr lang="cs-CZ" dirty="0"/>
              <a:t>Sociální reformy (zrušení dluhů, 7 dní volna, přechodné zrušení sociálních rozdílů)</a:t>
            </a:r>
          </a:p>
        </p:txBody>
      </p:sp>
      <p:pic>
        <p:nvPicPr>
          <p:cNvPr id="6" name="Zástupný obsah 5" descr="Obsah obrázku budova, stavební materiál, kámen, sloupec&#10;&#10;Popis byl vytvořen automaticky">
            <a:extLst>
              <a:ext uri="{FF2B5EF4-FFF2-40B4-BE49-F238E27FC236}">
                <a16:creationId xmlns:a16="http://schemas.microsoft.com/office/drawing/2014/main" id="{4FCC71A9-EB57-4A00-9714-C3D6C09C61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229" y="1825624"/>
            <a:ext cx="5407513" cy="4086903"/>
          </a:xfrm>
        </p:spPr>
      </p:pic>
    </p:spTree>
    <p:extLst>
      <p:ext uri="{BB962C8B-B14F-4D97-AF65-F5344CB8AC3E}">
        <p14:creationId xmlns:p14="http://schemas.microsoft.com/office/powerpoint/2010/main" val="30650047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1FB0B7-5F71-462D-A3BE-EA9820344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Gudeovy</a:t>
            </a:r>
            <a:r>
              <a:rPr lang="cs-CZ" b="1" dirty="0"/>
              <a:t> výboje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26CCF9-D625-4D2B-98D1-B64AF5624C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Málo zmínek o válkách</a:t>
            </a:r>
          </a:p>
          <a:p>
            <a:endParaRPr lang="cs-CZ" dirty="0"/>
          </a:p>
          <a:p>
            <a:r>
              <a:rPr lang="cs-CZ" dirty="0"/>
              <a:t>V nápise o rekonstrukci </a:t>
            </a:r>
            <a:r>
              <a:rPr lang="cs-CZ" dirty="0" err="1"/>
              <a:t>Ningirsuova</a:t>
            </a:r>
            <a:r>
              <a:rPr lang="cs-CZ" dirty="0"/>
              <a:t> chrámu: </a:t>
            </a:r>
            <a:r>
              <a:rPr lang="cs-CZ" dirty="0" err="1"/>
              <a:t>Gudea</a:t>
            </a:r>
            <a:r>
              <a:rPr lang="cs-CZ" dirty="0"/>
              <a:t> porazil </a:t>
            </a:r>
            <a:r>
              <a:rPr lang="cs-CZ" dirty="0" err="1"/>
              <a:t>Anšan</a:t>
            </a:r>
            <a:r>
              <a:rPr lang="cs-CZ" dirty="0"/>
              <a:t> a </a:t>
            </a:r>
            <a:r>
              <a:rPr lang="cs-CZ" dirty="0" err="1"/>
              <a:t>Elam</a:t>
            </a:r>
            <a:r>
              <a:rPr lang="cs-CZ" dirty="0"/>
              <a:t>, kořist pro </a:t>
            </a:r>
            <a:r>
              <a:rPr lang="cs-CZ" dirty="0" err="1"/>
              <a:t>Ningirsua</a:t>
            </a:r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A73902E9-BB4D-4705-8B84-FE69B5631E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97" y="1825625"/>
            <a:ext cx="3331805" cy="4351338"/>
          </a:xfrm>
        </p:spPr>
      </p:pic>
    </p:spTree>
    <p:extLst>
      <p:ext uri="{BB962C8B-B14F-4D97-AF65-F5344CB8AC3E}">
        <p14:creationId xmlns:p14="http://schemas.microsoft.com/office/powerpoint/2010/main" val="8274849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966F57-A832-418B-AEDE-344F8C8F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Umma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87FE9D-14E4-4F96-878A-18389C7B0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52891" cy="4351338"/>
          </a:xfrm>
        </p:spPr>
        <p:txBody>
          <a:bodyPr/>
          <a:lstStyle/>
          <a:p>
            <a:r>
              <a:rPr lang="cs-CZ" dirty="0"/>
              <a:t>Utu-</a:t>
            </a:r>
            <a:r>
              <a:rPr lang="cs-CZ" dirty="0" err="1"/>
              <a:t>chegal</a:t>
            </a:r>
            <a:r>
              <a:rPr lang="cs-CZ" dirty="0"/>
              <a:t> (2123–2113)</a:t>
            </a:r>
          </a:p>
          <a:p>
            <a:r>
              <a:rPr lang="cs-CZ" dirty="0"/>
              <a:t>Ovládal také Ur a </a:t>
            </a:r>
            <a:r>
              <a:rPr lang="cs-CZ" dirty="0" err="1"/>
              <a:t>Uruk</a:t>
            </a:r>
            <a:endParaRPr lang="cs-CZ" dirty="0"/>
          </a:p>
          <a:p>
            <a:r>
              <a:rPr lang="cs-CZ" dirty="0"/>
              <a:t>Porazil </a:t>
            </a:r>
            <a:r>
              <a:rPr lang="cs-CZ" dirty="0" err="1"/>
              <a:t>Gutejce</a:t>
            </a:r>
            <a:r>
              <a:rPr lang="cs-CZ" dirty="0"/>
              <a:t> v okolí </a:t>
            </a:r>
            <a:r>
              <a:rPr lang="cs-CZ" dirty="0" err="1"/>
              <a:t>Ummy</a:t>
            </a:r>
            <a:r>
              <a:rPr lang="cs-CZ" dirty="0"/>
              <a:t> (</a:t>
            </a:r>
            <a:r>
              <a:rPr lang="cs-CZ" dirty="0" err="1"/>
              <a:t>gutejský</a:t>
            </a:r>
            <a:r>
              <a:rPr lang="cs-CZ" dirty="0"/>
              <a:t> vladař </a:t>
            </a:r>
            <a:r>
              <a:rPr lang="cs-CZ" dirty="0" err="1"/>
              <a:t>Tirigan</a:t>
            </a:r>
            <a:r>
              <a:rPr lang="cs-CZ" dirty="0"/>
              <a:t> zajat)</a:t>
            </a:r>
          </a:p>
          <a:p>
            <a:r>
              <a:rPr lang="cs-CZ" dirty="0"/>
              <a:t>Titul „král 4 světových stran“</a:t>
            </a:r>
          </a:p>
        </p:txBody>
      </p:sp>
      <p:pic>
        <p:nvPicPr>
          <p:cNvPr id="6" name="Zástupný obsah 5" descr="Obsah obrázku text, budova, cihla, stavební materiál&#10;&#10;Popis byl vytvořen automaticky">
            <a:extLst>
              <a:ext uri="{FF2B5EF4-FFF2-40B4-BE49-F238E27FC236}">
                <a16:creationId xmlns:a16="http://schemas.microsoft.com/office/drawing/2014/main" id="{C4E52D52-FDEB-4E99-9054-D6046A326E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623" y="1825625"/>
            <a:ext cx="5662270" cy="4246701"/>
          </a:xfrm>
        </p:spPr>
      </p:pic>
    </p:spTree>
    <p:extLst>
      <p:ext uri="{BB962C8B-B14F-4D97-AF65-F5344CB8AC3E}">
        <p14:creationId xmlns:p14="http://schemas.microsoft.com/office/powerpoint/2010/main" val="3710523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E7B2E-1978-4E67-8488-BF9DA0D8F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Sargonova</a:t>
            </a:r>
            <a:r>
              <a:rPr lang="cs-CZ" b="1" dirty="0"/>
              <a:t> fiktivní autobiografie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F4A61D-65A2-4D8B-B1F7-4E1E6B03A2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Jazyk: akkadština</a:t>
            </a:r>
          </a:p>
          <a:p>
            <a:r>
              <a:rPr lang="cs-CZ" dirty="0"/>
              <a:t>Rukopisy z NA období (</a:t>
            </a:r>
            <a:r>
              <a:rPr lang="cs-CZ" dirty="0" err="1"/>
              <a:t>Aššurbanipalova</a:t>
            </a:r>
            <a:r>
              <a:rPr lang="cs-CZ" dirty="0"/>
              <a:t> knihovna v Ninive), z NB období</a:t>
            </a:r>
          </a:p>
          <a:p>
            <a:r>
              <a:rPr lang="cs-CZ" dirty="0" err="1"/>
              <a:t>Sargonova</a:t>
            </a:r>
            <a:r>
              <a:rPr lang="cs-CZ" dirty="0"/>
              <a:t> matka – vysoká kněžka</a:t>
            </a:r>
          </a:p>
          <a:p>
            <a:r>
              <a:rPr lang="cs-CZ" dirty="0"/>
              <a:t>Malý </a:t>
            </a:r>
            <a:r>
              <a:rPr lang="cs-CZ" dirty="0" err="1"/>
              <a:t>Sargonek</a:t>
            </a:r>
            <a:r>
              <a:rPr lang="cs-CZ" dirty="0"/>
              <a:t> – vložen do košíku, puštěn po řece</a:t>
            </a:r>
          </a:p>
          <a:p>
            <a:r>
              <a:rPr lang="cs-CZ" dirty="0"/>
              <a:t>Nakonec se stal králem (podrobnosti nejsou uvedeny).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5EA4062-7D3D-43A8-9DBC-47E0CE9436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424906"/>
            <a:ext cx="4876800" cy="3152775"/>
          </a:xfrm>
        </p:spPr>
      </p:pic>
    </p:spTree>
    <p:extLst>
      <p:ext uri="{BB962C8B-B14F-4D97-AF65-F5344CB8AC3E}">
        <p14:creationId xmlns:p14="http://schemas.microsoft.com/office/powerpoint/2010/main" val="424887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CAE84A-E394-45E4-936F-A1D90087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Sargonova</a:t>
            </a:r>
            <a:r>
              <a:rPr lang="cs-CZ" b="1" dirty="0"/>
              <a:t> fiktivní autobiografie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4027A87-C0CF-4EFB-9088-B03E7F13B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2800" i="1" dirty="0"/>
              <a:t>Já jsem </a:t>
            </a:r>
            <a:r>
              <a:rPr lang="cs-CZ" sz="2800" i="1" dirty="0" err="1"/>
              <a:t>Sargon</a:t>
            </a:r>
            <a:r>
              <a:rPr lang="cs-CZ" sz="2800" i="1" dirty="0"/>
              <a:t>, mocný král, král </a:t>
            </a:r>
            <a:r>
              <a:rPr lang="cs-CZ" sz="2800" i="1" dirty="0" err="1"/>
              <a:t>Akkadu</a:t>
            </a:r>
            <a:r>
              <a:rPr lang="cs-CZ" sz="2800" i="1" dirty="0"/>
              <a:t>.</a:t>
            </a:r>
          </a:p>
          <a:p>
            <a:pPr marL="0" indent="0">
              <a:buNone/>
            </a:pPr>
            <a:r>
              <a:rPr lang="cs-CZ" sz="2800" i="1" dirty="0"/>
              <a:t>Moje matka byla (kněžka) </a:t>
            </a:r>
            <a:r>
              <a:rPr lang="cs-CZ" sz="2800" i="1" dirty="0" err="1"/>
              <a:t>entum</a:t>
            </a:r>
            <a:r>
              <a:rPr lang="cs-CZ" sz="2800" i="1" dirty="0"/>
              <a:t>, otce svého neznám.</a:t>
            </a:r>
          </a:p>
          <a:p>
            <a:pPr marL="0" indent="0">
              <a:buNone/>
            </a:pPr>
            <a:r>
              <a:rPr lang="cs-CZ" sz="2800" i="1" dirty="0"/>
              <a:t>Strýc můj přebývá v horách.</a:t>
            </a:r>
          </a:p>
          <a:p>
            <a:pPr marL="0" indent="0">
              <a:buNone/>
            </a:pPr>
            <a:r>
              <a:rPr lang="cs-CZ" sz="2800" i="1" dirty="0"/>
              <a:t>Mé (rodné) město, jež leží při břehu Eufratu, (je) </a:t>
            </a:r>
            <a:r>
              <a:rPr lang="cs-CZ" sz="2800" i="1" dirty="0" err="1"/>
              <a:t>Azupiránu</a:t>
            </a:r>
            <a:r>
              <a:rPr lang="cs-CZ" sz="2800" i="1" dirty="0"/>
              <a:t>.</a:t>
            </a:r>
          </a:p>
          <a:p>
            <a:pPr marL="0" indent="0">
              <a:buNone/>
            </a:pPr>
            <a:r>
              <a:rPr lang="cs-CZ" sz="2800" i="1" dirty="0"/>
              <a:t>(Moje) matka, (kněžka) </a:t>
            </a:r>
            <a:r>
              <a:rPr lang="cs-CZ" sz="2800" i="1" dirty="0" err="1"/>
              <a:t>entum</a:t>
            </a:r>
            <a:r>
              <a:rPr lang="cs-CZ" sz="2800" i="1" dirty="0"/>
              <a:t>, počala (a) zrodila mne v tajnosti.</a:t>
            </a:r>
          </a:p>
          <a:p>
            <a:pPr marL="0" indent="0">
              <a:buNone/>
            </a:pPr>
            <a:r>
              <a:rPr lang="cs-CZ" sz="2800" i="1" dirty="0"/>
              <a:t>Do rákosového košíku mne položila, asfaltem utěsnila (jeho) otvory.</a:t>
            </a:r>
          </a:p>
          <a:p>
            <a:pPr marL="0" indent="0">
              <a:buNone/>
            </a:pPr>
            <a:r>
              <a:rPr lang="cs-CZ" sz="2800" i="1" dirty="0"/>
              <a:t>Do řeky mne vhodila, odkud jsem nemohl vyjít.</a:t>
            </a:r>
          </a:p>
          <a:p>
            <a:pPr marL="0" indent="0">
              <a:buNone/>
            </a:pPr>
            <a:r>
              <a:rPr lang="cs-CZ" sz="2800" i="1" dirty="0"/>
              <a:t>Řeka mne nesla, k </a:t>
            </a:r>
            <a:r>
              <a:rPr lang="cs-CZ" sz="2800" i="1" dirty="0" err="1"/>
              <a:t>Akkimu</a:t>
            </a:r>
            <a:r>
              <a:rPr lang="cs-CZ" sz="2800" i="1" dirty="0"/>
              <a:t>, čerpači vody, mne připlavila.</a:t>
            </a:r>
          </a:p>
          <a:p>
            <a:pPr marL="0" indent="0">
              <a:buNone/>
            </a:pPr>
            <a:r>
              <a:rPr lang="cs-CZ" sz="2800" i="1" dirty="0"/>
              <a:t>Když čerpač </a:t>
            </a:r>
            <a:r>
              <a:rPr lang="cs-CZ" sz="2800" i="1" dirty="0" err="1"/>
              <a:t>Akki</a:t>
            </a:r>
            <a:r>
              <a:rPr lang="cs-CZ" sz="2800" i="1" dirty="0"/>
              <a:t> své vědro ponořil, (z vody) mne vytáhl.</a:t>
            </a:r>
          </a:p>
          <a:p>
            <a:pPr marL="0" indent="0">
              <a:buNone/>
            </a:pPr>
            <a:r>
              <a:rPr lang="cs-CZ" sz="2800" dirty="0"/>
              <a:t>(ř. 1–9)</a:t>
            </a:r>
          </a:p>
          <a:p>
            <a:pPr marL="0" indent="0">
              <a:buNone/>
            </a:pPr>
            <a:r>
              <a:rPr lang="cs-CZ" dirty="0"/>
              <a:t>Překlad: Jiří Prosecký, </a:t>
            </a:r>
            <a:r>
              <a:rPr lang="cs-CZ" i="1" dirty="0"/>
              <a:t>„Královské knihy“ staré Mezopotámie</a:t>
            </a:r>
            <a:r>
              <a:rPr lang="cs-CZ" dirty="0"/>
              <a:t>, Praha: Orientální ústav AV ČR, 1995, str. 73.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606076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A6C303-083E-4987-A4F3-06083D7DC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Weidnerova</a:t>
            </a:r>
            <a:r>
              <a:rPr lang="cs-CZ" b="1" dirty="0"/>
              <a:t> kronika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36C557-747D-4312-9AC9-0F598A3652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Jazyk: akkadština</a:t>
            </a:r>
          </a:p>
          <a:p>
            <a:r>
              <a:rPr lang="cs-CZ" dirty="0"/>
              <a:t>Rukopisy z NA, NB, pozdně bab. období</a:t>
            </a:r>
          </a:p>
          <a:p>
            <a:r>
              <a:rPr lang="cs-CZ" dirty="0" err="1"/>
              <a:t>Sargon</a:t>
            </a:r>
            <a:r>
              <a:rPr lang="cs-CZ" dirty="0"/>
              <a:t> (služebník Ur-</a:t>
            </a:r>
            <a:r>
              <a:rPr lang="cs-CZ" dirty="0" err="1"/>
              <a:t>Zababy</a:t>
            </a:r>
            <a:r>
              <a:rPr lang="cs-CZ" dirty="0"/>
              <a:t>, krále </a:t>
            </a:r>
            <a:r>
              <a:rPr lang="cs-CZ" dirty="0" err="1"/>
              <a:t>Kiše</a:t>
            </a:r>
            <a:r>
              <a:rPr lang="cs-CZ" dirty="0"/>
              <a:t>) – získal přízeň boha </a:t>
            </a:r>
            <a:r>
              <a:rPr lang="cs-CZ" dirty="0" err="1"/>
              <a:t>Marduka</a:t>
            </a:r>
            <a:endParaRPr lang="cs-CZ" dirty="0"/>
          </a:p>
          <a:p>
            <a:r>
              <a:rPr lang="cs-CZ" dirty="0"/>
              <a:t>→ </a:t>
            </a:r>
            <a:r>
              <a:rPr lang="cs-CZ" dirty="0" err="1"/>
              <a:t>Sargon</a:t>
            </a:r>
            <a:r>
              <a:rPr lang="cs-CZ" dirty="0"/>
              <a:t> se stal králem</a:t>
            </a:r>
          </a:p>
          <a:p>
            <a:r>
              <a:rPr lang="cs-CZ" dirty="0"/>
              <a:t>Stavba u </a:t>
            </a:r>
            <a:r>
              <a:rPr lang="cs-CZ" dirty="0" err="1"/>
              <a:t>Akkadu</a:t>
            </a:r>
            <a:r>
              <a:rPr lang="cs-CZ" dirty="0"/>
              <a:t> → </a:t>
            </a:r>
            <a:r>
              <a:rPr lang="cs-CZ" dirty="0" err="1"/>
              <a:t>Mardukův</a:t>
            </a:r>
            <a:r>
              <a:rPr lang="cs-CZ" dirty="0"/>
              <a:t> hněv → povstání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7B41469-0E74-4CD5-86B0-23E2347680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81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825236-B252-4AF2-8562-4D0C240CD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Kronika dávných králů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1B52E8-102A-482E-8D4E-E7579D7BC3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Jazyk: akkadština</a:t>
            </a:r>
          </a:p>
          <a:p>
            <a:r>
              <a:rPr lang="cs-CZ" dirty="0"/>
              <a:t>Rukopisy: pozdně bab. období</a:t>
            </a:r>
          </a:p>
          <a:p>
            <a:r>
              <a:rPr lang="cs-CZ" dirty="0" err="1"/>
              <a:t>Sargon</a:t>
            </a:r>
            <a:r>
              <a:rPr lang="cs-CZ" dirty="0"/>
              <a:t> se stal králem díky </a:t>
            </a:r>
            <a:r>
              <a:rPr lang="cs-CZ" dirty="0" err="1"/>
              <a:t>Ištar</a:t>
            </a:r>
            <a:endParaRPr lang="cs-CZ" dirty="0"/>
          </a:p>
          <a:p>
            <a:r>
              <a:rPr lang="cs-CZ" dirty="0"/>
              <a:t>Na konci vlády – povstání (obklíčen v </a:t>
            </a:r>
            <a:r>
              <a:rPr lang="cs-CZ" dirty="0" err="1"/>
              <a:t>Akkadu</a:t>
            </a:r>
            <a:r>
              <a:rPr lang="cs-CZ" dirty="0"/>
              <a:t>); potlačeno</a:t>
            </a:r>
          </a:p>
          <a:p>
            <a:r>
              <a:rPr lang="cs-CZ" dirty="0"/>
              <a:t>Stavba u </a:t>
            </a:r>
            <a:r>
              <a:rPr lang="cs-CZ" dirty="0" err="1"/>
              <a:t>Akkadu</a:t>
            </a:r>
            <a:r>
              <a:rPr lang="cs-CZ" dirty="0"/>
              <a:t> → </a:t>
            </a:r>
            <a:r>
              <a:rPr lang="cs-CZ" dirty="0" err="1"/>
              <a:t>Mardukův</a:t>
            </a:r>
            <a:r>
              <a:rPr lang="cs-CZ" dirty="0"/>
              <a:t> hněv → povstání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BEA0B94-66D3-4C48-94D6-462FF3D1B7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88782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2041</Words>
  <Application>Microsoft Office PowerPoint</Application>
  <PresentationFormat>Širokoúhlá obrazovka</PresentationFormat>
  <Paragraphs>274</Paragraphs>
  <Slides>52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Motiv Office</vt:lpstr>
      <vt:lpstr>Akkadské období (2334–2154 př. n. l.)</vt:lpstr>
      <vt:lpstr>Písemné prameny</vt:lpstr>
      <vt:lpstr>Prameny z pozdější doby</vt:lpstr>
      <vt:lpstr>Sargon Akkadský (2334–2279 př. n. l.)</vt:lpstr>
      <vt:lpstr>Sargon a Ur-Zababa</vt:lpstr>
      <vt:lpstr>Sargonova fiktivní autobiografie</vt:lpstr>
      <vt:lpstr>Sargonova fiktivní autobiografie</vt:lpstr>
      <vt:lpstr>Weidnerova kronika</vt:lpstr>
      <vt:lpstr>Kronika dávných králů</vt:lpstr>
      <vt:lpstr>Král bitvy</vt:lpstr>
      <vt:lpstr>Politický vývoj</vt:lpstr>
      <vt:lpstr>Sargonovy výboje</vt:lpstr>
      <vt:lpstr>Nové město Akkad</vt:lpstr>
      <vt:lpstr>Rímuš (2278–2270 př. n. l.)</vt:lpstr>
      <vt:lpstr>Rímušovy výboje</vt:lpstr>
      <vt:lpstr>Rímušův konec</vt:lpstr>
      <vt:lpstr>Maništušu (2269–2255 př. n. l.)</vt:lpstr>
      <vt:lpstr>Maništušu a severní Mesopotamie</vt:lpstr>
      <vt:lpstr>Narám-Sín (2254–2218 př. n. l.)</vt:lpstr>
      <vt:lpstr>„Povstání čtyř světových stran“</vt:lpstr>
      <vt:lpstr>Eposy o Narám-Sínovi</vt:lpstr>
      <vt:lpstr>Eposy o Narám-Sínovi</vt:lpstr>
      <vt:lpstr>Narám-Sínovy výboje: Írán</vt:lpstr>
      <vt:lpstr>Narám-Sínovy výboje: S Mesopotamie a Sýrie</vt:lpstr>
      <vt:lpstr>Narám-Sínovy výboje: Anatolie</vt:lpstr>
      <vt:lpstr>Narám-Sín: změny ve způsobu vlády</vt:lpstr>
      <vt:lpstr>Šar-kali-šarrí (2217–2193 př. n. l.)</vt:lpstr>
      <vt:lpstr>Doba zmatků</vt:lpstr>
      <vt:lpstr>Gutejci</vt:lpstr>
      <vt:lpstr>Materiální kultura: kovy</vt:lpstr>
      <vt:lpstr>Materiální kultura: kámen</vt:lpstr>
      <vt:lpstr>Sochy krále Maništušua</vt:lpstr>
      <vt:lpstr>Kamenné stély</vt:lpstr>
      <vt:lpstr>Stély Sargona Akkadského</vt:lpstr>
      <vt:lpstr>Narám-Sínova stéla</vt:lpstr>
      <vt:lpstr>Narám-Sínova stéla</vt:lpstr>
      <vt:lpstr>Pečetní válečky</vt:lpstr>
      <vt:lpstr>Pečetní válečky</vt:lpstr>
      <vt:lpstr>Architektura</vt:lpstr>
      <vt:lpstr>„Narám-Sínův palác“</vt:lpstr>
      <vt:lpstr>Keramika</vt:lpstr>
      <vt:lpstr>Pohřbívání</vt:lpstr>
      <vt:lpstr>Období po zániku akkadského státu</vt:lpstr>
      <vt:lpstr>Lagaš – Girsu: II. dynastie z Lagaše</vt:lpstr>
      <vt:lpstr>Gudea (2141–2122 př. n. l.)</vt:lpstr>
      <vt:lpstr>Gudeovy sochy</vt:lpstr>
      <vt:lpstr>Gudeovy sochy</vt:lpstr>
      <vt:lpstr>Gudeovy sochy</vt:lpstr>
      <vt:lpstr>Rekonstrukce Ningirsuova chrámu</vt:lpstr>
      <vt:lpstr>Rekonstrukce Ningirsuova chrámu</vt:lpstr>
      <vt:lpstr>Gudeovy výboje</vt:lpstr>
      <vt:lpstr>Umma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Akkadské období (2334–2154 př. n. l.)</dc:title>
  <dc:creator>Lukáš Pecha</dc:creator>
  <cp:lastModifiedBy>Lukáš Pecha</cp:lastModifiedBy>
  <cp:revision>87</cp:revision>
  <dcterms:created xsi:type="dcterms:W3CDTF">2020-12-01T14:36:55Z</dcterms:created>
  <dcterms:modified xsi:type="dcterms:W3CDTF">2023-09-25T19:38:03Z</dcterms:modified>
</cp:coreProperties>
</file>