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4489E97D-3E3C-43B4-A08C-6C71CC708532}" type="datetimeFigureOut">
              <a:rPr lang="cs-CZ" smtClean="0"/>
              <a:t>20. 5. 2016</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B532FCCC-9FEF-4793-A35C-1C5D1100F493}"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489E97D-3E3C-43B4-A08C-6C71CC708532}" type="datetimeFigureOut">
              <a:rPr lang="cs-CZ" smtClean="0"/>
              <a:t>20. 5. 2016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532FCCC-9FEF-4793-A35C-1C5D1100F493}"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489E97D-3E3C-43B4-A08C-6C71CC708532}" type="datetimeFigureOut">
              <a:rPr lang="cs-CZ" smtClean="0"/>
              <a:t>20. 5. 2016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532FCCC-9FEF-4793-A35C-1C5D1100F493}"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4489E97D-3E3C-43B4-A08C-6C71CC708532}" type="datetimeFigureOut">
              <a:rPr lang="cs-CZ" smtClean="0"/>
              <a:t>20. 5. 2016</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B532FCCC-9FEF-4793-A35C-1C5D1100F493}"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4489E97D-3E3C-43B4-A08C-6C71CC708532}" type="datetimeFigureOut">
              <a:rPr lang="cs-CZ" smtClean="0"/>
              <a:t>20. 5. 2016</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B532FCCC-9FEF-4793-A35C-1C5D1100F493}"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4489E97D-3E3C-43B4-A08C-6C71CC708532}" type="datetimeFigureOut">
              <a:rPr lang="cs-CZ" smtClean="0"/>
              <a:t>20. 5. 2016</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B532FCCC-9FEF-4793-A35C-1C5D1100F493}"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4489E97D-3E3C-43B4-A08C-6C71CC708532}" type="datetimeFigureOut">
              <a:rPr lang="cs-CZ" smtClean="0"/>
              <a:t>20. 5. 2016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B532FCCC-9FEF-4793-A35C-1C5D1100F493}"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4489E97D-3E3C-43B4-A08C-6C71CC708532}" type="datetimeFigureOut">
              <a:rPr lang="cs-CZ" smtClean="0"/>
              <a:t>20. 5. 2016</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532FCCC-9FEF-4793-A35C-1C5D1100F493}"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4489E97D-3E3C-43B4-A08C-6C71CC708532}" type="datetimeFigureOut">
              <a:rPr lang="cs-CZ" smtClean="0"/>
              <a:t>20. 5. 2016</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532FCCC-9FEF-4793-A35C-1C5D1100F493}"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4489E97D-3E3C-43B4-A08C-6C71CC708532}" type="datetimeFigureOut">
              <a:rPr lang="cs-CZ" smtClean="0"/>
              <a:t>20. 5. 2016</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532FCCC-9FEF-4793-A35C-1C5D1100F493}"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4489E97D-3E3C-43B4-A08C-6C71CC708532}" type="datetimeFigureOut">
              <a:rPr lang="cs-CZ" smtClean="0"/>
              <a:t>20. 5. 2016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B532FCCC-9FEF-4793-A35C-1C5D1100F493}"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489E97D-3E3C-43B4-A08C-6C71CC708532}" type="datetimeFigureOut">
              <a:rPr lang="cs-CZ" smtClean="0"/>
              <a:t>20. 5. 2016</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532FCCC-9FEF-4793-A35C-1C5D1100F493}"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dirty="0"/>
          </a:p>
        </p:txBody>
      </p:sp>
      <p:sp>
        <p:nvSpPr>
          <p:cNvPr id="3" name="Podnadpis 2"/>
          <p:cNvSpPr>
            <a:spLocks noGrp="1"/>
          </p:cNvSpPr>
          <p:nvPr>
            <p:ph type="subTitle" idx="1"/>
          </p:nvPr>
        </p:nvSpPr>
        <p:spPr>
          <a:xfrm>
            <a:off x="381000" y="1412776"/>
            <a:ext cx="8458200" cy="3387824"/>
          </a:xfrm>
        </p:spPr>
        <p:txBody>
          <a:bodyPr>
            <a:normAutofit/>
          </a:bodyPr>
          <a:lstStyle/>
          <a:p>
            <a:r>
              <a:rPr lang="fr-CA" sz="4800" b="1" dirty="0"/>
              <a:t>Apocalypses : entre Marie-Claire Blais, Éric Dupont et Nicolas </a:t>
            </a:r>
            <a:r>
              <a:rPr lang="fr-CA" sz="4800" b="1" dirty="0" err="1"/>
              <a:t>Dickner</a:t>
            </a:r>
            <a:endParaRPr lang="cs-CZ" sz="4800" dirty="0"/>
          </a:p>
          <a:p>
            <a:r>
              <a:rPr lang="fr-CA" dirty="0" smtClean="0"/>
              <a:t>Petr </a:t>
            </a:r>
            <a:r>
              <a:rPr lang="fr-CA" dirty="0"/>
              <a:t>Kyloušek, Université Masaryk de Brno</a:t>
            </a:r>
            <a:endParaRPr lang="cs-CZ" dirty="0"/>
          </a:p>
        </p:txBody>
      </p:sp>
    </p:spTree>
    <p:extLst>
      <p:ext uri="{BB962C8B-B14F-4D97-AF65-F5344CB8AC3E}">
        <p14:creationId xmlns:p14="http://schemas.microsoft.com/office/powerpoint/2010/main" val="2828207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fr-CA" dirty="0"/>
              <a:t>ceux qui marchaient dans la nuit sous les façades noires des immeubles de Zenica, ces enfants, leurs mères, ils étaient eux aussi de cette grande marche de la mort vers la vie, pendant que Franz dirigeait en Bosnie ces œuvres de Berlioz, la </a:t>
            </a:r>
            <a:r>
              <a:rPr lang="fr-CA" i="1" dirty="0"/>
              <a:t>Grande Messe des morts</a:t>
            </a:r>
            <a:r>
              <a:rPr lang="fr-CA" dirty="0"/>
              <a:t>, </a:t>
            </a:r>
            <a:r>
              <a:rPr lang="fr-CA" i="1" dirty="0"/>
              <a:t>L’enfance du Christ,</a:t>
            </a:r>
            <a:r>
              <a:rPr lang="fr-CA" dirty="0"/>
              <a:t> quand pour le lancinant malaise de chacun, pensait Renata, la guerre était photographiée et que sonnait le cor du massacre funèbre </a:t>
            </a:r>
            <a:r>
              <a:rPr lang="fr-CA" dirty="0" smtClean="0"/>
              <a:t>(MCB: </a:t>
            </a:r>
            <a:r>
              <a:rPr lang="fr-CA" i="1" dirty="0" smtClean="0"/>
              <a:t>Dans </a:t>
            </a:r>
            <a:r>
              <a:rPr lang="fr-CA" i="1" dirty="0"/>
              <a:t>la foudre et lumière</a:t>
            </a:r>
            <a:r>
              <a:rPr lang="fr-CA" dirty="0"/>
              <a:t>, p. 125)</a:t>
            </a:r>
            <a:endParaRPr lang="cs-CZ" dirty="0"/>
          </a:p>
          <a:p>
            <a:endParaRPr lang="cs-CZ" dirty="0"/>
          </a:p>
        </p:txBody>
      </p:sp>
    </p:spTree>
    <p:extLst>
      <p:ext uri="{BB962C8B-B14F-4D97-AF65-F5344CB8AC3E}">
        <p14:creationId xmlns:p14="http://schemas.microsoft.com/office/powerpoint/2010/main" val="1018146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dirty="0"/>
              <a:t>Mesdemoiselles. J’ai pour vous une terrible nouvelle. Le Saint-Siège nous annonce une fin du monde imminente. La date est connue: cela aura lieu le jeudi 10 novembre en avant-midi. D’immenses blocs de glace enflammés tomberont du ciel pour châtier l’humanité. Seuls les purs de cœur et ceux qui craignent Dieu seront sauvés. (FA 163)</a:t>
            </a:r>
            <a:endParaRPr lang="cs-CZ" dirty="0"/>
          </a:p>
          <a:p>
            <a:endParaRPr lang="cs-CZ" dirty="0"/>
          </a:p>
        </p:txBody>
      </p:sp>
    </p:spTree>
    <p:extLst>
      <p:ext uri="{BB962C8B-B14F-4D97-AF65-F5344CB8AC3E}">
        <p14:creationId xmlns:p14="http://schemas.microsoft.com/office/powerpoint/2010/main" val="3316022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fr-CA" dirty="0"/>
              <a:t>Le ciel ennuyé de quelques nuages blancs à neuf heures connut un </a:t>
            </a:r>
            <a:r>
              <a:rPr lang="fr-CA" dirty="0" err="1"/>
              <a:t>ennuagement</a:t>
            </a:r>
            <a:r>
              <a:rPr lang="fr-CA" dirty="0"/>
              <a:t> graduel et, aux yeux des filles, prévisible au fur et à mesure que la matinée avançait. À dix heures quarante, une masse de nuages gris et sombres couvrait ; le ciel du Bas-Saint-Laurent, plongeant tous et toutes dans une lumière blafarde et blanchâtre, luminosité de novembre des pays du Nord. Par-delà le fleuve immense, les montagnes de Charlevoix disparurent derrière un brouillard apocalyptique. […] On attendit les onze heures comme Zachée attendit Jésus : avec de petits tremblements dans les membres inférieurs. (FA 168)</a:t>
            </a:r>
            <a:endParaRPr lang="cs-CZ" dirty="0"/>
          </a:p>
          <a:p>
            <a:endParaRPr lang="cs-CZ" dirty="0"/>
          </a:p>
        </p:txBody>
      </p:sp>
    </p:spTree>
    <p:extLst>
      <p:ext uri="{BB962C8B-B14F-4D97-AF65-F5344CB8AC3E}">
        <p14:creationId xmlns:p14="http://schemas.microsoft.com/office/powerpoint/2010/main" val="1637617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fr-CA" dirty="0"/>
              <a:t>Le 1</a:t>
            </a:r>
            <a:r>
              <a:rPr lang="fr-CA" baseline="30000" dirty="0"/>
              <a:t>er</a:t>
            </a:r>
            <a:r>
              <a:rPr lang="fr-CA" dirty="0"/>
              <a:t> septembre 1939, un immense cul se leva sur l’horizon allemand. Tel un astre, il monta dans notre ciel, il se mit à merder, </a:t>
            </a:r>
            <a:r>
              <a:rPr lang="fr-CA" dirty="0" err="1"/>
              <a:t>Kapriel</a:t>
            </a:r>
            <a:r>
              <a:rPr lang="fr-CA" dirty="0"/>
              <a:t>, Chez vous, il neige. Eh bien ici, il merde. Des flocons bruns, collants et puants, se mirent à tomber paresseusement sur le sol, sur les gens, sur les voitures, sur le stade olympique… D’abord sur l’Allemagne, puis sur le reste de l’Europe. Au début, on arrivait à se débarrasser de la merde qui tombait, mais bientôt, on en eut aux genoux, puis à la hauteur de hanche. Il merda pendant six ans. Aujourd’hui encore, nous pelletons la merde qui commença à tomber ce jour-là. (FA 490)</a:t>
            </a:r>
            <a:endParaRPr lang="cs-CZ" dirty="0"/>
          </a:p>
          <a:p>
            <a:endParaRPr lang="cs-CZ" dirty="0"/>
          </a:p>
        </p:txBody>
      </p:sp>
    </p:spTree>
    <p:extLst>
      <p:ext uri="{BB962C8B-B14F-4D97-AF65-F5344CB8AC3E}">
        <p14:creationId xmlns:p14="http://schemas.microsoft.com/office/powerpoint/2010/main" val="224325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pl-PL" i="1" dirty="0"/>
              <a:t>« Dieu ne joue pas aux dés » </a:t>
            </a:r>
            <a:r>
              <a:rPr lang="pl-PL" dirty="0"/>
              <a:t>: c’est à l’aide des dés, par jeu, qu’elle décide de </a:t>
            </a:r>
            <a:r>
              <a:rPr lang="pl-PL" i="1" dirty="0"/>
              <a:t>« trouver la date de la fin du monde au hasard »</a:t>
            </a:r>
            <a:r>
              <a:rPr lang="pl-PL" dirty="0"/>
              <a:t> (T 66</a:t>
            </a:r>
            <a:r>
              <a:rPr lang="pl-PL" dirty="0" smtClean="0"/>
              <a:t>)</a:t>
            </a:r>
            <a:endParaRPr lang="fr-CA" dirty="0" smtClean="0"/>
          </a:p>
          <a:p>
            <a:r>
              <a:rPr lang="pl-PL" dirty="0"/>
              <a:t>la soupe japonaise ramen </a:t>
            </a:r>
            <a:r>
              <a:rPr lang="pl-PL" i="1" dirty="0" smtClean="0"/>
              <a:t>Captain Mofuku</a:t>
            </a:r>
            <a:endParaRPr lang="fr-CA" dirty="0" smtClean="0"/>
          </a:p>
          <a:p>
            <a:r>
              <a:rPr lang="pl-PL" i="1" dirty="0"/>
              <a:t>« La nuit dernière j’ai rêvé de la bombe d’Hiroshima. »</a:t>
            </a:r>
            <a:r>
              <a:rPr lang="pl-PL" dirty="0"/>
              <a:t> (T 12)</a:t>
            </a:r>
            <a:endParaRPr lang="cs-CZ" dirty="0"/>
          </a:p>
        </p:txBody>
      </p:sp>
    </p:spTree>
    <p:extLst>
      <p:ext uri="{BB962C8B-B14F-4D97-AF65-F5344CB8AC3E}">
        <p14:creationId xmlns:p14="http://schemas.microsoft.com/office/powerpoint/2010/main" val="777522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i="1" dirty="0"/>
              <a:t>« Bunker »</a:t>
            </a:r>
            <a:r>
              <a:rPr lang="fr-CA" dirty="0"/>
              <a:t>, </a:t>
            </a:r>
            <a:r>
              <a:rPr lang="fr-CA" i="1" dirty="0"/>
              <a:t>« produit d’une civilisation obsédée par son avenir »</a:t>
            </a:r>
            <a:r>
              <a:rPr lang="fr-CA" dirty="0"/>
              <a:t> (T 46).</a:t>
            </a:r>
            <a:endParaRPr lang="cs-CZ" dirty="0"/>
          </a:p>
          <a:p>
            <a:r>
              <a:rPr lang="fr-CA" dirty="0"/>
              <a:t>Bob </a:t>
            </a:r>
            <a:r>
              <a:rPr lang="fr-CA" dirty="0" smtClean="0"/>
              <a:t>Marley: </a:t>
            </a:r>
            <a:r>
              <a:rPr lang="fr-CA" i="1" dirty="0"/>
              <a:t>Come </a:t>
            </a:r>
            <a:r>
              <a:rPr lang="fr-CA" i="1" dirty="0" err="1"/>
              <a:t>we</a:t>
            </a:r>
            <a:r>
              <a:rPr lang="fr-CA" i="1" dirty="0"/>
              <a:t> go </a:t>
            </a:r>
            <a:r>
              <a:rPr lang="fr-CA" i="1" dirty="0" err="1"/>
              <a:t>burn</a:t>
            </a:r>
            <a:r>
              <a:rPr lang="fr-CA" i="1" dirty="0"/>
              <a:t> down Babylon</a:t>
            </a:r>
            <a:r>
              <a:rPr lang="fr-CA" dirty="0"/>
              <a:t> (T 180</a:t>
            </a:r>
            <a:r>
              <a:rPr lang="fr-CA" dirty="0" smtClean="0"/>
              <a:t>)</a:t>
            </a:r>
          </a:p>
          <a:p>
            <a:r>
              <a:rPr lang="fr-CA" dirty="0" smtClean="0"/>
              <a:t> </a:t>
            </a:r>
            <a:r>
              <a:rPr lang="fr-CA" i="1" dirty="0"/>
              <a:t>«Je suis Shiva, le destructeur des mondes ! »</a:t>
            </a:r>
            <a:r>
              <a:rPr lang="fr-CA" dirty="0"/>
              <a:t> (T 111</a:t>
            </a:r>
            <a:r>
              <a:rPr lang="fr-CA" dirty="0" smtClean="0"/>
              <a:t>)</a:t>
            </a:r>
          </a:p>
          <a:p>
            <a:r>
              <a:rPr lang="fr-CA" i="1" dirty="0"/>
              <a:t> « The End Is Near. »</a:t>
            </a:r>
            <a:r>
              <a:rPr lang="fr-CA" dirty="0"/>
              <a:t> (146).</a:t>
            </a:r>
            <a:endParaRPr lang="cs-CZ" dirty="0"/>
          </a:p>
        </p:txBody>
      </p:sp>
    </p:spTree>
    <p:extLst>
      <p:ext uri="{BB962C8B-B14F-4D97-AF65-F5344CB8AC3E}">
        <p14:creationId xmlns:p14="http://schemas.microsoft.com/office/powerpoint/2010/main" val="2520567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dirty="0"/>
              <a:t>« Où peut-on trouver un bunker dans les parages ? » (</a:t>
            </a:r>
            <a:r>
              <a:rPr lang="fr-CA" i="1" dirty="0" err="1"/>
              <a:t>Sumimasen</a:t>
            </a:r>
            <a:r>
              <a:rPr lang="fr-CA" i="1" dirty="0"/>
              <a:t>, </a:t>
            </a:r>
            <a:r>
              <a:rPr lang="fr-CA" i="1" dirty="0" err="1"/>
              <a:t>kono</a:t>
            </a:r>
            <a:r>
              <a:rPr lang="fr-CA" i="1" dirty="0"/>
              <a:t> </a:t>
            </a:r>
            <a:r>
              <a:rPr lang="fr-CA" i="1" dirty="0" err="1"/>
              <a:t>atari</a:t>
            </a:r>
            <a:r>
              <a:rPr lang="fr-CA" i="1" dirty="0"/>
              <a:t> ni </a:t>
            </a:r>
            <a:r>
              <a:rPr lang="fr-CA" i="1" dirty="0" err="1"/>
              <a:t>chika</a:t>
            </a:r>
            <a:r>
              <a:rPr lang="fr-CA" i="1" dirty="0"/>
              <a:t> </a:t>
            </a:r>
            <a:r>
              <a:rPr lang="fr-CA" i="1" dirty="0" err="1"/>
              <a:t>sherutaa</a:t>
            </a:r>
            <a:r>
              <a:rPr lang="fr-CA" i="1" dirty="0"/>
              <a:t> </a:t>
            </a:r>
            <a:r>
              <a:rPr lang="fr-CA" i="1" dirty="0" err="1"/>
              <a:t>wa</a:t>
            </a:r>
            <a:r>
              <a:rPr lang="fr-CA" i="1" dirty="0"/>
              <a:t> </a:t>
            </a:r>
            <a:r>
              <a:rPr lang="fr-CA" i="1" dirty="0" err="1"/>
              <a:t>ari</a:t>
            </a:r>
            <a:r>
              <a:rPr lang="fr-CA" i="1" dirty="0"/>
              <a:t> </a:t>
            </a:r>
            <a:r>
              <a:rPr lang="fr-CA" i="1" dirty="0" err="1"/>
              <a:t>masu</a:t>
            </a:r>
            <a:r>
              <a:rPr lang="fr-CA" i="1" dirty="0"/>
              <a:t> ka ?)</a:t>
            </a:r>
            <a:r>
              <a:rPr lang="fr-CA" dirty="0"/>
              <a:t> ou « Puis-je emprunter votre masque à gaz / votre habit antiradiation ? » </a:t>
            </a:r>
            <a:r>
              <a:rPr lang="fr-CA" i="1" dirty="0"/>
              <a:t>(</a:t>
            </a:r>
            <a:r>
              <a:rPr lang="fr-CA" i="1" dirty="0" err="1"/>
              <a:t>Gasumasuku</a:t>
            </a:r>
            <a:r>
              <a:rPr lang="fr-CA" i="1" dirty="0"/>
              <a:t> / </a:t>
            </a:r>
            <a:r>
              <a:rPr lang="fr-CA" i="1" dirty="0" err="1"/>
              <a:t>houshanou</a:t>
            </a:r>
            <a:r>
              <a:rPr lang="fr-CA" i="1" dirty="0"/>
              <a:t> </a:t>
            </a:r>
            <a:r>
              <a:rPr lang="fr-CA" i="1" dirty="0" err="1"/>
              <a:t>bougyo</a:t>
            </a:r>
            <a:r>
              <a:rPr lang="fr-CA" i="1" dirty="0"/>
              <a:t> </a:t>
            </a:r>
            <a:r>
              <a:rPr lang="fr-CA" i="1" dirty="0" err="1"/>
              <a:t>suutsu</a:t>
            </a:r>
            <a:r>
              <a:rPr lang="fr-CA" i="1" dirty="0"/>
              <a:t> o </a:t>
            </a:r>
            <a:r>
              <a:rPr lang="fr-CA" i="1" dirty="0" err="1"/>
              <a:t>kari</a:t>
            </a:r>
            <a:r>
              <a:rPr lang="fr-CA" i="1" dirty="0"/>
              <a:t> </a:t>
            </a:r>
            <a:r>
              <a:rPr lang="fr-CA" i="1" dirty="0" err="1"/>
              <a:t>temi</a:t>
            </a:r>
            <a:r>
              <a:rPr lang="fr-CA" i="1" dirty="0"/>
              <a:t> ii </a:t>
            </a:r>
            <a:r>
              <a:rPr lang="fr-CA" i="1" dirty="0" err="1"/>
              <a:t>desu</a:t>
            </a:r>
            <a:r>
              <a:rPr lang="fr-CA" i="1" dirty="0"/>
              <a:t> ka ?)</a:t>
            </a:r>
            <a:r>
              <a:rPr lang="fr-CA" dirty="0"/>
              <a:t> (T 169-170)</a:t>
            </a:r>
            <a:endParaRPr lang="cs-CZ" dirty="0"/>
          </a:p>
          <a:p>
            <a:endParaRPr lang="cs-CZ" dirty="0"/>
          </a:p>
        </p:txBody>
      </p:sp>
    </p:spTree>
    <p:extLst>
      <p:ext uri="{BB962C8B-B14F-4D97-AF65-F5344CB8AC3E}">
        <p14:creationId xmlns:p14="http://schemas.microsoft.com/office/powerpoint/2010/main" val="955876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dirty="0"/>
              <a:t>Charles </a:t>
            </a:r>
            <a:r>
              <a:rPr lang="fr-CA" dirty="0" smtClean="0"/>
              <a:t>Smith–</a:t>
            </a:r>
            <a:r>
              <a:rPr lang="fr-CA" dirty="0" err="1" smtClean="0"/>
              <a:t>Kamajii</a:t>
            </a:r>
            <a:endParaRPr lang="fr-CA" dirty="0" smtClean="0"/>
          </a:p>
          <a:p>
            <a:r>
              <a:rPr lang="fr-CA" i="1" dirty="0" smtClean="0"/>
              <a:t>Spider-Man</a:t>
            </a:r>
          </a:p>
          <a:p>
            <a:r>
              <a:rPr lang="fr-CA" i="1" dirty="0" smtClean="0"/>
              <a:t>Sen </a:t>
            </a:r>
            <a:r>
              <a:rPr lang="fr-CA" i="1" dirty="0"/>
              <a:t>to </a:t>
            </a:r>
            <a:r>
              <a:rPr lang="fr-CA" i="1" dirty="0" err="1"/>
              <a:t>Chihiro</a:t>
            </a:r>
            <a:r>
              <a:rPr lang="fr-CA" i="1" dirty="0"/>
              <a:t> no </a:t>
            </a:r>
            <a:r>
              <a:rPr lang="fr-CA" i="1" dirty="0" err="1"/>
              <a:t>kamikakushi</a:t>
            </a:r>
            <a:r>
              <a:rPr lang="fr-CA" dirty="0"/>
              <a:t> (</a:t>
            </a:r>
            <a:r>
              <a:rPr lang="fr-CA" i="1" dirty="0"/>
              <a:t>Le voyage de </a:t>
            </a:r>
            <a:r>
              <a:rPr lang="fr-CA" i="1" dirty="0" err="1"/>
              <a:t>Chihiro</a:t>
            </a:r>
            <a:r>
              <a:rPr lang="fr-CA" dirty="0"/>
              <a:t>, 2001) de Hayao Miyazaki</a:t>
            </a:r>
            <a:endParaRPr lang="cs-CZ" dirty="0"/>
          </a:p>
        </p:txBody>
      </p:sp>
    </p:spTree>
    <p:extLst>
      <p:ext uri="{BB962C8B-B14F-4D97-AF65-F5344CB8AC3E}">
        <p14:creationId xmlns:p14="http://schemas.microsoft.com/office/powerpoint/2010/main" val="2593424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i="1" dirty="0"/>
              <a:t>« grandi dans un monde obsédé par l’apocalypse »</a:t>
            </a:r>
            <a:r>
              <a:rPr lang="fr-CA" dirty="0"/>
              <a:t>, </a:t>
            </a:r>
            <a:endParaRPr lang="fr-CA" dirty="0" smtClean="0"/>
          </a:p>
          <a:p>
            <a:r>
              <a:rPr lang="fr-CA" i="1" dirty="0" smtClean="0"/>
              <a:t>«</a:t>
            </a:r>
            <a:r>
              <a:rPr lang="fr-CA" i="1" dirty="0"/>
              <a:t> les pluies acides, la couche d’ozone, les substances cancérigènes, le cholestérol, la désertification, la fluoration de l’eau courante et les astéroïdes – n’importe quoi, pourvu que ce soit imminent. »</a:t>
            </a:r>
            <a:r>
              <a:rPr lang="fr-CA" dirty="0"/>
              <a:t>  (La liste occupe un chapitre entier : T 234-236.)</a:t>
            </a:r>
            <a:endParaRPr lang="cs-CZ" dirty="0"/>
          </a:p>
        </p:txBody>
      </p:sp>
    </p:spTree>
    <p:extLst>
      <p:ext uri="{BB962C8B-B14F-4D97-AF65-F5344CB8AC3E}">
        <p14:creationId xmlns:p14="http://schemas.microsoft.com/office/powerpoint/2010/main" val="2908680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a:t>Jocelyne Saucier </a:t>
            </a:r>
            <a:r>
              <a:rPr lang="fr-CA" i="1"/>
              <a:t>Héritiers de la mine</a:t>
            </a:r>
            <a:r>
              <a:rPr lang="fr-CA"/>
              <a:t> (1999</a:t>
            </a:r>
            <a:r>
              <a:rPr lang="fr-CA" smtClean="0"/>
              <a:t>); </a:t>
            </a:r>
            <a:r>
              <a:rPr lang="fr-CA" i="1"/>
              <a:t>Il pleuvait des oiseaux</a:t>
            </a:r>
            <a:r>
              <a:rPr lang="fr-CA"/>
              <a:t> (2011)</a:t>
            </a:r>
            <a:endParaRPr lang="cs-CZ" dirty="0"/>
          </a:p>
        </p:txBody>
      </p:sp>
    </p:spTree>
    <p:extLst>
      <p:ext uri="{BB962C8B-B14F-4D97-AF65-F5344CB8AC3E}">
        <p14:creationId xmlns:p14="http://schemas.microsoft.com/office/powerpoint/2010/main" val="3107388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fr-CA" b="1" i="1" dirty="0" smtClean="0"/>
              <a:t>Conflictualités nationalistes médiatisées</a:t>
            </a:r>
          </a:p>
          <a:p>
            <a:r>
              <a:rPr lang="pl-PL" dirty="0"/>
              <a:t>Antoine </a:t>
            </a:r>
            <a:r>
              <a:rPr lang="pl-PL" dirty="0" smtClean="0"/>
              <a:t>Gérin-Lajoie</a:t>
            </a:r>
            <a:r>
              <a:rPr lang="fr-CA" dirty="0" smtClean="0"/>
              <a:t>: </a:t>
            </a:r>
            <a:r>
              <a:rPr lang="pl-PL" i="1" dirty="0"/>
              <a:t>Le Jeune Latour</a:t>
            </a:r>
            <a:r>
              <a:rPr lang="pl-PL" dirty="0"/>
              <a:t> (1844</a:t>
            </a:r>
            <a:r>
              <a:rPr lang="pl-PL" dirty="0" smtClean="0"/>
              <a:t>)</a:t>
            </a:r>
            <a:endParaRPr lang="fr-CA" dirty="0" smtClean="0"/>
          </a:p>
          <a:p>
            <a:r>
              <a:rPr lang="pl-PL" dirty="0"/>
              <a:t>Pierre-Georges Prévost Boucher de </a:t>
            </a:r>
            <a:r>
              <a:rPr lang="pl-PL" dirty="0" smtClean="0"/>
              <a:t>Boucherville</a:t>
            </a:r>
            <a:r>
              <a:rPr lang="fr-CA" dirty="0" smtClean="0"/>
              <a:t>: </a:t>
            </a:r>
            <a:r>
              <a:rPr lang="pl-PL" i="1" dirty="0"/>
              <a:t>Une de perdue, deux de trouvées</a:t>
            </a:r>
            <a:r>
              <a:rPr lang="pl-PL" dirty="0"/>
              <a:t> (1849-1851; 1864-1865, 1874</a:t>
            </a:r>
            <a:r>
              <a:rPr lang="pl-PL" dirty="0" smtClean="0"/>
              <a:t>)</a:t>
            </a:r>
            <a:endParaRPr lang="fr-CA" dirty="0" smtClean="0"/>
          </a:p>
          <a:p>
            <a:r>
              <a:rPr lang="pl-PL" dirty="0"/>
              <a:t>Philippe-Joseph Aubert de Gaspé </a:t>
            </a:r>
            <a:r>
              <a:rPr lang="pl-PL" dirty="0" smtClean="0"/>
              <a:t>père</a:t>
            </a:r>
            <a:r>
              <a:rPr lang="fr-CA" dirty="0" smtClean="0"/>
              <a:t>: </a:t>
            </a:r>
            <a:r>
              <a:rPr lang="pl-PL" i="1" dirty="0"/>
              <a:t>Les Anciens Canadiens</a:t>
            </a:r>
            <a:r>
              <a:rPr lang="pl-PL" dirty="0"/>
              <a:t> (1863)</a:t>
            </a:r>
            <a:endParaRPr lang="cs-CZ" dirty="0"/>
          </a:p>
        </p:txBody>
      </p:sp>
    </p:spTree>
    <p:extLst>
      <p:ext uri="{BB962C8B-B14F-4D97-AF65-F5344CB8AC3E}">
        <p14:creationId xmlns:p14="http://schemas.microsoft.com/office/powerpoint/2010/main" val="3651777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fr-CA" dirty="0" smtClean="0"/>
              <a:t>La fian</a:t>
            </a:r>
            <a:r>
              <a:rPr lang="cs-CZ" dirty="0" smtClean="0"/>
              <a:t>c</a:t>
            </a:r>
            <a:r>
              <a:rPr lang="fr-CA" dirty="0" smtClean="0"/>
              <a:t>é</a:t>
            </a:r>
            <a:r>
              <a:rPr lang="cs-CZ" dirty="0" smtClean="0"/>
              <a:t>e </a:t>
            </a:r>
            <a:r>
              <a:rPr lang="cs-CZ" dirty="0" err="1" smtClean="0"/>
              <a:t>am</a:t>
            </a:r>
            <a:r>
              <a:rPr lang="fr-CA" dirty="0" smtClean="0"/>
              <a:t>é</a:t>
            </a:r>
            <a:r>
              <a:rPr lang="cs-CZ" dirty="0" err="1" smtClean="0"/>
              <a:t>ricaine</a:t>
            </a:r>
            <a:r>
              <a:rPr lang="fr-CA" dirty="0" smtClean="0"/>
              <a:t>: Louis </a:t>
            </a:r>
            <a:r>
              <a:rPr lang="fr-CA" dirty="0" err="1" smtClean="0"/>
              <a:t>Lamontagne</a:t>
            </a:r>
            <a:r>
              <a:rPr lang="fr-CA" dirty="0" smtClean="0"/>
              <a:t>, Madeleine, Gabriel, Michel</a:t>
            </a:r>
          </a:p>
          <a:p>
            <a:r>
              <a:rPr lang="fr-CA" dirty="0" smtClean="0"/>
              <a:t>Magdalena Berg</a:t>
            </a:r>
          </a:p>
          <a:p>
            <a:pPr marL="0" indent="0">
              <a:buNone/>
            </a:pPr>
            <a:r>
              <a:rPr lang="fr-CA" i="1" dirty="0" smtClean="0"/>
              <a:t>« Dans un monde où tut est mensonge, plus personne ne ment. </a:t>
            </a:r>
            <a:r>
              <a:rPr lang="fr-CA" i="1" smtClean="0"/>
              <a:t>» </a:t>
            </a:r>
            <a:r>
              <a:rPr lang="fr-CA" smtClean="0"/>
              <a:t>(FA 611)</a:t>
            </a:r>
            <a:endParaRPr lang="fr-CA" i="1" smtClean="0"/>
          </a:p>
        </p:txBody>
      </p:sp>
    </p:spTree>
    <p:extLst>
      <p:ext uri="{BB962C8B-B14F-4D97-AF65-F5344CB8AC3E}">
        <p14:creationId xmlns:p14="http://schemas.microsoft.com/office/powerpoint/2010/main" val="1055750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pl-PL" dirty="0"/>
              <a:t>Jacques </a:t>
            </a:r>
            <a:r>
              <a:rPr lang="pl-PL" dirty="0" smtClean="0"/>
              <a:t>Ferron</a:t>
            </a:r>
            <a:r>
              <a:rPr lang="fr-CA" dirty="0" smtClean="0"/>
              <a:t>:</a:t>
            </a:r>
            <a:r>
              <a:rPr lang="pl-PL" dirty="0" smtClean="0"/>
              <a:t> </a:t>
            </a:r>
            <a:r>
              <a:rPr lang="pl-PL" i="1" dirty="0"/>
              <a:t>Les Grand Soleils</a:t>
            </a:r>
            <a:r>
              <a:rPr lang="pl-PL" dirty="0"/>
              <a:t> (1958</a:t>
            </a:r>
            <a:r>
              <a:rPr lang="pl-PL" dirty="0" smtClean="0"/>
              <a:t>)</a:t>
            </a:r>
            <a:endParaRPr lang="fr-CA" dirty="0" smtClean="0"/>
          </a:p>
          <a:p>
            <a:pPr marL="0" indent="0">
              <a:buNone/>
            </a:pPr>
            <a:r>
              <a:rPr lang="fr-CA" dirty="0" smtClean="0"/>
              <a:t>(Elizabeth Smith: Je suis pas anglaise)</a:t>
            </a:r>
          </a:p>
          <a:p>
            <a:r>
              <a:rPr lang="pl-PL" dirty="0" smtClean="0"/>
              <a:t>François Barcelo</a:t>
            </a:r>
            <a:r>
              <a:rPr lang="fr-CA" dirty="0" smtClean="0"/>
              <a:t>: </a:t>
            </a:r>
            <a:r>
              <a:rPr lang="pl-PL" i="1" dirty="0"/>
              <a:t>Les Plaines à l’envers</a:t>
            </a:r>
            <a:r>
              <a:rPr lang="pl-PL" dirty="0"/>
              <a:t> (1989</a:t>
            </a:r>
            <a:r>
              <a:rPr lang="pl-PL" dirty="0" smtClean="0"/>
              <a:t>)</a:t>
            </a:r>
            <a:endParaRPr lang="fr-CA" dirty="0" smtClean="0"/>
          </a:p>
        </p:txBody>
      </p:sp>
    </p:spTree>
    <p:extLst>
      <p:ext uri="{BB962C8B-B14F-4D97-AF65-F5344CB8AC3E}">
        <p14:creationId xmlns:p14="http://schemas.microsoft.com/office/powerpoint/2010/main" val="3414984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pl-PL" dirty="0" smtClean="0"/>
              <a:t>Michel BIRON, Olivier PARENTEAU: La guerre dans la littérature québécoise (Voix et Images, 111, 2012)</a:t>
            </a:r>
          </a:p>
          <a:p>
            <a:pPr marL="0" indent="0">
              <a:buNone/>
            </a:pPr>
            <a:r>
              <a:rPr lang="fr-CA" i="1" dirty="0" smtClean="0"/>
              <a:t>« </a:t>
            </a:r>
            <a:r>
              <a:rPr lang="pl-PL" i="1" dirty="0" smtClean="0"/>
              <a:t>Ces </a:t>
            </a:r>
            <a:r>
              <a:rPr lang="pl-PL" i="1" dirty="0"/>
              <a:t>guerres ont beau avoir lieu sur d’autres continents, elles fascinent l’écrivain canadien-français malgré la distance ou, plus exactement, elles le fascinent par la distance même qui le séparent de l’événement</a:t>
            </a:r>
            <a:r>
              <a:rPr lang="pl-PL" i="1" dirty="0" smtClean="0"/>
              <a:t>.</a:t>
            </a:r>
            <a:r>
              <a:rPr lang="fr-CA" i="1" dirty="0" smtClean="0"/>
              <a:t> »</a:t>
            </a:r>
            <a:endParaRPr lang="cs-CZ" i="1" dirty="0"/>
          </a:p>
        </p:txBody>
      </p:sp>
    </p:spTree>
    <p:extLst>
      <p:ext uri="{BB962C8B-B14F-4D97-AF65-F5344CB8AC3E}">
        <p14:creationId xmlns:p14="http://schemas.microsoft.com/office/powerpoint/2010/main" val="2273223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304800" y="908720"/>
            <a:ext cx="8686800" cy="5688632"/>
          </a:xfrm>
        </p:spPr>
        <p:txBody>
          <a:bodyPr>
            <a:normAutofit fontScale="92500" lnSpcReduction="20000"/>
          </a:bodyPr>
          <a:lstStyle/>
          <a:p>
            <a:r>
              <a:rPr lang="fr-FR" b="1" dirty="0"/>
              <a:t>Ouvrages analysés</a:t>
            </a:r>
            <a:endParaRPr lang="cs-CZ" dirty="0"/>
          </a:p>
          <a:p>
            <a:r>
              <a:rPr lang="fr-FR" dirty="0"/>
              <a:t>Blais, Marie-Claire. </a:t>
            </a:r>
            <a:r>
              <a:rPr lang="fr-FR" i="1" dirty="0"/>
              <a:t>Soifs</a:t>
            </a:r>
            <a:r>
              <a:rPr lang="fr-FR" dirty="0"/>
              <a:t> Montréal : Boréal, 1997.</a:t>
            </a:r>
            <a:endParaRPr lang="cs-CZ" dirty="0"/>
          </a:p>
          <a:p>
            <a:r>
              <a:rPr lang="fr-FR" dirty="0"/>
              <a:t>Blais, Marie-Claire. </a:t>
            </a:r>
            <a:r>
              <a:rPr lang="fr-FR" i="1" dirty="0"/>
              <a:t>Dans la foudre et la lumière</a:t>
            </a:r>
            <a:r>
              <a:rPr lang="fr-FR" dirty="0"/>
              <a:t>, Montréal : Boréal, 2001.</a:t>
            </a:r>
            <a:endParaRPr lang="cs-CZ" dirty="0"/>
          </a:p>
          <a:p>
            <a:r>
              <a:rPr lang="fr-FR" dirty="0"/>
              <a:t>Blais, Marie-Claire. </a:t>
            </a:r>
            <a:r>
              <a:rPr lang="fr-FR" i="1" dirty="0"/>
              <a:t>Augustino et le chœur de la destruction</a:t>
            </a:r>
            <a:r>
              <a:rPr lang="fr-FR" dirty="0"/>
              <a:t>, Montréal : Boréal, 2005.</a:t>
            </a:r>
            <a:endParaRPr lang="cs-CZ" dirty="0"/>
          </a:p>
          <a:p>
            <a:r>
              <a:rPr lang="fr-FR" dirty="0"/>
              <a:t>Blais, Marie-Claire. </a:t>
            </a:r>
            <a:r>
              <a:rPr lang="fr-FR" i="1" dirty="0"/>
              <a:t>Naissance de Rebecca à l’ère des tourments</a:t>
            </a:r>
            <a:r>
              <a:rPr lang="fr-FR" dirty="0"/>
              <a:t>, Montréal : Boréal, 2008.</a:t>
            </a:r>
            <a:endParaRPr lang="cs-CZ" dirty="0"/>
          </a:p>
          <a:p>
            <a:r>
              <a:rPr lang="fr-FR" dirty="0"/>
              <a:t>Blais, Marie-Claire. </a:t>
            </a:r>
            <a:r>
              <a:rPr lang="fr-FR" i="1" dirty="0"/>
              <a:t>Mai au bal des prédateurs</a:t>
            </a:r>
            <a:r>
              <a:rPr lang="fr-FR" dirty="0"/>
              <a:t>, Montréal : Boréal, 2010.</a:t>
            </a:r>
            <a:endParaRPr lang="cs-CZ" dirty="0"/>
          </a:p>
          <a:p>
            <a:r>
              <a:rPr lang="fr-FR" dirty="0" err="1"/>
              <a:t>Dickner</a:t>
            </a:r>
            <a:r>
              <a:rPr lang="fr-FR" dirty="0"/>
              <a:t>, Nicolas. </a:t>
            </a:r>
            <a:r>
              <a:rPr lang="fr-FR" i="1" dirty="0"/>
              <a:t>Tarmac.</a:t>
            </a:r>
            <a:r>
              <a:rPr lang="fr-FR" dirty="0"/>
              <a:t> Montréal : Alto, 2011.</a:t>
            </a:r>
            <a:endParaRPr lang="cs-CZ" dirty="0"/>
          </a:p>
          <a:p>
            <a:r>
              <a:rPr lang="fr-FR" dirty="0"/>
              <a:t>Dupont, Éric. </a:t>
            </a:r>
            <a:r>
              <a:rPr lang="fr-FR" i="1" dirty="0"/>
              <a:t>La fiancée américaine</a:t>
            </a:r>
            <a:r>
              <a:rPr lang="fr-FR" dirty="0"/>
              <a:t>. Paris : Éditions du Toucan, 2014</a:t>
            </a:r>
            <a:r>
              <a:rPr lang="fr-FR" dirty="0" smtClean="0"/>
              <a:t>.</a:t>
            </a:r>
            <a:endParaRPr lang="cs-CZ" dirty="0"/>
          </a:p>
        </p:txBody>
      </p:sp>
    </p:spTree>
    <p:extLst>
      <p:ext uri="{BB962C8B-B14F-4D97-AF65-F5344CB8AC3E}">
        <p14:creationId xmlns:p14="http://schemas.microsoft.com/office/powerpoint/2010/main" val="1357390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304800" y="908720"/>
            <a:ext cx="8686800" cy="5544616"/>
          </a:xfrm>
        </p:spPr>
        <p:txBody>
          <a:bodyPr>
            <a:normAutofit fontScale="85000" lnSpcReduction="20000"/>
          </a:bodyPr>
          <a:lstStyle/>
          <a:p>
            <a:r>
              <a:rPr lang="pl-PL" dirty="0"/>
              <a:t>elle voyait [« la vierge aux sacs », une prophétesse] le supplice du feu dont brûlait déjà la terre, dans la flambée des bombes, [...] assise sur le trottoir, propre comme si elle eût été lavée par les pluies dans sa jupe plissée, elle attendait la condamnation des hommes autant que celle de Dieu, espérant que cette colère de Dieu saurait engloutir avec elle la ville de New York ..... les bras en croix ..... par ce paroxysme de la fin du monde .... l’eau diluvienne débordant de tous les éviers, de toutes les cuvettes murales, se propageant partout, finirait par épurer la terre et recréerait la vie .... d’autres ressentaient dans leur chair l’éruption d’une planète [...] croyaient voir exploser sous leurs yeux la grappe de leurs entrailles et de leurs organes gangrenés </a:t>
            </a:r>
            <a:r>
              <a:rPr lang="pl-PL" dirty="0" smtClean="0"/>
              <a:t>(</a:t>
            </a:r>
            <a:r>
              <a:rPr lang="fr-CA" dirty="0" smtClean="0"/>
              <a:t>MCB: </a:t>
            </a:r>
            <a:r>
              <a:rPr lang="pl-PL" i="1" dirty="0" smtClean="0"/>
              <a:t>Dans </a:t>
            </a:r>
            <a:r>
              <a:rPr lang="pl-PL" i="1" dirty="0"/>
              <a:t>la foudre et lumière</a:t>
            </a:r>
            <a:r>
              <a:rPr lang="pl-PL" dirty="0"/>
              <a:t>, pp. 64-65)</a:t>
            </a:r>
            <a:endParaRPr lang="cs-CZ" dirty="0"/>
          </a:p>
        </p:txBody>
      </p:sp>
    </p:spTree>
    <p:extLst>
      <p:ext uri="{BB962C8B-B14F-4D97-AF65-F5344CB8AC3E}">
        <p14:creationId xmlns:p14="http://schemas.microsoft.com/office/powerpoint/2010/main" val="1759890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fr-CA" dirty="0"/>
              <a:t>ils étaient [soldats] comme ces Allégories du peintre Beckmann, leurs têtes, leurs corps sadiquement tenaillés, ou avais-je le pouvoir de lire dans leurs yeux caves ce qu’ils ramenaient d’eux-mêmes de la ligne des tranchées, eux qui se sentaient coupés, décapités, bien qu’ils fussent encore imprimés là comme sur le canevas du peintre, vivant, respirant encore, telle une marche de fantômes </a:t>
            </a:r>
            <a:r>
              <a:rPr lang="fr-CA" dirty="0" smtClean="0"/>
              <a:t>(MCB: </a:t>
            </a:r>
            <a:r>
              <a:rPr lang="fr-CA" i="1" dirty="0" smtClean="0"/>
              <a:t>Augustino</a:t>
            </a:r>
            <a:r>
              <a:rPr lang="fr-CA" dirty="0"/>
              <a:t>, p 60)</a:t>
            </a:r>
            <a:endParaRPr lang="cs-CZ" dirty="0"/>
          </a:p>
          <a:p>
            <a:endParaRPr lang="cs-CZ" dirty="0"/>
          </a:p>
        </p:txBody>
      </p:sp>
    </p:spTree>
    <p:extLst>
      <p:ext uri="{BB962C8B-B14F-4D97-AF65-F5344CB8AC3E}">
        <p14:creationId xmlns:p14="http://schemas.microsoft.com/office/powerpoint/2010/main" val="1214712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304800" y="1124744"/>
            <a:ext cx="8686800" cy="5544616"/>
          </a:xfrm>
        </p:spPr>
        <p:txBody>
          <a:bodyPr>
            <a:normAutofit fontScale="85000" lnSpcReduction="20000"/>
          </a:bodyPr>
          <a:lstStyle/>
          <a:p>
            <a:endParaRPr lang="fr-CA" dirty="0" smtClean="0"/>
          </a:p>
          <a:p>
            <a:r>
              <a:rPr lang="fr-CA" dirty="0" smtClean="0"/>
              <a:t>Je </a:t>
            </a:r>
            <a:r>
              <a:rPr lang="fr-CA" dirty="0"/>
              <a:t>veux savoir, c’est tout, peut-être ai-je envie que chacun constate que ces moments de la fin d’une vie n’appartiennent qu’à lui seul, pourtant c’est dans une danse collective que nous mourons, que voit-on, que ressent-on pour la dernière fois? Est-ce cynique de vouloir l’accomplissement d’une danse entre tous ces êtres séparés qu’une même crainte unit? Je veux une levée d’âmes triomphantes, déterminées, nous formons alors un cercle, une arche, il n’y a pas que cette union du sexe et de la mort, son image euphorique, il y a aussi que la mort est vitale, qu’elle est pour tous un recommencement, nous pouvons tous convertir notre mortalité en une matinée de survie, et cela varie pour chacun, pour chacune; </a:t>
            </a:r>
            <a:r>
              <a:rPr lang="fr-CA" dirty="0" smtClean="0"/>
              <a:t>(MCB: </a:t>
            </a:r>
            <a:r>
              <a:rPr lang="fr-CA" i="1" dirty="0" smtClean="0"/>
              <a:t>Dans </a:t>
            </a:r>
            <a:r>
              <a:rPr lang="fr-CA" i="1" dirty="0"/>
              <a:t>la foudre et lumière</a:t>
            </a:r>
            <a:r>
              <a:rPr lang="fr-CA" dirty="0"/>
              <a:t>, p. 102)</a:t>
            </a:r>
            <a:endParaRPr lang="cs-CZ" dirty="0"/>
          </a:p>
          <a:p>
            <a:endParaRPr lang="cs-CZ" dirty="0"/>
          </a:p>
        </p:txBody>
      </p:sp>
    </p:spTree>
    <p:extLst>
      <p:ext uri="{BB962C8B-B14F-4D97-AF65-F5344CB8AC3E}">
        <p14:creationId xmlns:p14="http://schemas.microsoft.com/office/powerpoint/2010/main" val="1682439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fr-CA" dirty="0"/>
              <a:t>je crois comme vous au retour des âmes, comment expliquer autrement la confusion du monde, ai-je écrit cela, le retour des âmes? dit Daniel, mais oui, souvenez-vous, dit Rodrigo, vous avez écrit, ces âmes rejetées par les crimes de leurs parents qui habitaient des corps innocents immolés trop tôt reviennent sur la terre, qu’ils ravagent de leurs frayeurs et parfois de leurs crimes [...] ces âmes en écueils rôdaient autour de nous dans le gluant brouillard des sévices ancestraux </a:t>
            </a:r>
            <a:r>
              <a:rPr lang="fr-CA" dirty="0" smtClean="0"/>
              <a:t>(MCB: </a:t>
            </a:r>
            <a:r>
              <a:rPr lang="fr-CA" i="1" dirty="0" smtClean="0"/>
              <a:t>Dans </a:t>
            </a:r>
            <a:r>
              <a:rPr lang="fr-CA" i="1" dirty="0"/>
              <a:t>la foudre et lumière</a:t>
            </a:r>
            <a:r>
              <a:rPr lang="fr-CA" dirty="0"/>
              <a:t>, p. 43)</a:t>
            </a:r>
            <a:endParaRPr lang="cs-CZ" dirty="0"/>
          </a:p>
          <a:p>
            <a:endParaRPr lang="cs-CZ" dirty="0"/>
          </a:p>
        </p:txBody>
      </p:sp>
    </p:spTree>
    <p:extLst>
      <p:ext uri="{BB962C8B-B14F-4D97-AF65-F5344CB8AC3E}">
        <p14:creationId xmlns:p14="http://schemas.microsoft.com/office/powerpoint/2010/main" val="2580786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220</TotalTime>
  <Words>875</Words>
  <Application>Microsoft Office PowerPoint</Application>
  <PresentationFormat>Předvádění na obrazovce (4:3)</PresentationFormat>
  <Paragraphs>45</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Franklin Gothic Book</vt:lpstr>
      <vt:lpstr>Franklin Gothic Medium</vt:lpstr>
      <vt:lpstr>Wingdings 2</vt:lpstr>
      <vt:lpstr>Cesta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Kyloušek</dc:creator>
  <cp:lastModifiedBy>Petr</cp:lastModifiedBy>
  <cp:revision>22</cp:revision>
  <dcterms:created xsi:type="dcterms:W3CDTF">2015-03-27T06:28:16Z</dcterms:created>
  <dcterms:modified xsi:type="dcterms:W3CDTF">2016-05-20T06:26:21Z</dcterms:modified>
</cp:coreProperties>
</file>