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952249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6769372-A3B6-46EF-8920-7AABEF42E0CF}"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3458158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2200346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05979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4120613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7658634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2914530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1403950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186887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600682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370035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6769372-A3B6-46EF-8920-7AABEF42E0CF}"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302927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6769372-A3B6-46EF-8920-7AABEF42E0CF}" type="datetimeFigureOut">
              <a:rPr lang="en-US" smtClean="0"/>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349510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270821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1266278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66769372-A3B6-46EF-8920-7AABEF42E0CF}" type="datetimeFigureOut">
              <a:rPr lang="en-US" smtClean="0"/>
              <a:t>2/12/2025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2014377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6769372-A3B6-46EF-8920-7AABEF42E0CF}" type="datetimeFigureOut">
              <a:rPr lang="en-US" smtClean="0"/>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019E3F-5967-4D51-9D99-A93930274EFC}" type="slidenum">
              <a:rPr lang="en-US" smtClean="0"/>
              <a:t>‹N›</a:t>
            </a:fld>
            <a:endParaRPr lang="en-US"/>
          </a:p>
        </p:txBody>
      </p:sp>
    </p:spTree>
    <p:extLst>
      <p:ext uri="{BB962C8B-B14F-4D97-AF65-F5344CB8AC3E}">
        <p14:creationId xmlns:p14="http://schemas.microsoft.com/office/powerpoint/2010/main" val="418828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6769372-A3B6-46EF-8920-7AABEF42E0CF}" type="datetimeFigureOut">
              <a:rPr lang="en-US" smtClean="0"/>
              <a:t>2/12/2025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7019E3F-5967-4D51-9D99-A93930274EFC}" type="slidenum">
              <a:rPr lang="en-US" smtClean="0"/>
              <a:t>‹N›</a:t>
            </a:fld>
            <a:endParaRPr lang="en-US"/>
          </a:p>
        </p:txBody>
      </p:sp>
    </p:spTree>
    <p:extLst>
      <p:ext uri="{BB962C8B-B14F-4D97-AF65-F5344CB8AC3E}">
        <p14:creationId xmlns:p14="http://schemas.microsoft.com/office/powerpoint/2010/main" val="390353827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6B1FB0-4E21-B5D5-9B1C-3F8D4538439A}"/>
              </a:ext>
            </a:extLst>
          </p:cNvPr>
          <p:cNvSpPr>
            <a:spLocks noGrp="1"/>
          </p:cNvSpPr>
          <p:nvPr>
            <p:ph type="ctrTitle"/>
          </p:nvPr>
        </p:nvSpPr>
        <p:spPr/>
        <p:txBody>
          <a:bodyPr/>
          <a:lstStyle/>
          <a:p>
            <a:r>
              <a:rPr lang="it-IT" dirty="0"/>
              <a:t>Japan in the 21° Century</a:t>
            </a:r>
            <a:endParaRPr lang="en-US" dirty="0"/>
          </a:p>
        </p:txBody>
      </p:sp>
      <p:sp>
        <p:nvSpPr>
          <p:cNvPr id="3" name="Sottotitolo 2">
            <a:extLst>
              <a:ext uri="{FF2B5EF4-FFF2-40B4-BE49-F238E27FC236}">
                <a16:creationId xmlns:a16="http://schemas.microsoft.com/office/drawing/2014/main" id="{B9BD36C0-7C24-E21C-038B-26FD37E9D7EB}"/>
              </a:ext>
            </a:extLst>
          </p:cNvPr>
          <p:cNvSpPr>
            <a:spLocks noGrp="1"/>
          </p:cNvSpPr>
          <p:nvPr>
            <p:ph type="subTitle" idx="1"/>
          </p:nvPr>
        </p:nvSpPr>
        <p:spPr/>
        <p:txBody>
          <a:bodyPr/>
          <a:lstStyle/>
          <a:p>
            <a:r>
              <a:rPr lang="it-IT" dirty="0"/>
              <a:t>Dr Andrea </a:t>
            </a:r>
            <a:r>
              <a:rPr lang="it-IT" dirty="0" err="1"/>
              <a:t>boccardi</a:t>
            </a:r>
            <a:r>
              <a:rPr lang="it-IT" dirty="0"/>
              <a:t> – week 1 .  </a:t>
            </a:r>
            <a:r>
              <a:rPr lang="it-IT" dirty="0" err="1"/>
              <a:t>introduction</a:t>
            </a:r>
            <a:endParaRPr lang="en-US" dirty="0"/>
          </a:p>
        </p:txBody>
      </p:sp>
    </p:spTree>
    <p:extLst>
      <p:ext uri="{BB962C8B-B14F-4D97-AF65-F5344CB8AC3E}">
        <p14:creationId xmlns:p14="http://schemas.microsoft.com/office/powerpoint/2010/main" val="228911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83C361-BBB7-AD0E-B5AE-5CA54EF103D0}"/>
              </a:ext>
            </a:extLst>
          </p:cNvPr>
          <p:cNvSpPr>
            <a:spLocks noGrp="1"/>
          </p:cNvSpPr>
          <p:nvPr>
            <p:ph type="title"/>
          </p:nvPr>
        </p:nvSpPr>
        <p:spPr/>
        <p:txBody>
          <a:bodyPr/>
          <a:lstStyle/>
          <a:p>
            <a:r>
              <a:rPr lang="it-IT" dirty="0"/>
              <a:t>Course Content</a:t>
            </a:r>
            <a:endParaRPr lang="en-US" dirty="0"/>
          </a:p>
        </p:txBody>
      </p:sp>
      <p:sp>
        <p:nvSpPr>
          <p:cNvPr id="3" name="Segnaposto contenuto 2">
            <a:extLst>
              <a:ext uri="{FF2B5EF4-FFF2-40B4-BE49-F238E27FC236}">
                <a16:creationId xmlns:a16="http://schemas.microsoft.com/office/drawing/2014/main" id="{7019A782-3A48-4C1F-727F-F9A2022A4F36}"/>
              </a:ext>
            </a:extLst>
          </p:cNvPr>
          <p:cNvSpPr>
            <a:spLocks noGrp="1"/>
          </p:cNvSpPr>
          <p:nvPr>
            <p:ph idx="1"/>
          </p:nvPr>
        </p:nvSpPr>
        <p:spPr/>
        <p:txBody>
          <a:bodyPr/>
          <a:lstStyle/>
          <a:p>
            <a:r>
              <a:rPr lang="it-IT" dirty="0" err="1"/>
              <a:t>Introduction</a:t>
            </a:r>
            <a:r>
              <a:rPr lang="it-IT" dirty="0"/>
              <a:t>:</a:t>
            </a:r>
          </a:p>
          <a:p>
            <a:pPr lvl="1"/>
            <a:r>
              <a:rPr lang="en-US" dirty="0"/>
              <a:t>This course aims to provide a historical overview of Japan and Japanese society </a:t>
            </a:r>
            <a:r>
              <a:rPr lang="en-US" i="1" dirty="0"/>
              <a:t>at the turn of the 21st century</a:t>
            </a:r>
            <a:r>
              <a:rPr lang="en-US" dirty="0"/>
              <a:t>, focusing on the manifold perspectives, phenomena, and experiences that transformed Japan during the </a:t>
            </a:r>
            <a:r>
              <a:rPr lang="en-US" i="1" dirty="0"/>
              <a:t>‘Heisei’ </a:t>
            </a:r>
            <a:r>
              <a:rPr lang="en-US" dirty="0"/>
              <a:t>period and the beginning of the </a:t>
            </a:r>
            <a:r>
              <a:rPr lang="en-US" i="1" dirty="0"/>
              <a:t>Reiwa</a:t>
            </a:r>
            <a:r>
              <a:rPr lang="en-US" dirty="0"/>
              <a:t>. In particular, this course will serve as an introduction to the prevailing ideas and views that shape what Japan is today, what pivotal issues are perceived and discussed in Japanese society, and what impact they can have on the domestic population as well as individuals interacting with it – such as you. In order to do so, this course will touch upon </a:t>
            </a:r>
            <a:r>
              <a:rPr lang="en-US" i="1" dirty="0"/>
              <a:t>economic, social, political and cultural issues </a:t>
            </a:r>
            <a:r>
              <a:rPr lang="en-US" dirty="0"/>
              <a:t>as a way to outline an introductory depiction of Japan in the 21st century within its own borders and in its interaction with the rest of the world.</a:t>
            </a:r>
          </a:p>
        </p:txBody>
      </p:sp>
    </p:spTree>
    <p:extLst>
      <p:ext uri="{BB962C8B-B14F-4D97-AF65-F5344CB8AC3E}">
        <p14:creationId xmlns:p14="http://schemas.microsoft.com/office/powerpoint/2010/main" val="91789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827F84-57B0-2700-4113-B38E2E7D112D}"/>
              </a:ext>
            </a:extLst>
          </p:cNvPr>
          <p:cNvSpPr>
            <a:spLocks noGrp="1"/>
          </p:cNvSpPr>
          <p:nvPr>
            <p:ph type="title"/>
          </p:nvPr>
        </p:nvSpPr>
        <p:spPr/>
        <p:txBody>
          <a:bodyPr/>
          <a:lstStyle/>
          <a:p>
            <a:r>
              <a:rPr lang="it-IT" dirty="0"/>
              <a:t>A </a:t>
            </a:r>
            <a:r>
              <a:rPr lang="it-IT" dirty="0" err="1"/>
              <a:t>matter</a:t>
            </a:r>
            <a:r>
              <a:rPr lang="it-IT" dirty="0"/>
              <a:t> of </a:t>
            </a:r>
            <a:r>
              <a:rPr lang="it-IT" dirty="0" err="1"/>
              <a:t>period</a:t>
            </a:r>
            <a:r>
              <a:rPr lang="it-IT" dirty="0"/>
              <a:t>(</a:t>
            </a:r>
            <a:r>
              <a:rPr lang="it-IT" dirty="0" err="1"/>
              <a:t>isation</a:t>
            </a:r>
            <a:r>
              <a:rPr lang="it-IT" dirty="0"/>
              <a:t>)</a:t>
            </a:r>
            <a:endParaRPr lang="en-US" dirty="0"/>
          </a:p>
        </p:txBody>
      </p:sp>
      <p:sp>
        <p:nvSpPr>
          <p:cNvPr id="3" name="Segnaposto contenuto 2">
            <a:extLst>
              <a:ext uri="{FF2B5EF4-FFF2-40B4-BE49-F238E27FC236}">
                <a16:creationId xmlns:a16="http://schemas.microsoft.com/office/drawing/2014/main" id="{46F1546C-DC92-0B5B-D2DB-B1A1952AF94D}"/>
              </a:ext>
            </a:extLst>
          </p:cNvPr>
          <p:cNvSpPr>
            <a:spLocks noGrp="1"/>
          </p:cNvSpPr>
          <p:nvPr>
            <p:ph idx="1"/>
          </p:nvPr>
        </p:nvSpPr>
        <p:spPr/>
        <p:txBody>
          <a:bodyPr/>
          <a:lstStyle/>
          <a:p>
            <a:r>
              <a:rPr lang="it-IT" i="1" dirty="0"/>
              <a:t>At the turn of the </a:t>
            </a:r>
            <a:r>
              <a:rPr lang="it-IT" i="1" dirty="0" err="1"/>
              <a:t>century</a:t>
            </a:r>
            <a:r>
              <a:rPr lang="it-IT" dirty="0"/>
              <a:t>:  </a:t>
            </a:r>
          </a:p>
          <a:p>
            <a:pPr lvl="1"/>
            <a:r>
              <a:rPr lang="it-IT" dirty="0" err="1"/>
              <a:t>While</a:t>
            </a:r>
            <a:r>
              <a:rPr lang="it-IT" dirty="0"/>
              <a:t> the </a:t>
            </a:r>
            <a:r>
              <a:rPr lang="it-IT" dirty="0" err="1"/>
              <a:t>course</a:t>
            </a:r>
            <a:r>
              <a:rPr lang="it-IT" dirty="0"/>
              <a:t> </a:t>
            </a:r>
            <a:r>
              <a:rPr lang="it-IT" dirty="0" err="1"/>
              <a:t>focuses</a:t>
            </a:r>
            <a:r>
              <a:rPr lang="it-IT" dirty="0"/>
              <a:t> on Japan in the 21st </a:t>
            </a:r>
            <a:r>
              <a:rPr lang="it-IT" dirty="0" err="1"/>
              <a:t>century</a:t>
            </a:r>
            <a:r>
              <a:rPr lang="it-IT" dirty="0"/>
              <a:t>, </a:t>
            </a:r>
            <a:r>
              <a:rPr lang="it-IT" dirty="0" err="1"/>
              <a:t>we</a:t>
            </a:r>
            <a:r>
              <a:rPr lang="it-IT" dirty="0"/>
              <a:t> </a:t>
            </a:r>
            <a:r>
              <a:rPr lang="it-IT" dirty="0" err="1"/>
              <a:t>need</a:t>
            </a:r>
            <a:r>
              <a:rPr lang="it-IT" dirty="0"/>
              <a:t> to </a:t>
            </a:r>
            <a:r>
              <a:rPr lang="it-IT" dirty="0" err="1"/>
              <a:t>necessarily</a:t>
            </a:r>
            <a:r>
              <a:rPr lang="it-IT" dirty="0"/>
              <a:t> go back to the cultural and </a:t>
            </a:r>
            <a:r>
              <a:rPr lang="it-IT" dirty="0" err="1"/>
              <a:t>historical</a:t>
            </a:r>
            <a:r>
              <a:rPr lang="it-IT" dirty="0"/>
              <a:t> roots </a:t>
            </a:r>
            <a:r>
              <a:rPr lang="it-IT" dirty="0" err="1"/>
              <a:t>that</a:t>
            </a:r>
            <a:r>
              <a:rPr lang="it-IT" dirty="0"/>
              <a:t> </a:t>
            </a:r>
            <a:r>
              <a:rPr lang="it-IT" dirty="0" err="1"/>
              <a:t>defined</a:t>
            </a:r>
            <a:r>
              <a:rPr lang="it-IT" dirty="0"/>
              <a:t> Japan as </a:t>
            </a:r>
            <a:r>
              <a:rPr lang="it-IT" dirty="0" err="1"/>
              <a:t>we</a:t>
            </a:r>
            <a:r>
              <a:rPr lang="it-IT" dirty="0"/>
              <a:t> </a:t>
            </a:r>
            <a:r>
              <a:rPr lang="it-IT" dirty="0" err="1"/>
              <a:t>see</a:t>
            </a:r>
            <a:r>
              <a:rPr lang="it-IT" dirty="0"/>
              <a:t> </a:t>
            </a:r>
            <a:r>
              <a:rPr lang="it-IT" dirty="0" err="1"/>
              <a:t>it</a:t>
            </a:r>
            <a:r>
              <a:rPr lang="it-IT" dirty="0"/>
              <a:t> in the last 24 </a:t>
            </a:r>
            <a:r>
              <a:rPr lang="it-IT" dirty="0" err="1"/>
              <a:t>years</a:t>
            </a:r>
            <a:r>
              <a:rPr lang="it-IT" dirty="0"/>
              <a:t>. </a:t>
            </a:r>
          </a:p>
          <a:p>
            <a:pPr lvl="1"/>
            <a:r>
              <a:rPr lang="it-IT" dirty="0"/>
              <a:t>As a </a:t>
            </a:r>
            <a:r>
              <a:rPr lang="it-IT" dirty="0" err="1"/>
              <a:t>matter</a:t>
            </a:r>
            <a:r>
              <a:rPr lang="it-IT" dirty="0"/>
              <a:t> of </a:t>
            </a:r>
            <a:r>
              <a:rPr lang="it-IT" dirty="0" err="1"/>
              <a:t>fact</a:t>
            </a:r>
            <a:r>
              <a:rPr lang="it-IT" dirty="0"/>
              <a:t>, </a:t>
            </a:r>
            <a:r>
              <a:rPr lang="it-IT" dirty="0" err="1"/>
              <a:t>this</a:t>
            </a:r>
            <a:r>
              <a:rPr lang="it-IT" dirty="0"/>
              <a:t> </a:t>
            </a:r>
            <a:r>
              <a:rPr lang="it-IT" dirty="0" err="1"/>
              <a:t>course</a:t>
            </a:r>
            <a:r>
              <a:rPr lang="it-IT" dirty="0"/>
              <a:t> </a:t>
            </a:r>
            <a:r>
              <a:rPr lang="it-IT" dirty="0" err="1"/>
              <a:t>will</a:t>
            </a:r>
            <a:r>
              <a:rPr lang="it-IT" dirty="0"/>
              <a:t> </a:t>
            </a:r>
            <a:r>
              <a:rPr lang="it-IT" dirty="0" err="1"/>
              <a:t>not</a:t>
            </a:r>
            <a:r>
              <a:rPr lang="it-IT" dirty="0"/>
              <a:t> start with 2001 (the </a:t>
            </a:r>
            <a:r>
              <a:rPr lang="it-IT" dirty="0" err="1"/>
              <a:t>beginning</a:t>
            </a:r>
            <a:r>
              <a:rPr lang="it-IT" dirty="0"/>
              <a:t> of the new </a:t>
            </a:r>
            <a:r>
              <a:rPr lang="it-IT" dirty="0" err="1"/>
              <a:t>century</a:t>
            </a:r>
            <a:r>
              <a:rPr lang="it-IT" dirty="0"/>
              <a:t>), </a:t>
            </a:r>
            <a:r>
              <a:rPr lang="it-IT" dirty="0" err="1"/>
              <a:t>but</a:t>
            </a:r>
            <a:r>
              <a:rPr lang="it-IT" dirty="0"/>
              <a:t> in 1989. </a:t>
            </a:r>
            <a:r>
              <a:rPr lang="it-IT" dirty="0" err="1"/>
              <a:t>Why</a:t>
            </a:r>
            <a:r>
              <a:rPr lang="it-IT" dirty="0"/>
              <a:t> </a:t>
            </a:r>
            <a:r>
              <a:rPr lang="it-IT" dirty="0" err="1"/>
              <a:t>is</a:t>
            </a:r>
            <a:r>
              <a:rPr lang="it-IT" dirty="0"/>
              <a:t> </a:t>
            </a:r>
            <a:r>
              <a:rPr lang="it-IT" dirty="0" err="1"/>
              <a:t>that</a:t>
            </a:r>
            <a:r>
              <a:rPr lang="it-IT" dirty="0"/>
              <a:t>?</a:t>
            </a:r>
          </a:p>
          <a:p>
            <a:r>
              <a:rPr lang="it-IT" i="1" dirty="0"/>
              <a:t>Heisei</a:t>
            </a:r>
            <a:r>
              <a:rPr lang="it-IT" dirty="0"/>
              <a:t>, </a:t>
            </a:r>
            <a:r>
              <a:rPr lang="it-IT" i="1" dirty="0" err="1"/>
              <a:t>Reiwa</a:t>
            </a:r>
            <a:r>
              <a:rPr lang="it-IT" dirty="0"/>
              <a:t>, and the like:</a:t>
            </a:r>
          </a:p>
          <a:p>
            <a:pPr lvl="1"/>
            <a:r>
              <a:rPr lang="it-IT" dirty="0" err="1"/>
              <a:t>They</a:t>
            </a:r>
            <a:r>
              <a:rPr lang="it-IT" dirty="0"/>
              <a:t> are </a:t>
            </a:r>
            <a:r>
              <a:rPr lang="it-IT" dirty="0" err="1"/>
              <a:t>defined</a:t>
            </a:r>
            <a:r>
              <a:rPr lang="it-IT" dirty="0"/>
              <a:t> as </a:t>
            </a:r>
            <a:r>
              <a:rPr lang="it-IT" dirty="0" err="1"/>
              <a:t>nengō</a:t>
            </a:r>
            <a:r>
              <a:rPr lang="it-IT" dirty="0"/>
              <a:t> </a:t>
            </a:r>
            <a:r>
              <a:rPr lang="ja-JP" altLang="en-US" dirty="0"/>
              <a:t>年号</a:t>
            </a:r>
            <a:r>
              <a:rPr lang="it-IT" dirty="0"/>
              <a:t> or </a:t>
            </a:r>
            <a:r>
              <a:rPr lang="it-IT" dirty="0" err="1"/>
              <a:t>gengō</a:t>
            </a:r>
            <a:r>
              <a:rPr lang="ja-JP" altLang="en-US" dirty="0"/>
              <a:t> 元号</a:t>
            </a:r>
            <a:r>
              <a:rPr lang="it-IT" altLang="ja-JP" dirty="0"/>
              <a:t>.</a:t>
            </a:r>
          </a:p>
          <a:p>
            <a:pPr lvl="1"/>
            <a:r>
              <a:rPr lang="it-IT" dirty="0"/>
              <a:t>A </a:t>
            </a:r>
            <a:r>
              <a:rPr lang="it-IT" dirty="0" err="1"/>
              <a:t>nengō</a:t>
            </a:r>
            <a:r>
              <a:rPr lang="it-IT" dirty="0"/>
              <a:t> </a:t>
            </a:r>
            <a:r>
              <a:rPr lang="it-IT" dirty="0" err="1"/>
              <a:t>is</a:t>
            </a:r>
            <a:r>
              <a:rPr lang="it-IT" dirty="0"/>
              <a:t> a compound of </a:t>
            </a:r>
            <a:r>
              <a:rPr lang="it-IT" dirty="0" err="1"/>
              <a:t>two</a:t>
            </a:r>
            <a:r>
              <a:rPr lang="it-IT" dirty="0"/>
              <a:t> </a:t>
            </a:r>
            <a:r>
              <a:rPr lang="it-IT" dirty="0" err="1"/>
              <a:t>Chinese</a:t>
            </a:r>
            <a:r>
              <a:rPr lang="it-IT" dirty="0"/>
              <a:t> </a:t>
            </a:r>
            <a:r>
              <a:rPr lang="it-IT" dirty="0" err="1"/>
              <a:t>characters</a:t>
            </a:r>
            <a:r>
              <a:rPr lang="it-IT" dirty="0"/>
              <a:t> </a:t>
            </a:r>
            <a:r>
              <a:rPr lang="it-IT" dirty="0" err="1"/>
              <a:t>that</a:t>
            </a:r>
            <a:r>
              <a:rPr lang="it-IT" dirty="0"/>
              <a:t> </a:t>
            </a:r>
            <a:r>
              <a:rPr lang="it-IT" dirty="0" err="1"/>
              <a:t>define</a:t>
            </a:r>
            <a:r>
              <a:rPr lang="it-IT" dirty="0"/>
              <a:t> an era and </a:t>
            </a:r>
            <a:r>
              <a:rPr lang="it-IT" dirty="0" err="1"/>
              <a:t>it</a:t>
            </a:r>
            <a:r>
              <a:rPr lang="it-IT" dirty="0"/>
              <a:t> </a:t>
            </a:r>
            <a:r>
              <a:rPr lang="it-IT" dirty="0" err="1"/>
              <a:t>was</a:t>
            </a:r>
            <a:r>
              <a:rPr lang="it-IT" dirty="0"/>
              <a:t> </a:t>
            </a:r>
            <a:r>
              <a:rPr lang="it-IT" dirty="0" err="1"/>
              <a:t>imperial</a:t>
            </a:r>
            <a:r>
              <a:rPr lang="it-IT" dirty="0"/>
              <a:t> prerogative to </a:t>
            </a:r>
            <a:r>
              <a:rPr lang="it-IT" dirty="0" err="1"/>
              <a:t>change</a:t>
            </a:r>
            <a:r>
              <a:rPr lang="it-IT" dirty="0"/>
              <a:t> </a:t>
            </a:r>
            <a:r>
              <a:rPr lang="it-IT" dirty="0" err="1"/>
              <a:t>it</a:t>
            </a:r>
            <a:r>
              <a:rPr lang="it-IT" dirty="0"/>
              <a:t> – </a:t>
            </a:r>
            <a:r>
              <a:rPr lang="it-IT" dirty="0" err="1"/>
              <a:t>it</a:t>
            </a:r>
            <a:r>
              <a:rPr lang="it-IT" dirty="0"/>
              <a:t> </a:t>
            </a:r>
            <a:r>
              <a:rPr lang="it-IT" dirty="0" err="1"/>
              <a:t>is</a:t>
            </a:r>
            <a:r>
              <a:rPr lang="it-IT" dirty="0"/>
              <a:t>, in </a:t>
            </a:r>
            <a:r>
              <a:rPr lang="it-IT" dirty="0" err="1"/>
              <a:t>fact</a:t>
            </a:r>
            <a:r>
              <a:rPr lang="it-IT" dirty="0"/>
              <a:t>, a way to show the </a:t>
            </a:r>
            <a:r>
              <a:rPr lang="it-IT" dirty="0" err="1"/>
              <a:t>Emperor’s</a:t>
            </a:r>
            <a:r>
              <a:rPr lang="it-IT" dirty="0"/>
              <a:t> power (</a:t>
            </a:r>
            <a:r>
              <a:rPr lang="it-IT" dirty="0" err="1"/>
              <a:t>Tokoro</a:t>
            </a:r>
            <a:r>
              <a:rPr lang="it-IT" dirty="0"/>
              <a:t>, 1996: 3-13). </a:t>
            </a:r>
          </a:p>
          <a:p>
            <a:endParaRPr lang="it-IT" dirty="0"/>
          </a:p>
          <a:p>
            <a:endParaRPr lang="it-IT" dirty="0"/>
          </a:p>
          <a:p>
            <a:pPr lvl="1"/>
            <a:endParaRPr lang="en-US" dirty="0"/>
          </a:p>
        </p:txBody>
      </p:sp>
    </p:spTree>
    <p:extLst>
      <p:ext uri="{BB962C8B-B14F-4D97-AF65-F5344CB8AC3E}">
        <p14:creationId xmlns:p14="http://schemas.microsoft.com/office/powerpoint/2010/main" val="2166400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704F30-65FF-F13D-A915-8381605FED50}"/>
              </a:ext>
            </a:extLst>
          </p:cNvPr>
          <p:cNvSpPr>
            <a:spLocks noGrp="1"/>
          </p:cNvSpPr>
          <p:nvPr>
            <p:ph type="title"/>
          </p:nvPr>
        </p:nvSpPr>
        <p:spPr/>
        <p:txBody>
          <a:bodyPr/>
          <a:lstStyle/>
          <a:p>
            <a:r>
              <a:rPr lang="it-IT" dirty="0" err="1"/>
              <a:t>Nengō</a:t>
            </a:r>
            <a:endParaRPr lang="en-US" dirty="0"/>
          </a:p>
        </p:txBody>
      </p:sp>
      <p:sp>
        <p:nvSpPr>
          <p:cNvPr id="3" name="Segnaposto contenuto 2">
            <a:extLst>
              <a:ext uri="{FF2B5EF4-FFF2-40B4-BE49-F238E27FC236}">
                <a16:creationId xmlns:a16="http://schemas.microsoft.com/office/drawing/2014/main" id="{8F3191B8-7C41-DA85-A56B-AF9A10174AD1}"/>
              </a:ext>
            </a:extLst>
          </p:cNvPr>
          <p:cNvSpPr>
            <a:spLocks noGrp="1"/>
          </p:cNvSpPr>
          <p:nvPr>
            <p:ph idx="1"/>
          </p:nvPr>
        </p:nvSpPr>
        <p:spPr/>
        <p:txBody>
          <a:bodyPr>
            <a:normAutofit fontScale="92500" lnSpcReduction="20000"/>
          </a:bodyPr>
          <a:lstStyle/>
          <a:p>
            <a:r>
              <a:rPr lang="it-IT" dirty="0" err="1"/>
              <a:t>Before</a:t>
            </a:r>
            <a:r>
              <a:rPr lang="it-IT" dirty="0"/>
              <a:t> the </a:t>
            </a:r>
            <a:r>
              <a:rPr lang="it-IT" dirty="0" err="1"/>
              <a:t>beginning</a:t>
            </a:r>
            <a:r>
              <a:rPr lang="it-IT" dirty="0"/>
              <a:t> of the Meiji </a:t>
            </a:r>
            <a:r>
              <a:rPr lang="it-IT" dirty="0" err="1"/>
              <a:t>period</a:t>
            </a:r>
            <a:r>
              <a:rPr lang="it-IT" dirty="0"/>
              <a:t> (1868 – 1912), </a:t>
            </a:r>
            <a:r>
              <a:rPr lang="it-IT" dirty="0" err="1"/>
              <a:t>nengō</a:t>
            </a:r>
            <a:r>
              <a:rPr lang="it-IT" dirty="0"/>
              <a:t> </a:t>
            </a:r>
            <a:r>
              <a:rPr lang="it-IT" dirty="0" err="1"/>
              <a:t>were</a:t>
            </a:r>
            <a:r>
              <a:rPr lang="it-IT" dirty="0"/>
              <a:t> </a:t>
            </a:r>
            <a:r>
              <a:rPr lang="it-IT" dirty="0" err="1"/>
              <a:t>changed</a:t>
            </a:r>
            <a:r>
              <a:rPr lang="it-IT" dirty="0"/>
              <a:t> by the Emperor «</a:t>
            </a:r>
            <a:r>
              <a:rPr lang="it-IT" dirty="0" err="1"/>
              <a:t>at</a:t>
            </a:r>
            <a:r>
              <a:rPr lang="it-IT" dirty="0"/>
              <a:t> </a:t>
            </a:r>
            <a:r>
              <a:rPr lang="it-IT" dirty="0" err="1"/>
              <a:t>critical</a:t>
            </a:r>
            <a:r>
              <a:rPr lang="it-IT" dirty="0"/>
              <a:t> moments» </a:t>
            </a:r>
            <a:r>
              <a:rPr lang="it-IT" dirty="0" err="1"/>
              <a:t>during</a:t>
            </a:r>
            <a:r>
              <a:rPr lang="it-IT" dirty="0"/>
              <a:t> </a:t>
            </a:r>
            <a:r>
              <a:rPr lang="it-IT" dirty="0" err="1"/>
              <a:t>his</a:t>
            </a:r>
            <a:r>
              <a:rPr lang="it-IT" dirty="0"/>
              <a:t> </a:t>
            </a:r>
            <a:r>
              <a:rPr lang="it-IT" dirty="0" err="1"/>
              <a:t>reign</a:t>
            </a:r>
            <a:r>
              <a:rPr lang="it-IT" dirty="0"/>
              <a:t> (</a:t>
            </a:r>
            <a:r>
              <a:rPr lang="it-IT" dirty="0" err="1"/>
              <a:t>Iwatake</a:t>
            </a:r>
            <a:r>
              <a:rPr lang="it-IT" dirty="0"/>
              <a:t>, 2013: 235).</a:t>
            </a:r>
          </a:p>
          <a:p>
            <a:endParaRPr lang="it-IT" dirty="0"/>
          </a:p>
          <a:p>
            <a:r>
              <a:rPr lang="it-IT" dirty="0"/>
              <a:t>Following the Meiji </a:t>
            </a:r>
            <a:r>
              <a:rPr lang="it-IT" dirty="0" err="1"/>
              <a:t>Restoration</a:t>
            </a:r>
            <a:r>
              <a:rPr lang="it-IT" dirty="0"/>
              <a:t> in 1868, a new </a:t>
            </a:r>
            <a:r>
              <a:rPr lang="it-IT" dirty="0" err="1"/>
              <a:t>nengō</a:t>
            </a:r>
            <a:r>
              <a:rPr lang="it-IT" dirty="0"/>
              <a:t> system </a:t>
            </a:r>
            <a:r>
              <a:rPr lang="it-IT" dirty="0" err="1"/>
              <a:t>was</a:t>
            </a:r>
            <a:r>
              <a:rPr lang="it-IT" dirty="0"/>
              <a:t> </a:t>
            </a:r>
            <a:r>
              <a:rPr lang="it-IT" dirty="0" err="1"/>
              <a:t>created</a:t>
            </a:r>
            <a:r>
              <a:rPr lang="it-IT" dirty="0"/>
              <a:t>, </a:t>
            </a:r>
            <a:r>
              <a:rPr lang="it-IT" dirty="0" err="1"/>
              <a:t>according</a:t>
            </a:r>
            <a:r>
              <a:rPr lang="it-IT" dirty="0"/>
              <a:t> to </a:t>
            </a:r>
            <a:r>
              <a:rPr lang="it-IT" dirty="0" err="1"/>
              <a:t>which</a:t>
            </a:r>
            <a:r>
              <a:rPr lang="it-IT" dirty="0"/>
              <a:t> to a single Emperor </a:t>
            </a:r>
            <a:r>
              <a:rPr lang="it-IT" dirty="0" err="1"/>
              <a:t>would</a:t>
            </a:r>
            <a:r>
              <a:rPr lang="it-IT" dirty="0"/>
              <a:t> </a:t>
            </a:r>
            <a:r>
              <a:rPr lang="it-IT" dirty="0" err="1"/>
              <a:t>correspond</a:t>
            </a:r>
            <a:r>
              <a:rPr lang="it-IT" dirty="0"/>
              <a:t> to a single </a:t>
            </a:r>
            <a:r>
              <a:rPr lang="it-IT" dirty="0" err="1"/>
              <a:t>nengō</a:t>
            </a:r>
            <a:r>
              <a:rPr lang="it-IT" dirty="0"/>
              <a:t> – </a:t>
            </a:r>
            <a:r>
              <a:rPr lang="it-IT" dirty="0" err="1"/>
              <a:t>meaning</a:t>
            </a:r>
            <a:r>
              <a:rPr lang="it-IT" dirty="0"/>
              <a:t>, </a:t>
            </a:r>
            <a:r>
              <a:rPr lang="it-IT" dirty="0" err="1"/>
              <a:t>every</a:t>
            </a:r>
            <a:r>
              <a:rPr lang="it-IT" dirty="0"/>
              <a:t> time an Emperor </a:t>
            </a:r>
            <a:r>
              <a:rPr lang="it-IT" dirty="0" err="1"/>
              <a:t>dies</a:t>
            </a:r>
            <a:r>
              <a:rPr lang="it-IT" dirty="0"/>
              <a:t>, a new </a:t>
            </a:r>
            <a:r>
              <a:rPr lang="it-IT" dirty="0" err="1"/>
              <a:t>nengō</a:t>
            </a:r>
            <a:r>
              <a:rPr lang="it-IT" dirty="0"/>
              <a:t> </a:t>
            </a:r>
            <a:r>
              <a:rPr lang="it-IT" dirty="0" err="1"/>
              <a:t>is</a:t>
            </a:r>
            <a:r>
              <a:rPr lang="it-IT" dirty="0"/>
              <a:t> </a:t>
            </a:r>
            <a:r>
              <a:rPr lang="it-IT" dirty="0" err="1"/>
              <a:t>created</a:t>
            </a:r>
            <a:r>
              <a:rPr lang="it-IT" dirty="0"/>
              <a:t> with the </a:t>
            </a:r>
            <a:r>
              <a:rPr lang="it-IT" dirty="0" err="1"/>
              <a:t>enthronement</a:t>
            </a:r>
            <a:r>
              <a:rPr lang="it-IT" dirty="0"/>
              <a:t> of the new Emperor (</a:t>
            </a:r>
            <a:r>
              <a:rPr lang="it-IT" dirty="0" err="1"/>
              <a:t>Iwatake</a:t>
            </a:r>
            <a:r>
              <a:rPr lang="it-IT" dirty="0"/>
              <a:t>, 2003: 237).</a:t>
            </a:r>
          </a:p>
          <a:p>
            <a:endParaRPr lang="it-IT" dirty="0"/>
          </a:p>
          <a:p>
            <a:r>
              <a:rPr lang="it-IT" dirty="0" err="1"/>
              <a:t>Japanese</a:t>
            </a:r>
            <a:r>
              <a:rPr lang="it-IT" dirty="0"/>
              <a:t> </a:t>
            </a:r>
            <a:r>
              <a:rPr lang="it-IT" dirty="0" err="1"/>
              <a:t>sociologist</a:t>
            </a:r>
            <a:r>
              <a:rPr lang="it-IT" dirty="0"/>
              <a:t> Suzuki Hirohito (2019: 56) </a:t>
            </a:r>
            <a:r>
              <a:rPr lang="it-IT" dirty="0" err="1"/>
              <a:t>argues</a:t>
            </a:r>
            <a:r>
              <a:rPr lang="it-IT" dirty="0"/>
              <a:t> </a:t>
            </a:r>
            <a:r>
              <a:rPr lang="it-IT" dirty="0" err="1"/>
              <a:t>that</a:t>
            </a:r>
            <a:r>
              <a:rPr lang="it-IT" dirty="0"/>
              <a:t> the names of </a:t>
            </a:r>
            <a:r>
              <a:rPr lang="it-IT" dirty="0" err="1"/>
              <a:t>Japanese</a:t>
            </a:r>
            <a:r>
              <a:rPr lang="it-IT" dirty="0"/>
              <a:t> </a:t>
            </a:r>
            <a:r>
              <a:rPr lang="it-IT" dirty="0" err="1"/>
              <a:t>eras</a:t>
            </a:r>
            <a:r>
              <a:rPr lang="it-IT" dirty="0"/>
              <a:t> </a:t>
            </a:r>
            <a:r>
              <a:rPr lang="it-IT" dirty="0" err="1"/>
              <a:t>formes</a:t>
            </a:r>
            <a:r>
              <a:rPr lang="it-IT" dirty="0"/>
              <a:t> a </a:t>
            </a:r>
            <a:r>
              <a:rPr lang="it-IT" dirty="0" err="1"/>
              <a:t>collective</a:t>
            </a:r>
            <a:r>
              <a:rPr lang="it-IT" dirty="0"/>
              <a:t> </a:t>
            </a:r>
            <a:r>
              <a:rPr lang="it-IT" dirty="0" err="1"/>
              <a:t>historical</a:t>
            </a:r>
            <a:r>
              <a:rPr lang="it-IT" dirty="0"/>
              <a:t> </a:t>
            </a:r>
            <a:r>
              <a:rPr lang="it-IT" dirty="0" err="1"/>
              <a:t>perception</a:t>
            </a:r>
            <a:r>
              <a:rPr lang="it-IT" dirty="0"/>
              <a:t> of the country </a:t>
            </a:r>
            <a:r>
              <a:rPr lang="it-IT" dirty="0" err="1"/>
              <a:t>based</a:t>
            </a:r>
            <a:r>
              <a:rPr lang="it-IT" dirty="0"/>
              <a:t> on the images </a:t>
            </a:r>
            <a:r>
              <a:rPr lang="it-IT" dirty="0" err="1"/>
              <a:t>surrounding</a:t>
            </a:r>
            <a:r>
              <a:rPr lang="it-IT" dirty="0"/>
              <a:t> the </a:t>
            </a:r>
            <a:r>
              <a:rPr lang="it-IT" dirty="0" err="1"/>
              <a:t>sociopolitical</a:t>
            </a:r>
            <a:r>
              <a:rPr lang="it-IT" dirty="0"/>
              <a:t> </a:t>
            </a:r>
            <a:r>
              <a:rPr lang="it-IT" dirty="0" err="1"/>
              <a:t>condition</a:t>
            </a:r>
            <a:r>
              <a:rPr lang="it-IT" dirty="0"/>
              <a:t> of  Japan </a:t>
            </a:r>
            <a:r>
              <a:rPr lang="it-IT" dirty="0" err="1"/>
              <a:t>during</a:t>
            </a:r>
            <a:r>
              <a:rPr lang="it-IT" dirty="0"/>
              <a:t> </a:t>
            </a:r>
            <a:r>
              <a:rPr lang="it-IT" dirty="0" err="1"/>
              <a:t>such</a:t>
            </a:r>
            <a:r>
              <a:rPr lang="it-IT" dirty="0"/>
              <a:t> </a:t>
            </a:r>
            <a:r>
              <a:rPr lang="it-IT" dirty="0" err="1"/>
              <a:t>periods</a:t>
            </a:r>
            <a:r>
              <a:rPr lang="it-IT" dirty="0"/>
              <a:t> (e.g. «Meiji people», «</a:t>
            </a:r>
            <a:r>
              <a:rPr lang="it-IT" dirty="0" err="1"/>
              <a:t>Taishō</a:t>
            </a:r>
            <a:r>
              <a:rPr lang="it-IT" dirty="0"/>
              <a:t> democracy»). </a:t>
            </a:r>
            <a:endParaRPr lang="en-US" dirty="0"/>
          </a:p>
        </p:txBody>
      </p:sp>
    </p:spTree>
    <p:extLst>
      <p:ext uri="{BB962C8B-B14F-4D97-AF65-F5344CB8AC3E}">
        <p14:creationId xmlns:p14="http://schemas.microsoft.com/office/powerpoint/2010/main" val="1958309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F4122C-8A03-9E89-7255-CB4A5ADEF711}"/>
              </a:ext>
            </a:extLst>
          </p:cNvPr>
          <p:cNvSpPr>
            <a:spLocks noGrp="1"/>
          </p:cNvSpPr>
          <p:nvPr>
            <p:ph type="title"/>
          </p:nvPr>
        </p:nvSpPr>
        <p:spPr/>
        <p:txBody>
          <a:bodyPr/>
          <a:lstStyle/>
          <a:p>
            <a:r>
              <a:rPr lang="it-IT" dirty="0" err="1"/>
              <a:t>Structure</a:t>
            </a:r>
            <a:r>
              <a:rPr lang="it-IT" dirty="0"/>
              <a:t> of the </a:t>
            </a:r>
            <a:r>
              <a:rPr lang="it-IT" dirty="0" err="1"/>
              <a:t>course</a:t>
            </a:r>
            <a:endParaRPr lang="en-US" dirty="0"/>
          </a:p>
        </p:txBody>
      </p:sp>
      <p:sp>
        <p:nvSpPr>
          <p:cNvPr id="3" name="Segnaposto contenuto 2">
            <a:extLst>
              <a:ext uri="{FF2B5EF4-FFF2-40B4-BE49-F238E27FC236}">
                <a16:creationId xmlns:a16="http://schemas.microsoft.com/office/drawing/2014/main" id="{DC0E6F41-EE0C-3D13-81D4-CE3F0CE68ABA}"/>
              </a:ext>
            </a:extLst>
          </p:cNvPr>
          <p:cNvSpPr>
            <a:spLocks noGrp="1"/>
          </p:cNvSpPr>
          <p:nvPr>
            <p:ph idx="1"/>
          </p:nvPr>
        </p:nvSpPr>
        <p:spPr/>
        <p:txBody>
          <a:bodyPr>
            <a:normAutofit fontScale="92500" lnSpcReduction="10000"/>
          </a:bodyPr>
          <a:lstStyle/>
          <a:p>
            <a:r>
              <a:rPr lang="it-IT" dirty="0" err="1"/>
              <a:t>While</a:t>
            </a:r>
            <a:r>
              <a:rPr lang="it-IT" dirty="0"/>
              <a:t> </a:t>
            </a:r>
            <a:r>
              <a:rPr lang="it-IT" dirty="0" err="1"/>
              <a:t>not</a:t>
            </a:r>
            <a:r>
              <a:rPr lang="it-IT" dirty="0"/>
              <a:t> </a:t>
            </a:r>
            <a:r>
              <a:rPr lang="it-IT" dirty="0" err="1"/>
              <a:t>comprehensive</a:t>
            </a:r>
            <a:r>
              <a:rPr lang="it-IT" dirty="0"/>
              <a:t> of</a:t>
            </a:r>
            <a:r>
              <a:rPr lang="it-IT" i="1" dirty="0"/>
              <a:t> </a:t>
            </a:r>
            <a:r>
              <a:rPr lang="it-IT" i="1" dirty="0" err="1"/>
              <a:t>everything</a:t>
            </a:r>
            <a:r>
              <a:rPr lang="it-IT" i="1" dirty="0"/>
              <a:t> </a:t>
            </a:r>
            <a:r>
              <a:rPr lang="it-IT" dirty="0" err="1"/>
              <a:t>that</a:t>
            </a:r>
            <a:r>
              <a:rPr lang="it-IT" dirty="0"/>
              <a:t> </a:t>
            </a:r>
            <a:r>
              <a:rPr lang="it-IT" dirty="0" err="1"/>
              <a:t>happened</a:t>
            </a:r>
            <a:r>
              <a:rPr lang="it-IT" dirty="0"/>
              <a:t> in Japan </a:t>
            </a:r>
            <a:r>
              <a:rPr lang="it-IT" dirty="0" err="1"/>
              <a:t>during</a:t>
            </a:r>
            <a:r>
              <a:rPr lang="it-IT" dirty="0"/>
              <a:t> the Heisei (1989 – 2019) and </a:t>
            </a:r>
            <a:r>
              <a:rPr lang="it-IT" dirty="0" err="1"/>
              <a:t>Reiwa</a:t>
            </a:r>
            <a:r>
              <a:rPr lang="it-IT" dirty="0"/>
              <a:t> (2019 –  ) </a:t>
            </a:r>
            <a:r>
              <a:rPr lang="it-IT" dirty="0" err="1"/>
              <a:t>periods</a:t>
            </a:r>
            <a:r>
              <a:rPr lang="it-IT" dirty="0"/>
              <a:t>, </a:t>
            </a:r>
            <a:r>
              <a:rPr lang="it-IT" dirty="0" err="1"/>
              <a:t>this</a:t>
            </a:r>
            <a:r>
              <a:rPr lang="it-IT" dirty="0"/>
              <a:t> </a:t>
            </a:r>
            <a:r>
              <a:rPr lang="it-IT" dirty="0" err="1"/>
              <a:t>course</a:t>
            </a:r>
            <a:r>
              <a:rPr lang="it-IT" dirty="0"/>
              <a:t> </a:t>
            </a:r>
            <a:r>
              <a:rPr lang="it-IT" dirty="0" err="1"/>
              <a:t>will</a:t>
            </a:r>
            <a:r>
              <a:rPr lang="it-IT" dirty="0"/>
              <a:t> </a:t>
            </a:r>
            <a:r>
              <a:rPr lang="it-IT" dirty="0" err="1"/>
              <a:t>offer</a:t>
            </a:r>
            <a:r>
              <a:rPr lang="it-IT" dirty="0"/>
              <a:t> a </a:t>
            </a:r>
            <a:r>
              <a:rPr lang="it-IT" dirty="0" err="1"/>
              <a:t>somewhat</a:t>
            </a:r>
            <a:r>
              <a:rPr lang="it-IT" dirty="0"/>
              <a:t> </a:t>
            </a:r>
            <a:r>
              <a:rPr lang="it-IT" dirty="0" err="1"/>
              <a:t>chronological</a:t>
            </a:r>
            <a:r>
              <a:rPr lang="it-IT" dirty="0"/>
              <a:t> </a:t>
            </a:r>
            <a:r>
              <a:rPr lang="it-IT" dirty="0" err="1"/>
              <a:t>approach</a:t>
            </a:r>
            <a:r>
              <a:rPr lang="it-IT" dirty="0"/>
              <a:t>, </a:t>
            </a:r>
            <a:r>
              <a:rPr lang="it-IT" dirty="0" err="1"/>
              <a:t>although</a:t>
            </a:r>
            <a:r>
              <a:rPr lang="it-IT" dirty="0"/>
              <a:t> some </a:t>
            </a:r>
            <a:r>
              <a:rPr lang="it-IT" dirty="0" err="1"/>
              <a:t>jumps</a:t>
            </a:r>
            <a:r>
              <a:rPr lang="it-IT" dirty="0"/>
              <a:t> back and </a:t>
            </a:r>
            <a:r>
              <a:rPr lang="it-IT" dirty="0" err="1"/>
              <a:t>forth</a:t>
            </a:r>
            <a:r>
              <a:rPr lang="it-IT" dirty="0"/>
              <a:t> </a:t>
            </a:r>
            <a:r>
              <a:rPr lang="it-IT" dirty="0" err="1"/>
              <a:t>will</a:t>
            </a:r>
            <a:r>
              <a:rPr lang="it-IT" dirty="0"/>
              <a:t> be </a:t>
            </a:r>
            <a:r>
              <a:rPr lang="it-IT" dirty="0" err="1"/>
              <a:t>necessary</a:t>
            </a:r>
            <a:r>
              <a:rPr lang="it-IT" dirty="0"/>
              <a:t> to </a:t>
            </a:r>
            <a:r>
              <a:rPr lang="it-IT" dirty="0" err="1"/>
              <a:t>explain</a:t>
            </a:r>
            <a:r>
              <a:rPr lang="it-IT" dirty="0"/>
              <a:t> </a:t>
            </a:r>
            <a:r>
              <a:rPr lang="it-IT" dirty="0" err="1"/>
              <a:t>causes</a:t>
            </a:r>
            <a:r>
              <a:rPr lang="it-IT" dirty="0"/>
              <a:t> and </a:t>
            </a:r>
            <a:r>
              <a:rPr lang="it-IT" dirty="0" err="1"/>
              <a:t>consequences</a:t>
            </a:r>
            <a:r>
              <a:rPr lang="it-IT" dirty="0"/>
              <a:t>.</a:t>
            </a:r>
          </a:p>
          <a:p>
            <a:endParaRPr lang="it-IT" dirty="0"/>
          </a:p>
          <a:p>
            <a:r>
              <a:rPr lang="it-IT" dirty="0"/>
              <a:t>The </a:t>
            </a:r>
            <a:r>
              <a:rPr lang="it-IT" dirty="0" err="1"/>
              <a:t>course</a:t>
            </a:r>
            <a:r>
              <a:rPr lang="it-IT" dirty="0"/>
              <a:t> </a:t>
            </a:r>
            <a:r>
              <a:rPr lang="it-IT" dirty="0" err="1"/>
              <a:t>is</a:t>
            </a:r>
            <a:r>
              <a:rPr lang="it-IT" dirty="0"/>
              <a:t> </a:t>
            </a:r>
            <a:r>
              <a:rPr lang="it-IT" dirty="0" err="1"/>
              <a:t>divided</a:t>
            </a:r>
            <a:r>
              <a:rPr lang="it-IT" dirty="0"/>
              <a:t> </a:t>
            </a:r>
            <a:r>
              <a:rPr lang="it-IT" dirty="0" err="1"/>
              <a:t>into</a:t>
            </a:r>
            <a:r>
              <a:rPr lang="it-IT" dirty="0"/>
              <a:t> </a:t>
            </a:r>
            <a:r>
              <a:rPr lang="it-IT" dirty="0" err="1"/>
              <a:t>five</a:t>
            </a:r>
            <a:r>
              <a:rPr lang="it-IT" dirty="0"/>
              <a:t> macro-</a:t>
            </a:r>
            <a:r>
              <a:rPr lang="it-IT" dirty="0" err="1"/>
              <a:t>blocks</a:t>
            </a:r>
            <a:r>
              <a:rPr lang="it-IT" dirty="0"/>
              <a:t>, </a:t>
            </a:r>
            <a:r>
              <a:rPr lang="it-IT" dirty="0" err="1"/>
              <a:t>corresponding</a:t>
            </a:r>
            <a:r>
              <a:rPr lang="it-IT" dirty="0"/>
              <a:t> to one or more sessions:</a:t>
            </a:r>
          </a:p>
          <a:p>
            <a:r>
              <a:rPr lang="it-IT" b="1" dirty="0"/>
              <a:t>BLOCK 1 – The Lost Decade</a:t>
            </a:r>
          </a:p>
          <a:p>
            <a:r>
              <a:rPr lang="it-IT" b="1" dirty="0"/>
              <a:t>BLOCK 2 – </a:t>
            </a:r>
            <a:r>
              <a:rPr lang="it-IT" b="1" dirty="0" err="1"/>
              <a:t>Politics</a:t>
            </a:r>
            <a:r>
              <a:rPr lang="it-IT" b="1" dirty="0"/>
              <a:t> of Memory</a:t>
            </a:r>
          </a:p>
          <a:p>
            <a:r>
              <a:rPr lang="it-IT" b="1" dirty="0"/>
              <a:t>BLOCK 3 – </a:t>
            </a:r>
            <a:r>
              <a:rPr lang="it-IT" b="1" dirty="0" err="1"/>
              <a:t>Indigeneity</a:t>
            </a:r>
            <a:r>
              <a:rPr lang="it-IT" b="1" dirty="0"/>
              <a:t> and the Central Government</a:t>
            </a:r>
          </a:p>
          <a:p>
            <a:r>
              <a:rPr lang="it-IT" b="1" dirty="0"/>
              <a:t>BLOCK 4 – The Triple </a:t>
            </a:r>
            <a:r>
              <a:rPr lang="it-IT" b="1" dirty="0" err="1"/>
              <a:t>Disaster</a:t>
            </a:r>
            <a:endParaRPr lang="it-IT" b="1" dirty="0"/>
          </a:p>
          <a:p>
            <a:r>
              <a:rPr lang="it-IT" b="1" dirty="0"/>
              <a:t>BLOCK 5 – </a:t>
            </a:r>
            <a:r>
              <a:rPr lang="it-IT" b="1" dirty="0" err="1"/>
              <a:t>Domestic</a:t>
            </a:r>
            <a:r>
              <a:rPr lang="it-IT" b="1" dirty="0"/>
              <a:t> </a:t>
            </a:r>
            <a:r>
              <a:rPr lang="it-IT" b="1" dirty="0" err="1"/>
              <a:t>Politics</a:t>
            </a:r>
            <a:endParaRPr lang="en-US" b="1" dirty="0"/>
          </a:p>
        </p:txBody>
      </p:sp>
    </p:spTree>
    <p:extLst>
      <p:ext uri="{BB962C8B-B14F-4D97-AF65-F5344CB8AC3E}">
        <p14:creationId xmlns:p14="http://schemas.microsoft.com/office/powerpoint/2010/main" val="75883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7081A0-7ED7-2DEB-A4A8-FC2042C1A577}"/>
              </a:ext>
            </a:extLst>
          </p:cNvPr>
          <p:cNvSpPr>
            <a:spLocks noGrp="1"/>
          </p:cNvSpPr>
          <p:nvPr>
            <p:ph type="title"/>
          </p:nvPr>
        </p:nvSpPr>
        <p:spPr/>
        <p:txBody>
          <a:bodyPr/>
          <a:lstStyle/>
          <a:p>
            <a:r>
              <a:rPr lang="it-IT" dirty="0"/>
              <a:t>Format of the Course</a:t>
            </a:r>
            <a:endParaRPr lang="en-US" dirty="0"/>
          </a:p>
        </p:txBody>
      </p:sp>
      <p:sp>
        <p:nvSpPr>
          <p:cNvPr id="3" name="Segnaposto contenuto 2">
            <a:extLst>
              <a:ext uri="{FF2B5EF4-FFF2-40B4-BE49-F238E27FC236}">
                <a16:creationId xmlns:a16="http://schemas.microsoft.com/office/drawing/2014/main" id="{2D14F52A-F775-2CD1-74FA-3C363C0E64CF}"/>
              </a:ext>
            </a:extLst>
          </p:cNvPr>
          <p:cNvSpPr>
            <a:spLocks noGrp="1"/>
          </p:cNvSpPr>
          <p:nvPr>
            <p:ph idx="1"/>
          </p:nvPr>
        </p:nvSpPr>
        <p:spPr/>
        <p:txBody>
          <a:bodyPr>
            <a:normAutofit/>
          </a:bodyPr>
          <a:lstStyle/>
          <a:p>
            <a:r>
              <a:rPr lang="it-IT" dirty="0" err="1"/>
              <a:t>Frontal</a:t>
            </a:r>
            <a:r>
              <a:rPr lang="it-IT" dirty="0"/>
              <a:t> </a:t>
            </a:r>
            <a:r>
              <a:rPr lang="it-IT" dirty="0" err="1"/>
              <a:t>lectures</a:t>
            </a:r>
            <a:r>
              <a:rPr lang="en-US" dirty="0"/>
              <a:t> – that’s it.</a:t>
            </a:r>
          </a:p>
          <a:p>
            <a:pPr lvl="1"/>
            <a:r>
              <a:rPr lang="en-US" dirty="0"/>
              <a:t>Each frontal lecture is backed up with academic sources (obviously!). I will share them with you on the IS. Some of them are required readings for the final exam, some are only recommended if you want to deepen further your knowledge but won’t be required for the final exam.</a:t>
            </a:r>
          </a:p>
          <a:p>
            <a:pPr lvl="1"/>
            <a:r>
              <a:rPr lang="en-US" dirty="0"/>
              <a:t>I will share with you a more detailed syllabus with the list of required and recommended readings for each week, besides uploading them on the IS for you to download. </a:t>
            </a:r>
          </a:p>
          <a:p>
            <a:r>
              <a:rPr lang="en-US" dirty="0"/>
              <a:t>Attendance in class (more than 75%) is required to be able to take the final exam – you won’t be allowed to do so otherwise (unless you are justified).</a:t>
            </a:r>
          </a:p>
        </p:txBody>
      </p:sp>
    </p:spTree>
    <p:extLst>
      <p:ext uri="{BB962C8B-B14F-4D97-AF65-F5344CB8AC3E}">
        <p14:creationId xmlns:p14="http://schemas.microsoft.com/office/powerpoint/2010/main" val="96490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FA361D-2115-3E1A-33D2-ECBE39B7898B}"/>
              </a:ext>
            </a:extLst>
          </p:cNvPr>
          <p:cNvSpPr>
            <a:spLocks noGrp="1"/>
          </p:cNvSpPr>
          <p:nvPr>
            <p:ph type="title"/>
          </p:nvPr>
        </p:nvSpPr>
        <p:spPr/>
        <p:txBody>
          <a:bodyPr/>
          <a:lstStyle/>
          <a:p>
            <a:r>
              <a:rPr lang="it-IT" dirty="0" err="1"/>
              <a:t>Final</a:t>
            </a:r>
            <a:r>
              <a:rPr lang="it-IT" dirty="0"/>
              <a:t> </a:t>
            </a:r>
            <a:r>
              <a:rPr lang="it-IT" dirty="0" err="1"/>
              <a:t>Exam</a:t>
            </a:r>
            <a:endParaRPr lang="en-US" dirty="0"/>
          </a:p>
        </p:txBody>
      </p:sp>
      <p:sp>
        <p:nvSpPr>
          <p:cNvPr id="3" name="Segnaposto contenuto 2">
            <a:extLst>
              <a:ext uri="{FF2B5EF4-FFF2-40B4-BE49-F238E27FC236}">
                <a16:creationId xmlns:a16="http://schemas.microsoft.com/office/drawing/2014/main" id="{B75A04D0-EB92-0CA9-0C24-B6E4EE8D3FA6}"/>
              </a:ext>
            </a:extLst>
          </p:cNvPr>
          <p:cNvSpPr>
            <a:spLocks noGrp="1"/>
          </p:cNvSpPr>
          <p:nvPr>
            <p:ph idx="1"/>
          </p:nvPr>
        </p:nvSpPr>
        <p:spPr/>
        <p:txBody>
          <a:bodyPr>
            <a:normAutofit lnSpcReduction="10000"/>
          </a:bodyPr>
          <a:lstStyle/>
          <a:p>
            <a:pPr algn="just"/>
            <a:r>
              <a:rPr lang="it-IT" dirty="0"/>
              <a:t>The </a:t>
            </a:r>
            <a:r>
              <a:rPr lang="it-IT" dirty="0" err="1"/>
              <a:t>exam</a:t>
            </a:r>
            <a:r>
              <a:rPr lang="it-IT" dirty="0"/>
              <a:t> </a:t>
            </a:r>
            <a:r>
              <a:rPr lang="it-IT" dirty="0" err="1"/>
              <a:t>will</a:t>
            </a:r>
            <a:r>
              <a:rPr lang="it-IT" dirty="0"/>
              <a:t> be a mix of open-</a:t>
            </a:r>
            <a:r>
              <a:rPr lang="it-IT" dirty="0" err="1"/>
              <a:t>ended</a:t>
            </a:r>
            <a:r>
              <a:rPr lang="it-IT" dirty="0"/>
              <a:t> and multiple-</a:t>
            </a:r>
            <a:r>
              <a:rPr lang="it-IT" dirty="0" err="1"/>
              <a:t>choice</a:t>
            </a:r>
            <a:r>
              <a:rPr lang="it-IT" dirty="0"/>
              <a:t> </a:t>
            </a:r>
            <a:r>
              <a:rPr lang="it-IT" dirty="0" err="1"/>
              <a:t>questions</a:t>
            </a:r>
            <a:r>
              <a:rPr lang="it-IT" dirty="0"/>
              <a:t> </a:t>
            </a:r>
            <a:r>
              <a:rPr lang="it-IT" dirty="0" err="1"/>
              <a:t>regarding</a:t>
            </a:r>
            <a:r>
              <a:rPr lang="it-IT" dirty="0"/>
              <a:t> the </a:t>
            </a:r>
            <a:r>
              <a:rPr lang="it-IT" dirty="0" err="1"/>
              <a:t>content</a:t>
            </a:r>
            <a:r>
              <a:rPr lang="it-IT" dirty="0"/>
              <a:t> of the </a:t>
            </a:r>
            <a:r>
              <a:rPr lang="it-IT" dirty="0" err="1"/>
              <a:t>lectures</a:t>
            </a:r>
            <a:r>
              <a:rPr lang="it-IT" dirty="0"/>
              <a:t> and the </a:t>
            </a:r>
            <a:r>
              <a:rPr lang="it-IT" dirty="0" err="1"/>
              <a:t>required</a:t>
            </a:r>
            <a:r>
              <a:rPr lang="it-IT" dirty="0"/>
              <a:t> readings. </a:t>
            </a:r>
          </a:p>
          <a:p>
            <a:pPr algn="just"/>
            <a:endParaRPr lang="it-IT" dirty="0"/>
          </a:p>
          <a:p>
            <a:pPr algn="just"/>
            <a:r>
              <a:rPr lang="it-IT" dirty="0"/>
              <a:t>The </a:t>
            </a:r>
            <a:r>
              <a:rPr lang="it-IT" dirty="0" err="1"/>
              <a:t>exam</a:t>
            </a:r>
            <a:r>
              <a:rPr lang="it-IT" dirty="0"/>
              <a:t> </a:t>
            </a:r>
            <a:r>
              <a:rPr lang="it-IT" dirty="0" err="1"/>
              <a:t>is</a:t>
            </a:r>
            <a:r>
              <a:rPr lang="it-IT" dirty="0"/>
              <a:t> open-book format. </a:t>
            </a:r>
            <a:r>
              <a:rPr lang="it-IT" dirty="0" err="1"/>
              <a:t>You</a:t>
            </a:r>
            <a:r>
              <a:rPr lang="it-IT" dirty="0"/>
              <a:t> can </a:t>
            </a:r>
            <a:r>
              <a:rPr lang="it-IT" dirty="0" err="1"/>
              <a:t>bring</a:t>
            </a:r>
            <a:r>
              <a:rPr lang="it-IT" dirty="0"/>
              <a:t> </a:t>
            </a:r>
            <a:r>
              <a:rPr lang="it-IT" dirty="0" err="1"/>
              <a:t>your</a:t>
            </a:r>
            <a:r>
              <a:rPr lang="it-IT" dirty="0"/>
              <a:t> notes (and the reading </a:t>
            </a:r>
            <a:r>
              <a:rPr lang="it-IT" dirty="0" err="1"/>
              <a:t>material</a:t>
            </a:r>
            <a:r>
              <a:rPr lang="it-IT" dirty="0"/>
              <a:t>, for </a:t>
            </a:r>
            <a:r>
              <a:rPr lang="it-IT" dirty="0" err="1"/>
              <a:t>what</a:t>
            </a:r>
            <a:r>
              <a:rPr lang="it-IT" dirty="0"/>
              <a:t> </a:t>
            </a:r>
            <a:r>
              <a:rPr lang="it-IT" dirty="0" err="1"/>
              <a:t>matters</a:t>
            </a:r>
            <a:r>
              <a:rPr lang="it-IT" dirty="0"/>
              <a:t>), </a:t>
            </a:r>
            <a:r>
              <a:rPr lang="it-IT" dirty="0" err="1"/>
              <a:t>but</a:t>
            </a:r>
            <a:r>
              <a:rPr lang="it-IT" dirty="0"/>
              <a:t> </a:t>
            </a:r>
            <a:r>
              <a:rPr lang="it-IT" dirty="0" err="1"/>
              <a:t>please</a:t>
            </a:r>
            <a:r>
              <a:rPr lang="it-IT" dirty="0"/>
              <a:t>, </a:t>
            </a:r>
            <a:r>
              <a:rPr lang="it-IT" dirty="0" err="1"/>
              <a:t>only</a:t>
            </a:r>
            <a:r>
              <a:rPr lang="it-IT" dirty="0"/>
              <a:t> in paper </a:t>
            </a:r>
            <a:r>
              <a:rPr lang="it-IT" dirty="0" err="1"/>
              <a:t>form</a:t>
            </a:r>
            <a:r>
              <a:rPr lang="it-IT" dirty="0"/>
              <a:t>.</a:t>
            </a:r>
          </a:p>
          <a:p>
            <a:pPr algn="just"/>
            <a:endParaRPr lang="it-IT" dirty="0"/>
          </a:p>
          <a:p>
            <a:pPr algn="just"/>
            <a:r>
              <a:rPr lang="it-IT" dirty="0"/>
              <a:t>The </a:t>
            </a:r>
            <a:r>
              <a:rPr lang="it-IT" dirty="0" err="1"/>
              <a:t>exam</a:t>
            </a:r>
            <a:r>
              <a:rPr lang="it-IT" dirty="0"/>
              <a:t>, as for the </a:t>
            </a:r>
            <a:r>
              <a:rPr lang="it-IT" dirty="0" err="1"/>
              <a:t>rest</a:t>
            </a:r>
            <a:r>
              <a:rPr lang="it-IT" dirty="0"/>
              <a:t> of the </a:t>
            </a:r>
            <a:r>
              <a:rPr lang="it-IT" dirty="0" err="1"/>
              <a:t>course</a:t>
            </a:r>
            <a:r>
              <a:rPr lang="it-IT" dirty="0"/>
              <a:t>, </a:t>
            </a:r>
            <a:r>
              <a:rPr lang="it-IT" dirty="0" err="1"/>
              <a:t>is</a:t>
            </a:r>
            <a:r>
              <a:rPr lang="it-IT" dirty="0"/>
              <a:t> in English, </a:t>
            </a:r>
            <a:r>
              <a:rPr lang="it-IT" dirty="0" err="1"/>
              <a:t>but</a:t>
            </a:r>
            <a:r>
              <a:rPr lang="it-IT" dirty="0"/>
              <a:t> the use of English </a:t>
            </a:r>
            <a:r>
              <a:rPr lang="it-IT" dirty="0" err="1"/>
              <a:t>language</a:t>
            </a:r>
            <a:r>
              <a:rPr lang="it-IT" dirty="0"/>
              <a:t> </a:t>
            </a:r>
            <a:r>
              <a:rPr lang="it-IT" dirty="0" err="1"/>
              <a:t>is</a:t>
            </a:r>
            <a:r>
              <a:rPr lang="it-IT" dirty="0"/>
              <a:t> (</a:t>
            </a:r>
            <a:r>
              <a:rPr lang="it-IT" dirty="0" err="1"/>
              <a:t>obviously</a:t>
            </a:r>
            <a:r>
              <a:rPr lang="it-IT" dirty="0"/>
              <a:t>) </a:t>
            </a:r>
            <a:r>
              <a:rPr lang="it-IT" dirty="0" err="1"/>
              <a:t>not</a:t>
            </a:r>
            <a:r>
              <a:rPr lang="it-IT" dirty="0"/>
              <a:t> </a:t>
            </a:r>
            <a:r>
              <a:rPr lang="it-IT" dirty="0" err="1"/>
              <a:t>going</a:t>
            </a:r>
            <a:r>
              <a:rPr lang="it-IT" dirty="0"/>
              <a:t> to be </a:t>
            </a:r>
            <a:r>
              <a:rPr lang="it-IT" dirty="0" err="1"/>
              <a:t>evaluated</a:t>
            </a:r>
            <a:r>
              <a:rPr lang="it-IT" dirty="0"/>
              <a:t> (</a:t>
            </a:r>
            <a:r>
              <a:rPr lang="it-IT" dirty="0" err="1"/>
              <a:t>unless</a:t>
            </a:r>
            <a:r>
              <a:rPr lang="it-IT" dirty="0"/>
              <a:t> the </a:t>
            </a:r>
            <a:r>
              <a:rPr lang="it-IT" dirty="0" err="1"/>
              <a:t>answer</a:t>
            </a:r>
            <a:r>
              <a:rPr lang="it-IT" dirty="0"/>
              <a:t> </a:t>
            </a:r>
            <a:r>
              <a:rPr lang="it-IT" dirty="0" err="1"/>
              <a:t>is</a:t>
            </a:r>
            <a:r>
              <a:rPr lang="it-IT" dirty="0"/>
              <a:t> </a:t>
            </a:r>
            <a:r>
              <a:rPr lang="it-IT" dirty="0" err="1"/>
              <a:t>incomprehensible</a:t>
            </a:r>
            <a:r>
              <a:rPr lang="it-IT" dirty="0"/>
              <a:t>). </a:t>
            </a:r>
            <a:r>
              <a:rPr lang="it-IT" dirty="0" err="1"/>
              <a:t>You</a:t>
            </a:r>
            <a:r>
              <a:rPr lang="it-IT" dirty="0"/>
              <a:t> can </a:t>
            </a:r>
            <a:r>
              <a:rPr lang="it-IT" dirty="0" err="1"/>
              <a:t>bring</a:t>
            </a:r>
            <a:r>
              <a:rPr lang="it-IT" dirty="0"/>
              <a:t> an English </a:t>
            </a:r>
            <a:r>
              <a:rPr lang="it-IT" dirty="0" err="1"/>
              <a:t>vocabulary</a:t>
            </a:r>
            <a:r>
              <a:rPr lang="it-IT" dirty="0"/>
              <a:t> or </a:t>
            </a:r>
            <a:r>
              <a:rPr lang="it-IT" dirty="0" err="1"/>
              <a:t>bilingual</a:t>
            </a:r>
            <a:r>
              <a:rPr lang="it-IT" dirty="0"/>
              <a:t> </a:t>
            </a:r>
            <a:r>
              <a:rPr lang="it-IT" dirty="0" err="1"/>
              <a:t>dictionary</a:t>
            </a:r>
            <a:r>
              <a:rPr lang="it-IT" dirty="0"/>
              <a:t> (</a:t>
            </a:r>
            <a:r>
              <a:rPr lang="it-IT" dirty="0" err="1"/>
              <a:t>again</a:t>
            </a:r>
            <a:r>
              <a:rPr lang="it-IT" dirty="0"/>
              <a:t>, </a:t>
            </a:r>
            <a:r>
              <a:rPr lang="it-IT" dirty="0" err="1"/>
              <a:t>not</a:t>
            </a:r>
            <a:r>
              <a:rPr lang="it-IT" dirty="0"/>
              <a:t> a </a:t>
            </a:r>
            <a:r>
              <a:rPr lang="it-IT" dirty="0" err="1"/>
              <a:t>digital</a:t>
            </a:r>
            <a:r>
              <a:rPr lang="it-IT" dirty="0"/>
              <a:t> one) </a:t>
            </a:r>
            <a:r>
              <a:rPr lang="it-IT" dirty="0" err="1"/>
              <a:t>if</a:t>
            </a:r>
            <a:r>
              <a:rPr lang="it-IT" dirty="0"/>
              <a:t> </a:t>
            </a:r>
            <a:r>
              <a:rPr lang="it-IT" dirty="0" err="1"/>
              <a:t>you</a:t>
            </a:r>
            <a:r>
              <a:rPr lang="it-IT" dirty="0"/>
              <a:t> </a:t>
            </a:r>
            <a:r>
              <a:rPr lang="it-IT" dirty="0" err="1"/>
              <a:t>feel</a:t>
            </a:r>
            <a:r>
              <a:rPr lang="it-IT" dirty="0"/>
              <a:t> like </a:t>
            </a:r>
            <a:r>
              <a:rPr lang="it-IT" dirty="0" err="1"/>
              <a:t>it</a:t>
            </a:r>
            <a:r>
              <a:rPr lang="it-IT" dirty="0"/>
              <a:t>, </a:t>
            </a:r>
            <a:r>
              <a:rPr lang="it-IT" dirty="0" err="1"/>
              <a:t>but</a:t>
            </a:r>
            <a:r>
              <a:rPr lang="it-IT" dirty="0"/>
              <a:t> </a:t>
            </a:r>
            <a:r>
              <a:rPr lang="it-IT" dirty="0" err="1"/>
              <a:t>it</a:t>
            </a:r>
            <a:r>
              <a:rPr lang="it-IT" dirty="0"/>
              <a:t> </a:t>
            </a:r>
            <a:r>
              <a:rPr lang="it-IT" dirty="0" err="1"/>
              <a:t>is</a:t>
            </a:r>
            <a:r>
              <a:rPr lang="it-IT" dirty="0"/>
              <a:t> </a:t>
            </a:r>
            <a:r>
              <a:rPr lang="it-IT" dirty="0" err="1"/>
              <a:t>not</a:t>
            </a:r>
            <a:r>
              <a:rPr lang="it-IT" dirty="0"/>
              <a:t> </a:t>
            </a:r>
            <a:r>
              <a:rPr lang="it-IT" dirty="0" err="1"/>
              <a:t>required</a:t>
            </a:r>
            <a:r>
              <a:rPr lang="it-IT" dirty="0"/>
              <a:t>.    </a:t>
            </a:r>
            <a:endParaRPr lang="en-US" dirty="0"/>
          </a:p>
        </p:txBody>
      </p:sp>
    </p:spTree>
    <p:extLst>
      <p:ext uri="{BB962C8B-B14F-4D97-AF65-F5344CB8AC3E}">
        <p14:creationId xmlns:p14="http://schemas.microsoft.com/office/powerpoint/2010/main" val="1824633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FBB1BC-37A0-6ED2-1C74-65FE61C384A6}"/>
              </a:ext>
            </a:extLst>
          </p:cNvPr>
          <p:cNvSpPr>
            <a:spLocks noGrp="1"/>
          </p:cNvSpPr>
          <p:nvPr>
            <p:ph type="title"/>
          </p:nvPr>
        </p:nvSpPr>
        <p:spPr/>
        <p:txBody>
          <a:bodyPr/>
          <a:lstStyle/>
          <a:p>
            <a:r>
              <a:rPr lang="it-IT" dirty="0" err="1"/>
              <a:t>References</a:t>
            </a:r>
            <a:endParaRPr lang="en-US" dirty="0"/>
          </a:p>
        </p:txBody>
      </p:sp>
      <p:sp>
        <p:nvSpPr>
          <p:cNvPr id="3" name="Segnaposto contenuto 2">
            <a:extLst>
              <a:ext uri="{FF2B5EF4-FFF2-40B4-BE49-F238E27FC236}">
                <a16:creationId xmlns:a16="http://schemas.microsoft.com/office/drawing/2014/main" id="{45593B59-7977-0630-4AFC-6A6FC8C8989E}"/>
              </a:ext>
            </a:extLst>
          </p:cNvPr>
          <p:cNvSpPr>
            <a:spLocks noGrp="1"/>
          </p:cNvSpPr>
          <p:nvPr>
            <p:ph idx="1"/>
          </p:nvPr>
        </p:nvSpPr>
        <p:spPr/>
        <p:txBody>
          <a:bodyPr/>
          <a:lstStyle/>
          <a:p>
            <a:r>
              <a:rPr lang="en-US" b="0" i="0" dirty="0" err="1">
                <a:effectLst/>
                <a:latin typeface="Arial" panose="020B0604020202020204" pitchFamily="34" charset="0"/>
              </a:rPr>
              <a:t>Iwatake</a:t>
            </a:r>
            <a:r>
              <a:rPr lang="en-US" b="0" i="0" dirty="0">
                <a:effectLst/>
                <a:latin typeface="Arial" panose="020B0604020202020204" pitchFamily="34" charset="0"/>
              </a:rPr>
              <a:t>, Mikako. "From a shogunal city to a life city: Tokyo between two fin-de-siècles." </a:t>
            </a:r>
            <a:r>
              <a:rPr lang="en-US" b="0" i="1" dirty="0">
                <a:effectLst/>
                <a:latin typeface="Arial" panose="020B0604020202020204" pitchFamily="34" charset="0"/>
              </a:rPr>
              <a:t>Japanese Capitals in Historical Perspective</a:t>
            </a:r>
            <a:r>
              <a:rPr lang="en-US" b="0" i="0" dirty="0">
                <a:effectLst/>
                <a:latin typeface="Arial" panose="020B0604020202020204" pitchFamily="34" charset="0"/>
              </a:rPr>
              <a:t>. Routledge, 2013. 233-256.</a:t>
            </a:r>
          </a:p>
          <a:p>
            <a:r>
              <a:rPr lang="en-GB" dirty="0">
                <a:effectLst/>
                <a:latin typeface="Arial" panose="020B0604020202020204" pitchFamily="34" charset="0"/>
                <a:ea typeface="Yu Mincho" panose="02020400000000000000" pitchFamily="18" charset="-128"/>
                <a:cs typeface="Arial" panose="020B0604020202020204" pitchFamily="34" charset="0"/>
              </a:rPr>
              <a:t>Suzuki, Hirohito. 2019. “’</a:t>
            </a:r>
            <a:r>
              <a:rPr lang="en-GB" dirty="0" err="1">
                <a:effectLst/>
                <a:latin typeface="Arial" panose="020B0604020202020204" pitchFamily="34" charset="0"/>
                <a:ea typeface="Yu Mincho" panose="02020400000000000000" pitchFamily="18" charset="-128"/>
                <a:cs typeface="Arial" panose="020B0604020202020204" pitchFamily="34" charset="0"/>
              </a:rPr>
              <a:t>Tennō</a:t>
            </a:r>
            <a:r>
              <a:rPr lang="en-GB" dirty="0">
                <a:effectLst/>
                <a:latin typeface="Arial" panose="020B0604020202020204" pitchFamily="34" charset="0"/>
                <a:ea typeface="Yu Mincho" panose="02020400000000000000" pitchFamily="18" charset="-128"/>
                <a:cs typeface="Arial" panose="020B0604020202020204" pitchFamily="34" charset="0"/>
              </a:rPr>
              <a:t> = </a:t>
            </a:r>
            <a:r>
              <a:rPr lang="en-GB" dirty="0" err="1">
                <a:effectLst/>
                <a:latin typeface="Arial" panose="020B0604020202020204" pitchFamily="34" charset="0"/>
                <a:ea typeface="Yu Mincho" panose="02020400000000000000" pitchFamily="18" charset="-128"/>
                <a:cs typeface="Arial" panose="020B0604020202020204" pitchFamily="34" charset="0"/>
              </a:rPr>
              <a:t>Gengō</a:t>
            </a:r>
            <a:r>
              <a:rPr lang="en-GB" dirty="0">
                <a:effectLst/>
                <a:latin typeface="Arial" panose="020B0604020202020204" pitchFamily="34" charset="0"/>
                <a:ea typeface="Yu Mincho" panose="02020400000000000000" pitchFamily="18" charset="-128"/>
                <a:cs typeface="Arial" panose="020B0604020202020204" pitchFamily="34" charset="0"/>
              </a:rPr>
              <a:t> = Jidai' no </a:t>
            </a:r>
            <a:r>
              <a:rPr lang="en-GB" dirty="0" err="1">
                <a:effectLst/>
                <a:latin typeface="Arial" panose="020B0604020202020204" pitchFamily="34" charset="0"/>
                <a:ea typeface="Yu Mincho" panose="02020400000000000000" pitchFamily="18" charset="-128"/>
                <a:cs typeface="Arial" panose="020B0604020202020204" pitchFamily="34" charset="0"/>
              </a:rPr>
              <a:t>Hōkai</a:t>
            </a:r>
            <a:r>
              <a:rPr lang="en-GB" dirty="0">
                <a:effectLst/>
                <a:latin typeface="Arial" panose="020B0604020202020204" pitchFamily="34" charset="0"/>
                <a:ea typeface="Yu Mincho" panose="02020400000000000000" pitchFamily="18" charset="-128"/>
                <a:cs typeface="Arial" panose="020B0604020202020204" pitchFamily="34" charset="0"/>
              </a:rPr>
              <a:t> Jidai </a:t>
            </a:r>
            <a:r>
              <a:rPr lang="en-GB" dirty="0" err="1">
                <a:effectLst/>
                <a:latin typeface="Arial" panose="020B0604020202020204" pitchFamily="34" charset="0"/>
                <a:ea typeface="Yu Mincho" panose="02020400000000000000" pitchFamily="18" charset="-128"/>
                <a:cs typeface="Arial" panose="020B0604020202020204" pitchFamily="34" charset="0"/>
              </a:rPr>
              <a:t>Kataru</a:t>
            </a:r>
            <a:r>
              <a:rPr lang="en-GB" dirty="0">
                <a:effectLst/>
                <a:latin typeface="Arial" panose="020B0604020202020204" pitchFamily="34" charset="0"/>
                <a:ea typeface="Yu Mincho" panose="02020400000000000000" pitchFamily="18" charset="-128"/>
                <a:cs typeface="Arial" panose="020B0604020202020204" pitchFamily="34" charset="0"/>
              </a:rPr>
              <a:t> Imi Toi </a:t>
            </a:r>
            <a:r>
              <a:rPr lang="en-GB" dirty="0" err="1">
                <a:effectLst/>
                <a:latin typeface="Arial" panose="020B0604020202020204" pitchFamily="34" charset="0"/>
                <a:ea typeface="Yu Mincho" panose="02020400000000000000" pitchFamily="18" charset="-128"/>
                <a:cs typeface="Arial" panose="020B0604020202020204" pitchFamily="34" charset="0"/>
              </a:rPr>
              <a:t>Naoshi</a:t>
            </a:r>
            <a:r>
              <a:rPr lang="en-GB" dirty="0">
                <a:effectLst/>
                <a:latin typeface="Arial" panose="020B0604020202020204" pitchFamily="34" charset="0"/>
                <a:ea typeface="Yu Mincho" panose="02020400000000000000" pitchFamily="18" charset="-128"/>
                <a:cs typeface="Arial" panose="020B0604020202020204" pitchFamily="34" charset="0"/>
              </a:rPr>
              <a:t> wo (</a:t>
            </a:r>
            <a:r>
              <a:rPr lang="en-GB" dirty="0" err="1">
                <a:effectLst/>
                <a:latin typeface="Arial" panose="020B0604020202020204" pitchFamily="34" charset="0"/>
                <a:ea typeface="Yu Mincho" panose="02020400000000000000" pitchFamily="18" charset="-128"/>
                <a:cs typeface="Arial" panose="020B0604020202020204" pitchFamily="34" charset="0"/>
              </a:rPr>
              <a:t>Tokushū</a:t>
            </a:r>
            <a:r>
              <a:rPr lang="en-GB" dirty="0">
                <a:effectLst/>
                <a:latin typeface="Arial" panose="020B0604020202020204" pitchFamily="34" charset="0"/>
                <a:ea typeface="Yu Mincho" panose="02020400000000000000" pitchFamily="18" charset="-128"/>
                <a:cs typeface="Arial" panose="020B0604020202020204" pitchFamily="34" charset="0"/>
              </a:rPr>
              <a:t> </a:t>
            </a:r>
            <a:r>
              <a:rPr lang="en-GB" dirty="0" err="1">
                <a:effectLst/>
                <a:latin typeface="Arial" panose="020B0604020202020204" pitchFamily="34" charset="0"/>
                <a:ea typeface="Yu Mincho" panose="02020400000000000000" pitchFamily="18" charset="-128"/>
                <a:cs typeface="Arial" panose="020B0604020202020204" pitchFamily="34" charset="0"/>
              </a:rPr>
              <a:t>Tennōron</a:t>
            </a:r>
            <a:r>
              <a:rPr lang="en-GB" dirty="0">
                <a:effectLst/>
                <a:latin typeface="Arial" panose="020B0604020202020204" pitchFamily="34" charset="0"/>
                <a:ea typeface="Yu Mincho" panose="02020400000000000000" pitchFamily="18" charset="-128"/>
                <a:cs typeface="Arial" panose="020B0604020202020204" pitchFamily="34" charset="0"/>
              </a:rPr>
              <a:t>)” [The Collapse of the ‘Emperor = Japanese Era Name = Period’ - Requestioning the Meaning of Narrating Eras (Special issue on Discussing the Emperor)]. </a:t>
            </a:r>
            <a:r>
              <a:rPr lang="en-GB" i="1" dirty="0">
                <a:effectLst/>
                <a:latin typeface="Arial" panose="020B0604020202020204" pitchFamily="34" charset="0"/>
                <a:ea typeface="Yu Mincho" panose="02020400000000000000" pitchFamily="18" charset="-128"/>
                <a:cs typeface="Arial" panose="020B0604020202020204" pitchFamily="34" charset="0"/>
              </a:rPr>
              <a:t>Journalism</a:t>
            </a:r>
            <a:r>
              <a:rPr lang="en-GB" dirty="0">
                <a:effectLst/>
                <a:latin typeface="Arial" panose="020B0604020202020204" pitchFamily="34" charset="0"/>
                <a:ea typeface="Yu Mincho" panose="02020400000000000000" pitchFamily="18" charset="-128"/>
                <a:cs typeface="Arial" panose="020B0604020202020204" pitchFamily="34" charset="0"/>
              </a:rPr>
              <a:t> 327(4): 56-64.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7491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86</TotalTime>
  <Words>885</Words>
  <Application>Microsoft Office PowerPoint</Application>
  <PresentationFormat>Widescreen</PresentationFormat>
  <Paragraphs>42</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Century Gothic</vt:lpstr>
      <vt:lpstr>Wingdings 3</vt:lpstr>
      <vt:lpstr>Ione</vt:lpstr>
      <vt:lpstr>Japan in the 21° Century</vt:lpstr>
      <vt:lpstr>Course Content</vt:lpstr>
      <vt:lpstr>A matter of period(isation)</vt:lpstr>
      <vt:lpstr>Nengō</vt:lpstr>
      <vt:lpstr>Structure of the course</vt:lpstr>
      <vt:lpstr>Format of the Course</vt:lpstr>
      <vt:lpstr>Final Exam</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Andrea Boccardi</dc:creator>
  <cp:lastModifiedBy>Andrea Boccardi</cp:lastModifiedBy>
  <cp:revision>1</cp:revision>
  <dcterms:created xsi:type="dcterms:W3CDTF">2025-02-12T12:43:12Z</dcterms:created>
  <dcterms:modified xsi:type="dcterms:W3CDTF">2025-02-12T14:09:32Z</dcterms:modified>
</cp:coreProperties>
</file>