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97" r:id="rId8"/>
    <p:sldId id="262" r:id="rId9"/>
    <p:sldId id="271" r:id="rId10"/>
    <p:sldId id="263" r:id="rId11"/>
    <p:sldId id="264" r:id="rId12"/>
    <p:sldId id="265" r:id="rId13"/>
    <p:sldId id="266" r:id="rId14"/>
    <p:sldId id="296" r:id="rId15"/>
    <p:sldId id="267" r:id="rId16"/>
    <p:sldId id="268" r:id="rId17"/>
    <p:sldId id="270" r:id="rId18"/>
    <p:sldId id="275" r:id="rId19"/>
    <p:sldId id="269" r:id="rId20"/>
    <p:sldId id="273" r:id="rId21"/>
    <p:sldId id="276" r:id="rId22"/>
    <p:sldId id="277" r:id="rId23"/>
    <p:sldId id="278" r:id="rId24"/>
    <p:sldId id="279" r:id="rId25"/>
    <p:sldId id="281" r:id="rId26"/>
    <p:sldId id="280" r:id="rId27"/>
    <p:sldId id="282" r:id="rId28"/>
    <p:sldId id="298" r:id="rId29"/>
    <p:sldId id="283" r:id="rId30"/>
    <p:sldId id="284" r:id="rId31"/>
    <p:sldId id="285" r:id="rId32"/>
    <p:sldId id="286" r:id="rId33"/>
    <p:sldId id="287" r:id="rId34"/>
    <p:sldId id="288" r:id="rId35"/>
    <p:sldId id="272" r:id="rId36"/>
    <p:sldId id="274" r:id="rId37"/>
    <p:sldId id="289" r:id="rId38"/>
    <p:sldId id="290" r:id="rId39"/>
    <p:sldId id="292" r:id="rId40"/>
    <p:sldId id="291" r:id="rId41"/>
    <p:sldId id="295" r:id="rId42"/>
    <p:sldId id="293" r:id="rId43"/>
    <p:sldId id="294" r:id="rId4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115"/>
    <p:restoredTop sz="94666"/>
  </p:normalViewPr>
  <p:slideViewPr>
    <p:cSldViewPr snapToGrid="0">
      <p:cViewPr varScale="1">
        <p:scale>
          <a:sx n="23" d="100"/>
          <a:sy n="23" d="100"/>
        </p:scale>
        <p:origin x="224" y="1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E72DE-E79D-F941-9754-2B15F37A451B}" type="datetimeFigureOut">
              <a:rPr lang="cs-CZ" smtClean="0"/>
              <a:t>18.02.2025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CEE144-E758-BC48-8369-7F37A73093D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2453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EE144-E758-BC48-8369-7F37A73093DA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6431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EE144-E758-BC48-8369-7F37A73093DA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7732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CEE144-E758-BC48-8369-7F37A73093DA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8769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8E14-23EC-4C25-974C-48FA83988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5021183" cy="507422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9FEDD4-20A1-49F6-9E3E-0B26B426B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62167" y="3602038"/>
            <a:ext cx="5021183" cy="2244580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0A32F-E6F3-4C2E-B9E3-E47868E42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1A759-BFF8-4B5B-9ECE-D93AC303B331}" type="datetime1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06724-A87A-4231-BFD9-277482AF7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30D1AF-36B8-4BB8-BD6A-71194F7BC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51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F6B8E-1D8E-4105-9BBB-D53AD24B7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25530-6629-4FEA-9670-EB21A2F5B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64C7A-A73F-46F5-BC33-696671DAE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DF398-5DA3-4937-BE3F-7CA1B9158252}" type="datetime1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B3CC0-B649-4509-A4B6-DF9D20EFA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ECCCA-3F2A-46F3-BF45-7C862FF1D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50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0133B-2446-4168-AA17-6538910668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62168" y="996791"/>
            <a:ext cx="5011962" cy="49569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06A9AD-2756-4C51-A958-6756301EB9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7870" y="996791"/>
            <a:ext cx="5021183" cy="49569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42995D-CCEA-43AF-973B-8B6B56A56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91ED9-F929-4A92-90F9-3C9C84ABBE83}" type="datetime1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4029CF-BA62-4CCD-956E-FFA0B37B8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0B3D-96AB-41B3-ABDD-5B0DE863D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8136A-0796-46EB-89BB-4C73C0258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853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63D8A-C68D-4CF9-9D15-3E09BCC09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4D94C-E537-4FF3-AAF8-A85F05C31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4B1D4-6731-4993-8609-16C1D3327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B316-A2E6-49F2-825C-64AA951E4184}" type="datetime1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B7BBD-CEEB-4256-84B2-6D907E118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2A8B7-F430-4F4A-BB63-481F51E5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36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BAC1C-A332-4BA5-8C9C-FE0396C8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056" cy="4870974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8D137-710E-4125-B5E9-F63E7F1C9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7" y="3566639"/>
            <a:ext cx="5021183" cy="2279979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480C5-E9A6-425E-B050-03E444BE9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9748B-ADD6-4C5A-8C2A-A39721276E74}" type="datetime1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1B4831-6C0B-4E0B-A341-91E4C5D36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011EE6-252D-46DD-94DF-C42657EF2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218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B06-C54A-4B7B-B6D1-436428EAF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52076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23919-9A2F-4D97-8F31-6E35BD597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63049" y="969264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8DA345-F684-4BAA-A22C-E725B3A603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63049" y="3621849"/>
            <a:ext cx="5290751" cy="25551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399C52-9753-45D8-9646-CF31BB01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1FB0F-3C5C-4949-B933-9C7E511ED094}" type="datetime1">
              <a:rPr lang="en-US" smtClean="0"/>
              <a:t>2/18/25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F95E57-622C-4199-940E-F5462E1AC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B7592-00E8-41EF-B749-2A5EA8E46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17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2291277-967B-4176-B40B-9EC360626994}"/>
              </a:ext>
            </a:extLst>
          </p:cNvPr>
          <p:cNvSpPr/>
          <p:nvPr/>
        </p:nvSpPr>
        <p:spPr>
          <a:xfrm>
            <a:off x="517869" y="508090"/>
            <a:ext cx="111556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B11C00-F7CB-4484-807A-D12745CD3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119"/>
            <a:ext cx="11165481" cy="10730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AA6E-E243-48B3-9585-3C1420B3E1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70" y="2178908"/>
            <a:ext cx="5020056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D01B8-0F2E-41A4-B21C-334393F6A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7870" y="2876085"/>
            <a:ext cx="5020056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89B23F-3E60-415A-9CE7-0928B5CFB2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62168" y="2178908"/>
            <a:ext cx="5021182" cy="65490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223446-0CDC-402B-8D71-D9D29F6DFF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62168" y="2876085"/>
            <a:ext cx="5021182" cy="33228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2B77D3-C6EC-4FFD-9E10-24E1AC5420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17870" y="6420414"/>
            <a:ext cx="2743200" cy="365125"/>
          </a:xfrm>
        </p:spPr>
        <p:txBody>
          <a:bodyPr/>
          <a:lstStyle/>
          <a:p>
            <a:fld id="{C2F01D58-E949-4BCB-829A-BBF80E38D59C}" type="datetime1">
              <a:rPr lang="en-US" smtClean="0"/>
              <a:t>2/18/25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9DF31B-BD07-4DC2-95C2-B77E51AAE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54CE5A-3A0A-4AAB-81D2-F1C2063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0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216B8-52AB-412B-BBE7-B6BE698FA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F779C3-9D19-467E-A5D2-0920834DA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A846-0DA4-4D92-9BF1-DE8C52C1F4DF}" type="datetime1">
              <a:rPr lang="en-US" smtClean="0"/>
              <a:t>2/18/25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272BB4-C8D8-4F74-9677-5AC97993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6B49B8-779F-4492-ABD9-96F0D042A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914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B976BF-9339-48D6-881A-280D15492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12331-4A9C-472F-A7FA-968157338839}" type="datetime1">
              <a:rPr lang="en-US" smtClean="0"/>
              <a:t>2/18/25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77605-C9C8-432E-9662-D7D410B15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32B6-4A12-46EF-98A7-B5D50BD5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78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F191C-AF68-4230-A7B2-F8F07B4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F9F11-5FCF-4D7E-BA51-38CB8427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182" y="987423"/>
            <a:ext cx="5020948" cy="487362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B519B-06C0-41BC-95FB-FB1FE4363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61038"/>
            <a:ext cx="5020948" cy="2507949"/>
          </a:xfrm>
        </p:spPr>
        <p:txBody>
          <a:bodyPr>
            <a:normAutofit/>
          </a:bodyPr>
          <a:lstStyle>
            <a:lvl1pPr marL="0" indent="0">
              <a:buNone/>
              <a:defRPr sz="24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B8B70C-015C-4832-AFF6-D033E0227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97F3D-ED52-43FD-A26D-318B71534485}" type="datetime1">
              <a:rPr lang="en-US" smtClean="0"/>
              <a:t>2/18/25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F1A6FB-8C14-46D1-90A5-0FF11DE78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2C585-6FA1-4E94-9C1C-A1DEDE55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41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8B43-D1CE-43F4-A367-EF1FE9688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0948" cy="2270641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B73978-8CDF-4C0E-ABA1-7291A0347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62168" y="987425"/>
            <a:ext cx="502700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BECC62-ED45-451E-BEC5-A03C6A554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870" y="3340442"/>
            <a:ext cx="5020948" cy="2528545"/>
          </a:xfrm>
        </p:spPr>
        <p:txBody>
          <a:bodyPr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A7A86-B983-4315-9312-936B4FCF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91FA4-6264-4BB8-B3B5-77711EED2D82}" type="datetime1">
              <a:rPr lang="en-US" smtClean="0"/>
              <a:t>2/18/25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2E88C0-25A5-46F9-AB35-EAD50E6B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F9EA8-45AD-478E-8606-9328245B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F98CC-160E-494C-8C3C-8CDC5FA25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02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61AD20-E240-4E6F-AF91-689F7AEE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78801-35D1-4C19-BC2B-EAC7EE917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2168" y="969264"/>
            <a:ext cx="5021182" cy="48704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82A45-C5B9-4575-8E28-A35767B4D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7870" y="642041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7F6A1D9-D323-4F4E-8655-25E2D32CE742}" type="datetime1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D0933-AA03-4018-8E37-004CFB9F61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7870" y="9771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F282A-DF4A-4A2D-9672-8F0F770A3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4317" y="6420414"/>
            <a:ext cx="637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FDF98CC-160E-494C-8C3C-8CDC5FA257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E57300-C7FF-4578-99A0-42B0295B123C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8F8250-7A81-4A19-87AD-FFB2CE4E39A5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9F38FC-2DEA-2647-C409-EF75720C1017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55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27432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F9FFCE1-E057-415B-A971-88EC7E22A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1A06567-36F0-D7D1-0969-7222D0097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9" y="971397"/>
            <a:ext cx="3462236" cy="2947460"/>
          </a:xfrm>
        </p:spPr>
        <p:txBody>
          <a:bodyPr anchor="t">
            <a:normAutofit/>
          </a:bodyPr>
          <a:lstStyle/>
          <a:p>
            <a:r>
              <a:rPr lang="cs-CZ" sz="4800"/>
              <a:t>Počátky Říma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31D430-8B3A-A126-ED0A-76AC0A21D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67" y="4482450"/>
            <a:ext cx="3462236" cy="1724029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900" dirty="0">
                <a:solidFill>
                  <a:schemeClr val="bg2">
                    <a:lumMod val="50000"/>
                  </a:schemeClr>
                </a:solidFill>
              </a:rPr>
              <a:t>KLA_010 Římské monumentální umění a jeho význam</a:t>
            </a:r>
          </a:p>
          <a:p>
            <a:pPr>
              <a:lnSpc>
                <a:spcPct val="90000"/>
              </a:lnSpc>
            </a:pPr>
            <a:r>
              <a:rPr lang="cs-CZ" sz="1900" dirty="0">
                <a:solidFill>
                  <a:schemeClr val="bg2">
                    <a:lumMod val="50000"/>
                  </a:schemeClr>
                </a:solidFill>
              </a:rPr>
              <a:t>KLA_013 Seminář k archeologii západního Středomoří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346557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černá, tma, kruh, černobílý&#10;&#10;Obsah vygenerovaný umělou inteligencí může být nesprávný.">
            <a:extLst>
              <a:ext uri="{FF2B5EF4-FFF2-40B4-BE49-F238E27FC236}">
                <a16:creationId xmlns:a16="http://schemas.microsoft.com/office/drawing/2014/main" id="{5ECE724C-5482-2272-F8A3-7EA303AE9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057" y="508090"/>
            <a:ext cx="5626534" cy="5626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58401B5-5F1B-4D21-9AC3-AAEC8D366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1704" y="6300216"/>
            <a:ext cx="729360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EBB21CB-B507-05EF-AA48-16D175A7CFF4}"/>
              </a:ext>
            </a:extLst>
          </p:cNvPr>
          <p:cNvSpPr txBox="1"/>
          <p:nvPr/>
        </p:nvSpPr>
        <p:spPr>
          <a:xfrm>
            <a:off x="7551914" y="5555796"/>
            <a:ext cx="41222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Přednášející: Mgr. Alena </a:t>
            </a:r>
            <a:r>
              <a:rPr lang="cs-CZ" dirty="0" err="1">
                <a:solidFill>
                  <a:schemeClr val="bg2">
                    <a:lumMod val="50000"/>
                  </a:schemeClr>
                </a:solidFill>
              </a:rPr>
              <a:t>Pukanczová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>
                <a:solidFill>
                  <a:schemeClr val="bg2">
                    <a:lumMod val="50000"/>
                  </a:schemeClr>
                </a:solidFill>
              </a:rPr>
              <a:t>Garant předmětu:  PhDr. Jan Jílek, Ph.D.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81341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1" name="Rectangle 6180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3" name="Rectangle 6182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5" name="Rectangle 6184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87" name="Rectangle 6186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89" name="Rectangle 6188">
            <a:extLst>
              <a:ext uri="{FF2B5EF4-FFF2-40B4-BE49-F238E27FC236}">
                <a16:creationId xmlns:a16="http://schemas.microsoft.com/office/drawing/2014/main" id="{B99FAEB5-D20D-48E2-B67F-57D161AE4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6" name="Picture 2" descr="Bikónická pohřební urna">
            <a:extLst>
              <a:ext uri="{FF2B5EF4-FFF2-40B4-BE49-F238E27FC236}">
                <a16:creationId xmlns:a16="http://schemas.microsoft.com/office/drawing/2014/main" id="{DA79A8A7-22F0-0D79-5920-A9EE07635A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8854" y="1011376"/>
            <a:ext cx="3829562" cy="502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257E54A-496B-401E-0236-B2B35B1E1C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258" t="25503" r="17141" b="12561"/>
          <a:stretch/>
        </p:blipFill>
        <p:spPr>
          <a:xfrm>
            <a:off x="7948580" y="1018560"/>
            <a:ext cx="3829562" cy="500800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B20FF80-6B8A-F34C-D2DB-466BB6EB7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1396"/>
            <a:ext cx="3063811" cy="31308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Villanova</a:t>
            </a:r>
          </a:p>
        </p:txBody>
      </p:sp>
    </p:spTree>
    <p:extLst>
      <p:ext uri="{BB962C8B-B14F-4D97-AF65-F5344CB8AC3E}">
        <p14:creationId xmlns:p14="http://schemas.microsoft.com/office/powerpoint/2010/main" val="4105239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7" name="Rectangle 7176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79" name="Rectangle 7178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1" name="Rectangle 7180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3" name="Rectangle 7182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185" name="Rectangle 7184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CC836A-5C97-3580-A51B-8F7865EBE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303520"/>
            <a:ext cx="7726680" cy="106206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/>
              <a:t>8. st. BC</a:t>
            </a:r>
            <a:br>
              <a:rPr lang="en-US" sz="3400"/>
            </a:br>
            <a:r>
              <a:rPr lang="en-US" sz="3400"/>
              <a:t>-Monte Cavo</a:t>
            </a:r>
          </a:p>
        </p:txBody>
      </p:sp>
      <p:pic>
        <p:nvPicPr>
          <p:cNvPr id="7172" name="Picture 4" descr="Monte Cavo - Wikipedia">
            <a:extLst>
              <a:ext uri="{FF2B5EF4-FFF2-40B4-BE49-F238E27FC236}">
                <a16:creationId xmlns:a16="http://schemas.microsoft.com/office/drawing/2014/main" id="{FEB84E57-621D-74FC-6A18-C55FA0B9D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869" y="1148548"/>
            <a:ext cx="5450641" cy="374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EB3F0C9-E4F5-F9F0-26C4-8EAD329996B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248" t="24345" r="54048" b="12505"/>
          <a:stretch/>
        </p:blipFill>
        <p:spPr>
          <a:xfrm>
            <a:off x="7185420" y="970929"/>
            <a:ext cx="3786621" cy="5394652"/>
          </a:xfrm>
          <a:prstGeom prst="rect">
            <a:avLst/>
          </a:prstGeom>
        </p:spPr>
      </p:pic>
      <p:sp>
        <p:nvSpPr>
          <p:cNvPr id="7187" name="Freeform: Shape 7186">
            <a:extLst>
              <a:ext uri="{FF2B5EF4-FFF2-40B4-BE49-F238E27FC236}">
                <a16:creationId xmlns:a16="http://schemas.microsoft.com/office/drawing/2014/main" id="{DCC11005-BC53-5976-9587-FB0B62EF6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32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AD1BDCCC-E676-2A7E-BE11-2B8C23DB2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194" name="Picture 2" descr="THE HILLS AND THE GEOLOGY OF ROME">
            <a:extLst>
              <a:ext uri="{FF2B5EF4-FFF2-40B4-BE49-F238E27FC236}">
                <a16:creationId xmlns:a16="http://schemas.microsoft.com/office/drawing/2014/main" id="{62D20AEA-F691-F38C-6CF5-D14B3016B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r="7089" b="-2"/>
          <a:stretch/>
        </p:blipFill>
        <p:spPr bwMode="auto">
          <a:xfrm>
            <a:off x="517866" y="2299390"/>
            <a:ext cx="5578133" cy="404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DC708E4-8392-824C-2D60-E6119CE37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6160"/>
            <a:ext cx="11153214" cy="1113897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cs-CZ" sz="3700" dirty="0"/>
              <a:t>Sedm pahorků </a:t>
            </a:r>
            <a:br>
              <a:rPr lang="cs-CZ" sz="3700" dirty="0"/>
            </a:br>
            <a:endParaRPr lang="cs-CZ" sz="37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D97D11-4144-826E-97CB-6238EE9A2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1636" y="2299390"/>
            <a:ext cx="5159447" cy="4048568"/>
          </a:xfrm>
        </p:spPr>
        <p:txBody>
          <a:bodyPr>
            <a:normAutofit/>
          </a:bodyPr>
          <a:lstStyle/>
          <a:p>
            <a:r>
              <a:rPr lang="cs-CZ" sz="1800" dirty="0"/>
              <a:t>-řeka Tiber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S: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Quirinalis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Viminalis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Střed: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Capitolium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Esquilinus</a:t>
            </a:r>
            <a:endParaRPr lang="cs-CZ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JV od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Capitolia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Palatinus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J: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Aventinus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Caelius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cs-CZ" sz="1800" dirty="0"/>
          </a:p>
        </p:txBody>
      </p:sp>
      <p:sp>
        <p:nvSpPr>
          <p:cNvPr id="8201" name="Freeform: Shape 8200">
            <a:extLst>
              <a:ext uri="{FF2B5EF4-FFF2-40B4-BE49-F238E27FC236}">
                <a16:creationId xmlns:a16="http://schemas.microsoft.com/office/drawing/2014/main" id="{781C97B1-8A09-6383-8C65-A3B735778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252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8" name="Rectangle 1037">
            <a:extLst>
              <a:ext uri="{FF2B5EF4-FFF2-40B4-BE49-F238E27FC236}">
                <a16:creationId xmlns:a16="http://schemas.microsoft.com/office/drawing/2014/main" id="{0EC38958-9A69-239A-BA79-2AEC73345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92FBC48-29AA-ADDA-FD42-268EB3EE23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1" r="2200" b="-3"/>
          <a:stretch/>
        </p:blipFill>
        <p:spPr>
          <a:xfrm>
            <a:off x="517868" y="508090"/>
            <a:ext cx="5705856" cy="5846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E325147-DD4A-E700-B766-169B076CB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1547" y="976160"/>
            <a:ext cx="4822899" cy="1463040"/>
          </a:xfrm>
        </p:spPr>
        <p:txBody>
          <a:bodyPr>
            <a:normAutofit/>
          </a:bodyPr>
          <a:lstStyle/>
          <a:p>
            <a:r>
              <a:rPr lang="cs-CZ" sz="4400"/>
              <a:t>Řekové a Etruskové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D9B83A-FC12-4169-144C-0B8E4B967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1548" y="2578608"/>
            <a:ext cx="4672584" cy="3767328"/>
          </a:xfrm>
        </p:spPr>
        <p:txBody>
          <a:bodyPr>
            <a:normAutofit lnSpcReduction="10000"/>
          </a:bodyPr>
          <a:lstStyle/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Řecko: osady </a:t>
            </a:r>
            <a:r>
              <a:rPr lang="el-GR" sz="1800" i="1" dirty="0" err="1">
                <a:effectLst/>
                <a:ea typeface="Times New Roman" panose="02020603050405020304" pitchFamily="18" charset="0"/>
              </a:rPr>
              <a:t>Πιθηκοῦσαι</a:t>
            </a:r>
            <a:r>
              <a:rPr lang="cs-CZ" sz="1800" i="1" dirty="0">
                <a:effectLst/>
                <a:ea typeface="Times New Roman" panose="02020603050405020304" pitchFamily="18" charset="0"/>
              </a:rPr>
              <a:t> </a:t>
            </a:r>
            <a:r>
              <a:rPr lang="cs-CZ" sz="1600" dirty="0">
                <a:effectLst/>
                <a:ea typeface="Times New Roman" panose="02020603050405020304" pitchFamily="18" charset="0"/>
              </a:rPr>
              <a:t>770 BC (</a:t>
            </a:r>
            <a:r>
              <a:rPr lang="cs-CZ" sz="1600" dirty="0" err="1">
                <a:effectLst/>
                <a:ea typeface="Times New Roman" panose="02020603050405020304" pitchFamily="18" charset="0"/>
              </a:rPr>
              <a:t>Ischia</a:t>
            </a:r>
            <a:r>
              <a:rPr lang="cs-CZ" sz="1600" dirty="0">
                <a:effectLst/>
                <a:ea typeface="Times New Roman" panose="02020603050405020304" pitchFamily="18" charset="0"/>
              </a:rPr>
              <a:t>)  </a:t>
            </a:r>
            <a:r>
              <a:rPr lang="el-GR" sz="1700" b="0" i="1" u="none" strike="noStrike" dirty="0">
                <a:effectLst/>
                <a:latin typeface="Arial" panose="020B0604020202020204" pitchFamily="34" charset="0"/>
              </a:rPr>
              <a:t>Κύμη</a:t>
            </a: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8. st. BC (Neapolský záliv)</a:t>
            </a:r>
          </a:p>
          <a:p>
            <a:pPr lvl="1" indent="0">
              <a:lnSpc>
                <a:spcPct val="100000"/>
              </a:lnSpc>
              <a:buNone/>
            </a:pP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 Založení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Parthenope</a:t>
            </a: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 (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Neapolis</a:t>
            </a: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)</a:t>
            </a:r>
            <a:endParaRPr lang="cs-CZ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cs-CZ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Etruskové: </a:t>
            </a:r>
            <a:r>
              <a:rPr lang="cs-CZ" sz="1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Tarquinie</a:t>
            </a:r>
            <a:r>
              <a:rPr lang="cs-CZ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Veje</a:t>
            </a:r>
            <a:r>
              <a:rPr lang="cs-CZ" sz="17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7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Caere</a:t>
            </a:r>
            <a:endParaRPr lang="cs-CZ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cs-CZ" sz="17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lnSpc>
                <a:spcPct val="100000"/>
              </a:lnSpc>
              <a:buFontTx/>
              <a:buChar char="-"/>
            </a:pP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pol. 6. st. BC radikální změna hmotné kultury a  architektury</a:t>
            </a:r>
            <a:r>
              <a:rPr lang="cs-CZ" sz="1700" dirty="0">
                <a:effectLst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zrychlení vývoje – etruská dynastie? 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Tarquinius</a:t>
            </a: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Priscus</a:t>
            </a: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(617-579 BC)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Servius</a:t>
            </a: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Tullius</a:t>
            </a: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(579-535 BC) </a:t>
            </a:r>
          </a:p>
          <a:p>
            <a:pPr>
              <a:lnSpc>
                <a:spcPct val="100000"/>
              </a:lnSpc>
            </a:pP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Tarquinius</a:t>
            </a: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7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Superbus</a:t>
            </a:r>
            <a:r>
              <a:rPr lang="cs-CZ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(535-510)</a:t>
            </a:r>
          </a:p>
          <a:p>
            <a:pPr>
              <a:lnSpc>
                <a:spcPct val="100000"/>
              </a:lnSpc>
            </a:pPr>
            <a:endParaRPr lang="cs-CZ" sz="17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40" name="Freeform: Shape 1039">
            <a:extLst>
              <a:ext uri="{FF2B5EF4-FFF2-40B4-BE49-F238E27FC236}">
                <a16:creationId xmlns:a16="http://schemas.microsoft.com/office/drawing/2014/main" id="{6EC109E5-0396-8968-4F42-DFEC28036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6407" y="508090"/>
            <a:ext cx="4660733" cy="149279"/>
          </a:xfrm>
          <a:custGeom>
            <a:avLst/>
            <a:gdLst>
              <a:gd name="connsiteX0" fmla="*/ 0 w 6090847"/>
              <a:gd name="connsiteY0" fmla="*/ 0 h 149279"/>
              <a:gd name="connsiteX1" fmla="*/ 6090847 w 6090847"/>
              <a:gd name="connsiteY1" fmla="*/ 0 h 149279"/>
              <a:gd name="connsiteX2" fmla="*/ 6090847 w 6090847"/>
              <a:gd name="connsiteY2" fmla="*/ 149279 h 149279"/>
              <a:gd name="connsiteX3" fmla="*/ 0 w 609084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847" h="149279">
                <a:moveTo>
                  <a:pt x="0" y="0"/>
                </a:moveTo>
                <a:lnTo>
                  <a:pt x="6090847" y="0"/>
                </a:lnTo>
                <a:lnTo>
                  <a:pt x="609084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1353A37-7B4B-C452-500A-9E9C678650AC}"/>
              </a:ext>
            </a:extLst>
          </p:cNvPr>
          <p:cNvSpPr txBox="1"/>
          <p:nvPr/>
        </p:nvSpPr>
        <p:spPr>
          <a:xfrm>
            <a:off x="3096286" y="3087232"/>
            <a:ext cx="4888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solidFill>
                  <a:srgbClr val="FF0000"/>
                </a:solidFill>
              </a:rPr>
              <a:t>Řím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A32EE8A-5A87-FD23-ED1D-D3DF0A7B588C}"/>
              </a:ext>
            </a:extLst>
          </p:cNvPr>
          <p:cNvSpPr txBox="1"/>
          <p:nvPr/>
        </p:nvSpPr>
        <p:spPr>
          <a:xfrm>
            <a:off x="2915613" y="2946035"/>
            <a:ext cx="4251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 err="1"/>
              <a:t>Veje</a:t>
            </a:r>
            <a:endParaRPr lang="cs-CZ" sz="100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354E583-3CD1-17A6-CB25-D66476FAA884}"/>
              </a:ext>
            </a:extLst>
          </p:cNvPr>
          <p:cNvSpPr txBox="1"/>
          <p:nvPr/>
        </p:nvSpPr>
        <p:spPr>
          <a:xfrm>
            <a:off x="2307928" y="2789449"/>
            <a:ext cx="72487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 err="1"/>
              <a:t>Tarquinie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1457342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5" name="Rectangle 21512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6" name="Rectangle 21514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7" name="Rectangle 21516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28" name="Rectangle 21518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529" name="Rectangle 21520">
            <a:extLst>
              <a:ext uri="{FF2B5EF4-FFF2-40B4-BE49-F238E27FC236}">
                <a16:creationId xmlns:a16="http://schemas.microsoft.com/office/drawing/2014/main" id="{CD7F9EC8-0E2C-4023-9DD1-73BEF6B80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BE5634-96B0-1F21-9FAE-B1290FC91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19419" cy="25919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Nestorův pohár </a:t>
            </a:r>
          </a:p>
        </p:txBody>
      </p:sp>
      <p:sp>
        <p:nvSpPr>
          <p:cNvPr id="21530" name="Rectangle 21522">
            <a:extLst>
              <a:ext uri="{FF2B5EF4-FFF2-40B4-BE49-F238E27FC236}">
                <a16:creationId xmlns:a16="http://schemas.microsoft.com/office/drawing/2014/main" id="{0B7689CC-BC56-4D95-BFFE-C39BA943E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6" name="Picture 2" descr="Photograph of a Greek pot in a museum case.">
            <a:extLst>
              <a:ext uri="{FF2B5EF4-FFF2-40B4-BE49-F238E27FC236}">
                <a16:creationId xmlns:a16="http://schemas.microsoft.com/office/drawing/2014/main" id="{AF5840C5-0262-F9C9-2715-C991F30EA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52"/>
          <a:stretch/>
        </p:blipFill>
        <p:spPr bwMode="auto">
          <a:xfrm>
            <a:off x="6052030" y="2776473"/>
            <a:ext cx="5010912" cy="278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Drawing of the cup's inscription">
            <a:extLst>
              <a:ext uri="{FF2B5EF4-FFF2-40B4-BE49-F238E27FC236}">
                <a16:creationId xmlns:a16="http://schemas.microsoft.com/office/drawing/2014/main" id="{CEAE0D67-01D0-2AB9-71CE-0A12E54F3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1" y="2822193"/>
            <a:ext cx="4461999" cy="269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1BCA4BB-35B6-E2CA-BBDA-8661BC4853E8}"/>
              </a:ext>
            </a:extLst>
          </p:cNvPr>
          <p:cNvSpPr txBox="1"/>
          <p:nvPr/>
        </p:nvSpPr>
        <p:spPr>
          <a:xfrm>
            <a:off x="6052030" y="5607574"/>
            <a:ext cx="5159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Hrobka 168, pohřebiště San </a:t>
            </a:r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Martano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Ischia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(735 -720 BC) </a:t>
            </a:r>
          </a:p>
        </p:txBody>
      </p:sp>
    </p:spTree>
    <p:extLst>
      <p:ext uri="{BB962C8B-B14F-4D97-AF65-F5344CB8AC3E}">
        <p14:creationId xmlns:p14="http://schemas.microsoft.com/office/powerpoint/2010/main" val="3041023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AD1BDCCC-E676-2A7E-BE11-2B8C23DB2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B0DC78B-D43C-970C-7D98-439FE033B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" r="-2" b="3027"/>
          <a:stretch/>
        </p:blipFill>
        <p:spPr bwMode="auto">
          <a:xfrm>
            <a:off x="517866" y="2299390"/>
            <a:ext cx="5578133" cy="404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D879A7-A00D-0F73-F44F-5EA01B48C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6160"/>
            <a:ext cx="11153214" cy="1113897"/>
          </a:xfrm>
        </p:spPr>
        <p:txBody>
          <a:bodyPr>
            <a:normAutofit/>
          </a:bodyPr>
          <a:lstStyle/>
          <a:p>
            <a:r>
              <a:rPr lang="cs-CZ" sz="4400"/>
              <a:t>Mýtus…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568708-6D19-E550-8681-357C4C61B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1636" y="2299390"/>
            <a:ext cx="5159447" cy="4048568"/>
          </a:xfrm>
        </p:spPr>
        <p:txBody>
          <a:bodyPr>
            <a:normAutofit/>
          </a:bodyPr>
          <a:lstStyle/>
          <a:p>
            <a:r>
              <a:rPr lang="cs-CZ" sz="1800" dirty="0"/>
              <a:t>-Aeneas </a:t>
            </a:r>
            <a:r>
              <a:rPr lang="cs-CZ" sz="1800" dirty="0">
                <a:sym typeface="Wingdings" pitchFamily="2" charset="2"/>
              </a:rPr>
              <a:t> </a:t>
            </a:r>
            <a:endParaRPr lang="cs-CZ" sz="1800" dirty="0"/>
          </a:p>
          <a:p>
            <a:r>
              <a:rPr lang="cs-CZ" sz="1800" dirty="0"/>
              <a:t>	</a:t>
            </a:r>
          </a:p>
          <a:p>
            <a:r>
              <a:rPr lang="cs-CZ" sz="1800" dirty="0"/>
              <a:t>	</a:t>
            </a:r>
            <a:r>
              <a:rPr lang="cs-CZ" sz="1800" dirty="0" err="1"/>
              <a:t>Ascanius</a:t>
            </a:r>
            <a:r>
              <a:rPr lang="cs-CZ" sz="1800" dirty="0"/>
              <a:t> </a:t>
            </a:r>
            <a:r>
              <a:rPr lang="cs-CZ" sz="1800" dirty="0" err="1"/>
              <a:t>Iulus</a:t>
            </a:r>
            <a:r>
              <a:rPr lang="cs-CZ" sz="1800" dirty="0"/>
              <a:t> – Alba Longa </a:t>
            </a:r>
          </a:p>
          <a:p>
            <a:r>
              <a:rPr lang="cs-CZ" sz="1800" dirty="0"/>
              <a:t>		        +</a:t>
            </a:r>
          </a:p>
          <a:p>
            <a:r>
              <a:rPr lang="cs-CZ" sz="1800" dirty="0"/>
              <a:t>	                </a:t>
            </a:r>
            <a:r>
              <a:rPr lang="cs-CZ" sz="1800" dirty="0" err="1"/>
              <a:t>Rhea</a:t>
            </a:r>
            <a:r>
              <a:rPr lang="cs-CZ" sz="1800" dirty="0"/>
              <a:t> Sylvia </a:t>
            </a:r>
          </a:p>
          <a:p>
            <a:r>
              <a:rPr lang="cs-CZ" sz="1800" dirty="0"/>
              <a:t>		        =</a:t>
            </a:r>
          </a:p>
          <a:p>
            <a:r>
              <a:rPr lang="cs-CZ" sz="1800" dirty="0"/>
              <a:t>	         Romulus a Remus</a:t>
            </a:r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781C97B1-8A09-6383-8C65-A3B735778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91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7" name="Rectangle 3086">
            <a:extLst>
              <a:ext uri="{FF2B5EF4-FFF2-40B4-BE49-F238E27FC236}">
                <a16:creationId xmlns:a16="http://schemas.microsoft.com/office/drawing/2014/main" id="{C7EFAAB5-34A3-C2FC-70BA-7720CC8AD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AQUILEIA-The second Rome | Roman ports">
            <a:extLst>
              <a:ext uri="{FF2B5EF4-FFF2-40B4-BE49-F238E27FC236}">
                <a16:creationId xmlns:a16="http://schemas.microsoft.com/office/drawing/2014/main" id="{5BE5D3F5-860E-600C-C45A-3EA4A99F1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6" b="12111"/>
          <a:stretch/>
        </p:blipFill>
        <p:spPr bwMode="auto">
          <a:xfrm>
            <a:off x="517868" y="657369"/>
            <a:ext cx="11153216" cy="443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0B99186-F802-C7F6-FF78-584F9D3DA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5289381"/>
            <a:ext cx="7263804" cy="1008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/>
              <a:t>Založení Říma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FD34CD-C71E-EAC1-8581-263E54BF9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8294" y="5289381"/>
            <a:ext cx="4422790" cy="10605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100000"/>
              </a:lnSpc>
            </a:pPr>
            <a:r>
              <a:rPr lang="en-US" sz="2200" i="1" dirty="0"/>
              <a:t>-</a:t>
            </a:r>
            <a:r>
              <a:rPr lang="en-US" sz="2200" i="1" dirty="0" err="1"/>
              <a:t>svátek</a:t>
            </a:r>
            <a:r>
              <a:rPr lang="en-US" sz="2200" i="1" dirty="0"/>
              <a:t> </a:t>
            </a:r>
            <a:r>
              <a:rPr lang="en-US" sz="2200" i="1" dirty="0" err="1"/>
              <a:t>Palilií</a:t>
            </a:r>
            <a:r>
              <a:rPr lang="en-US" sz="2200" i="1" dirty="0"/>
              <a:t> 21. </a:t>
            </a:r>
            <a:r>
              <a:rPr lang="en-US" sz="2200" i="1" dirty="0" err="1"/>
              <a:t>dubna</a:t>
            </a:r>
            <a:r>
              <a:rPr lang="en-US" sz="2200" i="1" dirty="0"/>
              <a:t> 753/4 BC</a:t>
            </a:r>
          </a:p>
        </p:txBody>
      </p:sp>
      <p:sp>
        <p:nvSpPr>
          <p:cNvPr id="3089" name="Freeform: Shape 3088">
            <a:extLst>
              <a:ext uri="{FF2B5EF4-FFF2-40B4-BE49-F238E27FC236}">
                <a16:creationId xmlns:a16="http://schemas.microsoft.com/office/drawing/2014/main" id="{FDD57DDC-2075-7CBD-00B4-0A5FF0991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52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9E10BDB4-64F2-477D-A03B-9F8352D5E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528748-CFBA-70C0-D7C8-26D04B4DC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7" y="976160"/>
            <a:ext cx="6300216" cy="1322903"/>
          </a:xfrm>
        </p:spPr>
        <p:txBody>
          <a:bodyPr>
            <a:normAutofit/>
          </a:bodyPr>
          <a:lstStyle/>
          <a:p>
            <a:r>
              <a:rPr lang="cs-CZ" sz="4400"/>
              <a:t>Urbanizace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0516F6-834D-B8C1-08E8-899A488E6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7224" y="1088204"/>
            <a:ext cx="4160520" cy="5257800"/>
          </a:xfrm>
        </p:spPr>
        <p:txBody>
          <a:bodyPr>
            <a:normAutofit/>
          </a:bodyPr>
          <a:lstStyle/>
          <a:p>
            <a:r>
              <a:rPr lang="cs-CZ" sz="1800" dirty="0"/>
              <a:t>-nejstarší osídlení na </a:t>
            </a:r>
            <a:r>
              <a:rPr lang="cs-CZ" sz="1800" dirty="0" err="1"/>
              <a:t>Cermalu</a:t>
            </a:r>
            <a:r>
              <a:rPr lang="cs-CZ" sz="1800" dirty="0"/>
              <a:t> (návrší Palatinu)</a:t>
            </a:r>
          </a:p>
          <a:p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SEPTIMONTIUM: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Germalus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Palatual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(na Palatinu) – 1. federace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přidala se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Velia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(mezi Forem Romanem a Palatinem) </a:t>
            </a:r>
          </a:p>
          <a:p>
            <a:pPr marL="342900" lvl="0" indent="-342900">
              <a:buFont typeface="+mj-lt"/>
              <a:buAutoNum type="arabicPeriod"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poté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Querquetual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Caeliu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marL="342900" indent="-342900">
              <a:buAutoNum type="arabicPeriod" startAt="4"/>
            </a:pP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Cispius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Fagutal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Oppius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Esquilinu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endParaRPr lang="cs-CZ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sz="1800" dirty="0"/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628192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asa Romuli - Atlas Obscura">
            <a:extLst>
              <a:ext uri="{FF2B5EF4-FFF2-40B4-BE49-F238E27FC236}">
                <a16:creationId xmlns:a16="http://schemas.microsoft.com/office/drawing/2014/main" id="{1ED5FA40-1EBE-27C5-1994-593C24C40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867" y="2429691"/>
            <a:ext cx="5885169" cy="391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963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0EC38958-9A69-239A-BA79-2AEC73345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1026" name="Picture 2" descr="Ancient Rome Live | Discover the Forum Holitorium &amp; Key Temples">
            <a:extLst>
              <a:ext uri="{FF2B5EF4-FFF2-40B4-BE49-F238E27FC236}">
                <a16:creationId xmlns:a16="http://schemas.microsoft.com/office/drawing/2014/main" id="{1461E421-2C5C-50B8-EF75-7E2C4F5B8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8" r="16536"/>
          <a:stretch/>
        </p:blipFill>
        <p:spPr bwMode="auto">
          <a:xfrm>
            <a:off x="517868" y="508090"/>
            <a:ext cx="5705856" cy="584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D0EFAA2-9D55-AABF-93A9-9074A0258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1547" y="976160"/>
            <a:ext cx="4822899" cy="1463040"/>
          </a:xfrm>
        </p:spPr>
        <p:txBody>
          <a:bodyPr>
            <a:normAutofit/>
          </a:bodyPr>
          <a:lstStyle/>
          <a:p>
            <a:r>
              <a:rPr lang="cs-CZ" sz="4400"/>
              <a:t>Jen díky Etruskům…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89292F-5803-D103-DB93-9CB4E5565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1548" y="2578608"/>
            <a:ext cx="4672584" cy="3767328"/>
          </a:xfrm>
        </p:spPr>
        <p:txBody>
          <a:bodyPr>
            <a:normAutofit/>
          </a:bodyPr>
          <a:lstStyle/>
          <a:p>
            <a:r>
              <a:rPr lang="cs-CZ" sz="1800"/>
              <a:t>-etruská dynastie 6. st. BC</a:t>
            </a:r>
          </a:p>
          <a:p>
            <a:r>
              <a:rPr lang="cs-CZ" sz="1800"/>
              <a:t>-řemeslníci a inženýři – urbanistický charakter</a:t>
            </a:r>
          </a:p>
          <a:p>
            <a:r>
              <a:rPr lang="cs-CZ" sz="1800"/>
              <a:t>-výsledek: 	cloaka maxima</a:t>
            </a:r>
          </a:p>
          <a:p>
            <a:r>
              <a:rPr lang="cs-CZ" sz="1800"/>
              <a:t>		comitium	</a:t>
            </a:r>
          </a:p>
          <a:p>
            <a:r>
              <a:rPr lang="cs-CZ" sz="1800"/>
              <a:t>		Forum Holitorium 	</a:t>
            </a:r>
          </a:p>
          <a:p>
            <a:r>
              <a:rPr lang="cs-CZ" sz="1800"/>
              <a:t>		Forum Boarium </a:t>
            </a:r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6EC109E5-0396-8968-4F42-DFEC28036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16407" y="508090"/>
            <a:ext cx="4660733" cy="149279"/>
          </a:xfrm>
          <a:custGeom>
            <a:avLst/>
            <a:gdLst>
              <a:gd name="connsiteX0" fmla="*/ 0 w 6090847"/>
              <a:gd name="connsiteY0" fmla="*/ 0 h 149279"/>
              <a:gd name="connsiteX1" fmla="*/ 6090847 w 6090847"/>
              <a:gd name="connsiteY1" fmla="*/ 0 h 149279"/>
              <a:gd name="connsiteX2" fmla="*/ 6090847 w 6090847"/>
              <a:gd name="connsiteY2" fmla="*/ 149279 h 149279"/>
              <a:gd name="connsiteX3" fmla="*/ 0 w 609084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847" h="149279">
                <a:moveTo>
                  <a:pt x="0" y="0"/>
                </a:moveTo>
                <a:lnTo>
                  <a:pt x="6090847" y="0"/>
                </a:lnTo>
                <a:lnTo>
                  <a:pt x="609084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8740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loaca Maxima - Colosseum">
            <a:extLst>
              <a:ext uri="{FF2B5EF4-FFF2-40B4-BE49-F238E27FC236}">
                <a16:creationId xmlns:a16="http://schemas.microsoft.com/office/drawing/2014/main" id="{BE832FFA-BA85-000D-BCB7-21F838A56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66" y="1665720"/>
            <a:ext cx="5228052" cy="352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ircus Maximus (Rome) - 3D scene - Mozaik Digital Education and Learning">
            <a:extLst>
              <a:ext uri="{FF2B5EF4-FFF2-40B4-BE49-F238E27FC236}">
                <a16:creationId xmlns:a16="http://schemas.microsoft.com/office/drawing/2014/main" id="{E782D392-E7E7-84D5-8064-04B9CBD7D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112" y="1457915"/>
            <a:ext cx="6333022" cy="394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6D43F5E-AAAB-AB1C-A920-AFD45636374C}"/>
              </a:ext>
            </a:extLst>
          </p:cNvPr>
          <p:cNvSpPr txBox="1"/>
          <p:nvPr/>
        </p:nvSpPr>
        <p:spPr>
          <a:xfrm>
            <a:off x="254866" y="1273249"/>
            <a:ext cx="166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Cloaca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Maxima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F7B5346-E5E9-9FB4-1E97-A8E2E91AAFBF}"/>
              </a:ext>
            </a:extLst>
          </p:cNvPr>
          <p:cNvSpPr txBox="1"/>
          <p:nvPr/>
        </p:nvSpPr>
        <p:spPr>
          <a:xfrm>
            <a:off x="5604112" y="1088583"/>
            <a:ext cx="1695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Maximus</a:t>
            </a:r>
          </a:p>
        </p:txBody>
      </p:sp>
    </p:spTree>
    <p:extLst>
      <p:ext uri="{BB962C8B-B14F-4D97-AF65-F5344CB8AC3E}">
        <p14:creationId xmlns:p14="http://schemas.microsoft.com/office/powerpoint/2010/main" val="3348749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1026" name="Picture 2" descr="Umění a myšlení: Jan Bouzek">
            <a:extLst>
              <a:ext uri="{FF2B5EF4-FFF2-40B4-BE49-F238E27FC236}">
                <a16:creationId xmlns:a16="http://schemas.microsoft.com/office/drawing/2014/main" id="{AEBA71BF-0A63-A1B9-D0E1-DA09867D6B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" r="2" b="2"/>
          <a:stretch/>
        </p:blipFill>
        <p:spPr bwMode="auto">
          <a:xfrm>
            <a:off x="5958018" y="508090"/>
            <a:ext cx="5709726" cy="584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D52D3EF-C4FF-B77A-B65B-9B9D96B81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1" y="976160"/>
            <a:ext cx="4798200" cy="1463040"/>
          </a:xfrm>
        </p:spPr>
        <p:txBody>
          <a:bodyPr>
            <a:normAutofit/>
          </a:bodyPr>
          <a:lstStyle/>
          <a:p>
            <a:r>
              <a:rPr lang="cs-CZ" sz="4400"/>
              <a:t>Studium umění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865900-1EFF-A09E-ABA7-4D5C0E582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1" y="2578608"/>
            <a:ext cx="4672966" cy="3767328"/>
          </a:xfrm>
        </p:spPr>
        <p:txBody>
          <a:bodyPr>
            <a:normAutofit/>
          </a:bodyPr>
          <a:lstStyle/>
          <a:p>
            <a:r>
              <a:rPr lang="cs-CZ" sz="1800"/>
              <a:t>-umění a myšlení </a:t>
            </a:r>
          </a:p>
          <a:p>
            <a:r>
              <a:rPr lang="cs-CZ" sz="1800"/>
              <a:t>-literární zdroje 	</a:t>
            </a:r>
            <a:r>
              <a:rPr lang="cs-CZ" sz="1800">
                <a:sym typeface="Wingdings" pitchFamily="2" charset="2"/>
              </a:rPr>
              <a:t> z doby klasické </a:t>
            </a:r>
          </a:p>
          <a:p>
            <a:r>
              <a:rPr lang="cs-CZ" sz="1800">
                <a:sym typeface="Wingdings" pitchFamily="2" charset="2"/>
              </a:rPr>
              <a:t>		 po pádu ŘŘ</a:t>
            </a:r>
          </a:p>
          <a:p>
            <a:r>
              <a:rPr lang="cs-CZ" sz="1800">
                <a:sym typeface="Wingdings" pitchFamily="2" charset="2"/>
              </a:rPr>
              <a:t>		 moderní publikace</a:t>
            </a:r>
          </a:p>
          <a:p>
            <a:r>
              <a:rPr lang="cs-CZ" sz="1800">
                <a:sym typeface="Wingdings" pitchFamily="2" charset="2"/>
              </a:rPr>
              <a:t>-artefakty	</a:t>
            </a:r>
            <a:endParaRPr lang="cs-CZ" sz="1800"/>
          </a:p>
          <a:p>
            <a:endParaRPr lang="cs-CZ" sz="1800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467296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774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77" name="Rectangle 7176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6188864"/>
            <a:ext cx="1115625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Obrázky &quot;Circus Maximus&quot; – procházejte fotografie, vektory a videa 1,654 |  Adobe Stock">
            <a:extLst>
              <a:ext uri="{FF2B5EF4-FFF2-40B4-BE49-F238E27FC236}">
                <a16:creationId xmlns:a16="http://schemas.microsoft.com/office/drawing/2014/main" id="{3B8378E4-9ED5-69ED-9E78-25E862176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5" r="1" b="1490"/>
          <a:stretch/>
        </p:blipFill>
        <p:spPr bwMode="auto">
          <a:xfrm>
            <a:off x="517870" y="462839"/>
            <a:ext cx="11156253" cy="561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2580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eek 2 Vocab Flashcards | Quizlet">
            <a:extLst>
              <a:ext uri="{FF2B5EF4-FFF2-40B4-BE49-F238E27FC236}">
                <a16:creationId xmlns:a16="http://schemas.microsoft.com/office/drawing/2014/main" id="{9C5F54CF-25E1-6275-0F38-A6CC084C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9" y="1391530"/>
            <a:ext cx="3965027" cy="445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tický svět">
            <a:extLst>
              <a:ext uri="{FF2B5EF4-FFF2-40B4-BE49-F238E27FC236}">
                <a16:creationId xmlns:a16="http://schemas.microsoft.com/office/drawing/2014/main" id="{9A286B62-7C18-A7C1-709F-9474D2CC9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647" y="1080410"/>
            <a:ext cx="2873625" cy="5077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truscan art: a flute player. Detail of a fresco at the Tomb of the  Leopards' Giclee Print - Etruscan School | Art.com">
            <a:extLst>
              <a:ext uri="{FF2B5EF4-FFF2-40B4-BE49-F238E27FC236}">
                <a16:creationId xmlns:a16="http://schemas.microsoft.com/office/drawing/2014/main" id="{0620A4D0-ADAC-B9C9-FDEA-68277A67E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8393" y="1736558"/>
            <a:ext cx="4513179" cy="338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101E963E-C0A5-D2FC-E4D9-8D2A502CE8FE}"/>
              </a:ext>
            </a:extLst>
          </p:cNvPr>
          <p:cNvSpPr txBox="1"/>
          <p:nvPr/>
        </p:nvSpPr>
        <p:spPr>
          <a:xfrm>
            <a:off x="161499" y="5973070"/>
            <a:ext cx="385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Hrobka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Triclinia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Monterozzi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(470 BC)</a:t>
            </a:r>
          </a:p>
        </p:txBody>
      </p:sp>
      <p:pic>
        <p:nvPicPr>
          <p:cNvPr id="2056" name="Picture 8" descr="The Fasces: Ancient Rome's Most Dangerous Political Symbol – Antigone">
            <a:extLst>
              <a:ext uri="{FF2B5EF4-FFF2-40B4-BE49-F238E27FC236}">
                <a16:creationId xmlns:a16="http://schemas.microsoft.com/office/drawing/2014/main" id="{51DCC314-747D-DCB0-3229-EA8C3BAAB4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3" b="89851" l="60207" r="96465">
                        <a14:foregroundMark x1="65369" y1="37244" x2="60763" y2="57356"/>
                        <a14:foregroundMark x1="60763" y1="57356" x2="66561" y2="71415"/>
                        <a14:foregroundMark x1="66561" y1="71415" x2="69619" y2="48510"/>
                        <a14:foregroundMark x1="69619" y1="48510" x2="68268" y2="29609"/>
                        <a14:foregroundMark x1="68268" y1="29609" x2="60207" y2="38827"/>
                        <a14:foregroundMark x1="60207" y1="38827" x2="60207" y2="39944"/>
                        <a14:foregroundMark x1="88642" y1="33520" x2="91183" y2="52514"/>
                        <a14:foregroundMark x1="91183" y1="52514" x2="96942" y2="65549"/>
                        <a14:foregroundMark x1="96942" y1="65549" x2="96465" y2="43110"/>
                        <a14:foregroundMark x1="96465" y1="43110" x2="89436" y2="44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49"/>
          <a:stretch/>
        </p:blipFill>
        <p:spPr bwMode="auto">
          <a:xfrm>
            <a:off x="5776531" y="4061911"/>
            <a:ext cx="2331804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FFC013B-2636-9703-764D-CD45AFCF9DB0}"/>
              </a:ext>
            </a:extLst>
          </p:cNvPr>
          <p:cNvSpPr txBox="1"/>
          <p:nvPr/>
        </p:nvSpPr>
        <p:spPr>
          <a:xfrm>
            <a:off x="5134887" y="6342402"/>
            <a:ext cx="3768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Stříbrný denár </a:t>
            </a:r>
            <a:r>
              <a:rPr lang="cs-CZ" b="0" i="1" u="none" strike="noStrike" dirty="0">
                <a:solidFill>
                  <a:srgbClr val="05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cs-CZ" b="0" i="1" u="none" strike="noStrike" dirty="0" err="1">
                <a:solidFill>
                  <a:srgbClr val="05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Iunia</a:t>
            </a:r>
            <a:r>
              <a:rPr lang="cs-CZ" b="0" i="1" u="none" strike="noStrike" dirty="0">
                <a:solidFill>
                  <a:srgbClr val="05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0" i="1" u="none" strike="noStrike" dirty="0" err="1">
                <a:solidFill>
                  <a:srgbClr val="05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Bruta</a:t>
            </a:r>
            <a:r>
              <a:rPr lang="cs-CZ" b="0" i="1" u="none" strike="noStrike" dirty="0">
                <a:solidFill>
                  <a:srgbClr val="05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(54 BC)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BAB12FA-DF86-B34A-296D-F5685DE92B15}"/>
              </a:ext>
            </a:extLst>
          </p:cNvPr>
          <p:cNvSpPr txBox="1"/>
          <p:nvPr/>
        </p:nvSpPr>
        <p:spPr>
          <a:xfrm>
            <a:off x="8004707" y="5117431"/>
            <a:ext cx="4300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Hrobka Leopardů,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Tarquinie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(480-450 BC)</a:t>
            </a:r>
          </a:p>
        </p:txBody>
      </p:sp>
    </p:spTree>
    <p:extLst>
      <p:ext uri="{BB962C8B-B14F-4D97-AF65-F5344CB8AC3E}">
        <p14:creationId xmlns:p14="http://schemas.microsoft.com/office/powerpoint/2010/main" val="2503412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87" name="Rectangle 3086">
            <a:extLst>
              <a:ext uri="{FF2B5EF4-FFF2-40B4-BE49-F238E27FC236}">
                <a16:creationId xmlns:a16="http://schemas.microsoft.com/office/drawing/2014/main" id="{FF9FFCE1-E057-415B-A971-88EC7E22A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C6AFE9F-B2FF-1DA6-B378-D954D4052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9" y="971397"/>
            <a:ext cx="4195170" cy="29474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dirty="0" err="1"/>
              <a:t>Nový</a:t>
            </a:r>
            <a:r>
              <a:rPr lang="en-US" sz="4800" dirty="0"/>
              <a:t> </a:t>
            </a:r>
            <a:r>
              <a:rPr lang="en-US" sz="4800" dirty="0" err="1"/>
              <a:t>přístup</a:t>
            </a:r>
            <a:r>
              <a:rPr lang="en-US" sz="4800" dirty="0"/>
              <a:t>:</a:t>
            </a:r>
            <a:br>
              <a:rPr lang="en-US" sz="4800" dirty="0"/>
            </a:br>
            <a:endParaRPr lang="en-US" sz="4800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C0803ED-191B-52D2-DCD4-EFB278B6ED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7868" y="1928496"/>
            <a:ext cx="3462236" cy="172402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-</a:t>
            </a:r>
            <a:r>
              <a:rPr lang="en-US" dirty="0" err="1"/>
              <a:t>kosmopolitní</a:t>
            </a:r>
            <a:r>
              <a:rPr lang="en-US" dirty="0"/>
              <a:t> </a:t>
            </a:r>
            <a:r>
              <a:rPr lang="en-US" dirty="0" err="1"/>
              <a:t>město</a:t>
            </a:r>
            <a:endParaRPr lang="en-US" dirty="0"/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346557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Starověký Řím, archaické období: chrám postavený pod lapis niger (černý  kámen) na římském fóru a nese jeden z nejstarších nápisů v latině. Itálie  6. ...">
            <a:extLst>
              <a:ext uri="{FF2B5EF4-FFF2-40B4-BE49-F238E27FC236}">
                <a16:creationId xmlns:a16="http://schemas.microsoft.com/office/drawing/2014/main" id="{CD96672A-9CE4-A4E1-E8A1-5F3991B85A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9300" y="508090"/>
            <a:ext cx="5598401" cy="562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91" name="Rectangle 3090">
            <a:extLst>
              <a:ext uri="{FF2B5EF4-FFF2-40B4-BE49-F238E27FC236}">
                <a16:creationId xmlns:a16="http://schemas.microsoft.com/office/drawing/2014/main" id="{D58401B5-5F1B-4D21-9AC3-AAEC8D366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1704" y="6300216"/>
            <a:ext cx="729360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ADAB432-07E4-E8CC-3308-7B069EC8BACD}"/>
              </a:ext>
            </a:extLst>
          </p:cNvPr>
          <p:cNvSpPr txBox="1"/>
          <p:nvPr/>
        </p:nvSpPr>
        <p:spPr>
          <a:xfrm rot="16200000">
            <a:off x="4383815" y="5389807"/>
            <a:ext cx="1301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Lapis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Niger</a:t>
            </a:r>
          </a:p>
        </p:txBody>
      </p:sp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E0F3FFAC-1FC7-BAEF-9223-07AB16E35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04" y="2706599"/>
            <a:ext cx="3216564" cy="340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275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12" name="Rectangle 4111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03F1FA-2BA2-DD77-114F-D41872A77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6160"/>
            <a:ext cx="11152923" cy="1463040"/>
          </a:xfrm>
        </p:spPr>
        <p:txBody>
          <a:bodyPr>
            <a:normAutofit/>
          </a:bodyPr>
          <a:lstStyle/>
          <a:p>
            <a:r>
              <a:rPr lang="cs-CZ" sz="4400" dirty="0"/>
              <a:t>Expanze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BEA4E0-98BC-41DA-C442-2036029C2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69" y="2578608"/>
            <a:ext cx="5018865" cy="3767328"/>
          </a:xfrm>
        </p:spPr>
        <p:txBody>
          <a:bodyPr>
            <a:normAutofit/>
          </a:bodyPr>
          <a:lstStyle/>
          <a:p>
            <a:r>
              <a:rPr lang="cs-CZ" sz="1800"/>
              <a:t>-6. a 5. st. BC </a:t>
            </a:r>
          </a:p>
          <a:p>
            <a:r>
              <a:rPr lang="cs-CZ" sz="1800"/>
              <a:t>-boje proti Volskům, Aeguúm, Rutulům, Sabinům </a:t>
            </a:r>
            <a:r>
              <a:rPr lang="cs-CZ" sz="1800">
                <a:sym typeface="Wingdings" pitchFamily="2" charset="2"/>
              </a:rPr>
              <a:t> „únos Sabinských žen“ </a:t>
            </a:r>
            <a:endParaRPr lang="cs-CZ" sz="1800"/>
          </a:p>
        </p:txBody>
      </p:sp>
      <p:pic>
        <p:nvPicPr>
          <p:cNvPr id="4100" name="Picture 4" descr="Obsah obrázku Kamenořezba, Klasická socha, pomník, Řezba&#10;&#10;Obsah vygenerovaný umělou inteligencí může být nesprávný.">
            <a:extLst>
              <a:ext uri="{FF2B5EF4-FFF2-40B4-BE49-F238E27FC236}">
                <a16:creationId xmlns:a16="http://schemas.microsoft.com/office/drawing/2014/main" id="{09C07757-AF79-CB48-AAEB-7CDE7B8B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32412" y="1165458"/>
            <a:ext cx="3028154" cy="5132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Obsah obrázku mince, měna, kov, peníze&#10;&#10;Obsah vygenerovaný umělou inteligencí může být nesprávný.">
            <a:extLst>
              <a:ext uri="{FF2B5EF4-FFF2-40B4-BE49-F238E27FC236}">
                <a16:creationId xmlns:a16="http://schemas.microsoft.com/office/drawing/2014/main" id="{C3A41036-A338-8459-2B8C-66C690D29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1434" y="3972898"/>
            <a:ext cx="4474066" cy="200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4" name="Freeform: Shape 4113">
            <a:extLst>
              <a:ext uri="{FF2B5EF4-FFF2-40B4-BE49-F238E27FC236}">
                <a16:creationId xmlns:a16="http://schemas.microsoft.com/office/drawing/2014/main" id="{0F583F60-6F8B-B498-CB88-B1AA0648A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90538D0-BA0E-AD2A-E645-DF7A50D39455}"/>
              </a:ext>
            </a:extLst>
          </p:cNvPr>
          <p:cNvSpPr txBox="1"/>
          <p:nvPr/>
        </p:nvSpPr>
        <p:spPr>
          <a:xfrm>
            <a:off x="1431434" y="6007382"/>
            <a:ext cx="2677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Denár L. Tita Sabina (89 BC)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8D51A8DF-7E41-B670-2028-5000D896F622}"/>
              </a:ext>
            </a:extLst>
          </p:cNvPr>
          <p:cNvSpPr txBox="1"/>
          <p:nvPr/>
        </p:nvSpPr>
        <p:spPr>
          <a:xfrm rot="16200000">
            <a:off x="5353235" y="3966759"/>
            <a:ext cx="4419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Giambologna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Znásilnění </a:t>
            </a:r>
            <a:r>
              <a:rPr lang="cs-CZ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sabinských</a:t>
            </a:r>
            <a:r>
              <a:rPr lang="cs-CZ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žen, 1581-83)</a:t>
            </a:r>
          </a:p>
        </p:txBody>
      </p:sp>
    </p:spTree>
    <p:extLst>
      <p:ext uri="{BB962C8B-B14F-4D97-AF65-F5344CB8AC3E}">
        <p14:creationId xmlns:p14="http://schemas.microsoft.com/office/powerpoint/2010/main" val="3581664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5E1A2A-3ECC-5DE7-86FC-122CA8650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9"/>
            <a:ext cx="5011963" cy="1288542"/>
          </a:xfrm>
        </p:spPr>
        <p:txBody>
          <a:bodyPr/>
          <a:lstStyle/>
          <a:p>
            <a:r>
              <a:rPr lang="cs-CZ" dirty="0"/>
              <a:t>Opevnění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1021C3-B89D-FB45-0A77-5B1BC82EF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70" y="2273811"/>
            <a:ext cx="5021182" cy="2622040"/>
          </a:xfrm>
        </p:spPr>
        <p:txBody>
          <a:bodyPr/>
          <a:lstStyle/>
          <a:p>
            <a:r>
              <a:rPr lang="cs-CZ" dirty="0"/>
              <a:t>-vymezení hranice města – </a:t>
            </a:r>
            <a:r>
              <a:rPr lang="cs-CZ" i="1" dirty="0" err="1"/>
              <a:t>pomerium</a:t>
            </a:r>
            <a:endParaRPr lang="cs-CZ" i="1" dirty="0"/>
          </a:p>
          <a:p>
            <a:r>
              <a:rPr lang="cs-CZ" i="1" dirty="0"/>
              <a:t>-</a:t>
            </a:r>
            <a:r>
              <a:rPr lang="cs-CZ" dirty="0"/>
              <a:t>čtyřhranné opevnění (přelom 7. a 6. st. BC) </a:t>
            </a:r>
            <a:r>
              <a:rPr lang="cs-CZ" dirty="0">
                <a:sym typeface="Wingdings" pitchFamily="2" charset="2"/>
              </a:rPr>
              <a:t> vrcholy: Ara Maxima </a:t>
            </a:r>
            <a:r>
              <a:rPr lang="cs-CZ" dirty="0" err="1">
                <a:sym typeface="Wingdings" pitchFamily="2" charset="2"/>
              </a:rPr>
              <a:t>Herculis</a:t>
            </a:r>
            <a:r>
              <a:rPr lang="cs-CZ" dirty="0">
                <a:sym typeface="Wingdings" pitchFamily="2" charset="2"/>
              </a:rPr>
              <a:t>, Ara </a:t>
            </a:r>
            <a:r>
              <a:rPr lang="cs-CZ" dirty="0" err="1">
                <a:sym typeface="Wingdings" pitchFamily="2" charset="2"/>
              </a:rPr>
              <a:t>Consi</a:t>
            </a:r>
            <a:r>
              <a:rPr lang="cs-CZ" dirty="0">
                <a:sym typeface="Wingdings" pitchFamily="2" charset="2"/>
              </a:rPr>
              <a:t>, </a:t>
            </a:r>
            <a:r>
              <a:rPr lang="cs-CZ" dirty="0" err="1">
                <a:sym typeface="Wingdings" pitchFamily="2" charset="2"/>
              </a:rPr>
              <a:t>Curiae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Veteres</a:t>
            </a:r>
            <a:r>
              <a:rPr lang="cs-CZ" dirty="0">
                <a:sym typeface="Wingdings" pitchFamily="2" charset="2"/>
              </a:rPr>
              <a:t>, svatyně Lárů </a:t>
            </a:r>
          </a:p>
          <a:p>
            <a:r>
              <a:rPr lang="cs-CZ" dirty="0">
                <a:sym typeface="Wingdings" pitchFamily="2" charset="2"/>
              </a:rPr>
              <a:t>brány: Porta </a:t>
            </a:r>
            <a:r>
              <a:rPr lang="cs-CZ" dirty="0" err="1">
                <a:sym typeface="Wingdings" pitchFamily="2" charset="2"/>
              </a:rPr>
              <a:t>Mugonia</a:t>
            </a:r>
            <a:r>
              <a:rPr lang="cs-CZ" dirty="0">
                <a:sym typeface="Wingdings" pitchFamily="2" charset="2"/>
              </a:rPr>
              <a:t>, Porta </a:t>
            </a:r>
            <a:r>
              <a:rPr lang="cs-CZ" dirty="0" err="1">
                <a:sym typeface="Wingdings" pitchFamily="2" charset="2"/>
              </a:rPr>
              <a:t>Romanula</a:t>
            </a:r>
            <a:r>
              <a:rPr lang="cs-CZ" dirty="0">
                <a:sym typeface="Wingdings" pitchFamily="2" charset="2"/>
              </a:rPr>
              <a:t>, </a:t>
            </a:r>
            <a:r>
              <a:rPr lang="cs-CZ" dirty="0" err="1">
                <a:sym typeface="Wingdings" pitchFamily="2" charset="2"/>
              </a:rPr>
              <a:t>Scalae</a:t>
            </a:r>
            <a:r>
              <a:rPr lang="cs-CZ" dirty="0">
                <a:sym typeface="Wingdings" pitchFamily="2" charset="2"/>
              </a:rPr>
              <a:t> </a:t>
            </a:r>
            <a:r>
              <a:rPr lang="cs-CZ" dirty="0" err="1">
                <a:sym typeface="Wingdings" pitchFamily="2" charset="2"/>
              </a:rPr>
              <a:t>Caci</a:t>
            </a:r>
            <a:endParaRPr lang="cs-CZ" dirty="0">
              <a:sym typeface="Wingdings" pitchFamily="2" charset="2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ABD6550-5FCD-04F5-FD96-6DA2465C82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981" t="9216" r="26470" b="10000"/>
          <a:stretch/>
        </p:blipFill>
        <p:spPr>
          <a:xfrm>
            <a:off x="6096000" y="716661"/>
            <a:ext cx="5108675" cy="542467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2D1833D-BCA2-8F02-F00F-699D1E4AE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70" y="4895851"/>
            <a:ext cx="5108675" cy="159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570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uppiter Stator in palatio ritrovato? |">
            <a:extLst>
              <a:ext uri="{FF2B5EF4-FFF2-40B4-BE49-F238E27FC236}">
                <a16:creationId xmlns:a16="http://schemas.microsoft.com/office/drawing/2014/main" id="{95AFD507-98FB-D537-27FC-2FD9DE8EF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26" y="1887131"/>
            <a:ext cx="508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uida di Roma: foto e info storiche della fondazione">
            <a:extLst>
              <a:ext uri="{FF2B5EF4-FFF2-40B4-BE49-F238E27FC236}">
                <a16:creationId xmlns:a16="http://schemas.microsoft.com/office/drawing/2014/main" id="{BA36DD38-2CE4-720A-A57B-A60C7D2BC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84620"/>
            <a:ext cx="5725716" cy="4288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AF7934A-3993-B79E-0F4A-BAE657CE24A2}"/>
              </a:ext>
            </a:extLst>
          </p:cNvPr>
          <p:cNvSpPr txBox="1"/>
          <p:nvPr/>
        </p:nvSpPr>
        <p:spPr>
          <a:xfrm>
            <a:off x="725526" y="5388714"/>
            <a:ext cx="1671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Porta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Mugonia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2239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55" name="Rectangle 51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4" name="Picture 4" descr="PORTA SCALAE CACI (Roma Quadrata)">
            <a:extLst>
              <a:ext uri="{FF2B5EF4-FFF2-40B4-BE49-F238E27FC236}">
                <a16:creationId xmlns:a16="http://schemas.microsoft.com/office/drawing/2014/main" id="{7BF59682-81C3-049B-7A1D-B973A1B8B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44"/>
          <a:stretch/>
        </p:blipFill>
        <p:spPr bwMode="auto">
          <a:xfrm>
            <a:off x="6427252" y="973676"/>
            <a:ext cx="4657556" cy="491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Santuario delle Curiae Veteres | ROMA – VALLE DEL COLOSSEO – PALATINO  NORD-ORIENTALE">
            <a:extLst>
              <a:ext uri="{FF2B5EF4-FFF2-40B4-BE49-F238E27FC236}">
                <a16:creationId xmlns:a16="http://schemas.microsoft.com/office/drawing/2014/main" id="{6A42935F-6A36-6473-52BB-B6A307D37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55" y="1496532"/>
            <a:ext cx="5235045" cy="38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AFE3DB4-8C10-4688-29E2-09FBF9E60400}"/>
              </a:ext>
            </a:extLst>
          </p:cNvPr>
          <p:cNvSpPr txBox="1"/>
          <p:nvPr/>
        </p:nvSpPr>
        <p:spPr>
          <a:xfrm>
            <a:off x="6427252" y="5884324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Scalae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Caci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3EDC00E-5494-3A59-32AF-DA39B5858A24}"/>
              </a:ext>
            </a:extLst>
          </p:cNvPr>
          <p:cNvSpPr txBox="1"/>
          <p:nvPr/>
        </p:nvSpPr>
        <p:spPr>
          <a:xfrm>
            <a:off x="860955" y="5385390"/>
            <a:ext cx="15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Curiae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Veteres</a:t>
            </a:r>
            <a:endParaRPr lang="cs-CZ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752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4" name="Rectangle 7183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77C375D-34A7-D008-BA0F-27BA570AF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5303520"/>
            <a:ext cx="7726680" cy="1062061"/>
          </a:xfrm>
        </p:spPr>
        <p:txBody>
          <a:bodyPr anchor="t">
            <a:normAutofit/>
          </a:bodyPr>
          <a:lstStyle/>
          <a:p>
            <a:r>
              <a:rPr lang="cs-CZ" err="1"/>
              <a:t>Lupercal</a:t>
            </a:r>
            <a:endParaRPr lang="cs-CZ"/>
          </a:p>
        </p:txBody>
      </p:sp>
      <p:pic>
        <p:nvPicPr>
          <p:cNvPr id="7172" name="Picture 4" descr="THE LUPERCAL CAVE: AT THE ORIGINS OF ROME">
            <a:extLst>
              <a:ext uri="{FF2B5EF4-FFF2-40B4-BE49-F238E27FC236}">
                <a16:creationId xmlns:a16="http://schemas.microsoft.com/office/drawing/2014/main" id="{F3CEE422-6CEC-BB3C-C43B-DB4A2A32B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1416" y="970929"/>
            <a:ext cx="5443547" cy="409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The Lupercal was a cave where ancient Romans believed a female wolf suckled  the city's twin founders. The cave believed to be the Lupercal was found in  2007 near the ruins of">
            <a:extLst>
              <a:ext uri="{FF2B5EF4-FFF2-40B4-BE49-F238E27FC236}">
                <a16:creationId xmlns:a16="http://schemas.microsoft.com/office/drawing/2014/main" id="{1D4C5E43-CE46-003E-4A31-92910FB26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20441" y="1315738"/>
            <a:ext cx="5450641" cy="340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86" name="Freeform: Shape 7185">
            <a:extLst>
              <a:ext uri="{FF2B5EF4-FFF2-40B4-BE49-F238E27FC236}">
                <a16:creationId xmlns:a16="http://schemas.microsoft.com/office/drawing/2014/main" id="{DCC11005-BC53-5976-9587-FB0B62EF6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219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D1BDCCC-E676-2A7E-BE11-2B8C23DB28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Ancient Rome Live | Discover the Lacus Iuturnae (stream)">
            <a:extLst>
              <a:ext uri="{FF2B5EF4-FFF2-40B4-BE49-F238E27FC236}">
                <a16:creationId xmlns:a16="http://schemas.microsoft.com/office/drawing/2014/main" id="{7A428E51-A6B6-5DBC-C08B-5A80DDB1D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7" r="3405" b="-1"/>
          <a:stretch/>
        </p:blipFill>
        <p:spPr bwMode="auto">
          <a:xfrm>
            <a:off x="517866" y="2299390"/>
            <a:ext cx="5578133" cy="404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D30AD57-5F85-2FD0-3453-752ADF457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6160"/>
            <a:ext cx="11153214" cy="1113897"/>
          </a:xfrm>
        </p:spPr>
        <p:txBody>
          <a:bodyPr>
            <a:normAutofit/>
          </a:bodyPr>
          <a:lstStyle/>
          <a:p>
            <a:r>
              <a:rPr lang="cs-CZ" sz="4400"/>
              <a:t>Oltáře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8220A3-5A00-010C-5F7E-B9932996F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1636" y="2299390"/>
            <a:ext cx="5159447" cy="4048568"/>
          </a:xfrm>
        </p:spPr>
        <p:txBody>
          <a:bodyPr>
            <a:normAutofit/>
          </a:bodyPr>
          <a:lstStyle/>
          <a:p>
            <a:r>
              <a:rPr lang="cs-CZ" sz="1800"/>
              <a:t>Ara Maxima Herculis</a:t>
            </a:r>
          </a:p>
          <a:p>
            <a:r>
              <a:rPr lang="cs-CZ" sz="1800"/>
              <a:t>Ara Consi </a:t>
            </a:r>
          </a:p>
          <a:p>
            <a:r>
              <a:rPr lang="cs-CZ" sz="1800"/>
              <a:t>Lacus Iuturnae</a:t>
            </a:r>
          </a:p>
          <a:p>
            <a:endParaRPr lang="cs-CZ" sz="180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781C97B1-8A09-6383-8C65-A3B735778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26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1" name="Rectangle 8200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3" name="Rectangle 8202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05" name="Rectangle 8204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207" name="Rectangle 8206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474B56-C949-1F38-B954-5B77BF5D2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3465681" cy="2450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>
                <a:solidFill>
                  <a:schemeClr val="tx2"/>
                </a:solidFill>
              </a:rPr>
              <a:t>Forum </a:t>
            </a:r>
            <a:r>
              <a:rPr lang="en-US" sz="4100" dirty="0" err="1">
                <a:solidFill>
                  <a:schemeClr val="tx2"/>
                </a:solidFill>
              </a:rPr>
              <a:t>Romanum</a:t>
            </a:r>
            <a:br>
              <a:rPr lang="en-US" sz="4100" dirty="0">
                <a:solidFill>
                  <a:schemeClr val="tx2"/>
                </a:solidFill>
              </a:rPr>
            </a:br>
            <a:endParaRPr lang="en-US" sz="4100" dirty="0">
              <a:solidFill>
                <a:schemeClr val="tx2"/>
              </a:solidFill>
            </a:endParaRPr>
          </a:p>
        </p:txBody>
      </p:sp>
      <p:sp>
        <p:nvSpPr>
          <p:cNvPr id="8209" name="Rectangle 8208">
            <a:extLst>
              <a:ext uri="{FF2B5EF4-FFF2-40B4-BE49-F238E27FC236}">
                <a16:creationId xmlns:a16="http://schemas.microsoft.com/office/drawing/2014/main" id="{D91952F0-771E-D2ED-C333-EEED6708B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346642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Roman forum map - Forum Romanum map (Lazio - Italy)">
            <a:extLst>
              <a:ext uri="{FF2B5EF4-FFF2-40B4-BE49-F238E27FC236}">
                <a16:creationId xmlns:a16="http://schemas.microsoft.com/office/drawing/2014/main" id="{440D9700-070F-E6F9-1C4B-746567DC7E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4"/>
          <a:stretch/>
        </p:blipFill>
        <p:spPr bwMode="auto">
          <a:xfrm>
            <a:off x="4232366" y="1701209"/>
            <a:ext cx="7438426" cy="397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1" name="Rectangle 8210">
            <a:extLst>
              <a:ext uri="{FF2B5EF4-FFF2-40B4-BE49-F238E27FC236}">
                <a16:creationId xmlns:a16="http://schemas.microsoft.com/office/drawing/2014/main" id="{3FB6D83C-2377-9CAD-A991-9E0B6AF25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208" y="6299535"/>
            <a:ext cx="3465681" cy="46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948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4065D9BE-A58D-6E8A-D4A2-5056F3C5E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B2705DB-7B66-30B3-6B83-95710330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2085" y="976160"/>
            <a:ext cx="6258996" cy="1463040"/>
          </a:xfrm>
        </p:spPr>
        <p:txBody>
          <a:bodyPr>
            <a:normAutofit/>
          </a:bodyPr>
          <a:lstStyle/>
          <a:p>
            <a:r>
              <a:rPr lang="cs-CZ" sz="4400"/>
              <a:t>Historikové klasického období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60F190-2AF7-F158-BB75-81BA6DD5B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2085" y="2578608"/>
            <a:ext cx="6258996" cy="37673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Titus Livius (59BC – 17AD) </a:t>
            </a: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Ab urbe condita</a:t>
            </a:r>
          </a:p>
          <a:p>
            <a:pPr>
              <a:lnSpc>
                <a:spcPct val="100000"/>
              </a:lnSpc>
            </a:pP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Dionysius z Halikarnasu (60 BC – 7 BC) </a:t>
            </a: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Antiquitates Romanae </a:t>
            </a:r>
          </a:p>
          <a:p>
            <a:pPr>
              <a:lnSpc>
                <a:spcPct val="100000"/>
              </a:lnSpc>
            </a:pP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Cicero (106 – 43 BC) </a:t>
            </a: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Tuskulské hovory, De divinatione, De fato, Cato maior de senectute</a:t>
            </a:r>
          </a:p>
          <a:p>
            <a:pPr>
              <a:lnSpc>
                <a:spcPct val="100000"/>
              </a:lnSpc>
            </a:pP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Diodorus Sicilus </a:t>
            </a: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Bibliotheca historica</a:t>
            </a:r>
          </a:p>
          <a:p>
            <a:pPr>
              <a:lnSpc>
                <a:spcPct val="100000"/>
              </a:lnSpc>
            </a:pP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Cassius Dio (155 – 235 AD) </a:t>
            </a: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Rómaiké historiá</a:t>
            </a:r>
          </a:p>
          <a:p>
            <a:pPr>
              <a:lnSpc>
                <a:spcPct val="100000"/>
              </a:lnSpc>
            </a:pP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Strabo (63 BC – 21 AD) </a:t>
            </a: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Geografika (popisuje provincie, země, oblasti) </a:t>
            </a:r>
          </a:p>
          <a:p>
            <a:pPr>
              <a:lnSpc>
                <a:spcPct val="100000"/>
              </a:lnSpc>
            </a:pP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Plutarchos (46 – 120 AD) </a:t>
            </a: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Životopisy slavných Řeků a Římanů</a:t>
            </a:r>
          </a:p>
          <a:p>
            <a:pPr>
              <a:lnSpc>
                <a:spcPct val="100000"/>
              </a:lnSpc>
            </a:pP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Polybius (210 – 131 BC) </a:t>
            </a: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Historiai</a:t>
            </a:r>
          </a:p>
          <a:p>
            <a:pPr>
              <a:lnSpc>
                <a:spcPct val="100000"/>
              </a:lnSpc>
            </a:pP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Cornelius Tacitus (56 – 120 AD) </a:t>
            </a: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Annales, Historiae, Germania, Agricola</a:t>
            </a:r>
          </a:p>
          <a:p>
            <a:pPr>
              <a:lnSpc>
                <a:spcPct val="100000"/>
              </a:lnSpc>
            </a:pP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Plinius ml. </a:t>
            </a:r>
          </a:p>
          <a:p>
            <a:pPr>
              <a:lnSpc>
                <a:spcPct val="100000"/>
              </a:lnSpc>
            </a:pPr>
            <a:r>
              <a:rPr lang="cs-CZ" sz="13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Vitruvius </a:t>
            </a:r>
          </a:p>
          <a:p>
            <a:pPr>
              <a:lnSpc>
                <a:spcPct val="100000"/>
              </a:lnSpc>
            </a:pPr>
            <a:endParaRPr lang="cs-CZ" sz="1300"/>
          </a:p>
        </p:txBody>
      </p:sp>
      <p:sp>
        <p:nvSpPr>
          <p:cNvPr id="2057" name="Freeform: Shape 2056">
            <a:extLst>
              <a:ext uri="{FF2B5EF4-FFF2-40B4-BE49-F238E27FC236}">
                <a16:creationId xmlns:a16="http://schemas.microsoft.com/office/drawing/2014/main" id="{A745E793-BC99-8991-71CD-53FFBB6A8F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11156260" cy="149279"/>
          </a:xfrm>
          <a:custGeom>
            <a:avLst/>
            <a:gdLst>
              <a:gd name="connsiteX0" fmla="*/ 0 w 11156260"/>
              <a:gd name="connsiteY0" fmla="*/ 0 h 149279"/>
              <a:gd name="connsiteX1" fmla="*/ 11156260 w 11156260"/>
              <a:gd name="connsiteY1" fmla="*/ 0 h 149279"/>
              <a:gd name="connsiteX2" fmla="*/ 11156260 w 11156260"/>
              <a:gd name="connsiteY2" fmla="*/ 149279 h 149279"/>
              <a:gd name="connsiteX3" fmla="*/ 0 w 11156260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56260" h="149279">
                <a:moveTo>
                  <a:pt x="0" y="0"/>
                </a:moveTo>
                <a:lnTo>
                  <a:pt x="11156260" y="0"/>
                </a:lnTo>
                <a:lnTo>
                  <a:pt x="11156260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Marcus Tullius Cicero – Wikipedie">
            <a:extLst>
              <a:ext uri="{FF2B5EF4-FFF2-40B4-BE49-F238E27FC236}">
                <a16:creationId xmlns:a16="http://schemas.microsoft.com/office/drawing/2014/main" id="{0DE4D7F7-4E98-BC8A-B514-265FEBCA4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518" y="976160"/>
            <a:ext cx="3579426" cy="537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628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C38958-9A69-239A-BA79-2AEC73345F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3AE4751D-504D-EB39-3D7C-6732C8AAE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5624" y="976160"/>
            <a:ext cx="5513832" cy="1463040"/>
          </a:xfrm>
        </p:spPr>
        <p:txBody>
          <a:bodyPr>
            <a:normAutofit/>
          </a:bodyPr>
          <a:lstStyle/>
          <a:p>
            <a:r>
              <a:rPr lang="cs-CZ" sz="4400"/>
              <a:t>Regia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5127A756-7E61-CDAA-80E4-A979554CB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5624" y="2578608"/>
            <a:ext cx="5513832" cy="3767328"/>
          </a:xfrm>
        </p:spPr>
        <p:txBody>
          <a:bodyPr>
            <a:normAutofit/>
          </a:bodyPr>
          <a:lstStyle/>
          <a:p>
            <a:r>
              <a:rPr lang="cs-CZ" sz="1800"/>
              <a:t>Numa Pompilius/Romulus (775-750 BC)</a:t>
            </a:r>
          </a:p>
          <a:p>
            <a:pPr marL="457200" indent="-457200">
              <a:buAutoNum type="arabicPeriod"/>
            </a:pPr>
            <a:r>
              <a:rPr lang="cs-CZ" sz="1800"/>
              <a:t>Chatrče</a:t>
            </a:r>
          </a:p>
          <a:p>
            <a:pPr marL="457200" indent="-457200">
              <a:buAutoNum type="arabicPeriod"/>
            </a:pPr>
            <a:r>
              <a:rPr lang="cs-CZ" sz="1800"/>
              <a:t>Konc. 7. st. BC – Regia 1</a:t>
            </a:r>
          </a:p>
          <a:p>
            <a:pPr marL="457200" indent="-457200">
              <a:buAutoNum type="arabicPeriod"/>
            </a:pPr>
            <a:r>
              <a:rPr lang="cs-CZ" sz="1800"/>
              <a:t>Poč. 6. st. BC – Regia 2, 3, 4</a:t>
            </a:r>
          </a:p>
          <a:p>
            <a:pPr marL="457200" indent="-457200">
              <a:buAutoNum type="arabicPeriod"/>
            </a:pPr>
            <a:r>
              <a:rPr lang="cs-CZ" sz="1800"/>
              <a:t>Poč. republiky, 500 BC - Regia 5</a:t>
            </a:r>
          </a:p>
          <a:p>
            <a:pPr marL="457200" indent="-457200">
              <a:buAutoNum type="arabicPeriod"/>
            </a:pPr>
            <a:endParaRPr lang="cs-CZ" sz="1800"/>
          </a:p>
          <a:p>
            <a:r>
              <a:rPr lang="cs-CZ" sz="1800"/>
              <a:t>-rekonstrukce 3. st. BC, 148 BC a 36 BC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FDB9D58-EA38-BCE5-347B-CBEEF6953E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648" t="31067" r="17943" b="29972"/>
          <a:stretch/>
        </p:blipFill>
        <p:spPr>
          <a:xfrm>
            <a:off x="517867" y="1301410"/>
            <a:ext cx="4959823" cy="4251279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EC109E5-0396-8968-4F42-DFEC28036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5624" y="508090"/>
            <a:ext cx="5513832" cy="149279"/>
          </a:xfrm>
          <a:custGeom>
            <a:avLst/>
            <a:gdLst>
              <a:gd name="connsiteX0" fmla="*/ 0 w 6090847"/>
              <a:gd name="connsiteY0" fmla="*/ 0 h 149279"/>
              <a:gd name="connsiteX1" fmla="*/ 6090847 w 6090847"/>
              <a:gd name="connsiteY1" fmla="*/ 0 h 149279"/>
              <a:gd name="connsiteX2" fmla="*/ 6090847 w 6090847"/>
              <a:gd name="connsiteY2" fmla="*/ 149279 h 149279"/>
              <a:gd name="connsiteX3" fmla="*/ 0 w 609084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847" h="149279">
                <a:moveTo>
                  <a:pt x="0" y="0"/>
                </a:moveTo>
                <a:lnTo>
                  <a:pt x="6090847" y="0"/>
                </a:lnTo>
                <a:lnTo>
                  <a:pt x="609084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114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kica, kresba, diagram, Plán&#10;&#10;Obsah vygenerovaný umělou inteligencí může být nesprávný.">
            <a:extLst>
              <a:ext uri="{FF2B5EF4-FFF2-40B4-BE49-F238E27FC236}">
                <a16:creationId xmlns:a16="http://schemas.microsoft.com/office/drawing/2014/main" id="{6D2D45D6-AA82-0C72-5F22-ED99447ED8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250" t="6962" r="53617" b="53648"/>
          <a:stretch/>
        </p:blipFill>
        <p:spPr>
          <a:xfrm>
            <a:off x="1831667" y="692825"/>
            <a:ext cx="3255043" cy="249386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 descr="Obsah obrázku skica, kresba, diagram, Plán&#10;&#10;Obsah vygenerovaný umělou inteligencí může být nesprávný.">
            <a:extLst>
              <a:ext uri="{FF2B5EF4-FFF2-40B4-BE49-F238E27FC236}">
                <a16:creationId xmlns:a16="http://schemas.microsoft.com/office/drawing/2014/main" id="{1007E157-A284-3ADA-53C2-85D0F55789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866" t="48431" r="53651" b="8095"/>
          <a:stretch/>
        </p:blipFill>
        <p:spPr>
          <a:xfrm>
            <a:off x="7184590" y="643467"/>
            <a:ext cx="3040392" cy="254321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 descr="Obsah obrázku skica, kresba, diagram, Plán&#10;&#10;Obsah vygenerovaný umělou inteligencí může být nesprávný.">
            <a:extLst>
              <a:ext uri="{FF2B5EF4-FFF2-40B4-BE49-F238E27FC236}">
                <a16:creationId xmlns:a16="http://schemas.microsoft.com/office/drawing/2014/main" id="{81A8CD0B-C7FE-4DE9-684B-7FC4836B1D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378" t="7078" r="17914" b="51907"/>
          <a:stretch/>
        </p:blipFill>
        <p:spPr>
          <a:xfrm>
            <a:off x="1966526" y="3671316"/>
            <a:ext cx="3049747" cy="2545862"/>
          </a:xfrm>
          <a:prstGeom prst="rect">
            <a:avLst/>
          </a:prstGeom>
        </p:spPr>
      </p:pic>
      <p:pic>
        <p:nvPicPr>
          <p:cNvPr id="4" name="Obrázek 3" descr="Obsah obrázku skica, kresba, diagram, Plán&#10;&#10;Obsah vygenerovaný umělou inteligencí může být nesprávný.">
            <a:extLst>
              <a:ext uri="{FF2B5EF4-FFF2-40B4-BE49-F238E27FC236}">
                <a16:creationId xmlns:a16="http://schemas.microsoft.com/office/drawing/2014/main" id="{0AFCA75B-E779-2788-4240-826F631073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1216" t="51893" r="17681" b="6528"/>
          <a:stretch/>
        </p:blipFill>
        <p:spPr>
          <a:xfrm>
            <a:off x="7176697" y="3671316"/>
            <a:ext cx="3056177" cy="255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791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5" name="Rectangle 11274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7" name="Rectangle 11276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279" name="Rectangle 11278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467839A-993C-9D63-D510-B8F70FF98720}"/>
              </a:ext>
            </a:extLst>
          </p:cNvPr>
          <p:cNvSpPr txBox="1"/>
          <p:nvPr/>
        </p:nvSpPr>
        <p:spPr>
          <a:xfrm>
            <a:off x="517869" y="5710840"/>
            <a:ext cx="6436182" cy="3194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i="1" dirty="0">
                <a:latin typeface="+mj-lt"/>
                <a:ea typeface="+mj-ea"/>
                <a:cs typeface="+mj-cs"/>
              </a:rPr>
              <a:t>Fragment </a:t>
            </a:r>
            <a:r>
              <a:rPr lang="en-US" i="1" dirty="0" err="1">
                <a:latin typeface="+mj-lt"/>
                <a:ea typeface="+mj-ea"/>
                <a:cs typeface="+mj-cs"/>
              </a:rPr>
              <a:t>terakotového</a:t>
            </a:r>
            <a:r>
              <a:rPr lang="en-US" i="1" dirty="0">
                <a:latin typeface="+mj-lt"/>
                <a:ea typeface="+mj-ea"/>
                <a:cs typeface="+mj-cs"/>
              </a:rPr>
              <a:t> </a:t>
            </a:r>
            <a:r>
              <a:rPr lang="en-US" i="1" dirty="0" err="1">
                <a:latin typeface="+mj-lt"/>
                <a:ea typeface="+mj-ea"/>
                <a:cs typeface="+mj-cs"/>
              </a:rPr>
              <a:t>vlysu</a:t>
            </a:r>
            <a:r>
              <a:rPr lang="en-US" i="1" dirty="0">
                <a:latin typeface="+mj-lt"/>
                <a:ea typeface="+mj-ea"/>
                <a:cs typeface="+mj-cs"/>
              </a:rPr>
              <a:t> Minotaur se </a:t>
            </a:r>
            <a:r>
              <a:rPr lang="en-US" i="1" dirty="0" err="1">
                <a:latin typeface="+mj-lt"/>
                <a:ea typeface="+mj-ea"/>
                <a:cs typeface="+mj-cs"/>
              </a:rPr>
              <a:t>šelmami</a:t>
            </a:r>
            <a:r>
              <a:rPr lang="en-US" i="1" dirty="0">
                <a:latin typeface="+mj-lt"/>
                <a:ea typeface="+mj-ea"/>
                <a:cs typeface="+mj-cs"/>
              </a:rPr>
              <a:t> (600-550 BC)</a:t>
            </a:r>
          </a:p>
        </p:txBody>
      </p:sp>
      <p:pic>
        <p:nvPicPr>
          <p:cNvPr id="11266" name="Picture 2" descr="undefined">
            <a:extLst>
              <a:ext uri="{FF2B5EF4-FFF2-40B4-BE49-F238E27FC236}">
                <a16:creationId xmlns:a16="http://schemas.microsoft.com/office/drawing/2014/main" id="{47C68408-A978-20E4-0198-16E24C131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" r="3" b="5039"/>
          <a:stretch/>
        </p:blipFill>
        <p:spPr bwMode="auto">
          <a:xfrm>
            <a:off x="517869" y="1948070"/>
            <a:ext cx="6256925" cy="362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Obsah obrázku sníh, budova, zima, dům&#10;&#10;Obsah vygenerovaný umělou inteligencí může být nesprávný.">
            <a:extLst>
              <a:ext uri="{FF2B5EF4-FFF2-40B4-BE49-F238E27FC236}">
                <a16:creationId xmlns:a16="http://schemas.microsoft.com/office/drawing/2014/main" id="{879EF30E-E80A-42E8-27E0-6A84ABBEB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3" b="1"/>
          <a:stretch/>
        </p:blipFill>
        <p:spPr bwMode="auto">
          <a:xfrm>
            <a:off x="6954051" y="2356272"/>
            <a:ext cx="4838457" cy="280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1" name="Freeform: Shape 11280">
            <a:extLst>
              <a:ext uri="{FF2B5EF4-FFF2-40B4-BE49-F238E27FC236}">
                <a16:creationId xmlns:a16="http://schemas.microsoft.com/office/drawing/2014/main" id="{DCC11005-BC53-5976-9587-FB0B62EF6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41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0" name="Rectangle 12309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2" name="Rectangle 12311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4" name="Rectangle 12313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16" name="Rectangle 12315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318" name="Rectangle 12317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E527B2-766F-0559-FBFC-F420B6412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1022474"/>
            <a:ext cx="7726680" cy="106206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dirty="0" err="1"/>
              <a:t>Vestin</a:t>
            </a:r>
            <a:r>
              <a:rPr lang="en-US" sz="4200" dirty="0"/>
              <a:t> </a:t>
            </a:r>
            <a:r>
              <a:rPr lang="en-US" sz="4200" dirty="0" err="1"/>
              <a:t>chrám</a:t>
            </a:r>
            <a:r>
              <a:rPr lang="en-US" sz="4200" dirty="0"/>
              <a:t> a </a:t>
            </a:r>
            <a:r>
              <a:rPr lang="en-US" sz="4200" dirty="0" err="1"/>
              <a:t>dům</a:t>
            </a:r>
            <a:r>
              <a:rPr lang="en-US" sz="4200" dirty="0"/>
              <a:t> </a:t>
            </a:r>
            <a:r>
              <a:rPr lang="en-US" sz="4200" dirty="0" err="1"/>
              <a:t>Vestálek</a:t>
            </a:r>
            <a:endParaRPr lang="en-US" sz="4200" dirty="0"/>
          </a:p>
        </p:txBody>
      </p:sp>
      <p:pic>
        <p:nvPicPr>
          <p:cNvPr id="12294" name="Picture 6" descr="Relief with an Emperor and Vestal Virgins from Caronia Marina or from... |  Download Scientific Diagram">
            <a:extLst>
              <a:ext uri="{FF2B5EF4-FFF2-40B4-BE49-F238E27FC236}">
                <a16:creationId xmlns:a16="http://schemas.microsoft.com/office/drawing/2014/main" id="{47654E64-35FA-A7C2-C368-A00B9FA6C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7884" y="2084535"/>
            <a:ext cx="4561154" cy="4096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Reconstruction drawings of the House of Vestal Virgins made by Christian Huelsen (Source: Wikimedia Commons)">
            <a:extLst>
              <a:ext uri="{FF2B5EF4-FFF2-40B4-BE49-F238E27FC236}">
                <a16:creationId xmlns:a16="http://schemas.microsoft.com/office/drawing/2014/main" id="{ACD72A72-9944-F4CF-1DEF-4F1EAEC2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0856" y="2084535"/>
            <a:ext cx="5450641" cy="32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320" name="Freeform: Shape 12319">
            <a:extLst>
              <a:ext uri="{FF2B5EF4-FFF2-40B4-BE49-F238E27FC236}">
                <a16:creationId xmlns:a16="http://schemas.microsoft.com/office/drawing/2014/main" id="{DCC11005-BC53-5976-9587-FB0B62EF6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83B1F3D-0598-0F2E-3F7B-5806D6CA7089}"/>
              </a:ext>
            </a:extLst>
          </p:cNvPr>
          <p:cNvSpPr txBox="1"/>
          <p:nvPr/>
        </p:nvSpPr>
        <p:spPr>
          <a:xfrm>
            <a:off x="747884" y="6150067"/>
            <a:ext cx="3431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Vesta s Vestálkami, Sicílie 1. st. AD</a:t>
            </a:r>
          </a:p>
        </p:txBody>
      </p:sp>
    </p:spTree>
    <p:extLst>
      <p:ext uri="{BB962C8B-B14F-4D97-AF65-F5344CB8AC3E}">
        <p14:creationId xmlns:p14="http://schemas.microsoft.com/office/powerpoint/2010/main" val="3784032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6" name="Rectangle 13333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47" name="Rectangle 13335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48" name="Rectangle 13337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49" name="Rectangle 13339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50" name="Rectangle 13341">
            <a:extLst>
              <a:ext uri="{FF2B5EF4-FFF2-40B4-BE49-F238E27FC236}">
                <a16:creationId xmlns:a16="http://schemas.microsoft.com/office/drawing/2014/main" id="{0EECA69B-4C2A-7F31-8019-E90DB3BD4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pic>
        <p:nvPicPr>
          <p:cNvPr id="13314" name="Picture 2" descr="House of the Vestals - Wikipedia">
            <a:extLst>
              <a:ext uri="{FF2B5EF4-FFF2-40B4-BE49-F238E27FC236}">
                <a16:creationId xmlns:a16="http://schemas.microsoft.com/office/drawing/2014/main" id="{B3820058-D829-9C33-158D-A16B173193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27737" b="408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51" name="Rectangle 13343">
            <a:extLst>
              <a:ext uri="{FF2B5EF4-FFF2-40B4-BE49-F238E27FC236}">
                <a16:creationId xmlns:a16="http://schemas.microsoft.com/office/drawing/2014/main" id="{857DEAC1-B3AA-6569-0A44-A191DF2F3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7840"/>
            <a:ext cx="12191999" cy="1280160"/>
          </a:xfrm>
          <a:prstGeom prst="rect">
            <a:avLst/>
          </a:prstGeom>
          <a:solidFill>
            <a:schemeClr val="bg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547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2" name="Rectangle 6161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4" name="Rectangle 6163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8" name="Rectangle 6167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170" name="Rectangle 6169">
            <a:extLst>
              <a:ext uri="{FF2B5EF4-FFF2-40B4-BE49-F238E27FC236}">
                <a16:creationId xmlns:a16="http://schemas.microsoft.com/office/drawing/2014/main" id="{CD7F9EC8-0E2C-4023-9DD1-73BEF6B80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01325D8E-B2A4-0B77-17F9-A810981ED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7565779" cy="138699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dirty="0"/>
              <a:t>Area sacra di </a:t>
            </a:r>
            <a:r>
              <a:rPr lang="en-US" sz="4600" dirty="0" err="1"/>
              <a:t>Sant‘Omobono</a:t>
            </a:r>
            <a:endParaRPr lang="en-US" sz="4600" dirty="0"/>
          </a:p>
          <a:p>
            <a:pPr>
              <a:lnSpc>
                <a:spcPct val="90000"/>
              </a:lnSpc>
            </a:pPr>
            <a:endParaRPr lang="en-US" sz="4600" dirty="0"/>
          </a:p>
        </p:txBody>
      </p:sp>
      <p:pic>
        <p:nvPicPr>
          <p:cNvPr id="6146" name="Picture 2" descr="Obsah obrázku text, snímek obrazovky, kreslené, Obdélník&#10;&#10;Obsah vygenerovaný umělou inteligencí může být nesprávný.">
            <a:extLst>
              <a:ext uri="{FF2B5EF4-FFF2-40B4-BE49-F238E27FC236}">
                <a16:creationId xmlns:a16="http://schemas.microsoft.com/office/drawing/2014/main" id="{1F884B5D-F808-1052-FFE6-6990D2F56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93932" y="1309604"/>
            <a:ext cx="4439545" cy="4673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l santuario del re: l'area sacra di Sant'Omobono |">
            <a:extLst>
              <a:ext uri="{FF2B5EF4-FFF2-40B4-BE49-F238E27FC236}">
                <a16:creationId xmlns:a16="http://schemas.microsoft.com/office/drawing/2014/main" id="{9592B821-14DF-8699-8979-45C912533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227" y="2516605"/>
            <a:ext cx="5436679" cy="361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2" name="Freeform: Shape 6171">
            <a:extLst>
              <a:ext uri="{FF2B5EF4-FFF2-40B4-BE49-F238E27FC236}">
                <a16:creationId xmlns:a16="http://schemas.microsoft.com/office/drawing/2014/main" id="{DD646702-1788-B97D-918B-46834CD1E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174" name="Freeform: Shape 6173">
            <a:extLst>
              <a:ext uri="{FF2B5EF4-FFF2-40B4-BE49-F238E27FC236}">
                <a16:creationId xmlns:a16="http://schemas.microsoft.com/office/drawing/2014/main" id="{F6B4FCA5-23FA-C759-8E23-68410B350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6300216"/>
            <a:ext cx="11165482" cy="45719"/>
          </a:xfrm>
          <a:custGeom>
            <a:avLst/>
            <a:gdLst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5021183 w 11165482"/>
              <a:gd name="connsiteY2" fmla="*/ 0 h 45719"/>
              <a:gd name="connsiteX3" fmla="*/ 6144299 w 11165482"/>
              <a:gd name="connsiteY3" fmla="*/ 0 h 45719"/>
              <a:gd name="connsiteX4" fmla="*/ 8715708 w 11165482"/>
              <a:gd name="connsiteY4" fmla="*/ 0 h 45719"/>
              <a:gd name="connsiteX5" fmla="*/ 11165482 w 11165482"/>
              <a:gd name="connsiteY5" fmla="*/ 0 h 45719"/>
              <a:gd name="connsiteX6" fmla="*/ 11165482 w 11165482"/>
              <a:gd name="connsiteY6" fmla="*/ 45719 h 45719"/>
              <a:gd name="connsiteX7" fmla="*/ 8715708 w 11165482"/>
              <a:gd name="connsiteY7" fmla="*/ 45719 h 45719"/>
              <a:gd name="connsiteX8" fmla="*/ 6144299 w 11165482"/>
              <a:gd name="connsiteY8" fmla="*/ 45719 h 45719"/>
              <a:gd name="connsiteX9" fmla="*/ 5021183 w 11165482"/>
              <a:gd name="connsiteY9" fmla="*/ 45719 h 45719"/>
              <a:gd name="connsiteX10" fmla="*/ 3694525 w 11165482"/>
              <a:gd name="connsiteY10" fmla="*/ 45719 h 45719"/>
              <a:gd name="connsiteX11" fmla="*/ 0 w 11165482"/>
              <a:gd name="connsiteY11" fmla="*/ 45719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3694525 w 11165482"/>
              <a:gd name="connsiteY9" fmla="*/ 45719 h 45719"/>
              <a:gd name="connsiteX10" fmla="*/ 0 w 11165482"/>
              <a:gd name="connsiteY10" fmla="*/ 45719 h 45719"/>
              <a:gd name="connsiteX11" fmla="*/ 0 w 11165482"/>
              <a:gd name="connsiteY11" fmla="*/ 0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0 w 11165482"/>
              <a:gd name="connsiteY9" fmla="*/ 45719 h 45719"/>
              <a:gd name="connsiteX10" fmla="*/ 0 w 11165482"/>
              <a:gd name="connsiteY10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6144299 w 11165482"/>
              <a:gd name="connsiteY6" fmla="*/ 45719 h 45719"/>
              <a:gd name="connsiteX7" fmla="*/ 5021183 w 11165482"/>
              <a:gd name="connsiteY7" fmla="*/ 45719 h 45719"/>
              <a:gd name="connsiteX8" fmla="*/ 0 w 11165482"/>
              <a:gd name="connsiteY8" fmla="*/ 45719 h 45719"/>
              <a:gd name="connsiteX9" fmla="*/ 0 w 11165482"/>
              <a:gd name="connsiteY9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5021183 w 11165482"/>
              <a:gd name="connsiteY6" fmla="*/ 45719 h 45719"/>
              <a:gd name="connsiteX7" fmla="*/ 0 w 11165482"/>
              <a:gd name="connsiteY7" fmla="*/ 45719 h 45719"/>
              <a:gd name="connsiteX8" fmla="*/ 0 w 11165482"/>
              <a:gd name="connsiteY8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5021183 w 11165482"/>
              <a:gd name="connsiteY5" fmla="*/ 45719 h 45719"/>
              <a:gd name="connsiteX6" fmla="*/ 0 w 11165482"/>
              <a:gd name="connsiteY6" fmla="*/ 45719 h 45719"/>
              <a:gd name="connsiteX7" fmla="*/ 0 w 11165482"/>
              <a:gd name="connsiteY7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0 w 11165482"/>
              <a:gd name="connsiteY5" fmla="*/ 45719 h 45719"/>
              <a:gd name="connsiteX6" fmla="*/ 0 w 11165482"/>
              <a:gd name="connsiteY6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0 w 11165482"/>
              <a:gd name="connsiteY4" fmla="*/ 45719 h 45719"/>
              <a:gd name="connsiteX5" fmla="*/ 0 w 11165482"/>
              <a:gd name="connsiteY5" fmla="*/ 0 h 45719"/>
              <a:gd name="connsiteX0" fmla="*/ 0 w 11165482"/>
              <a:gd name="connsiteY0" fmla="*/ 0 h 45719"/>
              <a:gd name="connsiteX1" fmla="*/ 11165482 w 11165482"/>
              <a:gd name="connsiteY1" fmla="*/ 0 h 45719"/>
              <a:gd name="connsiteX2" fmla="*/ 11165482 w 11165482"/>
              <a:gd name="connsiteY2" fmla="*/ 45719 h 45719"/>
              <a:gd name="connsiteX3" fmla="*/ 0 w 11165482"/>
              <a:gd name="connsiteY3" fmla="*/ 45719 h 45719"/>
              <a:gd name="connsiteX4" fmla="*/ 0 w 11165482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5482" h="45719">
                <a:moveTo>
                  <a:pt x="0" y="0"/>
                </a:moveTo>
                <a:lnTo>
                  <a:pt x="11165482" y="0"/>
                </a:lnTo>
                <a:lnTo>
                  <a:pt x="11165482" y="45719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271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355" name="Rectangle 14354">
            <a:extLst>
              <a:ext uri="{FF2B5EF4-FFF2-40B4-BE49-F238E27FC236}">
                <a16:creationId xmlns:a16="http://schemas.microsoft.com/office/drawing/2014/main" id="{6D16C4DE-5FF1-8D34-BBA1-FC43F3155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152B8A-2B4E-90CE-281E-770FACE28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2944" y="714518"/>
            <a:ext cx="5824728" cy="2218193"/>
          </a:xfrm>
        </p:spPr>
        <p:txBody>
          <a:bodyPr>
            <a:normAutofit lnSpcReduction="10000"/>
          </a:bodyPr>
          <a:lstStyle/>
          <a:p>
            <a:pPr marL="514350" indent="-514350">
              <a:lnSpc>
                <a:spcPct val="100000"/>
              </a:lnSpc>
              <a:buAutoNum type="romanUcPeriod"/>
            </a:pPr>
            <a:r>
              <a:rPr lang="cs-CZ" sz="1400" dirty="0"/>
              <a:t>Oltář bez chrámu</a:t>
            </a:r>
          </a:p>
          <a:p>
            <a:pPr marL="514350" indent="-514350">
              <a:lnSpc>
                <a:spcPct val="100000"/>
              </a:lnSpc>
              <a:buAutoNum type="romanUcPeriod"/>
            </a:pPr>
            <a:r>
              <a:rPr lang="cs-CZ" sz="1400" dirty="0"/>
              <a:t>První chrám (7./6. st. BC)</a:t>
            </a:r>
          </a:p>
          <a:p>
            <a:pPr marL="514350" indent="-514350">
              <a:lnSpc>
                <a:spcPct val="100000"/>
              </a:lnSpc>
              <a:buAutoNum type="romanUcPeriod"/>
            </a:pPr>
            <a:r>
              <a:rPr lang="cs-CZ" sz="1400" dirty="0"/>
              <a:t>Přestavba</a:t>
            </a:r>
          </a:p>
          <a:p>
            <a:pPr marL="514350" indent="-514350">
              <a:lnSpc>
                <a:spcPct val="100000"/>
              </a:lnSpc>
              <a:buAutoNum type="romanUcPeriod"/>
            </a:pPr>
            <a:r>
              <a:rPr lang="cs-CZ" sz="1400" dirty="0"/>
              <a:t>Rekonstrukce </a:t>
            </a:r>
          </a:p>
          <a:p>
            <a:pPr marL="514350" indent="-514350">
              <a:lnSpc>
                <a:spcPct val="100000"/>
              </a:lnSpc>
              <a:buAutoNum type="romanUcPeriod"/>
            </a:pPr>
            <a:r>
              <a:rPr lang="cs-CZ" sz="1400" dirty="0"/>
              <a:t>Nové dláždění – přestavba obou chrámů</a:t>
            </a:r>
          </a:p>
          <a:p>
            <a:pPr marL="514350" indent="-514350">
              <a:lnSpc>
                <a:spcPct val="100000"/>
              </a:lnSpc>
              <a:buAutoNum type="romanUcPeriod"/>
            </a:pPr>
            <a:r>
              <a:rPr lang="cs-CZ" sz="1400" dirty="0"/>
              <a:t>Přestavba celé oblasti</a:t>
            </a:r>
          </a:p>
          <a:p>
            <a:pPr marL="514350" indent="-514350">
              <a:lnSpc>
                <a:spcPct val="100000"/>
              </a:lnSpc>
              <a:buAutoNum type="romanUcPeriod"/>
            </a:pPr>
            <a:r>
              <a:rPr lang="cs-CZ" sz="1400" dirty="0"/>
              <a:t>Poslední přestavba </a:t>
            </a:r>
            <a:r>
              <a:rPr lang="cs-CZ" sz="1400" dirty="0" err="1"/>
              <a:t>Domitián</a:t>
            </a:r>
            <a:r>
              <a:rPr lang="cs-CZ" sz="1400" dirty="0"/>
              <a:t> + Hadrián</a:t>
            </a:r>
          </a:p>
        </p:txBody>
      </p:sp>
      <p:sp>
        <p:nvSpPr>
          <p:cNvPr id="14357" name="Freeform: Shape 14356">
            <a:extLst>
              <a:ext uri="{FF2B5EF4-FFF2-40B4-BE49-F238E27FC236}">
                <a16:creationId xmlns:a16="http://schemas.microsoft.com/office/drawing/2014/main" id="{B6914053-73D7-E377-E88C-94E35AAD4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346" name="Picture 10" descr="Visita guidata archeologica ai templi arcaici di Sant'Omobono al foro  olitorio a Roma - Roma Bella">
            <a:extLst>
              <a:ext uri="{FF2B5EF4-FFF2-40B4-BE49-F238E27FC236}">
                <a16:creationId xmlns:a16="http://schemas.microsoft.com/office/drawing/2014/main" id="{237680E3-6362-6526-FC36-75FDBB243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944" y="3132253"/>
            <a:ext cx="9003064" cy="352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779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09" name="Rectangle 1540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11" name="Rectangle 15410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13" name="Rectangle 15412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15" name="Rectangle 15414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417" name="Rectangle 15416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B1A9D9-0D98-0F76-5BA1-EC752DE55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9" y="978408"/>
            <a:ext cx="8654001" cy="83846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6000" dirty="0"/>
              <a:t>Fortuna a Mater </a:t>
            </a:r>
            <a:r>
              <a:rPr lang="en-US" sz="6000" dirty="0" err="1"/>
              <a:t>Matuta</a:t>
            </a:r>
            <a:endParaRPr lang="en-US" sz="6000" dirty="0"/>
          </a:p>
        </p:txBody>
      </p:sp>
      <p:pic>
        <p:nvPicPr>
          <p:cNvPr id="15366" name="Picture 6" descr="Updates from Ancient Rome: A New Sixth Century BC Temple?">
            <a:extLst>
              <a:ext uri="{FF2B5EF4-FFF2-40B4-BE49-F238E27FC236}">
                <a16:creationId xmlns:a16="http://schemas.microsoft.com/office/drawing/2014/main" id="{A9D466B4-8422-E4F3-E2B0-9C8CE8FCD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2685" y="1816875"/>
            <a:ext cx="2751445" cy="452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3D reconstruction of the second-phase Temple of Mater Matuta at... |  Download Scientific Diagram">
            <a:extLst>
              <a:ext uri="{FF2B5EF4-FFF2-40B4-BE49-F238E27FC236}">
                <a16:creationId xmlns:a16="http://schemas.microsoft.com/office/drawing/2014/main" id="{F6351FAC-4A2E-B6E3-372A-3F5FC55C4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0595" y="2643810"/>
            <a:ext cx="3751999" cy="370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Obsah obrázku zeď, interiér, umění, socha&#10;&#10;Obsah vygenerovaný umělou inteligencí může být nesprávný.">
            <a:extLst>
              <a:ext uri="{FF2B5EF4-FFF2-40B4-BE49-F238E27FC236}">
                <a16:creationId xmlns:a16="http://schemas.microsoft.com/office/drawing/2014/main" id="{D95B321B-0F77-C28A-ED91-43ED750B8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783" y="3373806"/>
            <a:ext cx="4452729" cy="297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19" name="Rectangle 15418">
            <a:extLst>
              <a:ext uri="{FF2B5EF4-FFF2-40B4-BE49-F238E27FC236}">
                <a16:creationId xmlns:a16="http://schemas.microsoft.com/office/drawing/2014/main" id="{F607139A-B8D6-F44D-146D-4B8B10BD7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6126480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21" name="Rectangle 15420">
            <a:extLst>
              <a:ext uri="{FF2B5EF4-FFF2-40B4-BE49-F238E27FC236}">
                <a16:creationId xmlns:a16="http://schemas.microsoft.com/office/drawing/2014/main" id="{E96D50D3-A1F1-C63D-8DE9-882DF2C05F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5088" y="611650"/>
            <a:ext cx="4375241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112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16390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3" name="Rectangle 16392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5" name="Rectangle 16394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97" name="Rectangle 16396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399" name="Rectangle 16398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4EA2BA1-09C0-A04B-C0BB-AD58BFA8A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8408"/>
            <a:ext cx="4252913" cy="245059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 err="1">
                <a:solidFill>
                  <a:schemeClr val="tx2"/>
                </a:solidFill>
              </a:rPr>
              <a:t>Chrám</a:t>
            </a:r>
            <a:r>
              <a:rPr lang="en-US" sz="3400" dirty="0">
                <a:solidFill>
                  <a:schemeClr val="tx2"/>
                </a:solidFill>
              </a:rPr>
              <a:t> </a:t>
            </a:r>
            <a:r>
              <a:rPr lang="en-US" sz="3400" dirty="0" err="1">
                <a:solidFill>
                  <a:schemeClr val="tx2"/>
                </a:solidFill>
              </a:rPr>
              <a:t>kapitolské</a:t>
            </a:r>
            <a:r>
              <a:rPr lang="en-US" sz="3400" dirty="0">
                <a:solidFill>
                  <a:schemeClr val="tx2"/>
                </a:solidFill>
              </a:rPr>
              <a:t> </a:t>
            </a:r>
            <a:r>
              <a:rPr lang="en-US" sz="3400" dirty="0" err="1">
                <a:solidFill>
                  <a:schemeClr val="tx2"/>
                </a:solidFill>
              </a:rPr>
              <a:t>triády</a:t>
            </a:r>
            <a:r>
              <a:rPr lang="en-US" sz="3400" dirty="0">
                <a:solidFill>
                  <a:schemeClr val="tx2"/>
                </a:solidFill>
              </a:rPr>
              <a:t> </a:t>
            </a:r>
            <a:br>
              <a:rPr lang="en-US" sz="3400" dirty="0">
                <a:solidFill>
                  <a:schemeClr val="tx2"/>
                </a:solidFill>
              </a:rPr>
            </a:br>
            <a:br>
              <a:rPr lang="en-US" sz="34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-</a:t>
            </a:r>
            <a:r>
              <a:rPr lang="en-US" sz="2000" dirty="0" err="1">
                <a:solidFill>
                  <a:schemeClr val="tx2"/>
                </a:solidFill>
              </a:rPr>
              <a:t>Iupiter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Iunona</a:t>
            </a:r>
            <a:r>
              <a:rPr lang="en-US" sz="2000" dirty="0">
                <a:solidFill>
                  <a:schemeClr val="tx2"/>
                </a:solidFill>
              </a:rPr>
              <a:t>, Minerva</a:t>
            </a:r>
            <a:endParaRPr lang="en-US" sz="3400" dirty="0">
              <a:solidFill>
                <a:schemeClr val="tx2"/>
              </a:solidFill>
            </a:endParaRPr>
          </a:p>
        </p:txBody>
      </p:sp>
      <p:sp>
        <p:nvSpPr>
          <p:cNvPr id="16401" name="Rectangle 16400">
            <a:extLst>
              <a:ext uri="{FF2B5EF4-FFF2-40B4-BE49-F238E27FC236}">
                <a16:creationId xmlns:a16="http://schemas.microsoft.com/office/drawing/2014/main" id="{D91952F0-771E-D2ED-C333-EEED6708B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346642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capitoline – Photo Archive">
            <a:extLst>
              <a:ext uri="{FF2B5EF4-FFF2-40B4-BE49-F238E27FC236}">
                <a16:creationId xmlns:a16="http://schemas.microsoft.com/office/drawing/2014/main" id="{9B2058C4-347D-6C8E-DED0-787C0B5754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1691" y="657368"/>
            <a:ext cx="6948066" cy="571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03" name="Rectangle 16402">
            <a:extLst>
              <a:ext uri="{FF2B5EF4-FFF2-40B4-BE49-F238E27FC236}">
                <a16:creationId xmlns:a16="http://schemas.microsoft.com/office/drawing/2014/main" id="{3FB6D83C-2377-9CAD-A991-9E0B6AF25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208" y="6299535"/>
            <a:ext cx="3465681" cy="46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6192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1843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1" name="Rectangle 18440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3" name="Rectangle 18442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5" name="Rectangle 18444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8447" name="Rectangle 18446">
            <a:extLst>
              <a:ext uri="{FF2B5EF4-FFF2-40B4-BE49-F238E27FC236}">
                <a16:creationId xmlns:a16="http://schemas.microsoft.com/office/drawing/2014/main" id="{FF9FFCE1-E057-415B-A971-88EC7E22A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49" name="Rectangle 18448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508090"/>
            <a:ext cx="346557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51" name="Rectangle 18450">
            <a:extLst>
              <a:ext uri="{FF2B5EF4-FFF2-40B4-BE49-F238E27FC236}">
                <a16:creationId xmlns:a16="http://schemas.microsoft.com/office/drawing/2014/main" id="{D58401B5-5F1B-4D21-9AC3-AAEC8D366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1704" y="6300216"/>
            <a:ext cx="7293604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6" name="Picture 4" descr="Pin page">
            <a:extLst>
              <a:ext uri="{FF2B5EF4-FFF2-40B4-BE49-F238E27FC236}">
                <a16:creationId xmlns:a16="http://schemas.microsoft.com/office/drawing/2014/main" id="{DD3A4251-942D-C361-6D21-6AD72854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505" y="560315"/>
            <a:ext cx="4559576" cy="513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30+ Paestum Stock Illustrations, Royalty-Free Vector Graphics &amp; Clip Art -  iStock | Paestum italy">
            <a:extLst>
              <a:ext uri="{FF2B5EF4-FFF2-40B4-BE49-F238E27FC236}">
                <a16:creationId xmlns:a16="http://schemas.microsoft.com/office/drawing/2014/main" id="{E97B7CCE-38AA-8027-BB92-19835205F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1"/>
          <a:stretch/>
        </p:blipFill>
        <p:spPr bwMode="auto">
          <a:xfrm>
            <a:off x="1243819" y="900322"/>
            <a:ext cx="3813156" cy="4887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476679C-FC1E-B288-DB11-C51184D49336}"/>
              </a:ext>
            </a:extLst>
          </p:cNvPr>
          <p:cNvSpPr txBox="1"/>
          <p:nvPr/>
        </p:nvSpPr>
        <p:spPr>
          <a:xfrm>
            <a:off x="1567271" y="5909301"/>
            <a:ext cx="31662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Héřin chrám (Poseidonův) </a:t>
            </a:r>
            <a:r>
              <a:rPr lang="cs-CZ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Paestum</a:t>
            </a:r>
            <a:r>
              <a:rPr lang="cs-CZ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(450 BC)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33EBCBB-96E2-B6A8-3B90-22D03830D6FC}"/>
              </a:ext>
            </a:extLst>
          </p:cNvPr>
          <p:cNvSpPr txBox="1"/>
          <p:nvPr/>
        </p:nvSpPr>
        <p:spPr>
          <a:xfrm>
            <a:off x="6821424" y="5909301"/>
            <a:ext cx="2672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Chrám kapitolské triády, Řím (6. st. BC)</a:t>
            </a:r>
          </a:p>
        </p:txBody>
      </p:sp>
    </p:spTree>
    <p:extLst>
      <p:ext uri="{BB962C8B-B14F-4D97-AF65-F5344CB8AC3E}">
        <p14:creationId xmlns:p14="http://schemas.microsoft.com/office/powerpoint/2010/main" val="154181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2746A7-493D-5ED2-C37B-812DB4061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Analistická tradice: první encyklopedie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4C9373-AA50-0FE4-968A-2E725C301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Fabius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Pictor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(2. pol. 3. st. BC)</a:t>
            </a:r>
          </a:p>
          <a:p>
            <a:pPr algn="just"/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Quintius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Ennius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(239 – 169 BC) </a:t>
            </a:r>
          </a:p>
          <a:p>
            <a:pPr algn="just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M.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Porcius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Cato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(234 – 148 BC) De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agri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cultura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hl. zdroje byli Livius a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Dionysius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  <a:p>
            <a:endParaRPr lang="cs-CZ" dirty="0"/>
          </a:p>
          <a:p>
            <a:pPr algn="just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Řecké zdroje – Hieronymus z 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Cardie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cs-CZ" sz="1600" b="1" i="0" dirty="0">
                <a:effectLst/>
                <a:latin typeface="Arial" panose="020B0604020202020204" pitchFamily="34" charset="0"/>
              </a:rPr>
              <a:t>†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250 BC)</a:t>
            </a:r>
          </a:p>
          <a:p>
            <a:pPr algn="just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Rodinná tradice – aristokracie – rodokmeny/portréty</a:t>
            </a:r>
          </a:p>
          <a:p>
            <a:pPr algn="just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Ústní tradice – příběhy, dramatická hry, ústní poezie</a:t>
            </a:r>
          </a:p>
          <a:p>
            <a:pPr algn="just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Dokumenty a archivy –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Annales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maximi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5055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Rectangle 17416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19" name="Rectangle 17418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1" name="Rectangle 17420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23" name="Rectangle 17422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425" name="Rectangle 17424">
            <a:extLst>
              <a:ext uri="{FF2B5EF4-FFF2-40B4-BE49-F238E27FC236}">
                <a16:creationId xmlns:a16="http://schemas.microsoft.com/office/drawing/2014/main" id="{CD7F9EC8-0E2C-4023-9DD1-73BEF6B80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412" name="Picture 4" descr="Obsah obrázku venku, cihla, kámen, Kamenná zeď&#10;&#10;Obsah vygenerovaný umělou inteligencí může být nesprávný.">
            <a:extLst>
              <a:ext uri="{FF2B5EF4-FFF2-40B4-BE49-F238E27FC236}">
                <a16:creationId xmlns:a16="http://schemas.microsoft.com/office/drawing/2014/main" id="{C2DACA77-D4CB-1A9C-B525-3616C572C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4077" y="1625951"/>
            <a:ext cx="5416317" cy="361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7" name="Freeform: Shape 17426">
            <a:extLst>
              <a:ext uri="{FF2B5EF4-FFF2-40B4-BE49-F238E27FC236}">
                <a16:creationId xmlns:a16="http://schemas.microsoft.com/office/drawing/2014/main" id="{DD646702-1788-B97D-918B-46834CD1E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429" name="Freeform: Shape 17428">
            <a:extLst>
              <a:ext uri="{FF2B5EF4-FFF2-40B4-BE49-F238E27FC236}">
                <a16:creationId xmlns:a16="http://schemas.microsoft.com/office/drawing/2014/main" id="{F6B4FCA5-23FA-C759-8E23-68410B350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6300216"/>
            <a:ext cx="11165482" cy="45719"/>
          </a:xfrm>
          <a:custGeom>
            <a:avLst/>
            <a:gdLst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5021183 w 11165482"/>
              <a:gd name="connsiteY2" fmla="*/ 0 h 45719"/>
              <a:gd name="connsiteX3" fmla="*/ 6144299 w 11165482"/>
              <a:gd name="connsiteY3" fmla="*/ 0 h 45719"/>
              <a:gd name="connsiteX4" fmla="*/ 8715708 w 11165482"/>
              <a:gd name="connsiteY4" fmla="*/ 0 h 45719"/>
              <a:gd name="connsiteX5" fmla="*/ 11165482 w 11165482"/>
              <a:gd name="connsiteY5" fmla="*/ 0 h 45719"/>
              <a:gd name="connsiteX6" fmla="*/ 11165482 w 11165482"/>
              <a:gd name="connsiteY6" fmla="*/ 45719 h 45719"/>
              <a:gd name="connsiteX7" fmla="*/ 8715708 w 11165482"/>
              <a:gd name="connsiteY7" fmla="*/ 45719 h 45719"/>
              <a:gd name="connsiteX8" fmla="*/ 6144299 w 11165482"/>
              <a:gd name="connsiteY8" fmla="*/ 45719 h 45719"/>
              <a:gd name="connsiteX9" fmla="*/ 5021183 w 11165482"/>
              <a:gd name="connsiteY9" fmla="*/ 45719 h 45719"/>
              <a:gd name="connsiteX10" fmla="*/ 3694525 w 11165482"/>
              <a:gd name="connsiteY10" fmla="*/ 45719 h 45719"/>
              <a:gd name="connsiteX11" fmla="*/ 0 w 11165482"/>
              <a:gd name="connsiteY11" fmla="*/ 45719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3694525 w 11165482"/>
              <a:gd name="connsiteY9" fmla="*/ 45719 h 45719"/>
              <a:gd name="connsiteX10" fmla="*/ 0 w 11165482"/>
              <a:gd name="connsiteY10" fmla="*/ 45719 h 45719"/>
              <a:gd name="connsiteX11" fmla="*/ 0 w 11165482"/>
              <a:gd name="connsiteY11" fmla="*/ 0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0 w 11165482"/>
              <a:gd name="connsiteY9" fmla="*/ 45719 h 45719"/>
              <a:gd name="connsiteX10" fmla="*/ 0 w 11165482"/>
              <a:gd name="connsiteY10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6144299 w 11165482"/>
              <a:gd name="connsiteY6" fmla="*/ 45719 h 45719"/>
              <a:gd name="connsiteX7" fmla="*/ 5021183 w 11165482"/>
              <a:gd name="connsiteY7" fmla="*/ 45719 h 45719"/>
              <a:gd name="connsiteX8" fmla="*/ 0 w 11165482"/>
              <a:gd name="connsiteY8" fmla="*/ 45719 h 45719"/>
              <a:gd name="connsiteX9" fmla="*/ 0 w 11165482"/>
              <a:gd name="connsiteY9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5021183 w 11165482"/>
              <a:gd name="connsiteY6" fmla="*/ 45719 h 45719"/>
              <a:gd name="connsiteX7" fmla="*/ 0 w 11165482"/>
              <a:gd name="connsiteY7" fmla="*/ 45719 h 45719"/>
              <a:gd name="connsiteX8" fmla="*/ 0 w 11165482"/>
              <a:gd name="connsiteY8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5021183 w 11165482"/>
              <a:gd name="connsiteY5" fmla="*/ 45719 h 45719"/>
              <a:gd name="connsiteX6" fmla="*/ 0 w 11165482"/>
              <a:gd name="connsiteY6" fmla="*/ 45719 h 45719"/>
              <a:gd name="connsiteX7" fmla="*/ 0 w 11165482"/>
              <a:gd name="connsiteY7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0 w 11165482"/>
              <a:gd name="connsiteY5" fmla="*/ 45719 h 45719"/>
              <a:gd name="connsiteX6" fmla="*/ 0 w 11165482"/>
              <a:gd name="connsiteY6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0 w 11165482"/>
              <a:gd name="connsiteY4" fmla="*/ 45719 h 45719"/>
              <a:gd name="connsiteX5" fmla="*/ 0 w 11165482"/>
              <a:gd name="connsiteY5" fmla="*/ 0 h 45719"/>
              <a:gd name="connsiteX0" fmla="*/ 0 w 11165482"/>
              <a:gd name="connsiteY0" fmla="*/ 0 h 45719"/>
              <a:gd name="connsiteX1" fmla="*/ 11165482 w 11165482"/>
              <a:gd name="connsiteY1" fmla="*/ 0 h 45719"/>
              <a:gd name="connsiteX2" fmla="*/ 11165482 w 11165482"/>
              <a:gd name="connsiteY2" fmla="*/ 45719 h 45719"/>
              <a:gd name="connsiteX3" fmla="*/ 0 w 11165482"/>
              <a:gd name="connsiteY3" fmla="*/ 45719 h 45719"/>
              <a:gd name="connsiteX4" fmla="*/ 0 w 11165482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5482" h="45719">
                <a:moveTo>
                  <a:pt x="0" y="0"/>
                </a:moveTo>
                <a:lnTo>
                  <a:pt x="11165482" y="0"/>
                </a:lnTo>
                <a:lnTo>
                  <a:pt x="11165482" y="45719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7414" name="Picture 6" descr="Ancient Roman Art: Temple of Jupiter Optimus Maximus -">
            <a:extLst>
              <a:ext uri="{FF2B5EF4-FFF2-40B4-BE49-F238E27FC236}">
                <a16:creationId xmlns:a16="http://schemas.microsoft.com/office/drawing/2014/main" id="{B53C7CB2-E422-F164-C1EC-167AAE4B8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22" y="1165459"/>
            <a:ext cx="5254602" cy="44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9678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0" name="Rectangle 20486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1" name="Rectangle 20488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2" name="Rectangle 20490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03" name="Rectangle 20492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504" name="Rectangle 20494">
            <a:extLst>
              <a:ext uri="{FF2B5EF4-FFF2-40B4-BE49-F238E27FC236}">
                <a16:creationId xmlns:a16="http://schemas.microsoft.com/office/drawing/2014/main" id="{FAF3766F-DEF3-4802-BB0D-7A18EDD970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C338B20-71EE-12A5-C14F-8B4A76823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68" y="698437"/>
            <a:ext cx="7333487" cy="88895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/>
              <a:t>Chrám</a:t>
            </a:r>
            <a:r>
              <a:rPr lang="en-US" sz="4800" dirty="0"/>
              <a:t> </a:t>
            </a:r>
            <a:r>
              <a:rPr lang="en-US" sz="4800" dirty="0" err="1"/>
              <a:t>Diany</a:t>
            </a:r>
            <a:r>
              <a:rPr lang="en-US" sz="4800" dirty="0"/>
              <a:t> </a:t>
            </a:r>
            <a:r>
              <a:rPr lang="en-US" sz="4800" dirty="0" err="1"/>
              <a:t>na</a:t>
            </a:r>
            <a:r>
              <a:rPr lang="en-US" sz="4800" dirty="0"/>
              <a:t> </a:t>
            </a:r>
            <a:r>
              <a:rPr lang="en-US" sz="4800" dirty="0" err="1"/>
              <a:t>Aventinu</a:t>
            </a:r>
            <a:endParaRPr lang="en-US" sz="4800" dirty="0"/>
          </a:p>
        </p:txBody>
      </p:sp>
      <p:sp>
        <p:nvSpPr>
          <p:cNvPr id="20505" name="Freeform: Shape 20496">
            <a:extLst>
              <a:ext uri="{FF2B5EF4-FFF2-40B4-BE49-F238E27FC236}">
                <a16:creationId xmlns:a16="http://schemas.microsoft.com/office/drawing/2014/main" id="{BD0C058D-27D4-3139-E199-E2C11099B6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482" name="Picture 2" descr="Roman Republic">
            <a:extLst>
              <a:ext uri="{FF2B5EF4-FFF2-40B4-BE49-F238E27FC236}">
                <a16:creationId xmlns:a16="http://schemas.microsoft.com/office/drawing/2014/main" id="{3C98B2EA-9CC9-BECE-CE0D-852B90FD3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70193" y="2202740"/>
            <a:ext cx="7333488" cy="352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9" name="Freeform: Shape 20498">
            <a:extLst>
              <a:ext uri="{FF2B5EF4-FFF2-40B4-BE49-F238E27FC236}">
                <a16:creationId xmlns:a16="http://schemas.microsoft.com/office/drawing/2014/main" id="{E94E0531-D614-3CB6-996E-FF0184A33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6300216"/>
            <a:ext cx="11165482" cy="45719"/>
          </a:xfrm>
          <a:custGeom>
            <a:avLst/>
            <a:gdLst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5021183 w 11165482"/>
              <a:gd name="connsiteY2" fmla="*/ 0 h 45719"/>
              <a:gd name="connsiteX3" fmla="*/ 6144299 w 11165482"/>
              <a:gd name="connsiteY3" fmla="*/ 0 h 45719"/>
              <a:gd name="connsiteX4" fmla="*/ 8715708 w 11165482"/>
              <a:gd name="connsiteY4" fmla="*/ 0 h 45719"/>
              <a:gd name="connsiteX5" fmla="*/ 11165482 w 11165482"/>
              <a:gd name="connsiteY5" fmla="*/ 0 h 45719"/>
              <a:gd name="connsiteX6" fmla="*/ 11165482 w 11165482"/>
              <a:gd name="connsiteY6" fmla="*/ 45719 h 45719"/>
              <a:gd name="connsiteX7" fmla="*/ 8715708 w 11165482"/>
              <a:gd name="connsiteY7" fmla="*/ 45719 h 45719"/>
              <a:gd name="connsiteX8" fmla="*/ 6144299 w 11165482"/>
              <a:gd name="connsiteY8" fmla="*/ 45719 h 45719"/>
              <a:gd name="connsiteX9" fmla="*/ 5021183 w 11165482"/>
              <a:gd name="connsiteY9" fmla="*/ 45719 h 45719"/>
              <a:gd name="connsiteX10" fmla="*/ 3694525 w 11165482"/>
              <a:gd name="connsiteY10" fmla="*/ 45719 h 45719"/>
              <a:gd name="connsiteX11" fmla="*/ 0 w 11165482"/>
              <a:gd name="connsiteY11" fmla="*/ 45719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3694525 w 11165482"/>
              <a:gd name="connsiteY9" fmla="*/ 45719 h 45719"/>
              <a:gd name="connsiteX10" fmla="*/ 0 w 11165482"/>
              <a:gd name="connsiteY10" fmla="*/ 45719 h 45719"/>
              <a:gd name="connsiteX11" fmla="*/ 0 w 11165482"/>
              <a:gd name="connsiteY11" fmla="*/ 0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0 w 11165482"/>
              <a:gd name="connsiteY9" fmla="*/ 45719 h 45719"/>
              <a:gd name="connsiteX10" fmla="*/ 0 w 11165482"/>
              <a:gd name="connsiteY10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6144299 w 11165482"/>
              <a:gd name="connsiteY6" fmla="*/ 45719 h 45719"/>
              <a:gd name="connsiteX7" fmla="*/ 5021183 w 11165482"/>
              <a:gd name="connsiteY7" fmla="*/ 45719 h 45719"/>
              <a:gd name="connsiteX8" fmla="*/ 0 w 11165482"/>
              <a:gd name="connsiteY8" fmla="*/ 45719 h 45719"/>
              <a:gd name="connsiteX9" fmla="*/ 0 w 11165482"/>
              <a:gd name="connsiteY9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5021183 w 11165482"/>
              <a:gd name="connsiteY6" fmla="*/ 45719 h 45719"/>
              <a:gd name="connsiteX7" fmla="*/ 0 w 11165482"/>
              <a:gd name="connsiteY7" fmla="*/ 45719 h 45719"/>
              <a:gd name="connsiteX8" fmla="*/ 0 w 11165482"/>
              <a:gd name="connsiteY8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5021183 w 11165482"/>
              <a:gd name="connsiteY5" fmla="*/ 45719 h 45719"/>
              <a:gd name="connsiteX6" fmla="*/ 0 w 11165482"/>
              <a:gd name="connsiteY6" fmla="*/ 45719 h 45719"/>
              <a:gd name="connsiteX7" fmla="*/ 0 w 11165482"/>
              <a:gd name="connsiteY7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0 w 11165482"/>
              <a:gd name="connsiteY5" fmla="*/ 45719 h 45719"/>
              <a:gd name="connsiteX6" fmla="*/ 0 w 11165482"/>
              <a:gd name="connsiteY6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0 w 11165482"/>
              <a:gd name="connsiteY4" fmla="*/ 45719 h 45719"/>
              <a:gd name="connsiteX5" fmla="*/ 0 w 11165482"/>
              <a:gd name="connsiteY5" fmla="*/ 0 h 45719"/>
              <a:gd name="connsiteX0" fmla="*/ 0 w 11165482"/>
              <a:gd name="connsiteY0" fmla="*/ 0 h 45719"/>
              <a:gd name="connsiteX1" fmla="*/ 11165482 w 11165482"/>
              <a:gd name="connsiteY1" fmla="*/ 0 h 45719"/>
              <a:gd name="connsiteX2" fmla="*/ 11165482 w 11165482"/>
              <a:gd name="connsiteY2" fmla="*/ 45719 h 45719"/>
              <a:gd name="connsiteX3" fmla="*/ 0 w 11165482"/>
              <a:gd name="connsiteY3" fmla="*/ 45719 h 45719"/>
              <a:gd name="connsiteX4" fmla="*/ 0 w 11165482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5482" h="45719">
                <a:moveTo>
                  <a:pt x="0" y="0"/>
                </a:moveTo>
                <a:lnTo>
                  <a:pt x="11165482" y="0"/>
                </a:lnTo>
                <a:lnTo>
                  <a:pt x="11165482" y="45719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484" name="Picture 4" descr="Plan of the Temple of Diana at Ephesus. | Historic Illustrations of Art and  Architecture | University of Michigan Library Digital Collections">
            <a:extLst>
              <a:ext uri="{FF2B5EF4-FFF2-40B4-BE49-F238E27FC236}">
                <a16:creationId xmlns:a16="http://schemas.microsoft.com/office/drawing/2014/main" id="{92CDC7A6-F579-ACB5-E870-F882FA1B95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09"/>
          <a:stretch/>
        </p:blipFill>
        <p:spPr bwMode="auto">
          <a:xfrm rot="16200000">
            <a:off x="30896" y="2849258"/>
            <a:ext cx="3708400" cy="203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E894283-4B5A-BF55-F75E-17B932BA3FD0}"/>
              </a:ext>
            </a:extLst>
          </p:cNvPr>
          <p:cNvSpPr txBox="1"/>
          <p:nvPr/>
        </p:nvSpPr>
        <p:spPr>
          <a:xfrm>
            <a:off x="915960" y="5574857"/>
            <a:ext cx="1988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Plán chrámu Artemis v </a:t>
            </a:r>
            <a:r>
              <a:rPr lang="cs-CZ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Efezu</a:t>
            </a:r>
            <a:endParaRPr lang="cs-CZ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3408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469" name="Rectangle 19462">
            <a:extLst>
              <a:ext uri="{FF2B5EF4-FFF2-40B4-BE49-F238E27FC236}">
                <a16:creationId xmlns:a16="http://schemas.microsoft.com/office/drawing/2014/main" id="{C7EFAAB5-34A3-C2FC-70BA-7720CC8AD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Praeneste fibula - Wikipedia">
            <a:extLst>
              <a:ext uri="{FF2B5EF4-FFF2-40B4-BE49-F238E27FC236}">
                <a16:creationId xmlns:a16="http://schemas.microsoft.com/office/drawing/2014/main" id="{94713FEF-C954-2216-0980-20DCE12F9C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4"/>
          <a:stretch/>
        </p:blipFill>
        <p:spPr bwMode="auto">
          <a:xfrm>
            <a:off x="517868" y="2101022"/>
            <a:ext cx="11153216" cy="424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37A5B7D-3166-C85E-6CA0-C49746445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9"/>
            <a:ext cx="7263804" cy="1008208"/>
          </a:xfrm>
        </p:spPr>
        <p:txBody>
          <a:bodyPr anchor="t">
            <a:normAutofit/>
          </a:bodyPr>
          <a:lstStyle/>
          <a:p>
            <a:r>
              <a:rPr lang="cs-CZ" sz="4400"/>
              <a:t>Zlatá spona z Praeneste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773F97D-9A77-DA40-CAB3-F83183F07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6653" y="1098957"/>
            <a:ext cx="3634430" cy="887659"/>
          </a:xfrm>
        </p:spPr>
        <p:txBody>
          <a:bodyPr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cs-CZ" sz="1500" b="1" i="0"/>
              <a:t>MANIOS MED FHEFHAKED NVMASIOI </a:t>
            </a:r>
          </a:p>
          <a:p>
            <a:pPr algn="r">
              <a:lnSpc>
                <a:spcPct val="90000"/>
              </a:lnSpc>
            </a:pPr>
            <a:r>
              <a:rPr lang="cs-CZ" sz="1500"/>
              <a:t>= </a:t>
            </a:r>
            <a:r>
              <a:rPr lang="cs-CZ" sz="1500" err="1"/>
              <a:t>Manius</a:t>
            </a:r>
            <a:r>
              <a:rPr lang="cs-CZ" sz="1500"/>
              <a:t> </a:t>
            </a:r>
            <a:r>
              <a:rPr lang="cs-CZ" sz="1500" err="1"/>
              <a:t>me</a:t>
            </a:r>
            <a:r>
              <a:rPr lang="cs-CZ" sz="1500"/>
              <a:t> </a:t>
            </a:r>
            <a:r>
              <a:rPr lang="cs-CZ" sz="1500" err="1"/>
              <a:t>fecit</a:t>
            </a:r>
            <a:r>
              <a:rPr lang="cs-CZ" sz="1500"/>
              <a:t> </a:t>
            </a:r>
            <a:r>
              <a:rPr lang="cs-CZ" sz="1500" err="1"/>
              <a:t>Numerio</a:t>
            </a:r>
            <a:endParaRPr lang="cs-CZ" sz="1500"/>
          </a:p>
        </p:txBody>
      </p:sp>
      <p:sp>
        <p:nvSpPr>
          <p:cNvPr id="19470" name="Freeform: Shape 19464">
            <a:extLst>
              <a:ext uri="{FF2B5EF4-FFF2-40B4-BE49-F238E27FC236}">
                <a16:creationId xmlns:a16="http://schemas.microsoft.com/office/drawing/2014/main" id="{FDD57DDC-2075-7CBD-00B4-0A5FF0991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84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E9A97B-1917-9176-B980-E15E8CBDB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73AF435-44C8-C44B-9352-ACFA393E2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11D77D9-1DEA-AE9A-E5EE-68C81B826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3826" y="978407"/>
            <a:ext cx="8180339" cy="329670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600"/>
              <a:t>Děkuji za pozornost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AD8A78E-AAB6-C125-6A57-5B031A873E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1401" y="508090"/>
            <a:ext cx="807507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BBFC5193-1606-67C6-6571-CC04CF234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1400" y="6209925"/>
            <a:ext cx="810195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14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6" name="Rectangle 3085">
            <a:extLst>
              <a:ext uri="{FF2B5EF4-FFF2-40B4-BE49-F238E27FC236}">
                <a16:creationId xmlns:a16="http://schemas.microsoft.com/office/drawing/2014/main" id="{9EE42DCE-4A4F-44C4-84E5-261B3BEEF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9D9AFDB-A4AA-2E25-FDCD-B45FB6E4B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70" y="976160"/>
            <a:ext cx="6281928" cy="1463040"/>
          </a:xfrm>
        </p:spPr>
        <p:txBody>
          <a:bodyPr>
            <a:normAutofit/>
          </a:bodyPr>
          <a:lstStyle/>
          <a:p>
            <a:r>
              <a:rPr lang="cs-CZ" sz="4400"/>
              <a:t>Antikvaristi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AC46BC-DFE7-2315-B08C-ED480B2ED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869" y="2578608"/>
            <a:ext cx="6281928" cy="37673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cs-CZ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M. Terrentius Varo (116 – 27 BC) </a:t>
            </a:r>
            <a:r>
              <a:rPr lang="cs-CZ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cs-CZ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Rerum rusticarum libri III, Tři knihy o rolnictví</a:t>
            </a:r>
          </a:p>
          <a:p>
            <a:pPr>
              <a:lnSpc>
                <a:spcPct val="100000"/>
              </a:lnSpc>
            </a:pPr>
            <a:r>
              <a:rPr lang="cs-CZ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M. Verrinus Flaccus (55 BC - 20 AD) </a:t>
            </a:r>
            <a:r>
              <a:rPr lang="cs-CZ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" pitchFamily="2" charset="2"/>
              </a:rPr>
              <a:t></a:t>
            </a:r>
            <a:r>
              <a:rPr lang="cs-CZ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Fasti Praenestini, kalendář, De verborum significatu, jedná se o abecední slovník věnující se Římské říši.</a:t>
            </a:r>
          </a:p>
          <a:p>
            <a:pPr>
              <a:lnSpc>
                <a:spcPct val="100000"/>
              </a:lnSpc>
            </a:pPr>
            <a:r>
              <a:rPr lang="cs-CZ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Ovidius (43 BC – 17/18 AD) </a:t>
            </a:r>
          </a:p>
          <a:p>
            <a:pPr>
              <a:lnSpc>
                <a:spcPct val="100000"/>
              </a:lnSpc>
            </a:pPr>
            <a:r>
              <a:rPr lang="cs-CZ" sz="15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Plinius st. </a:t>
            </a:r>
          </a:p>
          <a:p>
            <a:pPr>
              <a:lnSpc>
                <a:spcPct val="100000"/>
              </a:lnSpc>
            </a:pPr>
            <a:endParaRPr lang="cs-CZ" sz="1500"/>
          </a:p>
          <a:p>
            <a:pPr>
              <a:lnSpc>
                <a:spcPct val="100000"/>
              </a:lnSpc>
            </a:pPr>
            <a:endParaRPr lang="cs-CZ" sz="1500"/>
          </a:p>
          <a:p>
            <a:pPr>
              <a:lnSpc>
                <a:spcPct val="100000"/>
              </a:lnSpc>
            </a:pPr>
            <a:endParaRPr lang="cs-CZ" sz="1500"/>
          </a:p>
          <a:p>
            <a:pPr>
              <a:lnSpc>
                <a:spcPct val="100000"/>
              </a:lnSpc>
            </a:pPr>
            <a:r>
              <a:rPr lang="cs-CZ" sz="1500">
                <a:sym typeface="Wingdings" pitchFamily="2" charset="2"/>
              </a:rPr>
              <a:t> vrcholná/pozdní republika, počátky principátu</a:t>
            </a:r>
            <a:endParaRPr lang="cs-CZ" sz="1500"/>
          </a:p>
        </p:txBody>
      </p:sp>
      <p:sp>
        <p:nvSpPr>
          <p:cNvPr id="3088" name="Rectangle 3087">
            <a:extLst>
              <a:ext uri="{FF2B5EF4-FFF2-40B4-BE49-F238E27FC236}">
                <a16:creationId xmlns:a16="http://schemas.microsoft.com/office/drawing/2014/main" id="{887F59F2-5FBC-40CD-AD35-376AECE49E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6281928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Plinius starší – Wikipedie">
            <a:extLst>
              <a:ext uri="{FF2B5EF4-FFF2-40B4-BE49-F238E27FC236}">
                <a16:creationId xmlns:a16="http://schemas.microsoft.com/office/drawing/2014/main" id="{A5E80EE1-6695-D2CC-2225-7803C880E7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8"/>
          <a:stretch/>
        </p:blipFill>
        <p:spPr bwMode="auto">
          <a:xfrm>
            <a:off x="7317668" y="1708220"/>
            <a:ext cx="4356461" cy="464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618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Rectangle 4117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3" name="Rectangle 4119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4" name="Rectangle 4121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5" name="Rectangle 4123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36" name="Rectangle 4125">
            <a:extLst>
              <a:ext uri="{FF2B5EF4-FFF2-40B4-BE49-F238E27FC236}">
                <a16:creationId xmlns:a16="http://schemas.microsoft.com/office/drawing/2014/main" id="{5820888B-4EA5-E0E8-6D52-7733E1E77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D6174D-FBFC-75CE-3046-CD7705385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3585680" cy="330376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400" dirty="0" err="1"/>
              <a:t>Geografická</a:t>
            </a:r>
            <a:r>
              <a:rPr lang="en-US" sz="3400" dirty="0"/>
              <a:t> </a:t>
            </a:r>
            <a:r>
              <a:rPr lang="en-US" sz="3400" dirty="0" err="1"/>
              <a:t>situace</a:t>
            </a:r>
            <a:br>
              <a:rPr lang="en-US" sz="3400" dirty="0"/>
            </a:br>
            <a:br>
              <a:rPr lang="en-US" sz="3400" dirty="0"/>
            </a:br>
            <a:r>
              <a:rPr lang="en-US" sz="1600" b="0" dirty="0">
                <a:effectLst/>
              </a:rPr>
              <a:t>-</a:t>
            </a:r>
            <a:r>
              <a:rPr lang="en-US" sz="1600" b="0" dirty="0" err="1">
                <a:effectLst/>
              </a:rPr>
              <a:t>italský</a:t>
            </a:r>
            <a:r>
              <a:rPr lang="en-US" sz="1600" b="0" dirty="0">
                <a:effectLst/>
              </a:rPr>
              <a:t> </a:t>
            </a:r>
            <a:r>
              <a:rPr lang="en-US" sz="1600" b="0" dirty="0" err="1">
                <a:effectLst/>
              </a:rPr>
              <a:t>partikularizmus</a:t>
            </a:r>
            <a:r>
              <a:rPr lang="en-US" sz="1600" b="0" dirty="0">
                <a:effectLst/>
              </a:rPr>
              <a:t> </a:t>
            </a:r>
            <a:endParaRPr lang="en-US" sz="3400" b="0" dirty="0"/>
          </a:p>
        </p:txBody>
      </p:sp>
      <p:sp>
        <p:nvSpPr>
          <p:cNvPr id="4137" name="Freeform: Shape 4127">
            <a:extLst>
              <a:ext uri="{FF2B5EF4-FFF2-40B4-BE49-F238E27FC236}">
                <a16:creationId xmlns:a16="http://schemas.microsoft.com/office/drawing/2014/main" id="{06B5A8BF-0680-F9A7-27B1-3971EC934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 descr="Itálie – Necyklopedie">
            <a:extLst>
              <a:ext uri="{FF2B5EF4-FFF2-40B4-BE49-F238E27FC236}">
                <a16:creationId xmlns:a16="http://schemas.microsoft.com/office/drawing/2014/main" id="{9D3125ED-5DBB-B439-7D03-F8ED89D44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6" r="10389"/>
          <a:stretch/>
        </p:blipFill>
        <p:spPr bwMode="auto">
          <a:xfrm>
            <a:off x="4940528" y="965741"/>
            <a:ext cx="5909183" cy="538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087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4C32CD27-7027-AB2B-38F1-71C08EB84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List of rivers of Italy - Wikipedia">
            <a:extLst>
              <a:ext uri="{FF2B5EF4-FFF2-40B4-BE49-F238E27FC236}">
                <a16:creationId xmlns:a16="http://schemas.microsoft.com/office/drawing/2014/main" id="{18E172B7-AC9A-E639-FDF4-F545754EC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" r="7298" b="1"/>
          <a:stretch/>
        </p:blipFill>
        <p:spPr bwMode="auto">
          <a:xfrm>
            <a:off x="517869" y="508091"/>
            <a:ext cx="4221911" cy="583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52A68B8-90AA-97E8-5539-4A0212739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762" y="976160"/>
            <a:ext cx="6232310" cy="1463040"/>
          </a:xfrm>
        </p:spPr>
        <p:txBody>
          <a:bodyPr>
            <a:normAutofit/>
          </a:bodyPr>
          <a:lstStyle/>
          <a:p>
            <a:r>
              <a:rPr lang="cs-CZ" sz="4400" dirty="0"/>
              <a:t>Řím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64A92F-7BDA-4D15-7FD8-525B96A9E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8775" y="2577871"/>
            <a:ext cx="6232310" cy="3768137"/>
          </a:xfrm>
        </p:spPr>
        <p:txBody>
          <a:bodyPr>
            <a:normAutofit/>
          </a:bodyPr>
          <a:lstStyle/>
          <a:p>
            <a:r>
              <a:rPr lang="cs-CZ" sz="1800" dirty="0"/>
              <a:t>-Tiber + Arno</a:t>
            </a:r>
          </a:p>
          <a:p>
            <a:r>
              <a:rPr lang="cs-CZ" sz="1800" dirty="0"/>
              <a:t>-Apeniny + Alba </a:t>
            </a:r>
          </a:p>
          <a:p>
            <a:r>
              <a:rPr lang="cs-CZ" sz="1800" dirty="0"/>
              <a:t>-podloží: vulkanický tuf</a:t>
            </a:r>
          </a:p>
          <a:p>
            <a:endParaRPr lang="cs-CZ" sz="1800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C6DD38CD-CFFE-4ABA-3DC8-01ED90559E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4611" y="508090"/>
            <a:ext cx="6186474" cy="149279"/>
          </a:xfrm>
          <a:custGeom>
            <a:avLst/>
            <a:gdLst>
              <a:gd name="connsiteX0" fmla="*/ 0 w 6090847"/>
              <a:gd name="connsiteY0" fmla="*/ 0 h 149279"/>
              <a:gd name="connsiteX1" fmla="*/ 6090847 w 6090847"/>
              <a:gd name="connsiteY1" fmla="*/ 0 h 149279"/>
              <a:gd name="connsiteX2" fmla="*/ 6090847 w 6090847"/>
              <a:gd name="connsiteY2" fmla="*/ 149279 h 149279"/>
              <a:gd name="connsiteX3" fmla="*/ 0 w 6090847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847" h="149279">
                <a:moveTo>
                  <a:pt x="0" y="0"/>
                </a:moveTo>
                <a:lnTo>
                  <a:pt x="6090847" y="0"/>
                </a:lnTo>
                <a:lnTo>
                  <a:pt x="6090847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0" name="Picture 6" descr="6 NAJVÄČŠÍCH PREDNOSTÍ STAVBY Z TUFU - Trendy v bývaní a jeho financovaní">
            <a:extLst>
              <a:ext uri="{FF2B5EF4-FFF2-40B4-BE49-F238E27FC236}">
                <a16:creationId xmlns:a16="http://schemas.microsoft.com/office/drawing/2014/main" id="{4D950406-E9EA-3D12-8EB0-A63176661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105" y="3163789"/>
            <a:ext cx="3309117" cy="318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353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Rectangle 5128">
            <a:extLst>
              <a:ext uri="{FF2B5EF4-FFF2-40B4-BE49-F238E27FC236}">
                <a16:creationId xmlns:a16="http://schemas.microsoft.com/office/drawing/2014/main" id="{ADE57300-C7FF-4578-99A0-42B0295B1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6" name="Rectangle 5130">
            <a:extLst>
              <a:ext uri="{FF2B5EF4-FFF2-40B4-BE49-F238E27FC236}">
                <a16:creationId xmlns:a16="http://schemas.microsoft.com/office/drawing/2014/main" id="{DB8F8250-7A81-4A19-87AD-FFB2CE4E3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499F38FC-2DEA-2647-C409-EF75720C1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5" name="Rectangle 5134">
            <a:extLst>
              <a:ext uri="{FF2B5EF4-FFF2-40B4-BE49-F238E27FC236}">
                <a16:creationId xmlns:a16="http://schemas.microsoft.com/office/drawing/2014/main" id="{F3FF94B3-6D3E-44FE-BB02-A9027C000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37" name="Rectangle 5136">
            <a:extLst>
              <a:ext uri="{FF2B5EF4-FFF2-40B4-BE49-F238E27FC236}">
                <a16:creationId xmlns:a16="http://schemas.microsoft.com/office/drawing/2014/main" id="{CD7F9EC8-0E2C-4023-9DD1-73BEF6B80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33F8DBD-0444-E5B4-AD69-2E55DF7C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7565779" cy="138699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dirty="0"/>
              <a:t>Co </a:t>
            </a:r>
            <a:r>
              <a:rPr lang="en-US" dirty="0" err="1"/>
              <a:t>bylo</a:t>
            </a:r>
            <a:r>
              <a:rPr lang="en-US" dirty="0"/>
              <a:t> </a:t>
            </a:r>
            <a:r>
              <a:rPr lang="en-US" dirty="0" err="1"/>
              <a:t>před</a:t>
            </a:r>
            <a:r>
              <a:rPr lang="en-US" dirty="0"/>
              <a:t> “</a:t>
            </a:r>
            <a:r>
              <a:rPr lang="en-US" dirty="0" err="1"/>
              <a:t>Římem</a:t>
            </a:r>
            <a:r>
              <a:rPr lang="en-US" dirty="0"/>
              <a:t>”?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5CED09-7E95-F7B9-D45F-00D930075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1211" y="1291905"/>
            <a:ext cx="3449580" cy="106233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i="1"/>
              <a:t>-</a:t>
            </a:r>
            <a:r>
              <a:rPr lang="en-US" sz="2200" i="1">
                <a:effectLst/>
              </a:rPr>
              <a:t>do 2. pol. 7. stor. BC </a:t>
            </a:r>
            <a:r>
              <a:rPr lang="en-US" sz="2200" i="1">
                <a:effectLst/>
                <a:sym typeface="Wingdings" pitchFamily="2" charset="2"/>
              </a:rPr>
              <a:t></a:t>
            </a:r>
            <a:r>
              <a:rPr lang="en-US" sz="2200" i="1">
                <a:effectLst/>
              </a:rPr>
              <a:t> Lacijská ,</a:t>
            </a:r>
            <a:r>
              <a:rPr lang="en-US" sz="2200" i="1"/>
              <a:t>Vilanovská kultura</a:t>
            </a:r>
          </a:p>
        </p:txBody>
      </p:sp>
      <p:pic>
        <p:nvPicPr>
          <p:cNvPr id="5124" name="Picture 4" descr="Real estate for the dead - Central Italian hut urns - Ancient World Magazine">
            <a:extLst>
              <a:ext uri="{FF2B5EF4-FFF2-40B4-BE49-F238E27FC236}">
                <a16:creationId xmlns:a16="http://schemas.microsoft.com/office/drawing/2014/main" id="{BC77C838-040E-A4EA-0990-E38080AC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25103" y="2516698"/>
            <a:ext cx="3018852" cy="361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835997C0-5B81-CD81-5E2F-E7E8FC51F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7869" y="2773096"/>
            <a:ext cx="5515396" cy="3102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9" name="Freeform: Shape 5138">
            <a:extLst>
              <a:ext uri="{FF2B5EF4-FFF2-40B4-BE49-F238E27FC236}">
                <a16:creationId xmlns:a16="http://schemas.microsoft.com/office/drawing/2014/main" id="{DD646702-1788-B97D-918B-46834CD1E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41" name="Freeform: Shape 5140">
            <a:extLst>
              <a:ext uri="{FF2B5EF4-FFF2-40B4-BE49-F238E27FC236}">
                <a16:creationId xmlns:a16="http://schemas.microsoft.com/office/drawing/2014/main" id="{F6B4FCA5-23FA-C759-8E23-68410B3505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68" y="6300216"/>
            <a:ext cx="11165482" cy="45719"/>
          </a:xfrm>
          <a:custGeom>
            <a:avLst/>
            <a:gdLst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5021183 w 11165482"/>
              <a:gd name="connsiteY2" fmla="*/ 0 h 45719"/>
              <a:gd name="connsiteX3" fmla="*/ 6144299 w 11165482"/>
              <a:gd name="connsiteY3" fmla="*/ 0 h 45719"/>
              <a:gd name="connsiteX4" fmla="*/ 8715708 w 11165482"/>
              <a:gd name="connsiteY4" fmla="*/ 0 h 45719"/>
              <a:gd name="connsiteX5" fmla="*/ 11165482 w 11165482"/>
              <a:gd name="connsiteY5" fmla="*/ 0 h 45719"/>
              <a:gd name="connsiteX6" fmla="*/ 11165482 w 11165482"/>
              <a:gd name="connsiteY6" fmla="*/ 45719 h 45719"/>
              <a:gd name="connsiteX7" fmla="*/ 8715708 w 11165482"/>
              <a:gd name="connsiteY7" fmla="*/ 45719 h 45719"/>
              <a:gd name="connsiteX8" fmla="*/ 6144299 w 11165482"/>
              <a:gd name="connsiteY8" fmla="*/ 45719 h 45719"/>
              <a:gd name="connsiteX9" fmla="*/ 5021183 w 11165482"/>
              <a:gd name="connsiteY9" fmla="*/ 45719 h 45719"/>
              <a:gd name="connsiteX10" fmla="*/ 3694525 w 11165482"/>
              <a:gd name="connsiteY10" fmla="*/ 45719 h 45719"/>
              <a:gd name="connsiteX11" fmla="*/ 0 w 11165482"/>
              <a:gd name="connsiteY11" fmla="*/ 45719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3694525 w 11165482"/>
              <a:gd name="connsiteY9" fmla="*/ 45719 h 45719"/>
              <a:gd name="connsiteX10" fmla="*/ 0 w 11165482"/>
              <a:gd name="connsiteY10" fmla="*/ 45719 h 45719"/>
              <a:gd name="connsiteX11" fmla="*/ 0 w 11165482"/>
              <a:gd name="connsiteY11" fmla="*/ 0 h 45719"/>
              <a:gd name="connsiteX0" fmla="*/ 0 w 11165482"/>
              <a:gd name="connsiteY0" fmla="*/ 0 h 45719"/>
              <a:gd name="connsiteX1" fmla="*/ 3694525 w 11165482"/>
              <a:gd name="connsiteY1" fmla="*/ 0 h 45719"/>
              <a:gd name="connsiteX2" fmla="*/ 6144299 w 11165482"/>
              <a:gd name="connsiteY2" fmla="*/ 0 h 45719"/>
              <a:gd name="connsiteX3" fmla="*/ 8715708 w 11165482"/>
              <a:gd name="connsiteY3" fmla="*/ 0 h 45719"/>
              <a:gd name="connsiteX4" fmla="*/ 11165482 w 11165482"/>
              <a:gd name="connsiteY4" fmla="*/ 0 h 45719"/>
              <a:gd name="connsiteX5" fmla="*/ 11165482 w 11165482"/>
              <a:gd name="connsiteY5" fmla="*/ 45719 h 45719"/>
              <a:gd name="connsiteX6" fmla="*/ 8715708 w 11165482"/>
              <a:gd name="connsiteY6" fmla="*/ 45719 h 45719"/>
              <a:gd name="connsiteX7" fmla="*/ 6144299 w 11165482"/>
              <a:gd name="connsiteY7" fmla="*/ 45719 h 45719"/>
              <a:gd name="connsiteX8" fmla="*/ 5021183 w 11165482"/>
              <a:gd name="connsiteY8" fmla="*/ 45719 h 45719"/>
              <a:gd name="connsiteX9" fmla="*/ 0 w 11165482"/>
              <a:gd name="connsiteY9" fmla="*/ 45719 h 45719"/>
              <a:gd name="connsiteX10" fmla="*/ 0 w 11165482"/>
              <a:gd name="connsiteY10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6144299 w 11165482"/>
              <a:gd name="connsiteY6" fmla="*/ 45719 h 45719"/>
              <a:gd name="connsiteX7" fmla="*/ 5021183 w 11165482"/>
              <a:gd name="connsiteY7" fmla="*/ 45719 h 45719"/>
              <a:gd name="connsiteX8" fmla="*/ 0 w 11165482"/>
              <a:gd name="connsiteY8" fmla="*/ 45719 h 45719"/>
              <a:gd name="connsiteX9" fmla="*/ 0 w 11165482"/>
              <a:gd name="connsiteY9" fmla="*/ 0 h 45719"/>
              <a:gd name="connsiteX0" fmla="*/ 0 w 11165482"/>
              <a:gd name="connsiteY0" fmla="*/ 0 h 45719"/>
              <a:gd name="connsiteX1" fmla="*/ 6144299 w 11165482"/>
              <a:gd name="connsiteY1" fmla="*/ 0 h 45719"/>
              <a:gd name="connsiteX2" fmla="*/ 8715708 w 11165482"/>
              <a:gd name="connsiteY2" fmla="*/ 0 h 45719"/>
              <a:gd name="connsiteX3" fmla="*/ 11165482 w 11165482"/>
              <a:gd name="connsiteY3" fmla="*/ 0 h 45719"/>
              <a:gd name="connsiteX4" fmla="*/ 11165482 w 11165482"/>
              <a:gd name="connsiteY4" fmla="*/ 45719 h 45719"/>
              <a:gd name="connsiteX5" fmla="*/ 8715708 w 11165482"/>
              <a:gd name="connsiteY5" fmla="*/ 45719 h 45719"/>
              <a:gd name="connsiteX6" fmla="*/ 5021183 w 11165482"/>
              <a:gd name="connsiteY6" fmla="*/ 45719 h 45719"/>
              <a:gd name="connsiteX7" fmla="*/ 0 w 11165482"/>
              <a:gd name="connsiteY7" fmla="*/ 45719 h 45719"/>
              <a:gd name="connsiteX8" fmla="*/ 0 w 11165482"/>
              <a:gd name="connsiteY8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5021183 w 11165482"/>
              <a:gd name="connsiteY5" fmla="*/ 45719 h 45719"/>
              <a:gd name="connsiteX6" fmla="*/ 0 w 11165482"/>
              <a:gd name="connsiteY6" fmla="*/ 45719 h 45719"/>
              <a:gd name="connsiteX7" fmla="*/ 0 w 11165482"/>
              <a:gd name="connsiteY7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8715708 w 11165482"/>
              <a:gd name="connsiteY4" fmla="*/ 45719 h 45719"/>
              <a:gd name="connsiteX5" fmla="*/ 0 w 11165482"/>
              <a:gd name="connsiteY5" fmla="*/ 45719 h 45719"/>
              <a:gd name="connsiteX6" fmla="*/ 0 w 11165482"/>
              <a:gd name="connsiteY6" fmla="*/ 0 h 45719"/>
              <a:gd name="connsiteX0" fmla="*/ 0 w 11165482"/>
              <a:gd name="connsiteY0" fmla="*/ 0 h 45719"/>
              <a:gd name="connsiteX1" fmla="*/ 8715708 w 11165482"/>
              <a:gd name="connsiteY1" fmla="*/ 0 h 45719"/>
              <a:gd name="connsiteX2" fmla="*/ 11165482 w 11165482"/>
              <a:gd name="connsiteY2" fmla="*/ 0 h 45719"/>
              <a:gd name="connsiteX3" fmla="*/ 11165482 w 11165482"/>
              <a:gd name="connsiteY3" fmla="*/ 45719 h 45719"/>
              <a:gd name="connsiteX4" fmla="*/ 0 w 11165482"/>
              <a:gd name="connsiteY4" fmla="*/ 45719 h 45719"/>
              <a:gd name="connsiteX5" fmla="*/ 0 w 11165482"/>
              <a:gd name="connsiteY5" fmla="*/ 0 h 45719"/>
              <a:gd name="connsiteX0" fmla="*/ 0 w 11165482"/>
              <a:gd name="connsiteY0" fmla="*/ 0 h 45719"/>
              <a:gd name="connsiteX1" fmla="*/ 11165482 w 11165482"/>
              <a:gd name="connsiteY1" fmla="*/ 0 h 45719"/>
              <a:gd name="connsiteX2" fmla="*/ 11165482 w 11165482"/>
              <a:gd name="connsiteY2" fmla="*/ 45719 h 45719"/>
              <a:gd name="connsiteX3" fmla="*/ 0 w 11165482"/>
              <a:gd name="connsiteY3" fmla="*/ 45719 h 45719"/>
              <a:gd name="connsiteX4" fmla="*/ 0 w 11165482"/>
              <a:gd name="connsiteY4" fmla="*/ 0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5482" h="45719">
                <a:moveTo>
                  <a:pt x="0" y="0"/>
                </a:moveTo>
                <a:lnTo>
                  <a:pt x="11165482" y="0"/>
                </a:lnTo>
                <a:lnTo>
                  <a:pt x="11165482" y="45719"/>
                </a:lnTo>
                <a:lnTo>
                  <a:pt x="0" y="45719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7687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026B9C0-EF41-1B64-3CB1-2B3D93487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22" b="91667" l="53160" r="87882">
                        <a14:foregroundMark x1="71354" y1="82833" x2="71354" y2="82833"/>
                        <a14:foregroundMark x1="64132" y1="81944" x2="73194" y2="86167"/>
                        <a14:foregroundMark x1="73194" y1="86167" x2="79618" y2="80833"/>
                        <a14:foregroundMark x1="79618" y1="80833" x2="79826" y2="70778"/>
                        <a14:foregroundMark x1="79826" y1="70778" x2="72500" y2="70444"/>
                        <a14:foregroundMark x1="72500" y1="70444" x2="65868" y2="78167"/>
                        <a14:foregroundMark x1="65868" y1="78167" x2="65417" y2="81667"/>
                        <a14:foregroundMark x1="84965" y1="79667" x2="78368" y2="87167"/>
                        <a14:foregroundMark x1="78368" y1="87167" x2="64201" y2="94667"/>
                        <a14:foregroundMark x1="64201" y1="94667" x2="56979" y2="93222"/>
                        <a14:foregroundMark x1="56979" y1="93222" x2="53785" y2="83333"/>
                        <a14:foregroundMark x1="53785" y1="83333" x2="55243" y2="72778"/>
                        <a14:foregroundMark x1="55243" y1="72778" x2="62639" y2="66611"/>
                        <a14:foregroundMark x1="62639" y1="66611" x2="69444" y2="64500"/>
                        <a14:foregroundMark x1="69444" y1="64500" x2="82014" y2="71278"/>
                        <a14:foregroundMark x1="82014" y1="71278" x2="85069" y2="80778"/>
                        <a14:foregroundMark x1="85069" y1="80778" x2="83542" y2="82611"/>
                        <a14:foregroundMark x1="57326" y1="78056" x2="57535" y2="88722"/>
                        <a14:foregroundMark x1="57535" y1="88722" x2="64792" y2="91667"/>
                        <a14:foregroundMark x1="64792" y1="91667" x2="53229" y2="82611"/>
                        <a14:foregroundMark x1="81424" y1="73056" x2="87882" y2="74500"/>
                        <a14:foregroundMark x1="87882" y1="74500" x2="84306" y2="82556"/>
                        <a14:foregroundMark x1="84306" y1="82556" x2="81007" y2="70111"/>
                        <a14:foregroundMark x1="80278" y1="30667" x2="75174" y2="24778"/>
                        <a14:foregroundMark x1="75174" y1="24778" x2="68854" y2="27222"/>
                        <a14:foregroundMark x1="68854" y1="27222" x2="74132" y2="34056"/>
                        <a14:foregroundMark x1="74132" y1="34056" x2="79583" y2="30444"/>
                        <a14:foregroundMark x1="65556" y1="28611" x2="65556" y2="28611"/>
                        <a14:foregroundMark x1="64826" y1="29278" x2="66389" y2="30889"/>
                        <a14:foregroundMark x1="74340" y1="65111" x2="74201" y2="55167"/>
                        <a14:foregroundMark x1="74201" y1="55167" x2="74896" y2="65778"/>
                        <a14:foregroundMark x1="74896" y1="65778" x2="75451" y2="53278"/>
                        <a14:foregroundMark x1="75451" y1="53278" x2="75903" y2="64222"/>
                        <a14:foregroundMark x1="75903" y1="64222" x2="75903" y2="64222"/>
                      </a14:backgroundRemoval>
                    </a14:imgEffect>
                  </a14:imgLayer>
                </a14:imgProps>
              </a:ext>
            </a:extLst>
          </a:blip>
          <a:srcRect l="54495" t="22568" r="12219" b="4434"/>
          <a:stretch/>
        </p:blipFill>
        <p:spPr>
          <a:xfrm>
            <a:off x="1373254" y="914350"/>
            <a:ext cx="3669256" cy="502929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8AC912E-B368-D87B-0F29-63FE6ED5D2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75" t="31750" r="50000" b="20961"/>
          <a:stretch/>
        </p:blipFill>
        <p:spPr>
          <a:xfrm>
            <a:off x="5818909" y="1533770"/>
            <a:ext cx="4722746" cy="379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65334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Custom 86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Bierstad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3298</TotalTime>
  <Words>978</Words>
  <Application>Microsoft Macintosh PowerPoint</Application>
  <PresentationFormat>Širokoúhlá obrazovka</PresentationFormat>
  <Paragraphs>156</Paragraphs>
  <Slides>43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9" baseType="lpstr">
      <vt:lpstr>Aptos</vt:lpstr>
      <vt:lpstr>Arial</vt:lpstr>
      <vt:lpstr>Bierstadt</vt:lpstr>
      <vt:lpstr>Times New Roman</vt:lpstr>
      <vt:lpstr>Wingdings</vt:lpstr>
      <vt:lpstr>GestaltVTI</vt:lpstr>
      <vt:lpstr>Počátky Říma</vt:lpstr>
      <vt:lpstr>Studium umění </vt:lpstr>
      <vt:lpstr>Historikové klasického období</vt:lpstr>
      <vt:lpstr>Analistická tradice: první encyklopedie</vt:lpstr>
      <vt:lpstr>Antikvaristi</vt:lpstr>
      <vt:lpstr>Geografická situace  -italský partikularizmus </vt:lpstr>
      <vt:lpstr>Řím</vt:lpstr>
      <vt:lpstr>Co bylo před “Římem”? </vt:lpstr>
      <vt:lpstr>Prezentace aplikace PowerPoint</vt:lpstr>
      <vt:lpstr>Villanova</vt:lpstr>
      <vt:lpstr>8. st. BC -Monte Cavo</vt:lpstr>
      <vt:lpstr>Sedm pahorků  </vt:lpstr>
      <vt:lpstr>Řekové a Etruskové</vt:lpstr>
      <vt:lpstr>Nestorův pohár </vt:lpstr>
      <vt:lpstr>Mýtus…</vt:lpstr>
      <vt:lpstr>Založení Říma</vt:lpstr>
      <vt:lpstr>Urbanizace</vt:lpstr>
      <vt:lpstr>Jen díky Etruskům…</vt:lpstr>
      <vt:lpstr>Prezentace aplikace PowerPoint</vt:lpstr>
      <vt:lpstr>Prezentace aplikace PowerPoint</vt:lpstr>
      <vt:lpstr>Prezentace aplikace PowerPoint</vt:lpstr>
      <vt:lpstr>Nový přístup: </vt:lpstr>
      <vt:lpstr>Expanze</vt:lpstr>
      <vt:lpstr>Opevnění</vt:lpstr>
      <vt:lpstr>Prezentace aplikace PowerPoint</vt:lpstr>
      <vt:lpstr>Prezentace aplikace PowerPoint</vt:lpstr>
      <vt:lpstr>Lupercal</vt:lpstr>
      <vt:lpstr>Oltáře</vt:lpstr>
      <vt:lpstr>Forum Romanum </vt:lpstr>
      <vt:lpstr>Regia</vt:lpstr>
      <vt:lpstr>Prezentace aplikace PowerPoint</vt:lpstr>
      <vt:lpstr>Prezentace aplikace PowerPoint</vt:lpstr>
      <vt:lpstr>Vestin chrám a dům Vestálek</vt:lpstr>
      <vt:lpstr>Prezentace aplikace PowerPoint</vt:lpstr>
      <vt:lpstr>Area sacra di Sant‘Omobono </vt:lpstr>
      <vt:lpstr>Prezentace aplikace PowerPoint</vt:lpstr>
      <vt:lpstr>Fortuna a Mater Matuta</vt:lpstr>
      <vt:lpstr>Chrám kapitolské triády   -Iupiter, Iunona, Minerva</vt:lpstr>
      <vt:lpstr>Prezentace aplikace PowerPoint</vt:lpstr>
      <vt:lpstr>Prezentace aplikace PowerPoint</vt:lpstr>
      <vt:lpstr>Chrám Diany na Aventinu</vt:lpstr>
      <vt:lpstr>Zlatá spona z Praeneste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Pukanczová Alena (260672)</dc:creator>
  <cp:lastModifiedBy>Pukanczová Alena (260672)</cp:lastModifiedBy>
  <cp:revision>20</cp:revision>
  <dcterms:created xsi:type="dcterms:W3CDTF">2025-02-12T18:48:07Z</dcterms:created>
  <dcterms:modified xsi:type="dcterms:W3CDTF">2025-02-18T09:06:23Z</dcterms:modified>
</cp:coreProperties>
</file>