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9" r:id="rId4"/>
    <p:sldId id="271" r:id="rId5"/>
    <p:sldId id="270" r:id="rId6"/>
    <p:sldId id="272" r:id="rId7"/>
    <p:sldId id="297" r:id="rId8"/>
    <p:sldId id="301" r:id="rId9"/>
    <p:sldId id="298" r:id="rId10"/>
    <p:sldId id="285" r:id="rId11"/>
    <p:sldId id="286" r:id="rId12"/>
    <p:sldId id="302" r:id="rId13"/>
    <p:sldId id="304" r:id="rId14"/>
    <p:sldId id="303" r:id="rId15"/>
    <p:sldId id="273" r:id="rId16"/>
    <p:sldId id="274" r:id="rId17"/>
    <p:sldId id="290" r:id="rId18"/>
    <p:sldId id="291" r:id="rId19"/>
    <p:sldId id="292" r:id="rId20"/>
    <p:sldId id="293" r:id="rId21"/>
    <p:sldId id="294" r:id="rId22"/>
    <p:sldId id="279" r:id="rId23"/>
    <p:sldId id="305" r:id="rId24"/>
    <p:sldId id="30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šan Vávra" userId="561f0d3d-4265-4828-8ef3-2b3431213d59" providerId="ADAL" clId="{D6D0BD26-EC93-49A9-96DA-952504D9DC71}"/>
    <pc:docChg chg="custSel delSld modSld">
      <pc:chgData name="Dušan Vávra" userId="561f0d3d-4265-4828-8ef3-2b3431213d59" providerId="ADAL" clId="{D6D0BD26-EC93-49A9-96DA-952504D9DC71}" dt="2025-02-24T16:10:11.392" v="118" actId="207"/>
      <pc:docMkLst>
        <pc:docMk/>
      </pc:docMkLst>
      <pc:sldChg chg="modSp mod">
        <pc:chgData name="Dušan Vávra" userId="561f0d3d-4265-4828-8ef3-2b3431213d59" providerId="ADAL" clId="{D6D0BD26-EC93-49A9-96DA-952504D9DC71}" dt="2025-02-24T16:00:52.185" v="0" actId="6549"/>
        <pc:sldMkLst>
          <pc:docMk/>
          <pc:sldMk cId="2106609292" sldId="258"/>
        </pc:sldMkLst>
        <pc:spChg chg="mod">
          <ac:chgData name="Dušan Vávra" userId="561f0d3d-4265-4828-8ef3-2b3431213d59" providerId="ADAL" clId="{D6D0BD26-EC93-49A9-96DA-952504D9DC71}" dt="2025-02-24T16:00:52.185" v="0" actId="6549"/>
          <ac:spMkLst>
            <pc:docMk/>
            <pc:sldMk cId="2106609292" sldId="258"/>
            <ac:spMk id="3" creationId="{00000000-0000-0000-0000-000000000000}"/>
          </ac:spMkLst>
        </pc:spChg>
      </pc:sldChg>
      <pc:sldChg chg="del">
        <pc:chgData name="Dušan Vávra" userId="561f0d3d-4265-4828-8ef3-2b3431213d59" providerId="ADAL" clId="{D6D0BD26-EC93-49A9-96DA-952504D9DC71}" dt="2025-02-24T16:01:55.623" v="1" actId="2696"/>
        <pc:sldMkLst>
          <pc:docMk/>
          <pc:sldMk cId="31225115" sldId="276"/>
        </pc:sldMkLst>
      </pc:sldChg>
      <pc:sldChg chg="del">
        <pc:chgData name="Dušan Vávra" userId="561f0d3d-4265-4828-8ef3-2b3431213d59" providerId="ADAL" clId="{D6D0BD26-EC93-49A9-96DA-952504D9DC71}" dt="2025-02-24T16:01:55.623" v="1" actId="2696"/>
        <pc:sldMkLst>
          <pc:docMk/>
          <pc:sldMk cId="1758998994" sldId="277"/>
        </pc:sldMkLst>
      </pc:sldChg>
      <pc:sldChg chg="modSp mod">
        <pc:chgData name="Dušan Vávra" userId="561f0d3d-4265-4828-8ef3-2b3431213d59" providerId="ADAL" clId="{D6D0BD26-EC93-49A9-96DA-952504D9DC71}" dt="2025-02-24T16:02:35.437" v="19" actId="20577"/>
        <pc:sldMkLst>
          <pc:docMk/>
          <pc:sldMk cId="2720460352" sldId="286"/>
        </pc:sldMkLst>
        <pc:spChg chg="mod">
          <ac:chgData name="Dušan Vávra" userId="561f0d3d-4265-4828-8ef3-2b3431213d59" providerId="ADAL" clId="{D6D0BD26-EC93-49A9-96DA-952504D9DC71}" dt="2025-02-24T16:02:35.437" v="19" actId="20577"/>
          <ac:spMkLst>
            <pc:docMk/>
            <pc:sldMk cId="2720460352" sldId="286"/>
            <ac:spMk id="3" creationId="{00000000-0000-0000-0000-000000000000}"/>
          </ac:spMkLst>
        </pc:spChg>
      </pc:sldChg>
      <pc:sldChg chg="modSp mod">
        <pc:chgData name="Dušan Vávra" userId="561f0d3d-4265-4828-8ef3-2b3431213d59" providerId="ADAL" clId="{D6D0BD26-EC93-49A9-96DA-952504D9DC71}" dt="2025-02-24T16:09:19.736" v="115" actId="20577"/>
        <pc:sldMkLst>
          <pc:docMk/>
          <pc:sldMk cId="982123656" sldId="291"/>
        </pc:sldMkLst>
        <pc:spChg chg="mod">
          <ac:chgData name="Dušan Vávra" userId="561f0d3d-4265-4828-8ef3-2b3431213d59" providerId="ADAL" clId="{D6D0BD26-EC93-49A9-96DA-952504D9DC71}" dt="2025-02-24T16:09:19.736" v="115" actId="20577"/>
          <ac:spMkLst>
            <pc:docMk/>
            <pc:sldMk cId="982123656" sldId="291"/>
            <ac:spMk id="3" creationId="{00000000-0000-0000-0000-000000000000}"/>
          </ac:spMkLst>
        </pc:spChg>
      </pc:sldChg>
      <pc:sldChg chg="modSp mod">
        <pc:chgData name="Dušan Vávra" userId="561f0d3d-4265-4828-8ef3-2b3431213d59" providerId="ADAL" clId="{D6D0BD26-EC93-49A9-96DA-952504D9DC71}" dt="2025-02-24T16:10:11.392" v="118" actId="207"/>
        <pc:sldMkLst>
          <pc:docMk/>
          <pc:sldMk cId="1498329310" sldId="294"/>
        </pc:sldMkLst>
        <pc:spChg chg="mod">
          <ac:chgData name="Dušan Vávra" userId="561f0d3d-4265-4828-8ef3-2b3431213d59" providerId="ADAL" clId="{D6D0BD26-EC93-49A9-96DA-952504D9DC71}" dt="2025-02-24T16:10:11.392" v="118" actId="207"/>
          <ac:spMkLst>
            <pc:docMk/>
            <pc:sldMk cId="1498329310" sldId="294"/>
            <ac:spMk id="3" creationId="{00000000-0000-0000-0000-000000000000}"/>
          </ac:spMkLst>
        </pc:spChg>
      </pc:sldChg>
      <pc:sldChg chg="del">
        <pc:chgData name="Dušan Vávra" userId="561f0d3d-4265-4828-8ef3-2b3431213d59" providerId="ADAL" clId="{D6D0BD26-EC93-49A9-96DA-952504D9DC71}" dt="2025-02-24T16:01:55.623" v="1" actId="2696"/>
        <pc:sldMkLst>
          <pc:docMk/>
          <pc:sldMk cId="1871342530" sldId="299"/>
        </pc:sldMkLst>
      </pc:sldChg>
      <pc:sldChg chg="del">
        <pc:chgData name="Dušan Vávra" userId="561f0d3d-4265-4828-8ef3-2b3431213d59" providerId="ADAL" clId="{D6D0BD26-EC93-49A9-96DA-952504D9DC71}" dt="2025-02-24T16:01:55.623" v="1" actId="2696"/>
        <pc:sldMkLst>
          <pc:docMk/>
          <pc:sldMk cId="3118309164" sldId="307"/>
        </pc:sldMkLst>
      </pc:sldChg>
      <pc:sldChg chg="del">
        <pc:chgData name="Dušan Vávra" userId="561f0d3d-4265-4828-8ef3-2b3431213d59" providerId="ADAL" clId="{D6D0BD26-EC93-49A9-96DA-952504D9DC71}" dt="2025-02-24T16:01:55.623" v="1" actId="2696"/>
        <pc:sldMkLst>
          <pc:docMk/>
          <pc:sldMk cId="1285006593" sldId="30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47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60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14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23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10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02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0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93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63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54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60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988BB-FEF3-4261-A8FB-A21379FC03A3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2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9758" y="2202286"/>
            <a:ext cx="9144000" cy="2871990"/>
          </a:xfrm>
        </p:spPr>
        <p:txBody>
          <a:bodyPr>
            <a:normAutofit fontScale="90000"/>
          </a:bodyPr>
          <a:lstStyle/>
          <a:p>
            <a:r>
              <a:rPr lang="cs-CZ" dirty="0"/>
              <a:t>Gramatika čínštiny 2</a:t>
            </a:r>
            <a:br>
              <a:rPr lang="cs-CZ" dirty="0"/>
            </a:br>
            <a:r>
              <a:rPr lang="cs-CZ" dirty="0"/>
              <a:t>KSCA005</a:t>
            </a:r>
            <a:br>
              <a:rPr lang="cs-CZ" dirty="0"/>
            </a:br>
            <a:br>
              <a:rPr lang="cs-CZ" dirty="0"/>
            </a:br>
            <a:r>
              <a:rPr lang="cs-CZ" dirty="0"/>
              <a:t>2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6851" y="5666702"/>
            <a:ext cx="10358907" cy="518375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	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8446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Ad</a:t>
            </a:r>
            <a:r>
              <a:rPr lang="cs-CZ" altLang="zh-CN" dirty="0">
                <a:solidFill>
                  <a:srgbClr val="00B050"/>
                </a:solidFill>
              </a:rPr>
              <a:t>jektiva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zh-CN" altLang="en-US" dirty="0">
                <a:solidFill>
                  <a:srgbClr val="00B050"/>
                </a:solidFill>
              </a:rPr>
              <a:t>多</a:t>
            </a:r>
            <a:r>
              <a:rPr lang="cs-CZ" altLang="zh-CN" dirty="0">
                <a:solidFill>
                  <a:srgbClr val="00B050"/>
                </a:solidFill>
              </a:rPr>
              <a:t>/</a:t>
            </a:r>
            <a:r>
              <a:rPr lang="zh-CN" altLang="en-US" dirty="0">
                <a:solidFill>
                  <a:srgbClr val="00B050"/>
                </a:solidFill>
              </a:rPr>
              <a:t>少 </a:t>
            </a:r>
            <a:r>
              <a:rPr lang="cs-CZ" dirty="0">
                <a:solidFill>
                  <a:srgbClr val="00B050"/>
                </a:solidFill>
              </a:rPr>
              <a:t>před slovesem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dirty="0" err="1"/>
              <a:t>duō</a:t>
            </a:r>
            <a:r>
              <a:rPr lang="cs-CZ" altLang="zh-CN" dirty="0"/>
              <a:t> </a:t>
            </a:r>
            <a:r>
              <a:rPr lang="zh-CN" altLang="en-US" dirty="0"/>
              <a:t>多</a:t>
            </a:r>
            <a:r>
              <a:rPr lang="cs-CZ" altLang="zh-CN" dirty="0"/>
              <a:t> = více (dělat příslušnou aktivitu)</a:t>
            </a:r>
          </a:p>
          <a:p>
            <a:pPr marL="0" indent="0">
              <a:buNone/>
            </a:pPr>
            <a:r>
              <a:rPr lang="cs-CZ" altLang="zh-CN" dirty="0" err="1"/>
              <a:t>shǎo</a:t>
            </a:r>
            <a:r>
              <a:rPr lang="cs-CZ" altLang="zh-CN" dirty="0"/>
              <a:t> </a:t>
            </a:r>
            <a:r>
              <a:rPr lang="zh-CN" altLang="en-US" dirty="0"/>
              <a:t>少</a:t>
            </a:r>
            <a:r>
              <a:rPr lang="cs-CZ" altLang="zh-CN" dirty="0"/>
              <a:t> = méně</a:t>
            </a:r>
            <a:endParaRPr lang="en-US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孩子上课的时候要</a:t>
            </a:r>
            <a:r>
              <a:rPr lang="zh-CN" altLang="en-US" dirty="0">
                <a:solidFill>
                  <a:srgbClr val="0070C0"/>
                </a:solidFill>
              </a:rPr>
              <a:t>少</a:t>
            </a:r>
            <a:r>
              <a:rPr lang="zh-CN" altLang="en-US" dirty="0"/>
              <a:t>说话。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Když je dítě ve škole, musí méně mluvit.</a:t>
            </a:r>
          </a:p>
          <a:p>
            <a:pPr marL="0" indent="0">
              <a:buNone/>
            </a:pPr>
            <a:r>
              <a:rPr lang="zh-CN" altLang="en-US" dirty="0"/>
              <a:t>请你</a:t>
            </a:r>
            <a:r>
              <a:rPr lang="zh-CN" altLang="en-US" dirty="0">
                <a:solidFill>
                  <a:srgbClr val="0070C0"/>
                </a:solidFill>
              </a:rPr>
              <a:t>多</a:t>
            </a:r>
            <a:r>
              <a:rPr lang="zh-CN" altLang="en-US" dirty="0"/>
              <a:t>复习生词。</a:t>
            </a:r>
            <a:r>
              <a:rPr lang="cs-CZ" altLang="zh-CN" dirty="0"/>
              <a:t>Prosím, opakuj si více nová slovíčka.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733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00B050"/>
                </a:solidFill>
              </a:rPr>
              <a:t>刚</a:t>
            </a:r>
            <a:r>
              <a:rPr lang="cs-CZ" altLang="zh-CN" dirty="0">
                <a:solidFill>
                  <a:srgbClr val="00B050"/>
                </a:solidFill>
              </a:rPr>
              <a:t>(</a:t>
            </a:r>
            <a:r>
              <a:rPr lang="zh-CN" altLang="en-US" dirty="0">
                <a:solidFill>
                  <a:srgbClr val="00B050"/>
                </a:solidFill>
              </a:rPr>
              <a:t>刚）</a:t>
            </a:r>
            <a:r>
              <a:rPr lang="cs-CZ" altLang="zh-CN" dirty="0">
                <a:solidFill>
                  <a:srgbClr val="00B050"/>
                </a:solidFill>
              </a:rPr>
              <a:t> vs.</a:t>
            </a:r>
            <a:r>
              <a:rPr lang="en-US" altLang="zh-CN" dirty="0">
                <a:solidFill>
                  <a:srgbClr val="00B050"/>
                </a:solidFill>
              </a:rPr>
              <a:t> </a:t>
            </a:r>
            <a:r>
              <a:rPr lang="cs-CZ" altLang="zh-CN" dirty="0">
                <a:solidFill>
                  <a:srgbClr val="00B050"/>
                </a:solidFill>
              </a:rPr>
              <a:t> </a:t>
            </a:r>
            <a:r>
              <a:rPr lang="zh-CN" altLang="en-US" dirty="0">
                <a:solidFill>
                  <a:srgbClr val="00B050"/>
                </a:solidFill>
              </a:rPr>
              <a:t>刚才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81070"/>
            <a:ext cx="10765665" cy="5376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u="sng" dirty="0"/>
              <a:t>jméno času </a:t>
            </a:r>
            <a:r>
              <a:rPr lang="cs-CZ" altLang="zh-CN" u="sng" dirty="0" err="1"/>
              <a:t>gāngcái</a:t>
            </a:r>
            <a:r>
              <a:rPr lang="cs-CZ" altLang="zh-CN" u="sng" dirty="0"/>
              <a:t> </a:t>
            </a:r>
            <a:r>
              <a:rPr lang="zh-CN" altLang="en-US" u="sng" dirty="0"/>
              <a:t>刚才</a:t>
            </a:r>
            <a:r>
              <a:rPr lang="cs-CZ" altLang="zh-CN" u="sng" dirty="0"/>
              <a:t> = právě, zrovna (teď), před chvílí</a:t>
            </a:r>
          </a:p>
          <a:p>
            <a:pPr marL="0" indent="0">
              <a:buNone/>
            </a:pPr>
            <a:r>
              <a:rPr lang="cs-CZ" altLang="zh-CN" dirty="0"/>
              <a:t>- vztahuje se k akci nebo situaci, která nastala před krátkým časem (tak do půl hodiny)</a:t>
            </a:r>
          </a:p>
          <a:p>
            <a:pPr>
              <a:buFontTx/>
              <a:buChar char="-"/>
            </a:pPr>
            <a:r>
              <a:rPr lang="cs-CZ" altLang="zh-CN" dirty="0"/>
              <a:t>často má na konci věty </a:t>
            </a:r>
            <a:r>
              <a:rPr lang="zh-CN" altLang="en-US" dirty="0"/>
              <a:t>了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FF0000"/>
                </a:solidFill>
              </a:rPr>
              <a:t>刚才</a:t>
            </a:r>
            <a:r>
              <a:rPr lang="zh-CN" altLang="en-US" dirty="0"/>
              <a:t>来了。</a:t>
            </a:r>
            <a:r>
              <a:rPr lang="cs-CZ" altLang="zh-CN" dirty="0"/>
              <a:t>/ </a:t>
            </a:r>
            <a:r>
              <a:rPr lang="zh-CN" altLang="en-US" dirty="0">
                <a:solidFill>
                  <a:srgbClr val="FF0000"/>
                </a:solidFill>
              </a:rPr>
              <a:t>刚才</a:t>
            </a:r>
            <a:r>
              <a:rPr lang="zh-CN" altLang="en-US" dirty="0"/>
              <a:t>他来了。 </a:t>
            </a:r>
            <a:r>
              <a:rPr lang="cs-CZ" altLang="zh-CN" dirty="0"/>
              <a:t>Právě přišel.</a:t>
            </a:r>
          </a:p>
          <a:p>
            <a:pPr marL="0" indent="0">
              <a:buNone/>
            </a:pPr>
            <a:r>
              <a:rPr lang="cs-CZ" altLang="zh-CN" dirty="0"/>
              <a:t>- </a:t>
            </a:r>
            <a:r>
              <a:rPr lang="en-US" altLang="zh-CN" dirty="0"/>
              <a:t>l</a:t>
            </a:r>
            <a:r>
              <a:rPr lang="cs-CZ" altLang="zh-CN" dirty="0"/>
              <a:t>ze ho negovat záporkami </a:t>
            </a:r>
            <a:r>
              <a:rPr lang="zh-CN" altLang="en-US" dirty="0"/>
              <a:t>不 </a:t>
            </a:r>
            <a:r>
              <a:rPr lang="en-US" altLang="zh-CN" dirty="0"/>
              <a:t>a </a:t>
            </a:r>
            <a:r>
              <a:rPr lang="zh-CN" altLang="en-US" dirty="0"/>
              <a:t>没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>
                <a:solidFill>
                  <a:srgbClr val="FF0000"/>
                </a:solidFill>
              </a:rPr>
              <a:t>刚才</a:t>
            </a:r>
            <a:r>
              <a:rPr lang="zh-CN" altLang="en-US" dirty="0"/>
              <a:t>为什么没说？</a:t>
            </a:r>
            <a:r>
              <a:rPr lang="en-GB" altLang="zh-CN" dirty="0"/>
              <a:t>Pro</a:t>
            </a:r>
            <a:r>
              <a:rPr lang="cs-CZ" altLang="zh-CN" dirty="0"/>
              <a:t>č jsi to teď neřekl</a:t>
            </a:r>
            <a:r>
              <a:rPr lang="zh-CN" altLang="en-US" dirty="0"/>
              <a:t>？</a:t>
            </a:r>
            <a:endParaRPr lang="en-US" altLang="zh-CN" dirty="0"/>
          </a:p>
          <a:p>
            <a:pPr>
              <a:buFontTx/>
              <a:buChar char="-"/>
            </a:pPr>
            <a:r>
              <a:rPr lang="cs-CZ" altLang="zh-CN" dirty="0"/>
              <a:t>jako jiná jména času může stát v přívlastku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刚才</a:t>
            </a:r>
            <a:r>
              <a:rPr lang="zh-CN" altLang="en-US" dirty="0"/>
              <a:t>的消息非常好。</a:t>
            </a:r>
            <a:r>
              <a:rPr lang="en-GB" altLang="zh-CN" dirty="0" err="1"/>
              <a:t>Novinky</a:t>
            </a:r>
            <a:r>
              <a:rPr lang="cs-CZ" altLang="zh-CN" dirty="0"/>
              <a:t>, které jsme právě slyšeli, jsou výborné.</a:t>
            </a: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60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00B050"/>
                </a:solidFill>
              </a:rPr>
              <a:t>刚</a:t>
            </a:r>
            <a:r>
              <a:rPr lang="cs-CZ" altLang="zh-CN" dirty="0">
                <a:solidFill>
                  <a:srgbClr val="00B050"/>
                </a:solidFill>
              </a:rPr>
              <a:t>(</a:t>
            </a:r>
            <a:r>
              <a:rPr lang="zh-CN" altLang="en-US" dirty="0">
                <a:solidFill>
                  <a:srgbClr val="00B050"/>
                </a:solidFill>
              </a:rPr>
              <a:t>刚）</a:t>
            </a:r>
            <a:r>
              <a:rPr lang="cs-CZ" altLang="zh-CN" dirty="0">
                <a:solidFill>
                  <a:srgbClr val="00B050"/>
                </a:solidFill>
              </a:rPr>
              <a:t> vs.</a:t>
            </a:r>
            <a:r>
              <a:rPr lang="en-US" altLang="zh-CN" dirty="0">
                <a:solidFill>
                  <a:srgbClr val="00B050"/>
                </a:solidFill>
              </a:rPr>
              <a:t> </a:t>
            </a:r>
            <a:r>
              <a:rPr lang="cs-CZ" altLang="zh-CN" dirty="0">
                <a:solidFill>
                  <a:srgbClr val="00B050"/>
                </a:solidFill>
              </a:rPr>
              <a:t> </a:t>
            </a:r>
            <a:r>
              <a:rPr lang="zh-CN" altLang="en-US" dirty="0">
                <a:solidFill>
                  <a:srgbClr val="00B050"/>
                </a:solidFill>
              </a:rPr>
              <a:t>刚才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520827"/>
            <a:ext cx="10765665" cy="5376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u="sng" dirty="0"/>
              <a:t>adverbium </a:t>
            </a:r>
            <a:r>
              <a:rPr lang="zh-CN" altLang="en-US" u="sng" dirty="0"/>
              <a:t>刚</a:t>
            </a:r>
            <a:r>
              <a:rPr lang="cs-CZ" altLang="zh-CN" u="sng" dirty="0"/>
              <a:t> = právě, zrovna</a:t>
            </a:r>
            <a:r>
              <a:rPr lang="zh-CN" altLang="en-US" u="sng" dirty="0"/>
              <a:t> </a:t>
            </a:r>
            <a:r>
              <a:rPr lang="cs-CZ" altLang="zh-CN" u="sng" dirty="0"/>
              <a:t>(před chvílí); rozdíl oproti </a:t>
            </a:r>
            <a:r>
              <a:rPr lang="cs-CZ" altLang="zh-CN" u="sng" dirty="0" err="1"/>
              <a:t>gangcai</a:t>
            </a:r>
            <a:r>
              <a:rPr lang="cs-CZ" altLang="zh-CN" u="sng" dirty="0"/>
              <a:t> nejlépe vyjádří překlad „AKORÁT“</a:t>
            </a:r>
            <a:r>
              <a:rPr lang="en-GB" altLang="zh-CN" u="sng" dirty="0"/>
              <a:t> </a:t>
            </a:r>
            <a:endParaRPr lang="cs-CZ" altLang="zh-CN" dirty="0"/>
          </a:p>
          <a:p>
            <a:pPr>
              <a:buFontTx/>
              <a:buChar char="-"/>
            </a:pPr>
            <a:r>
              <a:rPr lang="cs-CZ" altLang="zh-CN" dirty="0"/>
              <a:t>vyjadřuje určitou naléhavost toho, že daná akce nastala natěsno, „akorát“</a:t>
            </a:r>
          </a:p>
          <a:p>
            <a:pPr marL="0" indent="0">
              <a:buNone/>
            </a:pPr>
            <a:r>
              <a:rPr lang="zh-CN" altLang="en-US" dirty="0"/>
              <a:t>我刚刚出门，就下雨了。</a:t>
            </a:r>
            <a:r>
              <a:rPr lang="en-GB" altLang="zh-CN" dirty="0"/>
              <a:t>Jen co </a:t>
            </a:r>
            <a:r>
              <a:rPr lang="en-GB" altLang="zh-CN" dirty="0" err="1"/>
              <a:t>jsem</a:t>
            </a:r>
            <a:r>
              <a:rPr lang="en-GB" altLang="zh-CN" dirty="0"/>
              <a:t> v</a:t>
            </a:r>
            <a:r>
              <a:rPr lang="cs-CZ" altLang="zh-CN" dirty="0" err="1"/>
              <a:t>yšel</a:t>
            </a:r>
            <a:r>
              <a:rPr lang="cs-CZ" altLang="zh-CN" dirty="0"/>
              <a:t> ze dveří, začalo pršet. </a:t>
            </a:r>
            <a:r>
              <a:rPr lang="cs-CZ" altLang="zh-CN" dirty="0">
                <a:solidFill>
                  <a:srgbClr val="FF0000"/>
                </a:solidFill>
              </a:rPr>
              <a:t>(</a:t>
            </a:r>
            <a:r>
              <a:rPr lang="zh-CN" altLang="en-US" dirty="0">
                <a:solidFill>
                  <a:srgbClr val="FF0000"/>
                </a:solidFill>
              </a:rPr>
              <a:t>刚刚 </a:t>
            </a:r>
            <a:r>
              <a:rPr lang="en-GB" altLang="zh-CN" dirty="0">
                <a:solidFill>
                  <a:srgbClr val="FF0000"/>
                </a:solidFill>
              </a:rPr>
              <a:t>je </a:t>
            </a:r>
            <a:r>
              <a:rPr lang="cs-CZ" altLang="zh-CN" dirty="0">
                <a:solidFill>
                  <a:srgbClr val="FF0000"/>
                </a:solidFill>
              </a:rPr>
              <a:t>jen </a:t>
            </a:r>
            <a:r>
              <a:rPr lang="en-GB" altLang="zh-CN" dirty="0" err="1">
                <a:solidFill>
                  <a:srgbClr val="FF0000"/>
                </a:solidFill>
              </a:rPr>
              <a:t>reduplikace</a:t>
            </a:r>
            <a:r>
              <a:rPr lang="cs-CZ" altLang="zh-CN" dirty="0">
                <a:solidFill>
                  <a:srgbClr val="FF0000"/>
                </a:solidFill>
              </a:rPr>
              <a:t>, vyjadřuje to vzrušení ještě víc, význam je totožný)</a:t>
            </a:r>
          </a:p>
          <a:p>
            <a:pPr>
              <a:buFontTx/>
              <a:buChar char="-"/>
            </a:pPr>
            <a:r>
              <a:rPr lang="cs-CZ" altLang="zh-CN" dirty="0"/>
              <a:t>může za ním následovat </a:t>
            </a:r>
            <a:r>
              <a:rPr lang="cs-CZ" altLang="zh-CN" dirty="0">
                <a:solidFill>
                  <a:srgbClr val="0070C0"/>
                </a:solidFill>
              </a:rPr>
              <a:t>komplement časového trvání</a:t>
            </a:r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FF0000"/>
                </a:solidFill>
              </a:rPr>
              <a:t>刚</a:t>
            </a:r>
            <a:r>
              <a:rPr lang="zh-CN" altLang="en-US" dirty="0"/>
              <a:t>走了</a:t>
            </a:r>
            <a:r>
              <a:rPr lang="zh-CN" altLang="en-US" dirty="0">
                <a:solidFill>
                  <a:srgbClr val="0070C0"/>
                </a:solidFill>
              </a:rPr>
              <a:t>两天</a:t>
            </a:r>
            <a:r>
              <a:rPr lang="zh-CN" altLang="en-US" dirty="0"/>
              <a:t>。</a:t>
            </a:r>
            <a:r>
              <a:rPr lang="cs-CZ" altLang="zh-CN" dirty="0"/>
              <a:t>Odešel akorát před dvěma dny.</a:t>
            </a:r>
            <a:endParaRPr lang="cs-CZ" altLang="zh-CN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cs-CZ" altLang="zh-CN" dirty="0"/>
              <a:t>nemůžou za ním následovat záporky </a:t>
            </a:r>
            <a:r>
              <a:rPr lang="zh-CN" altLang="en-US" dirty="0"/>
              <a:t>不 </a:t>
            </a:r>
            <a:r>
              <a:rPr lang="cs-CZ" altLang="zh-CN" dirty="0"/>
              <a:t>a</a:t>
            </a:r>
            <a:r>
              <a:rPr lang="zh-CN" altLang="en-US" dirty="0"/>
              <a:t> 没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- nemůže mít </a:t>
            </a:r>
            <a:r>
              <a:rPr lang="zh-CN" altLang="en-US" dirty="0"/>
              <a:t>了 </a:t>
            </a:r>
            <a:r>
              <a:rPr lang="cs-CZ" altLang="zh-CN" dirty="0"/>
              <a:t>na konci věty</a:t>
            </a:r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FF0000"/>
                </a:solidFill>
              </a:rPr>
              <a:t>刚</a:t>
            </a:r>
            <a:r>
              <a:rPr lang="zh-CN" altLang="en-US" dirty="0"/>
              <a:t>来。</a:t>
            </a:r>
            <a:r>
              <a:rPr lang="cs-CZ" altLang="zh-CN" dirty="0"/>
              <a:t>Akorát přišel.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806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00B050"/>
                </a:solidFill>
              </a:rPr>
              <a:t>刚</a:t>
            </a:r>
            <a:r>
              <a:rPr lang="cs-CZ" altLang="zh-CN" dirty="0">
                <a:solidFill>
                  <a:srgbClr val="00B050"/>
                </a:solidFill>
              </a:rPr>
              <a:t>(</a:t>
            </a:r>
            <a:r>
              <a:rPr lang="zh-CN" altLang="en-US" dirty="0">
                <a:solidFill>
                  <a:srgbClr val="00B050"/>
                </a:solidFill>
              </a:rPr>
              <a:t>刚）</a:t>
            </a:r>
            <a:r>
              <a:rPr lang="cs-CZ" altLang="zh-CN" dirty="0">
                <a:solidFill>
                  <a:srgbClr val="00B050"/>
                </a:solidFill>
              </a:rPr>
              <a:t> vs.</a:t>
            </a:r>
            <a:r>
              <a:rPr lang="en-US" altLang="zh-CN" dirty="0">
                <a:solidFill>
                  <a:srgbClr val="00B050"/>
                </a:solidFill>
              </a:rPr>
              <a:t> </a:t>
            </a:r>
            <a:r>
              <a:rPr lang="cs-CZ" altLang="zh-CN" dirty="0">
                <a:solidFill>
                  <a:srgbClr val="00B050"/>
                </a:solidFill>
              </a:rPr>
              <a:t> </a:t>
            </a:r>
            <a:r>
              <a:rPr lang="zh-CN" altLang="en-US" dirty="0">
                <a:solidFill>
                  <a:srgbClr val="00B050"/>
                </a:solidFill>
              </a:rPr>
              <a:t>刚才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520827"/>
            <a:ext cx="10765665" cy="5376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u="sng" dirty="0"/>
              <a:t>Kromě toho adverbium </a:t>
            </a:r>
            <a:r>
              <a:rPr lang="zh-CN" altLang="en-US" u="sng" dirty="0"/>
              <a:t>刚</a:t>
            </a:r>
            <a:r>
              <a:rPr lang="cs-CZ" altLang="zh-CN" u="sng" dirty="0"/>
              <a:t> může stát před adjektivem nebo jiným kvantitativním výrazem, kde rovněž znamená „akorát“:</a:t>
            </a:r>
            <a:endParaRPr lang="en-US" altLang="zh-CN" u="sng" dirty="0"/>
          </a:p>
          <a:p>
            <a:pPr marL="0" indent="0">
              <a:buNone/>
            </a:pPr>
            <a:endParaRPr lang="en-US" altLang="zh-CN" u="sng" dirty="0"/>
          </a:p>
          <a:p>
            <a:pPr mar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ea typeface="Microsoft YaHei" panose="020B0503020204020204" pitchFamily="34" charset="-122"/>
              </a:rPr>
              <a:t>鞋子不能太大，也不能太小，要刚</a:t>
            </a:r>
            <a:r>
              <a:rPr lang="zh-CN" altLang="en-US" b="0" i="0" dirty="0">
                <a:effectLst/>
                <a:ea typeface="Microsoft YaHei" panose="020B0503020204020204" pitchFamily="34" charset="-122"/>
              </a:rPr>
              <a:t>刚合适。</a:t>
            </a:r>
            <a:r>
              <a:rPr lang="en-GB" altLang="zh-CN" b="0" i="0" dirty="0">
                <a:effectLst/>
                <a:ea typeface="Microsoft YaHei" panose="020B0503020204020204" pitchFamily="34" charset="-122"/>
              </a:rPr>
              <a:t>Bot</a:t>
            </a:r>
            <a:r>
              <a:rPr lang="cs-CZ" altLang="zh-CN" b="0" i="0" dirty="0">
                <a:effectLst/>
                <a:ea typeface="Microsoft YaHei" panose="020B0503020204020204" pitchFamily="34" charset="-122"/>
              </a:rPr>
              <a:t>y nesmí být ani moc velké, ani moc malé, musí být tak akorát (akorát sedět).</a:t>
            </a:r>
          </a:p>
          <a:p>
            <a:pPr marL="0" indent="0">
              <a:buNone/>
            </a:pPr>
            <a:endParaRPr lang="cs-CZ" altLang="zh-CN" dirty="0">
              <a:ea typeface="Microsoft YaHei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dirty="0">
                <a:ea typeface="Microsoft YaHei" panose="020B0503020204020204" pitchFamily="34" charset="-122"/>
              </a:rPr>
              <a:t>他的女儿刚刚十个月，还不会说话。</a:t>
            </a:r>
            <a:r>
              <a:rPr lang="cs-CZ" altLang="zh-CN" dirty="0">
                <a:ea typeface="Microsoft YaHei" panose="020B0503020204020204" pitchFamily="34" charset="-122"/>
              </a:rPr>
              <a:t>Jeho dceři akorát bylo deset měsíců, neumí ještě mluvit.</a:t>
            </a:r>
            <a:endParaRPr lang="cs-CZ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142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00B050"/>
                </a:solidFill>
              </a:rPr>
              <a:t>刚</a:t>
            </a:r>
            <a:r>
              <a:rPr lang="cs-CZ" altLang="zh-CN" dirty="0">
                <a:solidFill>
                  <a:srgbClr val="00B050"/>
                </a:solidFill>
              </a:rPr>
              <a:t>(</a:t>
            </a:r>
            <a:r>
              <a:rPr lang="zh-CN" altLang="en-US" dirty="0">
                <a:solidFill>
                  <a:srgbClr val="00B050"/>
                </a:solidFill>
              </a:rPr>
              <a:t>刚）</a:t>
            </a:r>
            <a:r>
              <a:rPr lang="cs-CZ" altLang="zh-CN" dirty="0">
                <a:solidFill>
                  <a:srgbClr val="00B050"/>
                </a:solidFill>
              </a:rPr>
              <a:t> vs.</a:t>
            </a:r>
            <a:r>
              <a:rPr lang="en-US" altLang="zh-CN" dirty="0">
                <a:solidFill>
                  <a:srgbClr val="00B050"/>
                </a:solidFill>
              </a:rPr>
              <a:t> </a:t>
            </a:r>
            <a:r>
              <a:rPr lang="cs-CZ" altLang="zh-CN" dirty="0">
                <a:solidFill>
                  <a:srgbClr val="00B050"/>
                </a:solidFill>
              </a:rPr>
              <a:t> </a:t>
            </a:r>
            <a:r>
              <a:rPr lang="zh-CN" altLang="en-US" dirty="0">
                <a:solidFill>
                  <a:srgbClr val="00B050"/>
                </a:solidFill>
              </a:rPr>
              <a:t>刚才</a:t>
            </a:r>
            <a:r>
              <a:rPr lang="cs-CZ" altLang="zh-CN" dirty="0">
                <a:solidFill>
                  <a:srgbClr val="00B050"/>
                </a:solidFill>
              </a:rPr>
              <a:t> - srovnání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520827"/>
            <a:ext cx="10765665" cy="5376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我刚才喝了一瓶啤酒。</a:t>
            </a:r>
            <a:r>
              <a:rPr lang="cs-CZ" altLang="zh-CN" dirty="0"/>
              <a:t>Před chvílí jsem vypil jedno pivo. </a:t>
            </a:r>
            <a:r>
              <a:rPr lang="cs-CZ" altLang="zh-CN" i="1" dirty="0"/>
              <a:t>(neutrální informace o tom, co se před chvílí stalo)</a:t>
            </a:r>
          </a:p>
          <a:p>
            <a:pPr marL="0" indent="0">
              <a:buNone/>
            </a:pPr>
            <a:r>
              <a:rPr lang="zh-CN" altLang="en-US" dirty="0"/>
              <a:t>我刚喝了一瓶啤酒， 现在不喝了。</a:t>
            </a:r>
            <a:r>
              <a:rPr lang="cs-CZ" altLang="zh-CN" dirty="0"/>
              <a:t>Akorát jsem jedno pivo vypil, teď pít nebudu. </a:t>
            </a:r>
            <a:r>
              <a:rPr lang="cs-CZ" altLang="zh-CN" i="1" dirty="0"/>
              <a:t>(zdůrazňuje, že „akorát“ něco nastalo, takže to má následky)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我刚才到了。</a:t>
            </a:r>
            <a:r>
              <a:rPr lang="cs-CZ" altLang="zh-CN" dirty="0"/>
              <a:t>Právě jsem dorazil. </a:t>
            </a:r>
            <a:r>
              <a:rPr lang="cs-CZ" altLang="zh-CN" i="1" dirty="0"/>
              <a:t>(neutrální)</a:t>
            </a:r>
          </a:p>
          <a:p>
            <a:pPr marL="0" indent="0">
              <a:buNone/>
            </a:pPr>
            <a:r>
              <a:rPr lang="zh-CN" altLang="en-US" dirty="0"/>
              <a:t>我刚到。</a:t>
            </a:r>
            <a:r>
              <a:rPr lang="en-GB" altLang="zh-CN" dirty="0" err="1"/>
              <a:t>Akor</a:t>
            </a:r>
            <a:r>
              <a:rPr lang="cs-CZ" altLang="zh-CN" dirty="0" err="1"/>
              <a:t>át</a:t>
            </a:r>
            <a:r>
              <a:rPr lang="cs-CZ" altLang="zh-CN" dirty="0"/>
              <a:t> jsem dorazil. </a:t>
            </a:r>
            <a:r>
              <a:rPr lang="cs-CZ" altLang="zh-CN" i="1" dirty="0"/>
              <a:t>(takže to má následky – jsem unaven, dosud nezorientovaný…)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697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Výsledkový modifikátor</a:t>
            </a:r>
            <a:r>
              <a:rPr lang="zh-CN" altLang="en-US" dirty="0"/>
              <a:t> </a:t>
            </a:r>
            <a:r>
              <a:rPr lang="cs-CZ" altLang="zh-CN" sz="1600" dirty="0">
                <a:solidFill>
                  <a:srgbClr val="FF0000"/>
                </a:solidFill>
              </a:rPr>
              <a:t>YD 98, 99, 103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morfémy, které se připojují ke slovesům za účelem vyznačení úspěšného, uspokojivého, zdárného (neúspěšného, neuspokojivého, nezdárného) dosažení cíle slovesného děje</a:t>
            </a:r>
          </a:p>
          <a:p>
            <a:pPr lvl="0"/>
            <a:r>
              <a:rPr lang="cs-CZ" dirty="0"/>
              <a:t>ve slovanských jazycích = slovesné předpony (při-, od-, u-, za-…), dokonavé tvary sloves</a:t>
            </a:r>
          </a:p>
          <a:p>
            <a:r>
              <a:rPr lang="cs-CZ" dirty="0"/>
              <a:t>struktura: sloveso + modifikátor = výsledkově modifikované sloveso (výsledkový komplement)</a:t>
            </a:r>
            <a:endParaRPr lang="en-US" dirty="0"/>
          </a:p>
          <a:p>
            <a:endParaRPr lang="en-US" dirty="0"/>
          </a:p>
          <a:p>
            <a:r>
              <a:rPr lang="cs-CZ" altLang="zh-CN" dirty="0">
                <a:solidFill>
                  <a:srgbClr val="FF0000"/>
                </a:solidFill>
              </a:rPr>
              <a:t>Srov. směrový modifikátor – viz minulý semestr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839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334852"/>
            <a:ext cx="11127346" cy="6375042"/>
          </a:xfrm>
        </p:spPr>
        <p:txBody>
          <a:bodyPr>
            <a:normAutofit/>
          </a:bodyPr>
          <a:lstStyle/>
          <a:p>
            <a:pPr marL="0" lvl="0" indent="0">
              <a:lnSpc>
                <a:spcPct val="110000"/>
              </a:lnSpc>
              <a:buNone/>
            </a:pPr>
            <a:r>
              <a:rPr lang="cs-CZ" b="1" u="sng" dirty="0"/>
              <a:t>Základními široce použitelnými výsledkovými modifikátory jsou:</a:t>
            </a:r>
          </a:p>
          <a:p>
            <a:pPr marL="0" indent="0">
              <a:lnSpc>
                <a:spcPct val="110000"/>
              </a:lnSpc>
              <a:buNone/>
            </a:pPr>
            <a:endParaRPr lang="en-US" altLang="zh-CN" b="1" dirty="0"/>
          </a:p>
          <a:p>
            <a:pPr marL="0" indent="0">
              <a:lnSpc>
                <a:spcPct val="110000"/>
              </a:lnSpc>
              <a:buNone/>
            </a:pPr>
            <a:r>
              <a:rPr lang="cs-CZ" altLang="zh-CN" dirty="0"/>
              <a:t>1) h</a:t>
            </a:r>
            <a:r>
              <a:rPr lang="en-US" altLang="zh-CN" dirty="0" err="1"/>
              <a:t>ǎo</a:t>
            </a:r>
            <a:r>
              <a:rPr lang="en-US" altLang="zh-CN" dirty="0"/>
              <a:t> </a:t>
            </a:r>
            <a:r>
              <a:rPr lang="cs-CZ" dirty="0"/>
              <a:t> </a:t>
            </a:r>
            <a:r>
              <a:rPr lang="zh-CN" altLang="en-US" dirty="0"/>
              <a:t>好 </a:t>
            </a:r>
            <a:r>
              <a:rPr lang="cs-CZ" dirty="0"/>
              <a:t>= skončit s tím, že je to dobré, povedlo se to</a:t>
            </a:r>
            <a:endParaRPr lang="en-US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 err="1"/>
              <a:t>zuòh</a:t>
            </a:r>
            <a:r>
              <a:rPr lang="en-US" altLang="zh-CN" dirty="0" err="1"/>
              <a:t>ǎo</a:t>
            </a:r>
            <a:r>
              <a:rPr lang="cs-CZ" altLang="zh-CN" dirty="0"/>
              <a:t> </a:t>
            </a:r>
            <a:r>
              <a:rPr lang="zh-CN" altLang="en-US" dirty="0"/>
              <a:t>做好 </a:t>
            </a:r>
            <a:r>
              <a:rPr lang="cs-CZ" dirty="0"/>
              <a:t>udělat, dokončit</a:t>
            </a:r>
          </a:p>
          <a:p>
            <a:pPr marL="0" indent="0">
              <a:buNone/>
            </a:pPr>
            <a:r>
              <a:rPr lang="cs-CZ" altLang="zh-CN" dirty="0"/>
              <a:t>m</a:t>
            </a:r>
            <a:r>
              <a:rPr lang="en-US" altLang="zh-CN" dirty="0"/>
              <a:t>ǎ</a:t>
            </a:r>
            <a:r>
              <a:rPr lang="cs-CZ" altLang="zh-CN" dirty="0" err="1"/>
              <a:t>ih</a:t>
            </a:r>
            <a:r>
              <a:rPr lang="en-US" altLang="zh-CN" dirty="0"/>
              <a:t>ǎ</a:t>
            </a:r>
            <a:r>
              <a:rPr lang="cs-CZ" altLang="zh-CN" dirty="0"/>
              <a:t>o </a:t>
            </a:r>
            <a:r>
              <a:rPr lang="zh-CN" altLang="en-US" dirty="0"/>
              <a:t>买好 </a:t>
            </a:r>
            <a:r>
              <a:rPr lang="cs-CZ" dirty="0"/>
              <a:t>nakoupit</a:t>
            </a:r>
          </a:p>
          <a:p>
            <a:pPr marL="0" indent="0">
              <a:buNone/>
            </a:pPr>
            <a:r>
              <a:rPr lang="cs-CZ" altLang="zh-CN" dirty="0" err="1"/>
              <a:t>xiěh</a:t>
            </a:r>
            <a:r>
              <a:rPr lang="en-US" altLang="zh-CN" dirty="0"/>
              <a:t>ǎ</a:t>
            </a:r>
            <a:r>
              <a:rPr lang="cs-CZ" altLang="zh-CN" dirty="0"/>
              <a:t>o </a:t>
            </a:r>
            <a:r>
              <a:rPr lang="zh-CN" altLang="en-US" dirty="0"/>
              <a:t>写好 </a:t>
            </a:r>
            <a:r>
              <a:rPr lang="cs-CZ" dirty="0"/>
              <a:t>napsat</a:t>
            </a:r>
          </a:p>
          <a:p>
            <a:pPr marL="0" indent="0">
              <a:lnSpc>
                <a:spcPct val="110000"/>
              </a:lnSpc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今天的作业我已经</a:t>
            </a:r>
            <a:r>
              <a:rPr lang="zh-CN" altLang="en-US" dirty="0">
                <a:solidFill>
                  <a:srgbClr val="FF0000"/>
                </a:solidFill>
              </a:rPr>
              <a:t>做好</a:t>
            </a:r>
            <a:r>
              <a:rPr lang="zh-CN" altLang="en-US" dirty="0"/>
              <a:t>了。</a:t>
            </a:r>
            <a:r>
              <a:rPr lang="cs-CZ" dirty="0"/>
              <a:t>Dnešní úkoly už mám hotové / už jsem je udělal.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FF0000"/>
                </a:solidFill>
              </a:rPr>
              <a:t>吃好</a:t>
            </a:r>
            <a:r>
              <a:rPr lang="zh-CN" altLang="en-US" dirty="0"/>
              <a:t>了。</a:t>
            </a:r>
            <a:r>
              <a:rPr lang="en-US" altLang="zh-CN" dirty="0"/>
              <a:t>	</a:t>
            </a:r>
            <a:r>
              <a:rPr lang="cs-CZ" altLang="zh-CN" dirty="0"/>
              <a:t>Najedl jsem se.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988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334852"/>
            <a:ext cx="11127346" cy="637504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zh-CN" dirty="0"/>
              <a:t>2) </a:t>
            </a:r>
            <a:r>
              <a:rPr lang="cs-CZ" altLang="zh-CN" dirty="0" err="1"/>
              <a:t>wán</a:t>
            </a:r>
            <a:r>
              <a:rPr lang="zh-CN" altLang="en-US" dirty="0"/>
              <a:t>完 </a:t>
            </a:r>
            <a:r>
              <a:rPr lang="cs-CZ" dirty="0"/>
              <a:t>= skončit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 err="1"/>
              <a:t>shuōwán</a:t>
            </a:r>
            <a:r>
              <a:rPr lang="cs-CZ" altLang="zh-CN" dirty="0"/>
              <a:t> </a:t>
            </a:r>
            <a:r>
              <a:rPr lang="zh-CN" altLang="en-US" dirty="0"/>
              <a:t>说完 </a:t>
            </a:r>
            <a:r>
              <a:rPr lang="cs-CZ" dirty="0"/>
              <a:t>domluvit </a:t>
            </a:r>
          </a:p>
          <a:p>
            <a:pPr marL="0" indent="0">
              <a:buNone/>
            </a:pPr>
            <a:r>
              <a:rPr lang="cs-CZ" altLang="zh-CN" dirty="0" err="1"/>
              <a:t>chīwán</a:t>
            </a:r>
            <a:r>
              <a:rPr lang="cs-CZ" altLang="zh-CN" dirty="0"/>
              <a:t> </a:t>
            </a:r>
            <a:r>
              <a:rPr lang="zh-CN" altLang="en-US" dirty="0"/>
              <a:t>吃完 </a:t>
            </a:r>
            <a:r>
              <a:rPr lang="cs-CZ" dirty="0"/>
              <a:t>dojíst</a:t>
            </a:r>
          </a:p>
          <a:p>
            <a:pPr marL="0" indent="0">
              <a:buNone/>
            </a:pPr>
            <a:r>
              <a:rPr lang="cs-CZ" altLang="zh-CN" dirty="0" err="1"/>
              <a:t>kànwán</a:t>
            </a:r>
            <a:r>
              <a:rPr lang="cs-CZ" altLang="zh-CN" dirty="0"/>
              <a:t> </a:t>
            </a:r>
            <a:r>
              <a:rPr lang="zh-CN" altLang="en-US" dirty="0"/>
              <a:t>看完 </a:t>
            </a:r>
            <a:r>
              <a:rPr lang="cs-CZ" dirty="0"/>
              <a:t>přečíst, dočíst; dodívat se</a:t>
            </a:r>
          </a:p>
          <a:p>
            <a:pPr marL="0" indent="0">
              <a:buNone/>
            </a:pPr>
            <a:r>
              <a:rPr lang="cs-CZ" altLang="zh-CN" dirty="0" err="1"/>
              <a:t>zuòwán</a:t>
            </a:r>
            <a:r>
              <a:rPr lang="cs-CZ" altLang="zh-CN" dirty="0"/>
              <a:t> </a:t>
            </a:r>
            <a:r>
              <a:rPr lang="zh-CN" altLang="en-US" dirty="0"/>
              <a:t>做完 </a:t>
            </a:r>
            <a:r>
              <a:rPr lang="cs-CZ" dirty="0"/>
              <a:t>dodělat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今天的作业我已经</a:t>
            </a:r>
            <a:r>
              <a:rPr lang="zh-CN" altLang="en-US" dirty="0">
                <a:solidFill>
                  <a:srgbClr val="FF0000"/>
                </a:solidFill>
              </a:rPr>
              <a:t>做完</a:t>
            </a:r>
            <a:r>
              <a:rPr lang="zh-CN" altLang="en-US" dirty="0"/>
              <a:t>了。</a:t>
            </a:r>
            <a:r>
              <a:rPr lang="cs-CZ" dirty="0"/>
              <a:t>Dnešní úkoly už jsem dodělal. (může a nemusí to být úspěšně dokončené)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FF0000"/>
                </a:solidFill>
              </a:rPr>
              <a:t>吃完</a:t>
            </a:r>
            <a:r>
              <a:rPr lang="zh-CN" altLang="en-US" dirty="0"/>
              <a:t>了。</a:t>
            </a:r>
            <a:r>
              <a:rPr lang="cs-CZ" altLang="zh-CN" dirty="0"/>
              <a:t>Snědl jsem to. </a:t>
            </a:r>
            <a:r>
              <a:rPr lang="cs-CZ" altLang="zh-CN" i="1" dirty="0"/>
              <a:t>Nebo:</a:t>
            </a:r>
            <a:r>
              <a:rPr lang="cs-CZ" altLang="zh-CN" dirty="0"/>
              <a:t> Dojedl jsem.</a:t>
            </a:r>
            <a:r>
              <a:rPr lang="en-US" altLang="zh-CN" dirty="0"/>
              <a:t> </a:t>
            </a:r>
            <a:r>
              <a:rPr lang="cs-CZ" altLang="zh-CN" dirty="0"/>
              <a:t>(</a:t>
            </a:r>
            <a:r>
              <a:rPr lang="cs-CZ" altLang="zh-CN" i="1" dirty="0"/>
              <a:t>Zkrátka: </a:t>
            </a:r>
            <a:r>
              <a:rPr lang="cs-CZ" altLang="zh-CN" dirty="0"/>
              <a:t>Skončil jsem s jídlem.)</a:t>
            </a:r>
          </a:p>
          <a:p>
            <a:pPr marL="0" indent="0">
              <a:buNone/>
            </a:pPr>
            <a:r>
              <a:rPr lang="zh-CN" altLang="en-US" dirty="0"/>
              <a:t>这种书</a:t>
            </a:r>
            <a:r>
              <a:rPr lang="zh-CN" altLang="en-US" dirty="0">
                <a:solidFill>
                  <a:srgbClr val="FF0000"/>
                </a:solidFill>
              </a:rPr>
              <a:t>卖完</a:t>
            </a:r>
            <a:r>
              <a:rPr lang="zh-CN" altLang="en-US" dirty="0"/>
              <a:t>了。</a:t>
            </a:r>
            <a:r>
              <a:rPr lang="cs-CZ" dirty="0"/>
              <a:t> Tato kniha je vyprodaná.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906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334852"/>
            <a:ext cx="11127346" cy="6375042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zh-CN" dirty="0"/>
              <a:t>3) </a:t>
            </a:r>
            <a:r>
              <a:rPr lang="en-US" altLang="zh-CN" dirty="0" err="1"/>
              <a:t>dào</a:t>
            </a:r>
            <a:r>
              <a:rPr lang="en-US" altLang="zh-CN" dirty="0"/>
              <a:t> </a:t>
            </a:r>
            <a:r>
              <a:rPr lang="zh-CN" altLang="en-US" dirty="0"/>
              <a:t>到</a:t>
            </a:r>
            <a:r>
              <a:rPr lang="cs-CZ" altLang="zh-CN" dirty="0"/>
              <a:t> </a:t>
            </a:r>
            <a:r>
              <a:rPr lang="cs-CZ" dirty="0"/>
              <a:t>= více významů</a:t>
            </a:r>
            <a:r>
              <a:rPr lang="cs-CZ" i="1" dirty="0"/>
              <a:t>, </a:t>
            </a:r>
            <a:r>
              <a:rPr lang="cs-CZ" dirty="0"/>
              <a:t>spojuje je základní význam slovesa </a:t>
            </a:r>
            <a:r>
              <a:rPr lang="en-US" altLang="zh-CN" dirty="0" err="1"/>
              <a:t>dào</a:t>
            </a:r>
            <a:r>
              <a:rPr lang="en-US" altLang="zh-CN" dirty="0"/>
              <a:t> </a:t>
            </a:r>
            <a:r>
              <a:rPr lang="zh-CN" altLang="en-US" dirty="0"/>
              <a:t>到</a:t>
            </a:r>
            <a:r>
              <a:rPr lang="cs-CZ" altLang="zh-CN" dirty="0"/>
              <a:t> = „dorazit, dojet“ </a:t>
            </a:r>
            <a:endParaRPr lang="cs-CZ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dirty="0"/>
              <a:t>a) u sloves vyjadřujících aktivitu: „úspěšně dokončit tu aktivitu“</a:t>
            </a:r>
          </a:p>
          <a:p>
            <a:pPr marL="0" indent="0">
              <a:buNone/>
            </a:pPr>
            <a:r>
              <a:rPr lang="cs-CZ" altLang="zh-CN" dirty="0" err="1"/>
              <a:t>lái</a:t>
            </a:r>
            <a:r>
              <a:rPr lang="en-US" altLang="zh-CN" dirty="0" err="1"/>
              <a:t>dào</a:t>
            </a:r>
            <a:r>
              <a:rPr lang="cs-CZ" altLang="zh-CN" dirty="0"/>
              <a:t> </a:t>
            </a:r>
            <a:r>
              <a:rPr lang="zh-CN" altLang="en-US" dirty="0"/>
              <a:t>来到 </a:t>
            </a:r>
            <a:r>
              <a:rPr lang="cs-CZ" altLang="zh-CN" dirty="0"/>
              <a:t>		dorazit (někam)</a:t>
            </a:r>
            <a:endParaRPr lang="cs-CZ" dirty="0"/>
          </a:p>
          <a:p>
            <a:pPr marL="0" indent="0">
              <a:buNone/>
            </a:pPr>
            <a:r>
              <a:rPr lang="cs-CZ" altLang="zh-TW" dirty="0" err="1">
                <a:ea typeface="DengXian" panose="02010600030101010101" pitchFamily="2" charset="-122"/>
              </a:rPr>
              <a:t>zhu</a:t>
            </a:r>
            <a:r>
              <a:rPr lang="en-US" altLang="zh-CN" dirty="0"/>
              <a:t>à</a:t>
            </a:r>
            <a:r>
              <a:rPr lang="cs-CZ" altLang="zh-CN" dirty="0" err="1"/>
              <a:t>ng</a:t>
            </a:r>
            <a:r>
              <a:rPr lang="en-US" altLang="zh-CN" dirty="0" err="1"/>
              <a:t>dào</a:t>
            </a:r>
            <a:r>
              <a:rPr lang="cs-CZ" altLang="zh-CN" dirty="0"/>
              <a:t> </a:t>
            </a:r>
            <a:r>
              <a:rPr lang="zh-TW" altLang="en-US" dirty="0">
                <a:ea typeface="DengXian" panose="02010600030101010101" pitchFamily="2" charset="-122"/>
              </a:rPr>
              <a:t>撞</a:t>
            </a:r>
            <a:r>
              <a:rPr lang="zh-CN" altLang="en-US" dirty="0">
                <a:ea typeface="DengXian" panose="02010600030101010101" pitchFamily="2" charset="-122"/>
              </a:rPr>
              <a:t>到</a:t>
            </a:r>
            <a:r>
              <a:rPr lang="cs-CZ" altLang="zh-CN" dirty="0">
                <a:ea typeface="DengXian" panose="02010600030101010101" pitchFamily="2" charset="-122"/>
              </a:rPr>
              <a:t>	narazit (do čeho)</a:t>
            </a:r>
            <a:endParaRPr lang="en-US" altLang="zh-CN" dirty="0"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cs-CZ" altLang="zh-CN" dirty="0" err="1">
                <a:ea typeface="DengXian" panose="02010600030101010101" pitchFamily="2" charset="-122"/>
              </a:rPr>
              <a:t>zhǎo</a:t>
            </a:r>
            <a:r>
              <a:rPr lang="en-US" altLang="zh-CN" dirty="0" err="1"/>
              <a:t>dào</a:t>
            </a:r>
            <a:r>
              <a:rPr lang="cs-CZ" altLang="zh-CN" dirty="0"/>
              <a:t> </a:t>
            </a:r>
            <a:r>
              <a:rPr lang="zh-CN" altLang="en-US" dirty="0"/>
              <a:t>找到</a:t>
            </a:r>
            <a:r>
              <a:rPr lang="cs-CZ" altLang="zh-CN" dirty="0"/>
              <a:t> 	najít      </a:t>
            </a:r>
            <a:r>
              <a:rPr lang="cs-CZ" altLang="zh-CN" dirty="0">
                <a:solidFill>
                  <a:srgbClr val="FF0000"/>
                </a:solidFill>
              </a:rPr>
              <a:t>srov.</a:t>
            </a:r>
            <a:r>
              <a:rPr lang="cs-CZ" altLang="zh-CN" dirty="0"/>
              <a:t> </a:t>
            </a:r>
            <a:r>
              <a:rPr lang="cs-CZ" altLang="zh-CN" dirty="0" err="1">
                <a:solidFill>
                  <a:srgbClr val="FF0000"/>
                </a:solidFill>
                <a:ea typeface="DengXian" panose="02010600030101010101" pitchFamily="2" charset="-122"/>
              </a:rPr>
              <a:t>zhǎo</a:t>
            </a:r>
            <a:r>
              <a:rPr lang="cs-CZ" altLang="zh-CN" dirty="0">
                <a:solidFill>
                  <a:srgbClr val="FF0000"/>
                </a:solidFill>
                <a:ea typeface="DengXian" panose="02010600030101010101" pitchFamily="2" charset="-122"/>
              </a:rPr>
              <a:t> </a:t>
            </a:r>
            <a:r>
              <a:rPr lang="zh-CN" altLang="en-US" dirty="0">
                <a:solidFill>
                  <a:srgbClr val="FF0000"/>
                </a:solidFill>
                <a:ea typeface="DengXian" panose="02010600030101010101" pitchFamily="2" charset="-122"/>
              </a:rPr>
              <a:t>找</a:t>
            </a:r>
            <a:r>
              <a:rPr lang="cs-CZ" altLang="zh-CN" dirty="0">
                <a:solidFill>
                  <a:srgbClr val="FF0000"/>
                </a:solidFill>
                <a:ea typeface="DengXian" panose="02010600030101010101" pitchFamily="2" charset="-122"/>
              </a:rPr>
              <a:t> = hledat</a:t>
            </a:r>
          </a:p>
          <a:p>
            <a:pPr marL="0" indent="0">
              <a:buNone/>
            </a:pPr>
            <a:endParaRPr lang="cs-CZ" dirty="0"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dirty="0">
                <a:ea typeface="DengXian" panose="02010600030101010101" pitchFamily="2" charset="-122"/>
              </a:rPr>
              <a:t>课本我都</a:t>
            </a:r>
            <a:r>
              <a:rPr lang="zh-CN" altLang="en-US" dirty="0">
                <a:solidFill>
                  <a:srgbClr val="FF0000"/>
                </a:solidFill>
                <a:ea typeface="DengXian" panose="02010600030101010101" pitchFamily="2" charset="-122"/>
              </a:rPr>
              <a:t>买到</a:t>
            </a:r>
            <a:r>
              <a:rPr lang="zh-CN" altLang="en-US" dirty="0">
                <a:ea typeface="DengXian" panose="02010600030101010101" pitchFamily="2" charset="-122"/>
              </a:rPr>
              <a:t>了。</a:t>
            </a:r>
            <a:r>
              <a:rPr lang="cs-CZ" altLang="zh-CN" dirty="0">
                <a:ea typeface="DengXian" panose="02010600030101010101" pitchFamily="2" charset="-122"/>
              </a:rPr>
              <a:t>Učebnice jsem už všechny nakoupil.</a:t>
            </a:r>
            <a:endParaRPr lang="cs-CZ" dirty="0"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b) u sloves smyslového vnímání: „úspěšně vnímat“</a:t>
            </a:r>
          </a:p>
          <a:p>
            <a:pPr marL="0" indent="0">
              <a:buNone/>
            </a:pPr>
            <a:r>
              <a:rPr lang="cs-CZ" altLang="zh-CN" dirty="0"/>
              <a:t>k</a:t>
            </a:r>
            <a:r>
              <a:rPr lang="en-US" altLang="zh-CN" dirty="0"/>
              <a:t>à</a:t>
            </a:r>
            <a:r>
              <a:rPr lang="cs-CZ" altLang="zh-CN" dirty="0"/>
              <a:t>n </a:t>
            </a:r>
            <a:r>
              <a:rPr lang="zh-CN" altLang="en-US" dirty="0"/>
              <a:t>看 </a:t>
            </a:r>
            <a:r>
              <a:rPr lang="en-US" altLang="zh-CN" dirty="0"/>
              <a:t>= </a:t>
            </a:r>
            <a:r>
              <a:rPr lang="cs-CZ" altLang="zh-CN" dirty="0"/>
              <a:t>dívat se; 		k</a:t>
            </a:r>
            <a:r>
              <a:rPr lang="en-US" altLang="zh-CN" dirty="0"/>
              <a:t>à</a:t>
            </a:r>
            <a:r>
              <a:rPr lang="cs-CZ" altLang="zh-CN" dirty="0"/>
              <a:t>n</a:t>
            </a:r>
            <a:r>
              <a:rPr lang="en-US" altLang="zh-CN" dirty="0" err="1"/>
              <a:t>dào</a:t>
            </a:r>
            <a:r>
              <a:rPr lang="cs-CZ" altLang="zh-CN" dirty="0"/>
              <a:t> </a:t>
            </a:r>
            <a:r>
              <a:rPr lang="zh-CN" altLang="en-US" dirty="0"/>
              <a:t>看到 </a:t>
            </a:r>
            <a:r>
              <a:rPr lang="cs-CZ" altLang="zh-CN" dirty="0"/>
              <a:t>= uvidět (totéž k</a:t>
            </a:r>
            <a:r>
              <a:rPr lang="en-US" altLang="zh-CN" dirty="0"/>
              <a:t>à</a:t>
            </a:r>
            <a:r>
              <a:rPr lang="cs-CZ" altLang="zh-CN" dirty="0"/>
              <a:t>n</a:t>
            </a:r>
            <a:r>
              <a:rPr lang="en-US" altLang="zh-CN" dirty="0" err="1"/>
              <a:t>jiàn</a:t>
            </a:r>
            <a:r>
              <a:rPr lang="en-US" altLang="zh-CN" dirty="0"/>
              <a:t> </a:t>
            </a:r>
            <a:r>
              <a:rPr lang="zh-CN" altLang="en-US" dirty="0"/>
              <a:t>看见</a:t>
            </a:r>
            <a:r>
              <a:rPr lang="cs-CZ" altLang="zh-CN" dirty="0"/>
              <a:t>)</a:t>
            </a:r>
          </a:p>
          <a:p>
            <a:pPr marL="0" indent="0">
              <a:buNone/>
            </a:pPr>
            <a:r>
              <a:rPr lang="cs-CZ" dirty="0" err="1"/>
              <a:t>tīng</a:t>
            </a:r>
            <a:r>
              <a:rPr lang="cs-CZ" dirty="0"/>
              <a:t> </a:t>
            </a:r>
            <a:r>
              <a:rPr lang="zh-CN" altLang="en-US" dirty="0"/>
              <a:t>听</a:t>
            </a:r>
            <a:r>
              <a:rPr lang="cs-CZ" altLang="zh-CN" dirty="0"/>
              <a:t> = poslouchat; </a:t>
            </a:r>
            <a:r>
              <a:rPr lang="cs-CZ" dirty="0"/>
              <a:t> 	</a:t>
            </a:r>
            <a:r>
              <a:rPr lang="cs-CZ" dirty="0" err="1"/>
              <a:t>tīng</a:t>
            </a:r>
            <a:r>
              <a:rPr lang="en-US" altLang="zh-CN" dirty="0" err="1"/>
              <a:t>dào</a:t>
            </a:r>
            <a:r>
              <a:rPr lang="cs-CZ" altLang="zh-CN" dirty="0"/>
              <a:t> </a:t>
            </a:r>
            <a:r>
              <a:rPr lang="zh-CN" altLang="en-US" dirty="0"/>
              <a:t>听到</a:t>
            </a:r>
            <a:r>
              <a:rPr lang="cs-CZ" altLang="zh-CN" dirty="0"/>
              <a:t> = uslyšet (totéž </a:t>
            </a:r>
            <a:r>
              <a:rPr lang="cs-CZ" dirty="0" err="1"/>
              <a:t>tīng</a:t>
            </a:r>
            <a:r>
              <a:rPr lang="en-US" altLang="zh-CN" dirty="0" err="1"/>
              <a:t>jiàn</a:t>
            </a:r>
            <a:r>
              <a:rPr lang="en-US" altLang="zh-CN" dirty="0"/>
              <a:t> </a:t>
            </a:r>
            <a:r>
              <a:rPr lang="zh-CN" altLang="en-US" dirty="0"/>
              <a:t>听见</a:t>
            </a:r>
            <a:r>
              <a:rPr lang="cs-CZ" altLang="zh-CN" dirty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c) u slovesa </a:t>
            </a:r>
            <a:r>
              <a:rPr lang="cs-CZ" altLang="zh-CN" dirty="0" err="1"/>
              <a:t>ch</a:t>
            </a:r>
            <a:r>
              <a:rPr lang="cs-CZ" dirty="0" err="1"/>
              <a:t>ī</a:t>
            </a:r>
            <a:r>
              <a:rPr lang="cs-CZ" dirty="0"/>
              <a:t> </a:t>
            </a:r>
            <a:r>
              <a:rPr lang="zh-CN" altLang="en-US" dirty="0"/>
              <a:t>吃</a:t>
            </a:r>
            <a:r>
              <a:rPr lang="cs-CZ" altLang="zh-CN" dirty="0"/>
              <a:t>:</a:t>
            </a:r>
          </a:p>
          <a:p>
            <a:pPr marL="0" indent="0">
              <a:buNone/>
            </a:pPr>
            <a:r>
              <a:rPr lang="zh-CN" altLang="en-US" dirty="0"/>
              <a:t>饺子在这儿可以</a:t>
            </a:r>
            <a:r>
              <a:rPr lang="zh-CN" altLang="en-US" dirty="0">
                <a:solidFill>
                  <a:srgbClr val="FF0000"/>
                </a:solidFill>
              </a:rPr>
              <a:t>吃到</a:t>
            </a:r>
            <a:r>
              <a:rPr lang="zh-CN" altLang="en-US" dirty="0"/>
              <a:t>。</a:t>
            </a:r>
            <a:r>
              <a:rPr lang="cs-CZ" altLang="zh-CN" dirty="0" err="1"/>
              <a:t>Jiaocky</a:t>
            </a:r>
            <a:r>
              <a:rPr lang="cs-CZ" altLang="zh-CN" dirty="0"/>
              <a:t> se tady dají </a:t>
            </a:r>
            <a:r>
              <a:rPr lang="cs-CZ" altLang="zh-CN" dirty="0">
                <a:solidFill>
                  <a:srgbClr val="FF0000"/>
                </a:solidFill>
              </a:rPr>
              <a:t>ochutnat</a:t>
            </a:r>
            <a:r>
              <a:rPr lang="cs-CZ" altLang="zh-CN" dirty="0"/>
              <a:t>. (tj. mají je tu, dají se koupit)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123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334852"/>
            <a:ext cx="11127346" cy="637504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zh-CN" dirty="0"/>
              <a:t>4) </a:t>
            </a:r>
            <a:r>
              <a:rPr lang="cs-CZ" altLang="zh-CN" dirty="0" err="1"/>
              <a:t>cuò</a:t>
            </a:r>
            <a:r>
              <a:rPr lang="cs-CZ" altLang="zh-CN" dirty="0"/>
              <a:t> </a:t>
            </a:r>
            <a:r>
              <a:rPr lang="zh-CN" altLang="en-US" dirty="0"/>
              <a:t>错</a:t>
            </a:r>
            <a:r>
              <a:rPr lang="cs-CZ" altLang="zh-CN" dirty="0"/>
              <a:t> = „udělat danou činností chybu“</a:t>
            </a:r>
            <a:endParaRPr lang="cs-CZ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 err="1"/>
              <a:t>dǎcuò</a:t>
            </a:r>
            <a:r>
              <a:rPr lang="cs-CZ" altLang="zh-CN" dirty="0"/>
              <a:t> </a:t>
            </a:r>
            <a:r>
              <a:rPr lang="zh-CN" altLang="en-US" dirty="0"/>
              <a:t>打错</a:t>
            </a:r>
            <a:r>
              <a:rPr lang="cs-CZ" dirty="0"/>
              <a:t> 		vytočit špatné číslo</a:t>
            </a:r>
          </a:p>
          <a:p>
            <a:pPr marL="0" indent="0">
              <a:buNone/>
            </a:pPr>
            <a:r>
              <a:rPr lang="cs-CZ" altLang="zh-CN" dirty="0" err="1"/>
              <a:t>tiáncuò</a:t>
            </a:r>
            <a:r>
              <a:rPr lang="cs-CZ" altLang="zh-CN" dirty="0"/>
              <a:t> </a:t>
            </a:r>
            <a:r>
              <a:rPr lang="zh-CN" altLang="en-US" dirty="0"/>
              <a:t>填错 </a:t>
            </a:r>
            <a:r>
              <a:rPr lang="cs-CZ" dirty="0"/>
              <a:t> 	vyplnit špatně (formulář apod.)</a:t>
            </a:r>
          </a:p>
          <a:p>
            <a:pPr marL="0" indent="0">
              <a:buNone/>
            </a:pPr>
            <a:r>
              <a:rPr lang="cs-CZ" altLang="zh-CN" dirty="0" err="1"/>
              <a:t>xiěcuò</a:t>
            </a:r>
            <a:r>
              <a:rPr lang="cs-CZ" altLang="zh-CN" dirty="0"/>
              <a:t> </a:t>
            </a:r>
            <a:r>
              <a:rPr lang="zh-CN" altLang="en-US" dirty="0"/>
              <a:t>写错</a:t>
            </a:r>
            <a:r>
              <a:rPr lang="cs-CZ" dirty="0"/>
              <a:t> 		napsat špatně</a:t>
            </a:r>
          </a:p>
          <a:p>
            <a:pPr marL="0" indent="0">
              <a:buNone/>
            </a:pPr>
            <a:r>
              <a:rPr lang="cs-CZ" altLang="zh-CN" dirty="0" err="1"/>
              <a:t>shuōcuò</a:t>
            </a:r>
            <a:r>
              <a:rPr lang="cs-CZ" altLang="zh-CN" dirty="0"/>
              <a:t> </a:t>
            </a:r>
            <a:r>
              <a:rPr lang="zh-CN" altLang="en-US" dirty="0"/>
              <a:t>说错</a:t>
            </a:r>
            <a:r>
              <a:rPr lang="cs-CZ" dirty="0"/>
              <a:t> 	říci špatně, přeřeknout se</a:t>
            </a:r>
          </a:p>
          <a:p>
            <a:pPr marL="0" indent="0">
              <a:buNone/>
            </a:pPr>
            <a:br>
              <a:rPr lang="cs-CZ" dirty="0"/>
            </a:br>
            <a:r>
              <a:rPr lang="zh-CN" altLang="en-US" dirty="0"/>
              <a:t>对不起， 你</a:t>
            </a:r>
            <a:r>
              <a:rPr lang="zh-CN" altLang="en-US" dirty="0">
                <a:solidFill>
                  <a:srgbClr val="FF0000"/>
                </a:solidFill>
              </a:rPr>
              <a:t>打错</a:t>
            </a:r>
            <a:r>
              <a:rPr lang="zh-CN" altLang="en-US" dirty="0"/>
              <a:t>了。</a:t>
            </a:r>
            <a:r>
              <a:rPr lang="cs-CZ" dirty="0"/>
              <a:t>Promiňte, vytočil jste špatné číslo.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这个字你</a:t>
            </a:r>
            <a:r>
              <a:rPr lang="zh-CN" altLang="en-US" dirty="0">
                <a:solidFill>
                  <a:srgbClr val="FF0000"/>
                </a:solidFill>
              </a:rPr>
              <a:t>写错</a:t>
            </a:r>
            <a:r>
              <a:rPr lang="zh-CN" altLang="en-US" dirty="0"/>
              <a:t>了。</a:t>
            </a:r>
            <a:r>
              <a:rPr lang="cs-CZ" dirty="0"/>
              <a:t>Tento znak jsi napsal špatně.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FF0000"/>
                </a:solidFill>
              </a:rPr>
              <a:t>说错</a:t>
            </a:r>
            <a:r>
              <a:rPr lang="zh-CN" altLang="en-US" dirty="0"/>
              <a:t>了，他不是捷克人，他是波兰人。</a:t>
            </a:r>
            <a:endParaRPr lang="en-US" altLang="zh-CN" dirty="0"/>
          </a:p>
          <a:p>
            <a:pPr marL="0" indent="0">
              <a:buNone/>
            </a:pPr>
            <a:r>
              <a:rPr lang="cs-CZ" dirty="0"/>
              <a:t>Řekl jsem to špatně, on není Čech, ale Polák.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9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5314"/>
            <a:ext cx="10842938" cy="5241700"/>
          </a:xfrm>
        </p:spPr>
        <p:txBody>
          <a:bodyPr>
            <a:normAutofit/>
          </a:bodyPr>
          <a:lstStyle/>
          <a:p>
            <a:r>
              <a:rPr lang="cs-CZ" dirty="0"/>
              <a:t>souřadné spojení vět a větných členů</a:t>
            </a:r>
          </a:p>
          <a:p>
            <a:r>
              <a:rPr lang="cs-CZ" dirty="0">
                <a:solidFill>
                  <a:srgbClr val="FF0000"/>
                </a:solidFill>
              </a:rPr>
              <a:t>zdůrazňující/zevšeobecňující konstrukce</a:t>
            </a:r>
          </a:p>
          <a:p>
            <a:r>
              <a:rPr lang="cs-CZ" dirty="0"/>
              <a:t>adverbia </a:t>
            </a:r>
            <a:r>
              <a:rPr lang="zh-CN" altLang="en-US" dirty="0"/>
              <a:t>多</a:t>
            </a:r>
            <a:r>
              <a:rPr lang="cs-CZ" altLang="zh-CN" dirty="0"/>
              <a:t>/</a:t>
            </a:r>
            <a:r>
              <a:rPr lang="zh-CN" altLang="en-US" dirty="0"/>
              <a:t>少</a:t>
            </a:r>
            <a:r>
              <a:rPr lang="cs-CZ" altLang="zh-CN" dirty="0"/>
              <a:t> </a:t>
            </a:r>
            <a:r>
              <a:rPr lang="cs-CZ" dirty="0"/>
              <a:t>před slovesem</a:t>
            </a:r>
          </a:p>
          <a:p>
            <a:r>
              <a:rPr lang="zh-CN" altLang="en-US" dirty="0"/>
              <a:t>刚</a:t>
            </a:r>
            <a:r>
              <a:rPr lang="cs-CZ" altLang="zh-CN" dirty="0"/>
              <a:t> vs. </a:t>
            </a:r>
            <a:r>
              <a:rPr lang="zh-CN" altLang="en-US" dirty="0"/>
              <a:t>刚才</a:t>
            </a:r>
            <a:endParaRPr lang="en-US" altLang="zh-CN" dirty="0"/>
          </a:p>
          <a:p>
            <a:r>
              <a:rPr lang="cs-CZ" dirty="0">
                <a:solidFill>
                  <a:srgbClr val="FF0000"/>
                </a:solidFill>
              </a:rPr>
              <a:t>výsledkové modifikátory  (výsledkový komplement)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09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334852"/>
            <a:ext cx="11127346" cy="637504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zh-CN" dirty="0"/>
              <a:t>5) </a:t>
            </a:r>
            <a:r>
              <a:rPr lang="en-US" altLang="zh-CN" dirty="0" err="1"/>
              <a:t>huài</a:t>
            </a:r>
            <a:r>
              <a:rPr lang="en-US" altLang="zh-CN" dirty="0"/>
              <a:t> </a:t>
            </a:r>
            <a:r>
              <a:rPr lang="cs-CZ" dirty="0"/>
              <a:t> </a:t>
            </a:r>
            <a:r>
              <a:rPr lang="zh-CN" altLang="en-US" dirty="0"/>
              <a:t>坏 </a:t>
            </a:r>
            <a:r>
              <a:rPr lang="cs-CZ" dirty="0"/>
              <a:t>= „danou činností něco zkazit“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FF0000"/>
                </a:solidFill>
              </a:rPr>
              <a:t>弄坏</a:t>
            </a:r>
            <a:r>
              <a:rPr lang="zh-CN" altLang="en-US" dirty="0"/>
              <a:t>了爷爷的电视机。</a:t>
            </a:r>
            <a:r>
              <a:rPr lang="cs-CZ" altLang="zh-CN" dirty="0"/>
              <a:t>Rozvrtal (</a:t>
            </a:r>
            <a:r>
              <a:rPr lang="cs-CZ" altLang="zh-CN" dirty="0" err="1"/>
              <a:t>nòng</a:t>
            </a:r>
            <a:r>
              <a:rPr lang="en-US" altLang="zh-CN" dirty="0" err="1"/>
              <a:t>huài</a:t>
            </a:r>
            <a:r>
              <a:rPr lang="cs-CZ" altLang="zh-CN" dirty="0"/>
              <a:t> </a:t>
            </a:r>
            <a:r>
              <a:rPr lang="cs-CZ" altLang="zh-CN" dirty="0" err="1"/>
              <a:t>le</a:t>
            </a:r>
            <a:r>
              <a:rPr lang="cs-CZ" altLang="zh-CN" dirty="0"/>
              <a:t>) dědečkův televizor.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altLang="zh-CN" dirty="0" err="1"/>
              <a:t>nòng</a:t>
            </a:r>
            <a:r>
              <a:rPr lang="cs-CZ" altLang="zh-CN" dirty="0"/>
              <a:t> </a:t>
            </a:r>
            <a:r>
              <a:rPr lang="zh-CN" altLang="en-US" dirty="0"/>
              <a:t>弄</a:t>
            </a:r>
            <a:r>
              <a:rPr lang="cs-CZ" altLang="zh-CN" dirty="0"/>
              <a:t> = s něčím improvizovaně nebo nezodpovědně nakládat, „pohrát si“ s něčím;  něco vyřídit improvizovanými metodami)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FF0000"/>
                </a:solidFill>
              </a:rPr>
              <a:t>吃坏</a:t>
            </a:r>
            <a:r>
              <a:rPr lang="zh-CN" altLang="en-US" dirty="0"/>
              <a:t>了肚子。 </a:t>
            </a:r>
            <a:r>
              <a:rPr lang="cs-CZ" altLang="zh-CN" dirty="0"/>
              <a:t>Zkazil jsem si žaludek (</a:t>
            </a:r>
            <a:r>
              <a:rPr lang="cs-CZ" altLang="zh-CN" dirty="0" err="1"/>
              <a:t>dùzi</a:t>
            </a:r>
            <a:r>
              <a:rPr lang="cs-CZ" altLang="zh-CN" dirty="0"/>
              <a:t>). (tím, že jsem něco špatného snědl)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098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334852"/>
            <a:ext cx="11127346" cy="637504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zh-CN" dirty="0"/>
              <a:t>6) d</a:t>
            </a:r>
            <a:r>
              <a:rPr lang="en-US" altLang="zh-CN" dirty="0" err="1"/>
              <a:t>uì</a:t>
            </a:r>
            <a:r>
              <a:rPr lang="en-US" altLang="zh-CN" dirty="0"/>
              <a:t> </a:t>
            </a:r>
            <a:r>
              <a:rPr lang="zh-CN" altLang="en-US" dirty="0"/>
              <a:t>对</a:t>
            </a:r>
            <a:r>
              <a:rPr lang="cs-CZ" altLang="zh-CN" dirty="0"/>
              <a:t> 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dirty="0"/>
              <a:t>你说</a:t>
            </a:r>
            <a:r>
              <a:rPr lang="zh-CN" altLang="en-US" dirty="0">
                <a:solidFill>
                  <a:srgbClr val="FF0000"/>
                </a:solidFill>
              </a:rPr>
              <a:t>对</a:t>
            </a:r>
            <a:r>
              <a:rPr lang="zh-CN" altLang="en-US" dirty="0"/>
              <a:t>了。 </a:t>
            </a:r>
            <a:r>
              <a:rPr lang="cs-CZ" altLang="zh-CN" dirty="0"/>
              <a:t>Řekl jsi to správně.</a:t>
            </a:r>
          </a:p>
          <a:p>
            <a:pPr marL="0" indent="0">
              <a:lnSpc>
                <a:spcPct val="110000"/>
              </a:lnSpc>
              <a:buNone/>
            </a:pPr>
            <a:endParaRPr lang="cs-CZ" altLang="zh-CN" dirty="0"/>
          </a:p>
          <a:p>
            <a:pPr marL="0" indent="0">
              <a:lnSpc>
                <a:spcPct val="110000"/>
              </a:lnSpc>
              <a:buNone/>
            </a:pPr>
            <a:r>
              <a:rPr lang="cs-CZ" altLang="zh-CN" dirty="0"/>
              <a:t>7) q</a:t>
            </a:r>
            <a:r>
              <a:rPr lang="en-US" altLang="zh-CN" dirty="0" err="1"/>
              <a:t>īngchu</a:t>
            </a:r>
            <a:r>
              <a:rPr lang="en-US" altLang="zh-CN" dirty="0"/>
              <a:t> </a:t>
            </a:r>
            <a:r>
              <a:rPr lang="cs-CZ" dirty="0"/>
              <a:t> </a:t>
            </a:r>
            <a:r>
              <a:rPr lang="zh-CN" altLang="en-US" dirty="0"/>
              <a:t>清楚 </a:t>
            </a:r>
            <a:r>
              <a:rPr lang="cs-CZ" altLang="zh-CN" dirty="0"/>
              <a:t> (</a:t>
            </a:r>
            <a:r>
              <a:rPr lang="cs-CZ" dirty="0"/>
              <a:t>= být zřetelný):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dirty="0"/>
              <a:t>都听</a:t>
            </a:r>
            <a:r>
              <a:rPr lang="zh-CN" altLang="en-US" dirty="0">
                <a:solidFill>
                  <a:srgbClr val="FF0000"/>
                </a:solidFill>
              </a:rPr>
              <a:t>清楚</a:t>
            </a:r>
            <a:r>
              <a:rPr lang="zh-CN" altLang="en-US" dirty="0"/>
              <a:t>了吗？ </a:t>
            </a:r>
            <a:r>
              <a:rPr lang="cs-CZ" altLang="zh-CN" dirty="0"/>
              <a:t>Slyšeli všichni jasně?</a:t>
            </a:r>
            <a:endParaRPr lang="en-US" altLang="zh-CN" dirty="0"/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dirty="0"/>
              <a:t>对不起，我没说</a:t>
            </a:r>
            <a:r>
              <a:rPr lang="zh-CN" altLang="en-US" dirty="0">
                <a:solidFill>
                  <a:srgbClr val="FF0000"/>
                </a:solidFill>
              </a:rPr>
              <a:t>清楚</a:t>
            </a:r>
            <a:r>
              <a:rPr lang="zh-CN" altLang="en-US" dirty="0"/>
              <a:t>。</a:t>
            </a:r>
            <a:r>
              <a:rPr lang="cs-CZ" altLang="zh-CN" dirty="0"/>
              <a:t>Promiňte, neřekl jsem to jasně.</a:t>
            </a:r>
            <a:endParaRPr lang="cs-CZ" b="1" dirty="0"/>
          </a:p>
          <a:p>
            <a:pPr marL="0" indent="0">
              <a:lnSpc>
                <a:spcPct val="110000"/>
              </a:lnSpc>
              <a:buNone/>
            </a:pP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329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Pozice předmětu ve větě s výsledkově modifikovaným slovesem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předmět se nikdy nevkládá mezi sloveso a modifikátor (jako u směrově modifikovaných sloves)</a:t>
            </a:r>
          </a:p>
          <a:p>
            <a:pPr lvl="0"/>
            <a:r>
              <a:rPr lang="cs-CZ" dirty="0"/>
              <a:t>předmět: </a:t>
            </a:r>
          </a:p>
          <a:p>
            <a:pPr marL="0" lvl="0" indent="0">
              <a:buNone/>
            </a:pPr>
            <a:r>
              <a:rPr lang="cs-CZ" dirty="0"/>
              <a:t>   1) následuje za modifikovaným celkem </a:t>
            </a:r>
          </a:p>
          <a:p>
            <a:pPr marL="0" indent="0">
              <a:buNone/>
            </a:pPr>
            <a:r>
              <a:rPr lang="cs-CZ" altLang="zh-CN" dirty="0"/>
              <a:t>       </a:t>
            </a:r>
            <a:r>
              <a:rPr lang="zh-CN" altLang="en-US" dirty="0"/>
              <a:t>我看完了</a:t>
            </a:r>
            <a:r>
              <a:rPr lang="zh-CN" altLang="en-US" dirty="0">
                <a:solidFill>
                  <a:srgbClr val="FF0000"/>
                </a:solidFill>
              </a:rPr>
              <a:t>这本书</a:t>
            </a:r>
            <a:r>
              <a:rPr lang="zh-CN" altLang="en-US" dirty="0"/>
              <a:t>。</a:t>
            </a:r>
            <a:r>
              <a:rPr lang="cs-CZ" altLang="zh-CN" dirty="0"/>
              <a:t>Tuto knihu jsem přečetl.</a:t>
            </a:r>
          </a:p>
          <a:p>
            <a:pPr marL="0" indent="0">
              <a:buNone/>
            </a:pPr>
            <a:r>
              <a:rPr lang="cs-CZ" dirty="0"/>
              <a:t>   2) je na začátku věty jako anteponovaný větný člen</a:t>
            </a:r>
          </a:p>
          <a:p>
            <a:pPr marL="0" indent="0">
              <a:buNone/>
            </a:pPr>
            <a:r>
              <a:rPr lang="cs-CZ" altLang="zh-CN" dirty="0">
                <a:solidFill>
                  <a:srgbClr val="FF0000"/>
                </a:solidFill>
              </a:rPr>
              <a:t>        </a:t>
            </a:r>
            <a:r>
              <a:rPr lang="zh-CN" altLang="en-US" dirty="0">
                <a:solidFill>
                  <a:srgbClr val="FF0000"/>
                </a:solidFill>
              </a:rPr>
              <a:t>这本书</a:t>
            </a:r>
            <a:r>
              <a:rPr lang="zh-CN" altLang="en-US" dirty="0"/>
              <a:t>看完了没有</a:t>
            </a:r>
            <a:r>
              <a:rPr lang="cs-CZ" altLang="zh-CN" dirty="0"/>
              <a:t>? </a:t>
            </a:r>
            <a:r>
              <a:rPr lang="cs-CZ" dirty="0"/>
              <a:t>Přečetl jsi tuto knihu?</a:t>
            </a:r>
          </a:p>
          <a:p>
            <a:pPr marL="0" indent="0">
              <a:buNone/>
            </a:pPr>
            <a:r>
              <a:rPr lang="cs-CZ" dirty="0"/>
              <a:t>   3) předchází pomocí prepozičního slovesa ba </a:t>
            </a:r>
            <a:r>
              <a:rPr lang="zh-CN" altLang="en-US" dirty="0"/>
              <a:t>把</a:t>
            </a:r>
            <a:r>
              <a:rPr lang="cs-CZ" altLang="zh-CN" dirty="0"/>
              <a:t> </a:t>
            </a:r>
            <a:r>
              <a:rPr lang="cs-CZ" altLang="zh-CN" sz="2000" dirty="0">
                <a:solidFill>
                  <a:srgbClr val="FF0000"/>
                </a:solidFill>
              </a:rPr>
              <a:t>(viz později)</a:t>
            </a:r>
            <a:endParaRPr lang="cs-CZ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altLang="zh-CN" dirty="0"/>
              <a:t>        </a:t>
            </a:r>
            <a:r>
              <a:rPr lang="zh-CN" altLang="en-US" dirty="0"/>
              <a:t>你把</a:t>
            </a:r>
            <a:r>
              <a:rPr lang="zh-CN" altLang="en-US" dirty="0">
                <a:solidFill>
                  <a:srgbClr val="FF0000"/>
                </a:solidFill>
              </a:rPr>
              <a:t>这本书</a:t>
            </a:r>
            <a:r>
              <a:rPr lang="zh-CN" altLang="en-US" dirty="0"/>
              <a:t>看完了吗</a:t>
            </a:r>
            <a:r>
              <a:rPr lang="cs-CZ" altLang="zh-CN" dirty="0"/>
              <a:t>? </a:t>
            </a:r>
            <a:r>
              <a:rPr lang="cs-CZ" dirty="0"/>
              <a:t>Přečetl jsi tuto knihu?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726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Reduplikace adjektiv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王鹏高高的，很帅。</a:t>
            </a:r>
            <a:r>
              <a:rPr lang="cs-CZ" altLang="zh-CN" dirty="0" err="1"/>
              <a:t>Wang</a:t>
            </a:r>
            <a:r>
              <a:rPr lang="cs-CZ" altLang="zh-CN" dirty="0"/>
              <a:t> </a:t>
            </a:r>
            <a:r>
              <a:rPr lang="cs-CZ" altLang="zh-CN" dirty="0" err="1"/>
              <a:t>Peng</a:t>
            </a:r>
            <a:r>
              <a:rPr lang="cs-CZ" altLang="zh-CN" dirty="0"/>
              <a:t> je pěkně vysoký, je hezký.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可乐凉凉的，很好喝。</a:t>
            </a:r>
            <a:r>
              <a:rPr lang="cs-CZ" altLang="zh-CN" dirty="0"/>
              <a:t>Kola je pěkně studená, je dobrá.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皮肤白白的，眼睛蓝蓝的，太帅了！</a:t>
            </a:r>
            <a:r>
              <a:rPr lang="cs-CZ" altLang="zh-CN" dirty="0"/>
              <a:t>Kůži má běloučkou, oči krásně modré, ten je ale pohledný!</a:t>
            </a: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964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Sloveso </a:t>
            </a:r>
            <a:r>
              <a:rPr lang="cs-CZ" sz="4000" dirty="0" err="1"/>
              <a:t>lái</a:t>
            </a:r>
            <a:r>
              <a:rPr lang="cs-CZ" sz="4000" dirty="0"/>
              <a:t> </a:t>
            </a:r>
            <a:r>
              <a:rPr lang="zh-CN" altLang="en-US" sz="4000" dirty="0"/>
              <a:t>来</a:t>
            </a:r>
            <a:r>
              <a:rPr lang="cs-CZ" altLang="zh-CN" sz="4000" dirty="0"/>
              <a:t> v obecném významu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再来一杯！</a:t>
            </a:r>
            <a:r>
              <a:rPr lang="cs-CZ" altLang="zh-CN" dirty="0"/>
              <a:t>Ještě jedno!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CN" altLang="en-US" dirty="0"/>
              <a:t>再来一次。</a:t>
            </a:r>
            <a:r>
              <a:rPr lang="en-GB" altLang="zh-CN" dirty="0"/>
              <a:t>Je</a:t>
            </a:r>
            <a:r>
              <a:rPr lang="cs-CZ" altLang="zh-CN" dirty="0"/>
              <a:t>š</a:t>
            </a:r>
            <a:r>
              <a:rPr lang="en-GB" altLang="zh-CN" dirty="0"/>
              <a:t>t</a:t>
            </a:r>
            <a:r>
              <a:rPr lang="cs-CZ" altLang="zh-CN" dirty="0"/>
              <a:t>ě</a:t>
            </a:r>
            <a:r>
              <a:rPr lang="en-GB" altLang="zh-CN" dirty="0"/>
              <a:t> </a:t>
            </a:r>
            <a:r>
              <a:rPr lang="en-GB" altLang="zh-CN" dirty="0" err="1"/>
              <a:t>jednou</a:t>
            </a:r>
            <a:r>
              <a:rPr lang="cs-CZ" altLang="zh-CN" dirty="0"/>
              <a:t>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Nahrazuje jiné sloveso, typicky u opakovaného objednávání v restauraci, zpívání písniček a </a:t>
            </a:r>
            <a:r>
              <a:rPr lang="cs-CZ"/>
              <a:t>podobných situacích.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19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Souřadné spojení větných členů </a:t>
            </a:r>
            <a:r>
              <a:rPr lang="cs-CZ" sz="1600" dirty="0">
                <a:solidFill>
                  <a:srgbClr val="FF0000"/>
                </a:solidFill>
              </a:rPr>
              <a:t>YD 226, 227, 228, 229, 230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5314"/>
            <a:ext cx="10842938" cy="524170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jmenné větné členy se často kladou prostě vedle sebe, </a:t>
            </a:r>
          </a:p>
          <a:p>
            <a:r>
              <a:rPr lang="cs-CZ" dirty="0"/>
              <a:t>někdy za pomoci spojek (</a:t>
            </a:r>
            <a:r>
              <a:rPr lang="cs-CZ" dirty="0" err="1"/>
              <a:t>gēn</a:t>
            </a:r>
            <a:r>
              <a:rPr lang="cs-CZ" dirty="0"/>
              <a:t> </a:t>
            </a:r>
            <a:r>
              <a:rPr lang="zh-CN" altLang="en-US" dirty="0"/>
              <a:t>跟</a:t>
            </a:r>
            <a:r>
              <a:rPr lang="cs-CZ" altLang="zh-CN" dirty="0"/>
              <a:t>, </a:t>
            </a:r>
            <a:r>
              <a:rPr lang="cs-CZ" altLang="zh-CN" dirty="0" err="1"/>
              <a:t>hé</a:t>
            </a:r>
            <a:r>
              <a:rPr lang="zh-CN" altLang="en-US" dirty="0"/>
              <a:t>和</a:t>
            </a:r>
            <a:r>
              <a:rPr lang="cs-CZ" altLang="zh-CN" dirty="0"/>
              <a:t>), které používáme k oddělení posledních dvou jmen ve výčtu,</a:t>
            </a:r>
          </a:p>
          <a:p>
            <a:r>
              <a:rPr lang="cs-CZ" dirty="0"/>
              <a:t>často s použitím adverbií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zh-CN" altLang="en-US" dirty="0"/>
              <a:t>也</a:t>
            </a:r>
            <a:r>
              <a:rPr lang="cs-CZ" altLang="zh-CN" dirty="0"/>
              <a:t>, </a:t>
            </a:r>
            <a:r>
              <a:rPr lang="zh-CN" altLang="en-US" dirty="0"/>
              <a:t>又</a:t>
            </a:r>
            <a:r>
              <a:rPr lang="cs-CZ" altLang="zh-CN" dirty="0"/>
              <a:t>) </a:t>
            </a:r>
            <a:r>
              <a:rPr lang="cs-CZ" dirty="0"/>
              <a:t>a zopakováním slovesa</a:t>
            </a:r>
          </a:p>
          <a:p>
            <a:r>
              <a:rPr lang="cs-CZ" dirty="0">
                <a:solidFill>
                  <a:srgbClr val="FF0000"/>
                </a:solidFill>
              </a:rPr>
              <a:t>Interpunkce</a:t>
            </a:r>
            <a:r>
              <a:rPr lang="cs-CZ" dirty="0"/>
              <a:t>:</a:t>
            </a:r>
          </a:p>
          <a:p>
            <a:pPr>
              <a:buFontTx/>
              <a:buChar char="-"/>
            </a:pPr>
            <a:r>
              <a:rPr lang="cs-CZ" dirty="0"/>
              <a:t>čárka  、slouží k oddělení jmenných větných členů</a:t>
            </a:r>
          </a:p>
          <a:p>
            <a:pPr>
              <a:buFontTx/>
              <a:buChar char="-"/>
            </a:pPr>
            <a:r>
              <a:rPr lang="cs-CZ" dirty="0"/>
              <a:t>„normální“ čárka  ,   slouží k oddělení slovesných konstrukcí (vět) </a:t>
            </a:r>
          </a:p>
        </p:txBody>
      </p:sp>
    </p:spTree>
    <p:extLst>
      <p:ext uri="{BB962C8B-B14F-4D97-AF65-F5344CB8AC3E}">
        <p14:creationId xmlns:p14="http://schemas.microsoft.com/office/powerpoint/2010/main" val="179284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4096" y="824248"/>
            <a:ext cx="10619704" cy="53527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PODMĚT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爸爸</a:t>
            </a:r>
            <a:r>
              <a:rPr lang="cs-CZ" dirty="0"/>
              <a:t>、</a:t>
            </a:r>
            <a:r>
              <a:rPr lang="zh-CN" altLang="en-US" dirty="0">
                <a:solidFill>
                  <a:srgbClr val="FF0000"/>
                </a:solidFill>
              </a:rPr>
              <a:t>妈妈</a:t>
            </a:r>
            <a:r>
              <a:rPr lang="zh-CN" altLang="en-US" dirty="0"/>
              <a:t>都在家。</a:t>
            </a:r>
            <a:r>
              <a:rPr lang="cs-CZ" altLang="zh-CN" dirty="0"/>
              <a:t>Tatínek a maminka jsou oba doma.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爸爸</a:t>
            </a:r>
            <a:r>
              <a:rPr lang="zh-CN" altLang="en-US" dirty="0">
                <a:solidFill>
                  <a:srgbClr val="0070C0"/>
                </a:solidFill>
              </a:rPr>
              <a:t>和</a:t>
            </a:r>
            <a:r>
              <a:rPr lang="zh-CN" altLang="en-US" dirty="0">
                <a:solidFill>
                  <a:srgbClr val="FF0000"/>
                </a:solidFill>
              </a:rPr>
              <a:t>妈妈</a:t>
            </a:r>
            <a:r>
              <a:rPr lang="zh-CN" altLang="en-US" dirty="0"/>
              <a:t>都在家。</a:t>
            </a:r>
            <a:r>
              <a:rPr lang="cs-CZ" altLang="zh-CN" i="1" dirty="0"/>
              <a:t>totéž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PŘÍVLASTEK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中国的</a:t>
            </a:r>
            <a:r>
              <a:rPr lang="cs-CZ" dirty="0"/>
              <a:t>、</a:t>
            </a:r>
            <a:r>
              <a:rPr lang="zh-CN" altLang="en-US" dirty="0">
                <a:solidFill>
                  <a:srgbClr val="FF0000"/>
                </a:solidFill>
              </a:rPr>
              <a:t>捷克的</a:t>
            </a:r>
            <a:r>
              <a:rPr lang="zh-CN" altLang="en-US" dirty="0"/>
              <a:t>朋友都有。</a:t>
            </a:r>
            <a:r>
              <a:rPr lang="cs-CZ" altLang="zh-CN" dirty="0"/>
              <a:t>Mám čínské i české přátele.</a:t>
            </a:r>
          </a:p>
          <a:p>
            <a:pPr marL="0" indent="0">
              <a:buNone/>
            </a:pPr>
            <a:r>
              <a:rPr lang="zh-CN" altLang="en-US" dirty="0"/>
              <a:t>我有</a:t>
            </a:r>
            <a:r>
              <a:rPr lang="zh-CN" altLang="en-US" dirty="0">
                <a:solidFill>
                  <a:srgbClr val="FF0000"/>
                </a:solidFill>
              </a:rPr>
              <a:t>中国的</a:t>
            </a:r>
            <a:r>
              <a:rPr lang="zh-CN" altLang="en-US" dirty="0"/>
              <a:t>朋友</a:t>
            </a:r>
            <a:r>
              <a:rPr lang="cs-CZ" altLang="zh-CN" dirty="0"/>
              <a:t>, </a:t>
            </a:r>
            <a:r>
              <a:rPr lang="zh-CN" altLang="en-US" dirty="0">
                <a:solidFill>
                  <a:srgbClr val="0070C0"/>
                </a:solidFill>
              </a:rPr>
              <a:t>也</a:t>
            </a:r>
            <a:r>
              <a:rPr lang="zh-CN" altLang="en-US" dirty="0"/>
              <a:t>有</a:t>
            </a:r>
            <a:r>
              <a:rPr lang="zh-CN" altLang="en-US" dirty="0">
                <a:solidFill>
                  <a:srgbClr val="FF0000"/>
                </a:solidFill>
              </a:rPr>
              <a:t>捷克的</a:t>
            </a:r>
            <a:r>
              <a:rPr lang="zh-CN" altLang="en-US" dirty="0"/>
              <a:t>朋友。</a:t>
            </a:r>
            <a:r>
              <a:rPr lang="cs-CZ" altLang="zh-CN" i="1" dirty="0"/>
              <a:t> totéž</a:t>
            </a:r>
            <a:endParaRPr lang="cs-CZ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PŘEDMĚT</a:t>
            </a:r>
            <a:endParaRPr lang="en-US" dirty="0"/>
          </a:p>
          <a:p>
            <a:pPr marL="0" indent="0">
              <a:buNone/>
            </a:pPr>
            <a:r>
              <a:rPr lang="cs-CZ" altLang="zh-CN" dirty="0"/>
              <a:t>- </a:t>
            </a:r>
            <a:r>
              <a:rPr lang="cs-CZ" altLang="zh-CN" dirty="0">
                <a:solidFill>
                  <a:srgbClr val="92D050"/>
                </a:solidFill>
              </a:rPr>
              <a:t>sloveso</a:t>
            </a:r>
            <a:r>
              <a:rPr lang="cs-CZ" altLang="zh-CN" dirty="0"/>
              <a:t> se často opakuje, navíc i s vhodným </a:t>
            </a:r>
            <a:r>
              <a:rPr lang="cs-CZ" altLang="zh-CN" dirty="0">
                <a:solidFill>
                  <a:schemeClr val="accent1">
                    <a:lumMod val="75000"/>
                  </a:schemeClr>
                </a:solidFill>
              </a:rPr>
              <a:t>adverbiem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dirty="0"/>
              <a:t>那位先生</a:t>
            </a:r>
            <a:r>
              <a:rPr lang="zh-CN" altLang="en-US" dirty="0">
                <a:solidFill>
                  <a:srgbClr val="92D050"/>
                </a:solidFill>
              </a:rPr>
              <a:t>会</a:t>
            </a:r>
            <a:r>
              <a:rPr lang="zh-CN" altLang="en-US" dirty="0">
                <a:solidFill>
                  <a:srgbClr val="FF0000"/>
                </a:solidFill>
              </a:rPr>
              <a:t>中文</a:t>
            </a:r>
            <a:r>
              <a:rPr lang="cs-CZ" dirty="0"/>
              <a:t>、</a:t>
            </a:r>
            <a:r>
              <a:rPr lang="zh-CN" altLang="en-US" dirty="0">
                <a:solidFill>
                  <a:srgbClr val="FF0000"/>
                </a:solidFill>
              </a:rPr>
              <a:t>英文</a:t>
            </a:r>
            <a:r>
              <a:rPr lang="cs-CZ" altLang="zh-CN" dirty="0"/>
              <a:t>,</a:t>
            </a:r>
            <a:r>
              <a:rPr lang="zh-CN" altLang="en-US" dirty="0"/>
              <a:t> </a:t>
            </a:r>
            <a:r>
              <a:rPr lang="cs-CZ" altLang="zh-CN" dirty="0"/>
              <a:t> 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也</a:t>
            </a:r>
            <a:r>
              <a:rPr lang="zh-CN" altLang="en-US" dirty="0">
                <a:solidFill>
                  <a:srgbClr val="92D050"/>
                </a:solidFill>
              </a:rPr>
              <a:t>会</a:t>
            </a:r>
            <a:r>
              <a:rPr lang="zh-CN" altLang="en-US" dirty="0">
                <a:solidFill>
                  <a:srgbClr val="FF0000"/>
                </a:solidFill>
              </a:rPr>
              <a:t>日文</a:t>
            </a:r>
            <a:r>
              <a:rPr lang="cs-CZ" dirty="0"/>
              <a:t>、</a:t>
            </a:r>
            <a:r>
              <a:rPr lang="zh-CN" altLang="en-US" dirty="0">
                <a:solidFill>
                  <a:srgbClr val="FF0000"/>
                </a:solidFill>
              </a:rPr>
              <a:t>德文</a:t>
            </a:r>
            <a:r>
              <a:rPr lang="cs-CZ" altLang="zh-CN" dirty="0"/>
              <a:t>,</a:t>
            </a:r>
            <a:r>
              <a:rPr lang="cs-CZ" altLang="zh-CN" dirty="0">
                <a:solidFill>
                  <a:srgbClr val="FF0000"/>
                </a:solidFill>
              </a:rPr>
              <a:t> 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还</a:t>
            </a:r>
            <a:r>
              <a:rPr lang="zh-CN" altLang="en-US" dirty="0">
                <a:solidFill>
                  <a:srgbClr val="92D050"/>
                </a:solidFill>
              </a:rPr>
              <a:t>会</a:t>
            </a:r>
            <a:r>
              <a:rPr lang="zh-CN" altLang="en-US" dirty="0">
                <a:solidFill>
                  <a:srgbClr val="FF0000"/>
                </a:solidFill>
              </a:rPr>
              <a:t>西班牙文</a:t>
            </a:r>
            <a:r>
              <a:rPr lang="zh-CN" altLang="en-US" dirty="0"/>
              <a:t>。</a:t>
            </a:r>
            <a:r>
              <a:rPr lang="cs-CZ" altLang="zh-CN" dirty="0"/>
              <a:t>Tamten pán umí čínsky, anglicky, japonsky, německy a španělsky.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这位朋友</a:t>
            </a:r>
            <a:r>
              <a:rPr lang="zh-CN" altLang="en-US" dirty="0">
                <a:solidFill>
                  <a:srgbClr val="92D050"/>
                </a:solidFill>
              </a:rPr>
              <a:t>喜欢</a:t>
            </a:r>
            <a:r>
              <a:rPr lang="zh-CN" altLang="en-US" dirty="0">
                <a:solidFill>
                  <a:srgbClr val="FF0000"/>
                </a:solidFill>
              </a:rPr>
              <a:t>钱</a:t>
            </a:r>
            <a:r>
              <a:rPr lang="cs-CZ" altLang="zh-CN" dirty="0"/>
              <a:t>, 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也</a:t>
            </a:r>
            <a:r>
              <a:rPr lang="zh-CN" altLang="en-US" dirty="0">
                <a:solidFill>
                  <a:srgbClr val="92D050"/>
                </a:solidFill>
              </a:rPr>
              <a:t>喜欢</a:t>
            </a:r>
            <a:r>
              <a:rPr lang="zh-CN" altLang="en-US" dirty="0">
                <a:solidFill>
                  <a:srgbClr val="FF0000"/>
                </a:solidFill>
              </a:rPr>
              <a:t>女人</a:t>
            </a:r>
            <a:r>
              <a:rPr lang="zh-CN" altLang="en-US" dirty="0"/>
              <a:t>。</a:t>
            </a:r>
            <a:r>
              <a:rPr lang="cs-CZ" altLang="zh-CN" dirty="0"/>
              <a:t>Tento kamarád má rád peníze a ženy.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65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8642" y="824248"/>
            <a:ext cx="10465158" cy="53527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PŘÍSUDEK – nepoužívá se spojka </a:t>
            </a:r>
            <a:r>
              <a:rPr lang="cs-CZ" dirty="0" err="1"/>
              <a:t>hé</a:t>
            </a:r>
            <a:r>
              <a:rPr lang="cs-CZ" dirty="0"/>
              <a:t> </a:t>
            </a:r>
            <a:r>
              <a:rPr lang="zh-CN" altLang="en-US" dirty="0"/>
              <a:t>和</a:t>
            </a:r>
            <a:r>
              <a:rPr lang="cs-CZ" altLang="zh-CN" dirty="0"/>
              <a:t> !!!!</a:t>
            </a:r>
            <a:endParaRPr lang="cs-CZ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他们</a:t>
            </a:r>
            <a:r>
              <a:rPr lang="zh-CN" altLang="en-US" dirty="0">
                <a:solidFill>
                  <a:srgbClr val="FF0000"/>
                </a:solidFill>
              </a:rPr>
              <a:t>喝茶聊天</a:t>
            </a:r>
            <a:r>
              <a:rPr lang="zh-CN" altLang="en-US" dirty="0"/>
              <a:t>。</a:t>
            </a:r>
            <a:r>
              <a:rPr lang="cs-CZ" altLang="zh-CN" dirty="0"/>
              <a:t>Pijí čaj a povídají si.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这个男孩儿很</a:t>
            </a:r>
            <a:r>
              <a:rPr lang="zh-CN" altLang="en-US" dirty="0">
                <a:solidFill>
                  <a:srgbClr val="FF0000"/>
                </a:solidFill>
              </a:rPr>
              <a:t>帅</a:t>
            </a:r>
            <a:r>
              <a:rPr lang="cs-CZ" altLang="zh-CN" dirty="0"/>
              <a:t>,</a:t>
            </a:r>
            <a:r>
              <a:rPr lang="cs-CZ" altLang="zh-CN" dirty="0">
                <a:solidFill>
                  <a:srgbClr val="FF0000"/>
                </a:solidFill>
              </a:rPr>
              <a:t> </a:t>
            </a:r>
            <a:r>
              <a:rPr lang="zh-CN" altLang="en-US" dirty="0"/>
              <a:t>很</a:t>
            </a:r>
            <a:r>
              <a:rPr lang="zh-CN" altLang="en-US" dirty="0">
                <a:solidFill>
                  <a:srgbClr val="FF0000"/>
                </a:solidFill>
              </a:rPr>
              <a:t>年轻</a:t>
            </a:r>
            <a:r>
              <a:rPr lang="zh-CN" altLang="en-US" dirty="0"/>
              <a:t>。</a:t>
            </a:r>
            <a:r>
              <a:rPr lang="cs-CZ" altLang="zh-CN" dirty="0"/>
              <a:t>Tenhle kluk je hezký a mladý.</a:t>
            </a:r>
          </a:p>
          <a:p>
            <a:pPr marL="0" indent="0">
              <a:buNone/>
            </a:pPr>
            <a:endParaRPr lang="en-US" altLang="zh-CN" dirty="0"/>
          </a:p>
          <a:p>
            <a:pPr>
              <a:buFontTx/>
              <a:buChar char="-"/>
            </a:pPr>
            <a:r>
              <a:rPr lang="cs-CZ" dirty="0"/>
              <a:t>s adverbiem 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又</a:t>
            </a:r>
            <a:r>
              <a:rPr lang="cs-CZ" altLang="zh-CN" dirty="0"/>
              <a:t> (…, i…)</a:t>
            </a:r>
          </a:p>
          <a:p>
            <a:pPr marL="0" indent="0">
              <a:buNone/>
            </a:pPr>
            <a:r>
              <a:rPr lang="zh-CN" altLang="en-US" dirty="0"/>
              <a:t>他去北京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又</a:t>
            </a:r>
            <a:r>
              <a:rPr lang="zh-CN" altLang="en-US" dirty="0">
                <a:solidFill>
                  <a:srgbClr val="FF0000"/>
                </a:solidFill>
              </a:rPr>
              <a:t>坐飞机</a:t>
            </a:r>
            <a:r>
              <a:rPr lang="zh-CN" altLang="en-US" dirty="0">
                <a:solidFill>
                  <a:schemeClr val="accent1">
                    <a:lumMod val="75000"/>
                  </a:schemeClr>
                </a:solidFill>
              </a:rPr>
              <a:t>又</a:t>
            </a:r>
            <a:r>
              <a:rPr lang="zh-CN" altLang="en-US" dirty="0">
                <a:solidFill>
                  <a:srgbClr val="FF0000"/>
                </a:solidFill>
              </a:rPr>
              <a:t>坐火车</a:t>
            </a:r>
            <a:r>
              <a:rPr lang="zh-CN" altLang="en-US" dirty="0"/>
              <a:t>。</a:t>
            </a:r>
            <a:r>
              <a:rPr lang="cs-CZ" altLang="zh-CN" dirty="0"/>
              <a:t>Při cestě do Pekingu pojede letadlem i vlakem.</a:t>
            </a:r>
          </a:p>
          <a:p>
            <a:pPr marL="0" indent="0">
              <a:buNone/>
            </a:pPr>
            <a:endParaRPr lang="en-US" altLang="zh-CN" dirty="0"/>
          </a:p>
          <a:p>
            <a:pPr>
              <a:buFontTx/>
              <a:buChar char="-"/>
            </a:pPr>
            <a:r>
              <a:rPr lang="cs-CZ" dirty="0"/>
              <a:t>modální sloveso, podruhé s adverbiem</a:t>
            </a:r>
          </a:p>
          <a:p>
            <a:pPr marL="0" indent="0">
              <a:buNone/>
            </a:pPr>
            <a:r>
              <a:rPr lang="zh-CN" altLang="en-US" dirty="0"/>
              <a:t>他们</a:t>
            </a:r>
            <a:r>
              <a:rPr lang="zh-CN" altLang="en-US" dirty="0">
                <a:solidFill>
                  <a:srgbClr val="FF0000"/>
                </a:solidFill>
              </a:rPr>
              <a:t>想</a:t>
            </a:r>
            <a:r>
              <a:rPr lang="zh-CN" altLang="en-US" dirty="0"/>
              <a:t>学中文</a:t>
            </a:r>
            <a:r>
              <a:rPr lang="cs-CZ" altLang="zh-CN" dirty="0"/>
              <a:t>, </a:t>
            </a:r>
            <a:r>
              <a:rPr lang="zh-CN" altLang="en-US" dirty="0">
                <a:solidFill>
                  <a:srgbClr val="0070C0"/>
                </a:solidFill>
              </a:rPr>
              <a:t>也</a:t>
            </a:r>
            <a:r>
              <a:rPr lang="zh-CN" altLang="en-US" dirty="0">
                <a:solidFill>
                  <a:srgbClr val="FF0000"/>
                </a:solidFill>
              </a:rPr>
              <a:t>想</a:t>
            </a:r>
            <a:r>
              <a:rPr lang="zh-CN" altLang="en-US" dirty="0"/>
              <a:t>学英文。</a:t>
            </a:r>
            <a:r>
              <a:rPr lang="cs-CZ" altLang="zh-CN" dirty="0"/>
              <a:t>Chceme se učit čínsky i anglicky.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784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Souřadné spojení vět 		</a:t>
            </a:r>
            <a:r>
              <a:rPr lang="cs-CZ" sz="1600" dirty="0">
                <a:solidFill>
                  <a:srgbClr val="FF0000"/>
                </a:solidFill>
              </a:rPr>
              <a:t>YD 231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souřadně spojené věty klademe prostě vedle sebe</a:t>
            </a:r>
            <a:endParaRPr lang="en-US" dirty="0"/>
          </a:p>
          <a:p>
            <a:pPr>
              <a:buFontTx/>
              <a:buChar char="-"/>
            </a:pPr>
            <a:r>
              <a:rPr lang="cs-CZ" dirty="0"/>
              <a:t>mezi věty nedáváme spojku „a“ (</a:t>
            </a:r>
            <a:r>
              <a:rPr lang="cs-CZ" dirty="0" err="1"/>
              <a:t>hé</a:t>
            </a:r>
            <a:r>
              <a:rPr lang="cs-CZ" dirty="0"/>
              <a:t> </a:t>
            </a:r>
            <a:r>
              <a:rPr lang="zh-CN" altLang="en-US" dirty="0"/>
              <a:t>和</a:t>
            </a:r>
            <a:r>
              <a:rPr lang="cs-CZ" dirty="0"/>
              <a:t>) tak jako v češtině!!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我们中国人爱喝茶， 你们捷克人爱喝咖啡。</a:t>
            </a:r>
            <a:r>
              <a:rPr lang="cs-CZ" altLang="zh-CN" dirty="0"/>
              <a:t>My Číňané máme rádi čaj, vy Češi máte  rádi kávu.</a:t>
            </a:r>
          </a:p>
          <a:p>
            <a:pPr marL="0" indent="0">
              <a:buNone/>
            </a:pPr>
            <a:r>
              <a:rPr lang="zh-CN" altLang="en-US" dirty="0"/>
              <a:t>这几个学生都很用功， 那几个学生不用功。</a:t>
            </a:r>
            <a:r>
              <a:rPr lang="cs-CZ" altLang="zh-CN" dirty="0"/>
              <a:t>Tito studenti jsou všichni pilní, tamti studenti nejsou pilní.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1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Příslovce </a:t>
            </a:r>
            <a:r>
              <a:rPr lang="zh-CN" altLang="en-US" dirty="0"/>
              <a:t>都</a:t>
            </a:r>
            <a:r>
              <a:rPr lang="cs-CZ" altLang="zh-CN" dirty="0"/>
              <a:t>/</a:t>
            </a:r>
            <a:r>
              <a:rPr lang="zh-CN" altLang="en-US" dirty="0"/>
              <a:t>也</a:t>
            </a:r>
            <a:r>
              <a:rPr lang="cs-CZ" altLang="zh-CN" dirty="0"/>
              <a:t> ve zdůrazňující </a:t>
            </a:r>
            <a:r>
              <a:rPr lang="cs-CZ" altLang="zh-CN" dirty="0" err="1"/>
              <a:t>fci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739907" cy="4742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1) konstrukce </a:t>
            </a:r>
            <a:r>
              <a:rPr lang="zh-CN" altLang="en-US" dirty="0"/>
              <a:t>一</a:t>
            </a:r>
            <a:r>
              <a:rPr lang="cs-CZ" altLang="zh-CN" dirty="0"/>
              <a:t>…</a:t>
            </a:r>
            <a:r>
              <a:rPr lang="zh-CN" altLang="en-US" dirty="0"/>
              <a:t>也</a:t>
            </a:r>
            <a:r>
              <a:rPr lang="cs-CZ" altLang="zh-CN" dirty="0"/>
              <a:t>/</a:t>
            </a:r>
            <a:r>
              <a:rPr lang="zh-CN" altLang="en-US" dirty="0"/>
              <a:t>都</a:t>
            </a:r>
            <a:r>
              <a:rPr lang="cs-CZ" altLang="zh-CN" dirty="0"/>
              <a:t>…</a:t>
            </a:r>
            <a:r>
              <a:rPr lang="zh-CN" altLang="en-US" dirty="0"/>
              <a:t>不</a:t>
            </a:r>
            <a:r>
              <a:rPr lang="cs-CZ" altLang="zh-CN" dirty="0"/>
              <a:t>/</a:t>
            </a:r>
            <a:r>
              <a:rPr lang="zh-CN" altLang="en-US" dirty="0"/>
              <a:t>没</a:t>
            </a:r>
            <a:r>
              <a:rPr lang="cs-CZ" altLang="zh-CN" dirty="0"/>
              <a:t>…; </a:t>
            </a:r>
            <a:r>
              <a:rPr lang="zh-CN" altLang="en-US" dirty="0"/>
              <a:t>一点儿</a:t>
            </a:r>
            <a:r>
              <a:rPr lang="cs-CZ" altLang="zh-CN" dirty="0"/>
              <a:t>…</a:t>
            </a:r>
            <a:r>
              <a:rPr lang="zh-CN" altLang="en-US" dirty="0"/>
              <a:t>也</a:t>
            </a:r>
            <a:r>
              <a:rPr lang="cs-CZ" altLang="zh-CN" dirty="0"/>
              <a:t>/</a:t>
            </a:r>
            <a:r>
              <a:rPr lang="zh-CN" altLang="en-US" dirty="0"/>
              <a:t>都</a:t>
            </a:r>
            <a:r>
              <a:rPr lang="cs-CZ" altLang="zh-CN" dirty="0"/>
              <a:t>…</a:t>
            </a:r>
            <a:r>
              <a:rPr lang="zh-CN" altLang="en-US" dirty="0"/>
              <a:t>不</a:t>
            </a:r>
            <a:r>
              <a:rPr lang="cs-CZ" altLang="zh-CN" dirty="0"/>
              <a:t>/</a:t>
            </a:r>
            <a:r>
              <a:rPr lang="zh-CN" altLang="en-US" dirty="0"/>
              <a:t>没</a:t>
            </a:r>
            <a:r>
              <a:rPr lang="cs-CZ" altLang="zh-CN" dirty="0"/>
              <a:t> +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význam: „nemám ani korunu, nevypil ani kapku“…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>
                <a:solidFill>
                  <a:srgbClr val="FF0000"/>
                </a:solidFill>
              </a:rPr>
              <a:t>pouze v záporných větách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7030A0"/>
                </a:solidFill>
              </a:rPr>
              <a:t>一</a:t>
            </a:r>
            <a:r>
              <a:rPr lang="zh-CN" altLang="en-US" dirty="0"/>
              <a:t>个字</a:t>
            </a:r>
            <a:r>
              <a:rPr lang="zh-CN" altLang="en-US" dirty="0">
                <a:solidFill>
                  <a:srgbClr val="7030A0"/>
                </a:solidFill>
              </a:rPr>
              <a:t>也没</a:t>
            </a:r>
            <a:r>
              <a:rPr lang="zh-CN" altLang="en-US" dirty="0"/>
              <a:t>写。</a:t>
            </a:r>
            <a:r>
              <a:rPr lang="cs-CZ" altLang="zh-CN" dirty="0"/>
              <a:t>Nenapsal ani jeden znak.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7030A0"/>
                </a:solidFill>
              </a:rPr>
              <a:t>一</a:t>
            </a:r>
            <a:r>
              <a:rPr lang="zh-CN" altLang="en-US" dirty="0"/>
              <a:t>块钱</a:t>
            </a:r>
            <a:r>
              <a:rPr lang="zh-CN" altLang="en-US" dirty="0">
                <a:solidFill>
                  <a:srgbClr val="7030A0"/>
                </a:solidFill>
              </a:rPr>
              <a:t>都没</a:t>
            </a:r>
            <a:r>
              <a:rPr lang="zh-CN" altLang="en-US" dirty="0"/>
              <a:t>有。</a:t>
            </a:r>
            <a:r>
              <a:rPr lang="cs-CZ" altLang="zh-CN" dirty="0"/>
              <a:t>Nemám ani </a:t>
            </a:r>
            <a:r>
              <a:rPr lang="cs-CZ" altLang="zh-CN" dirty="0" err="1"/>
              <a:t>kuai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7030A0"/>
                </a:solidFill>
              </a:rPr>
              <a:t>一</a:t>
            </a:r>
            <a:r>
              <a:rPr lang="zh-CN" altLang="en-US" dirty="0"/>
              <a:t>瓶啤酒</a:t>
            </a:r>
            <a:r>
              <a:rPr lang="zh-CN" altLang="en-US" dirty="0">
                <a:solidFill>
                  <a:srgbClr val="7030A0"/>
                </a:solidFill>
              </a:rPr>
              <a:t>也不</a:t>
            </a:r>
            <a:r>
              <a:rPr lang="zh-CN" altLang="en-US" dirty="0"/>
              <a:t>喝。</a:t>
            </a:r>
            <a:r>
              <a:rPr lang="en-US" altLang="zh-CN" dirty="0"/>
              <a:t>N</a:t>
            </a:r>
            <a:r>
              <a:rPr lang="cs-CZ" altLang="zh-CN" dirty="0" err="1"/>
              <a:t>edám</a:t>
            </a:r>
            <a:r>
              <a:rPr lang="cs-CZ" altLang="zh-CN" dirty="0"/>
              <a:t> si ani jednu láhev piva.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7030A0"/>
                </a:solidFill>
              </a:rPr>
              <a:t>一点儿</a:t>
            </a:r>
            <a:r>
              <a:rPr lang="zh-CN" altLang="en-US" dirty="0"/>
              <a:t>钱</a:t>
            </a:r>
            <a:r>
              <a:rPr lang="zh-CN" altLang="en-US" dirty="0">
                <a:solidFill>
                  <a:srgbClr val="7030A0"/>
                </a:solidFill>
              </a:rPr>
              <a:t>都没</a:t>
            </a:r>
            <a:r>
              <a:rPr lang="zh-CN" altLang="en-US" dirty="0"/>
              <a:t>有。</a:t>
            </a:r>
            <a:r>
              <a:rPr lang="cs-CZ" altLang="zh-CN" dirty="0"/>
              <a:t>Nemám ani </a:t>
            </a:r>
            <a:r>
              <a:rPr lang="cs-CZ" altLang="zh-CN" dirty="0" err="1"/>
              <a:t>kuai</a:t>
            </a:r>
            <a:r>
              <a:rPr lang="cs-CZ" altLang="zh-CN" dirty="0"/>
              <a:t>. (doslova „ani trochu </a:t>
            </a:r>
            <a:r>
              <a:rPr lang="cs-CZ" altLang="zh-CN" dirty="0" err="1"/>
              <a:t>kuaiů</a:t>
            </a:r>
            <a:r>
              <a:rPr lang="cs-CZ" altLang="zh-CN" dirty="0"/>
              <a:t>“)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7030A0"/>
                </a:solidFill>
              </a:rPr>
              <a:t>一点儿都没</a:t>
            </a:r>
            <a:r>
              <a:rPr lang="zh-CN" altLang="en-US" dirty="0"/>
              <a:t>喝。</a:t>
            </a:r>
            <a:r>
              <a:rPr lang="en-US" altLang="zh-CN" dirty="0" err="1"/>
              <a:t>Nenapil</a:t>
            </a:r>
            <a:r>
              <a:rPr lang="cs-CZ" altLang="zh-CN" dirty="0"/>
              <a:t> jsem se ani trochu.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Zdůraznění adjektiva: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7030A0"/>
                </a:solidFill>
              </a:rPr>
              <a:t>一点儿也</a:t>
            </a:r>
            <a:r>
              <a:rPr lang="zh-CN" altLang="en-US" dirty="0"/>
              <a:t>不饿。</a:t>
            </a:r>
            <a:r>
              <a:rPr lang="cs-CZ" altLang="zh-CN" dirty="0"/>
              <a:t>(</a:t>
            </a:r>
            <a:r>
              <a:rPr lang="en-US" altLang="zh-CN" dirty="0"/>
              <a:t>è</a:t>
            </a:r>
            <a:r>
              <a:rPr lang="cs-CZ" altLang="zh-CN" dirty="0"/>
              <a:t> </a:t>
            </a:r>
            <a:r>
              <a:rPr lang="zh-CN" altLang="en-US" dirty="0"/>
              <a:t>饿</a:t>
            </a:r>
            <a:r>
              <a:rPr lang="cs-CZ" altLang="zh-CN" dirty="0"/>
              <a:t> - hladový).</a:t>
            </a:r>
            <a:r>
              <a:rPr lang="en-US" altLang="zh-CN" dirty="0"/>
              <a:t> </a:t>
            </a:r>
            <a:r>
              <a:rPr lang="cs-CZ" altLang="zh-CN" dirty="0"/>
              <a:t>Nejsem ani trochu (vůbec) hladový!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077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Příslovce </a:t>
            </a:r>
            <a:r>
              <a:rPr lang="zh-CN" altLang="en-US" dirty="0"/>
              <a:t>都</a:t>
            </a:r>
            <a:r>
              <a:rPr lang="cs-CZ" altLang="zh-CN" dirty="0"/>
              <a:t>/</a:t>
            </a:r>
            <a:r>
              <a:rPr lang="zh-CN" altLang="en-US" dirty="0"/>
              <a:t>也</a:t>
            </a:r>
            <a:r>
              <a:rPr lang="cs-CZ" altLang="zh-CN" dirty="0"/>
              <a:t> ve zdůrazňující </a:t>
            </a:r>
            <a:r>
              <a:rPr lang="cs-CZ" altLang="zh-CN" dirty="0" err="1"/>
              <a:t>fci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739907" cy="4742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cs-CZ" dirty="0"/>
              <a:t>2) konstrukce </a:t>
            </a:r>
            <a:r>
              <a:rPr lang="cs-CZ" altLang="zh-CN" dirty="0"/>
              <a:t>…</a:t>
            </a:r>
            <a:r>
              <a:rPr lang="zh-CN" altLang="en-US" dirty="0"/>
              <a:t>也</a:t>
            </a:r>
            <a:r>
              <a:rPr lang="cs-CZ" altLang="zh-CN" dirty="0"/>
              <a:t>/</a:t>
            </a:r>
            <a:r>
              <a:rPr lang="zh-CN" altLang="en-US" dirty="0"/>
              <a:t>都</a:t>
            </a:r>
            <a:r>
              <a:rPr lang="cs-CZ" altLang="zh-CN" dirty="0"/>
              <a:t>…</a:t>
            </a:r>
            <a:r>
              <a:rPr lang="zh-CN" altLang="en-US" dirty="0"/>
              <a:t>不</a:t>
            </a:r>
            <a:r>
              <a:rPr lang="cs-CZ" altLang="zh-CN" dirty="0"/>
              <a:t>/</a:t>
            </a:r>
            <a:r>
              <a:rPr lang="zh-CN" altLang="en-US" dirty="0"/>
              <a:t>没</a:t>
            </a:r>
            <a:r>
              <a:rPr lang="cs-CZ" altLang="zh-CN" dirty="0"/>
              <a:t>…; </a:t>
            </a:r>
          </a:p>
          <a:p>
            <a:pPr marL="0" indent="0">
              <a:buNone/>
            </a:pPr>
            <a:r>
              <a:rPr lang="cs-CZ" dirty="0"/>
              <a:t>    často také s </a:t>
            </a:r>
            <a:r>
              <a:rPr lang="zh-CN" altLang="en-US" dirty="0"/>
              <a:t>连 </a:t>
            </a:r>
            <a:r>
              <a:rPr lang="cs-CZ" altLang="zh-CN" dirty="0"/>
              <a:t>lián</a:t>
            </a:r>
            <a:r>
              <a:rPr lang="zh-CN" altLang="en-US" dirty="0"/>
              <a:t> </a:t>
            </a:r>
            <a:r>
              <a:rPr lang="cs-CZ" altLang="zh-CN" dirty="0"/>
              <a:t>„dokonce“ </a:t>
            </a:r>
            <a:r>
              <a:rPr lang="zh-CN" altLang="en-US" dirty="0"/>
              <a:t>连</a:t>
            </a:r>
            <a:r>
              <a:rPr lang="cs-CZ" altLang="zh-CN" dirty="0"/>
              <a:t>…</a:t>
            </a:r>
            <a:r>
              <a:rPr lang="zh-CN" altLang="en-US" dirty="0"/>
              <a:t>也</a:t>
            </a:r>
            <a:r>
              <a:rPr lang="cs-CZ" altLang="zh-CN" dirty="0"/>
              <a:t>/</a:t>
            </a:r>
            <a:r>
              <a:rPr lang="zh-CN" altLang="en-US" dirty="0"/>
              <a:t>都</a:t>
            </a:r>
            <a:r>
              <a:rPr lang="cs-CZ" altLang="zh-CN" dirty="0"/>
              <a:t>…</a:t>
            </a:r>
            <a:r>
              <a:rPr lang="zh-CN" altLang="en-US" dirty="0"/>
              <a:t>不</a:t>
            </a:r>
            <a:r>
              <a:rPr lang="cs-CZ" altLang="zh-CN" dirty="0"/>
              <a:t>/</a:t>
            </a:r>
            <a:r>
              <a:rPr lang="zh-CN" altLang="en-US" dirty="0"/>
              <a:t>没</a:t>
            </a:r>
            <a:r>
              <a:rPr lang="cs-CZ" altLang="zh-CN" dirty="0"/>
              <a:t>…</a:t>
            </a:r>
          </a:p>
          <a:p>
            <a:pPr marL="0" indent="0">
              <a:buNone/>
            </a:pPr>
            <a:r>
              <a:rPr lang="cs-CZ" altLang="zh-CN" dirty="0"/>
              <a:t>- </a:t>
            </a:r>
            <a:r>
              <a:rPr lang="cs-CZ" altLang="zh-CN" dirty="0">
                <a:solidFill>
                  <a:srgbClr val="FF0000"/>
                </a:solidFill>
              </a:rPr>
              <a:t>pouze v záporných větách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他觉得不好，</a:t>
            </a:r>
            <a:r>
              <a:rPr lang="cs-CZ" altLang="zh-CN" dirty="0"/>
              <a:t>(</a:t>
            </a:r>
            <a:r>
              <a:rPr lang="zh-CN" altLang="en-US" dirty="0">
                <a:solidFill>
                  <a:srgbClr val="7030A0"/>
                </a:solidFill>
              </a:rPr>
              <a:t>连</a:t>
            </a:r>
            <a:r>
              <a:rPr lang="cs-CZ" altLang="zh-CN" dirty="0"/>
              <a:t>)</a:t>
            </a:r>
            <a:r>
              <a:rPr lang="zh-CN" altLang="en-US" dirty="0"/>
              <a:t>饭</a:t>
            </a:r>
            <a:r>
              <a:rPr lang="zh-CN" altLang="en-US" dirty="0">
                <a:solidFill>
                  <a:srgbClr val="7030A0"/>
                </a:solidFill>
              </a:rPr>
              <a:t>都不</a:t>
            </a:r>
            <a:r>
              <a:rPr lang="zh-CN" altLang="en-US" dirty="0"/>
              <a:t>能吃。</a:t>
            </a:r>
            <a:r>
              <a:rPr lang="en-US" altLang="zh-CN" dirty="0"/>
              <a:t>Je</a:t>
            </a:r>
            <a:r>
              <a:rPr lang="cs-CZ" altLang="zh-CN" dirty="0"/>
              <a:t> mu špatně, (dokonce) ani nic nemohl sníst.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cs-CZ" altLang="zh-CN" dirty="0"/>
              <a:t>(</a:t>
            </a:r>
            <a:r>
              <a:rPr lang="zh-CN" altLang="en-US" dirty="0">
                <a:solidFill>
                  <a:srgbClr val="7030A0"/>
                </a:solidFill>
              </a:rPr>
              <a:t>连</a:t>
            </a:r>
            <a:r>
              <a:rPr lang="cs-CZ" altLang="zh-CN" dirty="0"/>
              <a:t>)</a:t>
            </a:r>
            <a:r>
              <a:rPr lang="zh-CN" altLang="en-US" dirty="0"/>
              <a:t>买车票的钱</a:t>
            </a:r>
            <a:r>
              <a:rPr lang="zh-CN" altLang="en-US" dirty="0">
                <a:solidFill>
                  <a:srgbClr val="7030A0"/>
                </a:solidFill>
              </a:rPr>
              <a:t>都没</a:t>
            </a:r>
            <a:r>
              <a:rPr lang="zh-CN" altLang="en-US" dirty="0"/>
              <a:t>有了。</a:t>
            </a:r>
            <a:r>
              <a:rPr lang="cs-CZ" altLang="zh-CN" dirty="0"/>
              <a:t>Už nemám (dokonce) ani peníze na vlak.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567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9701" y="1285875"/>
            <a:ext cx="10684099" cy="48910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3) Zdůrazňující konstrukce s </a:t>
            </a:r>
            <a:r>
              <a:rPr lang="zh-CN" altLang="en-US" dirty="0"/>
              <a:t>都</a:t>
            </a:r>
            <a:r>
              <a:rPr lang="cs-CZ" altLang="zh-CN" dirty="0"/>
              <a:t> a</a:t>
            </a:r>
            <a:r>
              <a:rPr lang="zh-CN" altLang="en-US" dirty="0"/>
              <a:t>也</a:t>
            </a:r>
            <a:r>
              <a:rPr lang="cs-CZ" altLang="zh-CN" dirty="0"/>
              <a:t> s tázacími slovy</a:t>
            </a:r>
          </a:p>
          <a:p>
            <a:pPr marL="0" indent="0"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Tento typ zdůrazňující konstrukce existuje v kladné (pouze s 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cs-CZ" altLang="zh-CN" dirty="0">
                <a:solidFill>
                  <a:srgbClr val="FF0000"/>
                </a:solidFill>
              </a:rPr>
              <a:t> !!!) </a:t>
            </a:r>
            <a:r>
              <a:rPr lang="cs-CZ" dirty="0">
                <a:solidFill>
                  <a:srgbClr val="FF0000"/>
                </a:solidFill>
              </a:rPr>
              <a:t>i záporné podobě (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cs-CZ" altLang="zh-CN" dirty="0">
                <a:solidFill>
                  <a:srgbClr val="FF0000"/>
                </a:solidFill>
              </a:rPr>
              <a:t> nebo 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cs-CZ" dirty="0">
                <a:solidFill>
                  <a:srgbClr val="FF0000"/>
                </a:solidFill>
              </a:rPr>
              <a:t>). </a:t>
            </a:r>
            <a:endParaRPr lang="cs-CZ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谁</a:t>
            </a:r>
            <a:r>
              <a:rPr lang="cs-CZ" altLang="zh-CN" dirty="0">
                <a:solidFill>
                  <a:srgbClr val="00B050"/>
                </a:solidFill>
              </a:rPr>
              <a:t> „kdo?“ </a:t>
            </a:r>
            <a:r>
              <a:rPr lang="cs-CZ" altLang="zh-CN" dirty="0"/>
              <a:t>→</a:t>
            </a:r>
            <a:r>
              <a:rPr lang="zh-CN" altLang="en-US" dirty="0"/>
              <a:t> </a:t>
            </a:r>
            <a:r>
              <a:rPr lang="cs-CZ" altLang="zh-CN" dirty="0"/>
              <a:t>		</a:t>
            </a:r>
            <a:r>
              <a:rPr lang="zh-CN" altLang="en-US" dirty="0">
                <a:solidFill>
                  <a:srgbClr val="00B050"/>
                </a:solidFill>
              </a:rPr>
              <a:t>谁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认识他。</a:t>
            </a:r>
            <a:r>
              <a:rPr lang="cs-CZ" altLang="zh-CN" dirty="0"/>
              <a:t>Každý ho zná.</a:t>
            </a:r>
          </a:p>
          <a:p>
            <a:pPr marL="0" indent="0">
              <a:buNone/>
            </a:pPr>
            <a:r>
              <a:rPr lang="cs-CZ" altLang="zh-CN" dirty="0">
                <a:solidFill>
                  <a:srgbClr val="FF0000"/>
                </a:solidFill>
              </a:rPr>
              <a:t>			</a:t>
            </a:r>
            <a:r>
              <a:rPr lang="zh-CN" altLang="en-US" dirty="0">
                <a:solidFill>
                  <a:srgbClr val="00B050"/>
                </a:solidFill>
              </a:rPr>
              <a:t>谁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cs-CZ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不认识他。</a:t>
            </a:r>
            <a:r>
              <a:rPr lang="cs-CZ" altLang="zh-CN" dirty="0"/>
              <a:t>Nikdo ho nezná.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什么</a:t>
            </a:r>
            <a:r>
              <a:rPr lang="cs-CZ" altLang="zh-CN" dirty="0">
                <a:solidFill>
                  <a:srgbClr val="00B050"/>
                </a:solidFill>
              </a:rPr>
              <a:t> „co? “ </a:t>
            </a:r>
            <a:r>
              <a:rPr lang="cs-CZ" altLang="zh-CN" dirty="0"/>
              <a:t>→ </a:t>
            </a:r>
            <a:r>
              <a:rPr lang="zh-CN" altLang="en-US" dirty="0"/>
              <a:t> </a:t>
            </a:r>
            <a:r>
              <a:rPr lang="cs-CZ" altLang="zh-CN" dirty="0"/>
              <a:t>	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什么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要。</a:t>
            </a:r>
            <a:r>
              <a:rPr lang="cs-CZ" altLang="zh-CN" dirty="0"/>
              <a:t>Chci všechno.</a:t>
            </a:r>
          </a:p>
          <a:p>
            <a:pPr marL="0" indent="0">
              <a:buNone/>
            </a:pPr>
            <a:r>
              <a:rPr lang="cs-CZ" altLang="zh-CN" dirty="0"/>
              <a:t>			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什么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cs-CZ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不要。</a:t>
            </a:r>
            <a:r>
              <a:rPr lang="cs-CZ" altLang="zh-CN" dirty="0"/>
              <a:t>Nic nechci.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哪儿 </a:t>
            </a:r>
            <a:r>
              <a:rPr lang="cs-CZ" altLang="zh-CN" dirty="0">
                <a:solidFill>
                  <a:srgbClr val="00B050"/>
                </a:solidFill>
              </a:rPr>
              <a:t>„kde?“</a:t>
            </a:r>
            <a:r>
              <a:rPr lang="cs-CZ" altLang="zh-CN" dirty="0"/>
              <a:t>→	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哪儿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去。</a:t>
            </a:r>
            <a:r>
              <a:rPr lang="cs-CZ" altLang="zh-CN" dirty="0"/>
              <a:t>Půjdu kamkoliv.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哪儿</a:t>
            </a:r>
            <a:r>
              <a:rPr lang="zh-CN" altLang="en-US" dirty="0">
                <a:solidFill>
                  <a:srgbClr val="FF0000"/>
                </a:solidFill>
              </a:rPr>
              <a:t>也</a:t>
            </a:r>
            <a:r>
              <a:rPr lang="cs-CZ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不去。</a:t>
            </a:r>
            <a:r>
              <a:rPr lang="cs-CZ" altLang="zh-CN" dirty="0"/>
              <a:t>Nepůjdu nikam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Atd. – stejně fungují všechna tázací slova.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3DC6BB6-AA85-424C-BC96-4453258CE1A9}"/>
              </a:ext>
            </a:extLst>
          </p:cNvPr>
          <p:cNvSpPr txBox="1"/>
          <p:nvPr/>
        </p:nvSpPr>
        <p:spPr>
          <a:xfrm>
            <a:off x="1123950" y="219700"/>
            <a:ext cx="7935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Příslovce 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j-cs"/>
              </a:rPr>
              <a:t>都</a:t>
            </a:r>
            <a:r>
              <a:rPr kumimoji="0" lang="cs-CZ" altLang="zh-C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j-cs"/>
              </a:rPr>
              <a:t>/</a:t>
            </a:r>
            <a:r>
              <a:rPr kumimoji="0" lang="zh-CN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j-cs"/>
              </a:rPr>
              <a:t>也</a:t>
            </a:r>
            <a:r>
              <a:rPr kumimoji="0" lang="cs-CZ" altLang="zh-C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j-cs"/>
              </a:rPr>
              <a:t> ve zdůrazňující </a:t>
            </a:r>
            <a:r>
              <a:rPr kumimoji="0" lang="cs-CZ" altLang="zh-CN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等线 Light" panose="02010600030101010101" pitchFamily="2" charset="-122"/>
                <a:cs typeface="+mj-cs"/>
              </a:rPr>
              <a:t>fci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2467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2187</Words>
  <Application>Microsoft Office PowerPoint</Application>
  <PresentationFormat>Širokoúhlá obrazovka</PresentationFormat>
  <Paragraphs>208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Gramatika čínštiny 2 KSCA005  2</vt:lpstr>
      <vt:lpstr>obsah</vt:lpstr>
      <vt:lpstr>Souřadné spojení větných členů YD 226, 227, 228, 229, 230</vt:lpstr>
      <vt:lpstr>Prezentace aplikace PowerPoint</vt:lpstr>
      <vt:lpstr>Prezentace aplikace PowerPoint</vt:lpstr>
      <vt:lpstr>Souřadné spojení vět   YD 231</vt:lpstr>
      <vt:lpstr>Příslovce 都/也 ve zdůrazňující fci</vt:lpstr>
      <vt:lpstr>Příslovce 都/也 ve zdůrazňující fci</vt:lpstr>
      <vt:lpstr>Prezentace aplikace PowerPoint</vt:lpstr>
      <vt:lpstr>Adjektiva 多/少 před slovesem</vt:lpstr>
      <vt:lpstr>刚(刚） vs.  刚才</vt:lpstr>
      <vt:lpstr>刚(刚） vs.  刚才</vt:lpstr>
      <vt:lpstr>刚(刚） vs.  刚才</vt:lpstr>
      <vt:lpstr>刚(刚） vs.  刚才 - srovnání</vt:lpstr>
      <vt:lpstr>Výsledkový modifikátor YD 98, 99, 103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Pozice předmětu ve větě s výsledkově modifikovaným slovesem</vt:lpstr>
      <vt:lpstr>Reduplikace adjektiv</vt:lpstr>
      <vt:lpstr>Sloveso lái 来 v obecném významu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Gramatika čínštiny 2 KSCA005  2</dc:title>
  <dc:creator>User</dc:creator>
  <cp:lastModifiedBy>Dušan Vávra</cp:lastModifiedBy>
  <cp:revision>128</cp:revision>
  <dcterms:created xsi:type="dcterms:W3CDTF">2018-02-20T11:28:31Z</dcterms:created>
  <dcterms:modified xsi:type="dcterms:W3CDTF">2025-02-24T16:10:20Z</dcterms:modified>
</cp:coreProperties>
</file>