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5" r:id="rId4"/>
    <p:sldId id="286" r:id="rId5"/>
    <p:sldId id="287" r:id="rId6"/>
    <p:sldId id="283" r:id="rId7"/>
    <p:sldId id="285" r:id="rId8"/>
    <p:sldId id="284" r:id="rId9"/>
    <p:sldId id="282" r:id="rId10"/>
    <p:sldId id="277" r:id="rId11"/>
    <p:sldId id="278" r:id="rId12"/>
    <p:sldId id="263" r:id="rId13"/>
    <p:sldId id="279" r:id="rId14"/>
    <p:sldId id="280" r:id="rId15"/>
    <p:sldId id="281" r:id="rId16"/>
    <p:sldId id="268" r:id="rId17"/>
    <p:sldId id="289" r:id="rId18"/>
    <p:sldId id="299" r:id="rId19"/>
    <p:sldId id="276" r:id="rId20"/>
    <p:sldId id="300" r:id="rId21"/>
    <p:sldId id="307" r:id="rId22"/>
    <p:sldId id="308" r:id="rId23"/>
    <p:sldId id="290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5B6F27-FCB7-4257-A592-998F70208872}" v="1" dt="2025-03-03T14:44:41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šan Vávra" userId="561f0d3d-4265-4828-8ef3-2b3431213d59" providerId="ADAL" clId="{2A5B6F27-FCB7-4257-A592-998F70208872}"/>
    <pc:docChg chg="undo custSel addSld delSld modSld">
      <pc:chgData name="Dušan Vávra" userId="561f0d3d-4265-4828-8ef3-2b3431213d59" providerId="ADAL" clId="{2A5B6F27-FCB7-4257-A592-998F70208872}" dt="2025-03-03T14:52:51.429" v="354" actId="20577"/>
      <pc:docMkLst>
        <pc:docMk/>
      </pc:docMkLst>
      <pc:sldChg chg="modSp mod">
        <pc:chgData name="Dušan Vávra" userId="561f0d3d-4265-4828-8ef3-2b3431213d59" providerId="ADAL" clId="{2A5B6F27-FCB7-4257-A592-998F70208872}" dt="2025-03-03T14:39:20.457" v="213" actId="20577"/>
        <pc:sldMkLst>
          <pc:docMk/>
          <pc:sldMk cId="1323440202" sldId="258"/>
        </pc:sldMkLst>
        <pc:spChg chg="mod">
          <ac:chgData name="Dušan Vávra" userId="561f0d3d-4265-4828-8ef3-2b3431213d59" providerId="ADAL" clId="{2A5B6F27-FCB7-4257-A592-998F70208872}" dt="2025-03-03T14:39:20.457" v="213" actId="20577"/>
          <ac:spMkLst>
            <pc:docMk/>
            <pc:sldMk cId="1323440202" sldId="258"/>
            <ac:spMk id="3" creationId="{00000000-0000-0000-0000-000000000000}"/>
          </ac:spMkLst>
        </pc:spChg>
      </pc:sldChg>
      <pc:sldChg chg="modSp mod">
        <pc:chgData name="Dušan Vávra" userId="561f0d3d-4265-4828-8ef3-2b3431213d59" providerId="ADAL" clId="{2A5B6F27-FCB7-4257-A592-998F70208872}" dt="2025-03-03T14:46:49.245" v="257" actId="20577"/>
        <pc:sldMkLst>
          <pc:docMk/>
          <pc:sldMk cId="747407797" sldId="268"/>
        </pc:sldMkLst>
        <pc:spChg chg="mod">
          <ac:chgData name="Dušan Vávra" userId="561f0d3d-4265-4828-8ef3-2b3431213d59" providerId="ADAL" clId="{2A5B6F27-FCB7-4257-A592-998F70208872}" dt="2025-03-03T14:46:49.245" v="257" actId="20577"/>
          <ac:spMkLst>
            <pc:docMk/>
            <pc:sldMk cId="747407797" sldId="268"/>
            <ac:spMk id="3" creationId="{00000000-0000-0000-0000-000000000000}"/>
          </ac:spMkLst>
        </pc:spChg>
      </pc:sldChg>
      <pc:sldChg chg="modSp mod">
        <pc:chgData name="Dušan Vávra" userId="561f0d3d-4265-4828-8ef3-2b3431213d59" providerId="ADAL" clId="{2A5B6F27-FCB7-4257-A592-998F70208872}" dt="2025-03-03T14:52:51.429" v="354" actId="20577"/>
        <pc:sldMkLst>
          <pc:docMk/>
          <pc:sldMk cId="1308557950" sldId="275"/>
        </pc:sldMkLst>
        <pc:spChg chg="mod">
          <ac:chgData name="Dušan Vávra" userId="561f0d3d-4265-4828-8ef3-2b3431213d59" providerId="ADAL" clId="{2A5B6F27-FCB7-4257-A592-998F70208872}" dt="2025-03-03T14:52:51.429" v="354" actId="20577"/>
          <ac:spMkLst>
            <pc:docMk/>
            <pc:sldMk cId="1308557950" sldId="275"/>
            <ac:spMk id="3" creationId="{00000000-0000-0000-0000-000000000000}"/>
          </ac:spMkLst>
        </pc:spChg>
      </pc:sldChg>
      <pc:sldChg chg="addSp delSp del mod">
        <pc:chgData name="Dušan Vávra" userId="561f0d3d-4265-4828-8ef3-2b3431213d59" providerId="ADAL" clId="{2A5B6F27-FCB7-4257-A592-998F70208872}" dt="2025-03-03T14:45:22.972" v="231" actId="2696"/>
        <pc:sldMkLst>
          <pc:docMk/>
          <pc:sldMk cId="3490170383" sldId="288"/>
        </pc:sldMkLst>
        <pc:spChg chg="add del">
          <ac:chgData name="Dušan Vávra" userId="561f0d3d-4265-4828-8ef3-2b3431213d59" providerId="ADAL" clId="{2A5B6F27-FCB7-4257-A592-998F70208872}" dt="2025-03-03T14:41:35.008" v="221" actId="22"/>
          <ac:spMkLst>
            <pc:docMk/>
            <pc:sldMk cId="3490170383" sldId="288"/>
            <ac:spMk id="5" creationId="{89B1736F-5263-3EF0-398C-21F235F868C1}"/>
          </ac:spMkLst>
        </pc:spChg>
      </pc:sldChg>
      <pc:sldChg chg="addSp delSp modSp mod">
        <pc:chgData name="Dušan Vávra" userId="561f0d3d-4265-4828-8ef3-2b3431213d59" providerId="ADAL" clId="{2A5B6F27-FCB7-4257-A592-998F70208872}" dt="2025-03-03T14:41:24.576" v="219" actId="22"/>
        <pc:sldMkLst>
          <pc:docMk/>
          <pc:sldMk cId="393872952" sldId="289"/>
        </pc:sldMkLst>
        <pc:spChg chg="mod">
          <ac:chgData name="Dušan Vávra" userId="561f0d3d-4265-4828-8ef3-2b3431213d59" providerId="ADAL" clId="{2A5B6F27-FCB7-4257-A592-998F70208872}" dt="2025-03-03T14:37:35.048" v="179" actId="207"/>
          <ac:spMkLst>
            <pc:docMk/>
            <pc:sldMk cId="393872952" sldId="289"/>
            <ac:spMk id="3" creationId="{00000000-0000-0000-0000-000000000000}"/>
          </ac:spMkLst>
        </pc:spChg>
        <pc:spChg chg="add del">
          <ac:chgData name="Dušan Vávra" userId="561f0d3d-4265-4828-8ef3-2b3431213d59" providerId="ADAL" clId="{2A5B6F27-FCB7-4257-A592-998F70208872}" dt="2025-03-03T14:40:59.354" v="215" actId="22"/>
          <ac:spMkLst>
            <pc:docMk/>
            <pc:sldMk cId="393872952" sldId="289"/>
            <ac:spMk id="5" creationId="{80691A1B-F794-B877-A6DA-295333279E92}"/>
          </ac:spMkLst>
        </pc:spChg>
        <pc:spChg chg="add del">
          <ac:chgData name="Dušan Vávra" userId="561f0d3d-4265-4828-8ef3-2b3431213d59" providerId="ADAL" clId="{2A5B6F27-FCB7-4257-A592-998F70208872}" dt="2025-03-03T14:41:15.891" v="217" actId="22"/>
          <ac:spMkLst>
            <pc:docMk/>
            <pc:sldMk cId="393872952" sldId="289"/>
            <ac:spMk id="7" creationId="{CE39612A-0615-02ED-51BA-0BD1BDEF488E}"/>
          </ac:spMkLst>
        </pc:spChg>
        <pc:spChg chg="add del">
          <ac:chgData name="Dušan Vávra" userId="561f0d3d-4265-4828-8ef3-2b3431213d59" providerId="ADAL" clId="{2A5B6F27-FCB7-4257-A592-998F70208872}" dt="2025-03-03T14:41:24.576" v="219" actId="22"/>
          <ac:spMkLst>
            <pc:docMk/>
            <pc:sldMk cId="393872952" sldId="289"/>
            <ac:spMk id="9" creationId="{86E2D19A-CE8F-400B-0DF8-120AC0CD80DF}"/>
          </ac:spMkLst>
        </pc:spChg>
      </pc:sldChg>
      <pc:sldChg chg="addSp delSp add mod">
        <pc:chgData name="Dušan Vávra" userId="561f0d3d-4265-4828-8ef3-2b3431213d59" providerId="ADAL" clId="{2A5B6F27-FCB7-4257-A592-998F70208872}" dt="2025-03-03T14:43:28.265" v="224" actId="22"/>
        <pc:sldMkLst>
          <pc:docMk/>
          <pc:sldMk cId="2074781686" sldId="290"/>
        </pc:sldMkLst>
        <pc:spChg chg="add del">
          <ac:chgData name="Dušan Vávra" userId="561f0d3d-4265-4828-8ef3-2b3431213d59" providerId="ADAL" clId="{2A5B6F27-FCB7-4257-A592-998F70208872}" dt="2025-03-03T14:43:28.265" v="224" actId="22"/>
          <ac:spMkLst>
            <pc:docMk/>
            <pc:sldMk cId="2074781686" sldId="290"/>
            <ac:spMk id="5" creationId="{9AE64655-5F6E-79F7-4796-5ECD7DD78610}"/>
          </ac:spMkLst>
        </pc:spChg>
      </pc:sldChg>
      <pc:sldChg chg="new del">
        <pc:chgData name="Dušan Vávra" userId="561f0d3d-4265-4828-8ef3-2b3431213d59" providerId="ADAL" clId="{2A5B6F27-FCB7-4257-A592-998F70208872}" dt="2025-03-03T14:43:46.404" v="226" actId="680"/>
        <pc:sldMkLst>
          <pc:docMk/>
          <pc:sldMk cId="2960045228" sldId="291"/>
        </pc:sldMkLst>
      </pc:sldChg>
      <pc:sldChg chg="delSp modSp mod">
        <pc:chgData name="Dušan Vávra" userId="561f0d3d-4265-4828-8ef3-2b3431213d59" providerId="ADAL" clId="{2A5B6F27-FCB7-4257-A592-998F70208872}" dt="2025-03-03T14:45:11.056" v="230" actId="20577"/>
        <pc:sldMkLst>
          <pc:docMk/>
          <pc:sldMk cId="1871342530" sldId="299"/>
        </pc:sldMkLst>
        <pc:spChg chg="mod">
          <ac:chgData name="Dušan Vávra" userId="561f0d3d-4265-4828-8ef3-2b3431213d59" providerId="ADAL" clId="{2A5B6F27-FCB7-4257-A592-998F70208872}" dt="2025-03-03T14:45:11.056" v="230" actId="20577"/>
          <ac:spMkLst>
            <pc:docMk/>
            <pc:sldMk cId="1871342530" sldId="299"/>
            <ac:spMk id="2" creationId="{00000000-0000-0000-0000-000000000000}"/>
          </ac:spMkLst>
        </pc:spChg>
        <pc:spChg chg="del">
          <ac:chgData name="Dušan Vávra" userId="561f0d3d-4265-4828-8ef3-2b3431213d59" providerId="ADAL" clId="{2A5B6F27-FCB7-4257-A592-998F70208872}" dt="2025-03-03T14:45:07.466" v="227" actId="21"/>
          <ac:spMkLst>
            <pc:docMk/>
            <pc:sldMk cId="1871342530" sldId="299"/>
            <ac:spMk id="5" creationId="{89D2A2D1-A1A2-4015-F668-2C555F199C5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6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0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2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49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91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3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02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5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24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1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42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41D7-75EC-44F4-96E0-2678BAAAD3E2}" type="datetimeFigureOut">
              <a:rPr lang="cs-CZ" smtClean="0"/>
              <a:t>03.03.2025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43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9758" y="2202286"/>
            <a:ext cx="9144000" cy="2871990"/>
          </a:xfrm>
        </p:spPr>
        <p:txBody>
          <a:bodyPr>
            <a:normAutofit fontScale="90000"/>
          </a:bodyPr>
          <a:lstStyle/>
          <a:p>
            <a:r>
              <a:rPr lang="cs-CZ" dirty="0"/>
              <a:t>Gramatika čínštiny 2</a:t>
            </a:r>
            <a:br>
              <a:rPr lang="cs-CZ" dirty="0"/>
            </a:br>
            <a:r>
              <a:rPr lang="cs-CZ" dirty="0"/>
              <a:t>KSCA005</a:t>
            </a:r>
            <a:br>
              <a:rPr lang="cs-CZ" dirty="0"/>
            </a:br>
            <a:br>
              <a:rPr lang="cs-CZ" dirty="0"/>
            </a:br>
            <a:r>
              <a:rPr lang="cs-CZ" dirty="0"/>
              <a:t>3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97792" y="5629408"/>
            <a:ext cx="10358907" cy="518375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	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59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1217" y="798490"/>
            <a:ext cx="10632583" cy="53784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Pozor!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Záložka </a:t>
            </a:r>
            <a:r>
              <a:rPr lang="cs-CZ" dirty="0" err="1"/>
              <a:t>lǐ</a:t>
            </a:r>
            <a:r>
              <a:rPr lang="cs-CZ" dirty="0"/>
              <a:t> </a:t>
            </a:r>
            <a:r>
              <a:rPr lang="zh-CN" altLang="en-US" dirty="0"/>
              <a:t>里</a:t>
            </a:r>
            <a:r>
              <a:rPr lang="cs-CZ" dirty="0"/>
              <a:t> se nepřipíná k</a:t>
            </a:r>
            <a:r>
              <a:rPr lang="zh-CN" altLang="en-US" dirty="0"/>
              <a:t> </a:t>
            </a:r>
            <a:r>
              <a:rPr lang="cs-CZ" dirty="0"/>
              <a:t>vlastním zeměpisným názvům:</a:t>
            </a:r>
          </a:p>
          <a:p>
            <a:pPr marL="0" indent="0">
              <a:buNone/>
            </a:pPr>
            <a:r>
              <a:rPr lang="zh-CN" altLang="en-US" dirty="0"/>
              <a:t>  北京， 香港， 捷克， 中国</a:t>
            </a:r>
            <a:r>
              <a:rPr lang="cs-CZ" altLang="zh-CN" dirty="0"/>
              <a:t>…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我家</a:t>
            </a:r>
            <a:r>
              <a:rPr lang="zh-CN" altLang="en-US" dirty="0">
                <a:solidFill>
                  <a:schemeClr val="accent5"/>
                </a:solidFill>
              </a:rPr>
              <a:t>里</a:t>
            </a:r>
            <a:r>
              <a:rPr lang="zh-CN" altLang="en-US" dirty="0"/>
              <a:t>有很多人。 </a:t>
            </a:r>
            <a:r>
              <a:rPr lang="cs-CZ" altLang="zh-CN" dirty="0"/>
              <a:t>U nás doma je spousta lidí.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北京有很多人。</a:t>
            </a:r>
            <a:r>
              <a:rPr lang="cs-CZ" altLang="zh-CN" dirty="0"/>
              <a:t>V Pekingu je spousta lidí.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dirty="0"/>
              <a:t>Fakultativní jsou u podstatných jmen označujících instituce, úřady atd.:   </a:t>
            </a:r>
          </a:p>
          <a:p>
            <a:pPr marL="0" indent="0">
              <a:buNone/>
            </a:pPr>
            <a:r>
              <a:rPr lang="cs-CZ" altLang="zh-CN" dirty="0"/>
              <a:t>  </a:t>
            </a:r>
            <a:r>
              <a:rPr lang="zh-CN" altLang="en-US" dirty="0"/>
              <a:t>银行</a:t>
            </a:r>
            <a:r>
              <a:rPr lang="cs-CZ" altLang="zh-CN" dirty="0"/>
              <a:t>(</a:t>
            </a:r>
            <a:r>
              <a:rPr lang="zh-CN" altLang="en-US" dirty="0">
                <a:solidFill>
                  <a:schemeClr val="accent5"/>
                </a:solidFill>
              </a:rPr>
              <a:t>里</a:t>
            </a:r>
            <a:r>
              <a:rPr lang="cs-CZ" altLang="zh-CN" dirty="0"/>
              <a:t>)</a:t>
            </a:r>
            <a:r>
              <a:rPr lang="zh-CN" altLang="en-US" dirty="0"/>
              <a:t>有很多人。</a:t>
            </a:r>
            <a:r>
              <a:rPr lang="cs-CZ" altLang="zh-CN" dirty="0"/>
              <a:t>V bance je spousta lidí.</a:t>
            </a:r>
          </a:p>
          <a:p>
            <a:pPr marL="0" indent="0">
              <a:buNone/>
            </a:pPr>
            <a:r>
              <a:rPr lang="zh-CN" altLang="en-US" dirty="0"/>
              <a:t>  公园</a:t>
            </a:r>
            <a:r>
              <a:rPr lang="cs-CZ" altLang="zh-CN" dirty="0"/>
              <a:t>(</a:t>
            </a:r>
            <a:r>
              <a:rPr lang="zh-CN" altLang="en-US" dirty="0">
                <a:solidFill>
                  <a:schemeClr val="accent5"/>
                </a:solidFill>
              </a:rPr>
              <a:t>里</a:t>
            </a:r>
            <a:r>
              <a:rPr lang="cs-CZ" altLang="zh-CN" dirty="0"/>
              <a:t>)</a:t>
            </a:r>
            <a:r>
              <a:rPr lang="zh-CN" altLang="en-US" dirty="0"/>
              <a:t>孩子很多。</a:t>
            </a:r>
            <a:r>
              <a:rPr lang="cs-CZ" altLang="zh-CN" dirty="0"/>
              <a:t>V parku je spousta dětí.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火车站</a:t>
            </a:r>
            <a:r>
              <a:rPr lang="cs-CZ" altLang="zh-CN" dirty="0"/>
              <a:t>(</a:t>
            </a:r>
            <a:r>
              <a:rPr lang="zh-CN" altLang="en-US" dirty="0">
                <a:solidFill>
                  <a:schemeClr val="accent5"/>
                </a:solidFill>
              </a:rPr>
              <a:t>里</a:t>
            </a:r>
            <a:r>
              <a:rPr lang="cs-CZ" altLang="zh-CN" dirty="0"/>
              <a:t>)</a:t>
            </a:r>
            <a:r>
              <a:rPr lang="zh-CN" altLang="en-US" dirty="0"/>
              <a:t>有火车。</a:t>
            </a:r>
            <a:r>
              <a:rPr lang="cs-CZ" altLang="zh-CN" dirty="0"/>
              <a:t>Na nádraží jsou vlaky.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8618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00062"/>
            <a:ext cx="10515600" cy="1325563"/>
          </a:xfrm>
        </p:spPr>
        <p:txBody>
          <a:bodyPr/>
          <a:lstStyle/>
          <a:p>
            <a:r>
              <a:rPr lang="cs-CZ" dirty="0"/>
              <a:t>Komparace pomocí A + </a:t>
            </a:r>
            <a:r>
              <a:rPr lang="zh-CN" altLang="en-US" dirty="0"/>
              <a:t>没有</a:t>
            </a:r>
            <a:r>
              <a:rPr lang="cs-CZ" altLang="zh-CN" dirty="0"/>
              <a:t>+ B + (</a:t>
            </a:r>
            <a:r>
              <a:rPr lang="zh-CN" altLang="en-US" dirty="0"/>
              <a:t>那么</a:t>
            </a:r>
            <a:r>
              <a:rPr lang="cs-CZ" altLang="zh-CN" dirty="0"/>
              <a:t>)…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李友</a:t>
            </a:r>
            <a:r>
              <a:rPr lang="zh-CN" altLang="en-US" dirty="0">
                <a:solidFill>
                  <a:srgbClr val="FF0000"/>
                </a:solidFill>
              </a:rPr>
              <a:t>没有</a:t>
            </a:r>
            <a:r>
              <a:rPr lang="zh-CN" altLang="en-US" dirty="0"/>
              <a:t>王朋</a:t>
            </a:r>
            <a:r>
              <a:rPr lang="cs-CZ" altLang="zh-CN" dirty="0">
                <a:solidFill>
                  <a:srgbClr val="FF0000"/>
                </a:solidFill>
              </a:rPr>
              <a:t>(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cs-CZ" altLang="zh-CN" dirty="0">
                <a:solidFill>
                  <a:srgbClr val="FF0000"/>
                </a:solidFill>
              </a:rPr>
              <a:t>)</a:t>
            </a:r>
            <a:r>
              <a:rPr lang="zh-CN" altLang="en-US" dirty="0"/>
              <a:t>高。</a:t>
            </a:r>
            <a:r>
              <a:rPr lang="cs-CZ" altLang="zh-CN" dirty="0" err="1"/>
              <a:t>Li</a:t>
            </a:r>
            <a:r>
              <a:rPr lang="cs-CZ" altLang="zh-CN" dirty="0"/>
              <a:t> </a:t>
            </a:r>
            <a:r>
              <a:rPr lang="cs-CZ" altLang="zh-CN" dirty="0" err="1"/>
              <a:t>You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FF0000"/>
                </a:solidFill>
              </a:rPr>
              <a:t>není tak vysoký </a:t>
            </a:r>
            <a:r>
              <a:rPr lang="cs-CZ" altLang="zh-CN" dirty="0"/>
              <a:t>jako </a:t>
            </a:r>
            <a:r>
              <a:rPr lang="cs-CZ" altLang="zh-CN" dirty="0" err="1"/>
              <a:t>Wang</a:t>
            </a:r>
            <a:r>
              <a:rPr lang="cs-CZ" altLang="zh-CN" dirty="0"/>
              <a:t> </a:t>
            </a:r>
            <a:r>
              <a:rPr lang="cs-CZ" altLang="zh-CN" dirty="0" err="1"/>
              <a:t>Peng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     </a:t>
            </a:r>
            <a:r>
              <a:rPr lang="cs-CZ" altLang="zh-CN" dirty="0"/>
              <a:t> X  </a:t>
            </a:r>
            <a:r>
              <a:rPr lang="zh-CN" altLang="en-US" dirty="0"/>
              <a:t>李友</a:t>
            </a:r>
            <a:r>
              <a:rPr lang="zh-CN" altLang="en-US" dirty="0">
                <a:solidFill>
                  <a:srgbClr val="FF0000"/>
                </a:solidFill>
              </a:rPr>
              <a:t>比</a:t>
            </a:r>
            <a:r>
              <a:rPr lang="zh-CN" altLang="en-US" dirty="0"/>
              <a:t>王朋高。</a:t>
            </a:r>
            <a:r>
              <a:rPr lang="cs-CZ" altLang="zh-CN" dirty="0" err="1"/>
              <a:t>Li</a:t>
            </a:r>
            <a:r>
              <a:rPr lang="cs-CZ" altLang="zh-CN" dirty="0"/>
              <a:t> </a:t>
            </a:r>
            <a:r>
              <a:rPr lang="cs-CZ" altLang="zh-CN" dirty="0" err="1"/>
              <a:t>You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FF0000"/>
                </a:solidFill>
              </a:rPr>
              <a:t>je vyšší </a:t>
            </a:r>
            <a:r>
              <a:rPr lang="cs-CZ" altLang="zh-CN" dirty="0"/>
              <a:t>než </a:t>
            </a:r>
            <a:r>
              <a:rPr lang="cs-CZ" altLang="zh-CN" dirty="0" err="1"/>
              <a:t>Wang</a:t>
            </a:r>
            <a:r>
              <a:rPr lang="cs-CZ" altLang="zh-CN" dirty="0"/>
              <a:t> </a:t>
            </a:r>
            <a:r>
              <a:rPr lang="cs-CZ" altLang="zh-CN" dirty="0" err="1"/>
              <a:t>Peng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我没有你</a:t>
            </a:r>
            <a:r>
              <a:rPr lang="cs-CZ" altLang="zh-CN" dirty="0"/>
              <a:t>(</a:t>
            </a:r>
            <a:r>
              <a:rPr lang="zh-CN" altLang="en-US" dirty="0"/>
              <a:t>那么</a:t>
            </a:r>
            <a:r>
              <a:rPr lang="cs-CZ" altLang="zh-CN" dirty="0"/>
              <a:t>)</a:t>
            </a:r>
            <a:r>
              <a:rPr lang="zh-CN" altLang="en-US" dirty="0"/>
              <a:t>高。</a:t>
            </a:r>
            <a:r>
              <a:rPr lang="cs-CZ" altLang="zh-CN" dirty="0"/>
              <a:t>Nejsem tak vysoký jako ty.</a:t>
            </a:r>
          </a:p>
          <a:p>
            <a:pPr marL="0" indent="0">
              <a:buNone/>
            </a:pPr>
            <a:r>
              <a:rPr lang="zh-CN" altLang="en-US" dirty="0"/>
              <a:t>你姐姐没有你妹妹</a:t>
            </a:r>
            <a:r>
              <a:rPr lang="cs-CZ" altLang="zh-CN" dirty="0"/>
              <a:t>(</a:t>
            </a:r>
            <a:r>
              <a:rPr lang="zh-CN" altLang="en-US" dirty="0"/>
              <a:t>那么</a:t>
            </a:r>
            <a:r>
              <a:rPr lang="cs-CZ" altLang="zh-CN" dirty="0"/>
              <a:t>)</a:t>
            </a:r>
            <a:r>
              <a:rPr lang="zh-CN" altLang="en-US" dirty="0"/>
              <a:t>漂亮。</a:t>
            </a:r>
            <a:r>
              <a:rPr lang="cs-CZ" altLang="zh-CN" dirty="0"/>
              <a:t>Tvoje starší sestra není tak hezká jako mladší sestra.</a:t>
            </a:r>
          </a:p>
          <a:p>
            <a:pPr marL="0" indent="0">
              <a:buNone/>
            </a:pPr>
            <a:r>
              <a:rPr lang="zh-CN" altLang="en-US" dirty="0"/>
              <a:t>我没有你</a:t>
            </a:r>
            <a:r>
              <a:rPr lang="cs-CZ" altLang="zh-CN" dirty="0"/>
              <a:t>(</a:t>
            </a:r>
            <a:r>
              <a:rPr lang="zh-CN" altLang="en-US" dirty="0"/>
              <a:t>那么</a:t>
            </a:r>
            <a:r>
              <a:rPr lang="cs-CZ" altLang="zh-CN" dirty="0"/>
              <a:t>)</a:t>
            </a:r>
            <a:r>
              <a:rPr lang="zh-CN" altLang="en-US" dirty="0"/>
              <a:t>喜欢喝可乐。</a:t>
            </a:r>
            <a:r>
              <a:rPr lang="cs-CZ" altLang="zh-CN" dirty="0"/>
              <a:t>Nemám rád kolu tak jako ty.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319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不比 </a:t>
            </a:r>
            <a:r>
              <a:rPr lang="en-US" altLang="zh-CN" dirty="0"/>
              <a:t>X </a:t>
            </a:r>
            <a:r>
              <a:rPr lang="zh-CN" altLang="en-US" dirty="0"/>
              <a:t>没有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他妈妈</a:t>
            </a:r>
            <a:r>
              <a:rPr lang="zh-CN" altLang="en-US" dirty="0">
                <a:solidFill>
                  <a:srgbClr val="00B050"/>
                </a:solidFill>
              </a:rPr>
              <a:t>没有</a:t>
            </a:r>
            <a:r>
              <a:rPr lang="zh-CN" altLang="en-US" dirty="0"/>
              <a:t>你妈妈老。</a:t>
            </a:r>
            <a:r>
              <a:rPr lang="cs-CZ" altLang="zh-CN" dirty="0"/>
              <a:t>Jeho matka není </a:t>
            </a:r>
            <a:r>
              <a:rPr lang="cs-CZ" altLang="zh-CN" dirty="0">
                <a:solidFill>
                  <a:srgbClr val="00B050"/>
                </a:solidFill>
              </a:rPr>
              <a:t>tak stará jako </a:t>
            </a:r>
            <a:r>
              <a:rPr lang="cs-CZ" altLang="zh-CN" dirty="0"/>
              <a:t>tvoje matka.</a:t>
            </a:r>
          </a:p>
          <a:p>
            <a:pPr marL="0" indent="0">
              <a:buNone/>
            </a:pPr>
            <a:r>
              <a:rPr lang="zh-CN" altLang="en-US" dirty="0"/>
              <a:t>小黄</a:t>
            </a:r>
            <a:r>
              <a:rPr lang="zh-CN" altLang="en-US" dirty="0">
                <a:solidFill>
                  <a:srgbClr val="00B050"/>
                </a:solidFill>
              </a:rPr>
              <a:t>没有</a:t>
            </a:r>
            <a:r>
              <a:rPr lang="zh-CN" altLang="en-US" dirty="0"/>
              <a:t>小左漂亮。</a:t>
            </a:r>
            <a:r>
              <a:rPr lang="cs-CZ" altLang="zh-CN" dirty="0"/>
              <a:t>Mladá </a:t>
            </a:r>
            <a:r>
              <a:rPr lang="cs-CZ" altLang="zh-CN" dirty="0" err="1"/>
              <a:t>Huang</a:t>
            </a:r>
            <a:r>
              <a:rPr lang="cs-CZ" altLang="zh-CN" dirty="0"/>
              <a:t> není </a:t>
            </a:r>
            <a:r>
              <a:rPr lang="cs-CZ" altLang="zh-CN" dirty="0">
                <a:solidFill>
                  <a:srgbClr val="00B050"/>
                </a:solidFill>
              </a:rPr>
              <a:t>tak hezká jako </a:t>
            </a:r>
            <a:r>
              <a:rPr lang="cs-CZ" altLang="zh-CN" dirty="0"/>
              <a:t>mladá </a:t>
            </a:r>
            <a:r>
              <a:rPr lang="cs-CZ" altLang="zh-CN" dirty="0" err="1"/>
              <a:t>Zuo</a:t>
            </a:r>
            <a:r>
              <a:rPr lang="cs-CZ" altLang="zh-CN" dirty="0"/>
              <a:t>.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B050"/>
                </a:solidFill>
              </a:rPr>
              <a:t>没有</a:t>
            </a:r>
            <a:r>
              <a:rPr lang="zh-CN" altLang="en-US" dirty="0"/>
              <a:t>你喜欢喝可乐。</a:t>
            </a:r>
            <a:r>
              <a:rPr lang="cs-CZ" altLang="zh-CN" dirty="0"/>
              <a:t>Nemám </a:t>
            </a:r>
            <a:r>
              <a:rPr lang="cs-CZ" altLang="zh-CN" dirty="0">
                <a:solidFill>
                  <a:srgbClr val="00B050"/>
                </a:solidFill>
              </a:rPr>
              <a:t>tak rád </a:t>
            </a:r>
            <a:r>
              <a:rPr lang="cs-CZ" altLang="zh-CN" dirty="0"/>
              <a:t>kolu </a:t>
            </a:r>
            <a:r>
              <a:rPr lang="cs-CZ" altLang="zh-CN" dirty="0">
                <a:solidFill>
                  <a:srgbClr val="00B050"/>
                </a:solidFill>
              </a:rPr>
              <a:t>jako ty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他妈妈</a:t>
            </a:r>
            <a:r>
              <a:rPr lang="zh-CN" altLang="en-US" dirty="0">
                <a:solidFill>
                  <a:srgbClr val="0070C0"/>
                </a:solidFill>
              </a:rPr>
              <a:t>不比</a:t>
            </a:r>
            <a:r>
              <a:rPr lang="zh-CN" altLang="en-US" dirty="0"/>
              <a:t>你妈妈老。</a:t>
            </a:r>
            <a:r>
              <a:rPr lang="cs-CZ" altLang="zh-CN" dirty="0"/>
              <a:t>Jeho matka </a:t>
            </a:r>
            <a:r>
              <a:rPr lang="cs-CZ" altLang="zh-CN" dirty="0">
                <a:solidFill>
                  <a:srgbClr val="0070C0"/>
                </a:solidFill>
              </a:rPr>
              <a:t>není starší než </a:t>
            </a:r>
            <a:r>
              <a:rPr lang="cs-CZ" altLang="zh-CN" dirty="0"/>
              <a:t>tvoje matka.</a:t>
            </a:r>
          </a:p>
          <a:p>
            <a:pPr marL="0" indent="0">
              <a:buNone/>
            </a:pPr>
            <a:r>
              <a:rPr lang="zh-CN" altLang="en-US" dirty="0"/>
              <a:t>小黄</a:t>
            </a:r>
            <a:r>
              <a:rPr lang="zh-CN" altLang="en-US" dirty="0">
                <a:solidFill>
                  <a:srgbClr val="0070C0"/>
                </a:solidFill>
              </a:rPr>
              <a:t>不比</a:t>
            </a:r>
            <a:r>
              <a:rPr lang="zh-CN" altLang="en-US" dirty="0"/>
              <a:t>小左漂亮。</a:t>
            </a:r>
            <a:r>
              <a:rPr lang="cs-CZ" altLang="zh-CN" dirty="0"/>
              <a:t>Mladá </a:t>
            </a:r>
            <a:r>
              <a:rPr lang="cs-CZ" altLang="zh-CN" dirty="0" err="1"/>
              <a:t>Huang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0070C0"/>
                </a:solidFill>
              </a:rPr>
              <a:t>není hezčí než </a:t>
            </a:r>
            <a:r>
              <a:rPr lang="cs-CZ" altLang="zh-CN" dirty="0"/>
              <a:t>mladá </a:t>
            </a:r>
            <a:r>
              <a:rPr lang="cs-CZ" altLang="zh-CN" dirty="0" err="1"/>
              <a:t>Zuo</a:t>
            </a:r>
            <a:r>
              <a:rPr lang="cs-CZ" altLang="zh-CN" dirty="0"/>
              <a:t>.</a:t>
            </a:r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0070C0"/>
                </a:solidFill>
              </a:rPr>
              <a:t>不比</a:t>
            </a:r>
            <a:r>
              <a:rPr lang="zh-CN" altLang="en-US" dirty="0"/>
              <a:t>你喜欢喝可乐。</a:t>
            </a:r>
            <a:r>
              <a:rPr lang="cs-CZ" altLang="zh-CN" dirty="0">
                <a:solidFill>
                  <a:srgbClr val="0070C0"/>
                </a:solidFill>
              </a:rPr>
              <a:t>Nemám radši </a:t>
            </a:r>
            <a:r>
              <a:rPr lang="cs-CZ" altLang="zh-CN" dirty="0"/>
              <a:t>kolu </a:t>
            </a:r>
            <a:r>
              <a:rPr lang="cs-CZ" altLang="zh-CN" dirty="0">
                <a:solidFill>
                  <a:srgbClr val="0070C0"/>
                </a:solidFill>
              </a:rPr>
              <a:t>než</a:t>
            </a:r>
            <a:r>
              <a:rPr lang="cs-CZ" altLang="zh-CN" dirty="0"/>
              <a:t> ty.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970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那么</a:t>
            </a:r>
            <a:r>
              <a:rPr lang="cs-CZ" altLang="zh-CN" dirty="0"/>
              <a:t> / </a:t>
            </a:r>
            <a:r>
              <a:rPr lang="zh-CN" altLang="en-US" dirty="0"/>
              <a:t>这么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„tolik, tak moc“</a:t>
            </a:r>
          </a:p>
          <a:p>
            <a:pPr>
              <a:buFontTx/>
              <a:buChar char="-"/>
            </a:pPr>
            <a:r>
              <a:rPr lang="cs-CZ" dirty="0"/>
              <a:t>signalizuje velký stupeň adjektiva nebo slovesa, které za ním následuje</a:t>
            </a: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想去到中国学习。</a:t>
            </a:r>
            <a:r>
              <a:rPr lang="cs-CZ" altLang="zh-CN" dirty="0"/>
              <a:t>Chce </a:t>
            </a:r>
            <a:r>
              <a:rPr lang="cs-CZ" altLang="zh-CN" dirty="0">
                <a:solidFill>
                  <a:srgbClr val="FF0000"/>
                </a:solidFill>
              </a:rPr>
              <a:t>tolik</a:t>
            </a:r>
            <a:r>
              <a:rPr lang="cs-CZ" altLang="zh-CN" dirty="0"/>
              <a:t> jet studovat do Číny.</a:t>
            </a:r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不喜欢喝咖啡， 就别喝吧。</a:t>
            </a:r>
            <a:r>
              <a:rPr lang="cs-CZ" altLang="zh-CN" dirty="0"/>
              <a:t>Když </a:t>
            </a:r>
            <a:r>
              <a:rPr lang="cs-CZ" altLang="zh-CN" dirty="0">
                <a:solidFill>
                  <a:srgbClr val="FF0000"/>
                </a:solidFill>
              </a:rPr>
              <a:t>tak moc </a:t>
            </a:r>
            <a:r>
              <a:rPr lang="cs-CZ" altLang="zh-CN" dirty="0"/>
              <a:t>nemáš rád </a:t>
            </a:r>
            <a:r>
              <a:rPr lang="cs-CZ" altLang="zh-CN" dirty="0" err="1"/>
              <a:t>kafe</a:t>
            </a:r>
            <a:r>
              <a:rPr lang="cs-CZ" altLang="zh-CN" dirty="0"/>
              <a:t>, tak ho nepij.</a:t>
            </a:r>
          </a:p>
          <a:p>
            <a:pPr marL="0" indent="0">
              <a:buNone/>
            </a:pPr>
            <a:r>
              <a:rPr lang="zh-CN" altLang="en-US" dirty="0"/>
              <a:t>你怎么</a:t>
            </a:r>
            <a:r>
              <a:rPr lang="zh-CN" altLang="en-US" dirty="0">
                <a:solidFill>
                  <a:srgbClr val="FF0000"/>
                </a:solidFill>
              </a:rPr>
              <a:t>这么</a:t>
            </a:r>
            <a:r>
              <a:rPr lang="zh-CN" altLang="en-US" dirty="0"/>
              <a:t>慢</a:t>
            </a:r>
            <a:r>
              <a:rPr lang="cs-CZ" altLang="zh-CN" dirty="0"/>
              <a:t>? </a:t>
            </a:r>
            <a:r>
              <a:rPr lang="en-GB" altLang="zh-CN" dirty="0" err="1"/>
              <a:t>Jakto</a:t>
            </a:r>
            <a:r>
              <a:rPr lang="cs-CZ" altLang="zh-CN" dirty="0"/>
              <a:t>že jsi </a:t>
            </a:r>
            <a:r>
              <a:rPr lang="cs-CZ" altLang="zh-CN" dirty="0">
                <a:solidFill>
                  <a:srgbClr val="FF0000"/>
                </a:solidFill>
              </a:rPr>
              <a:t>tak</a:t>
            </a:r>
            <a:r>
              <a:rPr lang="cs-CZ" altLang="zh-CN" dirty="0"/>
              <a:t> pomalý?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243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56823"/>
            <a:ext cx="10515600" cy="1033865"/>
          </a:xfrm>
        </p:spPr>
        <p:txBody>
          <a:bodyPr>
            <a:normAutofit fontScale="90000"/>
          </a:bodyPr>
          <a:lstStyle/>
          <a:p>
            <a:r>
              <a:rPr lang="cs-CZ" altLang="zh-CN" dirty="0"/>
              <a:t>A </a:t>
            </a:r>
            <a:r>
              <a:rPr lang="zh-CN" altLang="en-US" dirty="0"/>
              <a:t>没有</a:t>
            </a:r>
            <a:r>
              <a:rPr lang="cs-CZ" altLang="zh-CN" dirty="0"/>
              <a:t>B</a:t>
            </a:r>
            <a:r>
              <a:rPr lang="zh-CN" altLang="en-US" dirty="0"/>
              <a:t> 那么</a:t>
            </a:r>
            <a:r>
              <a:rPr lang="en-US" altLang="zh-CN" dirty="0"/>
              <a:t>…</a:t>
            </a:r>
            <a:br>
              <a:rPr lang="en-US" altLang="zh-CN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=</a:t>
            </a:r>
            <a:r>
              <a:rPr lang="en-US" dirty="0"/>
              <a:t> </a:t>
            </a:r>
            <a:r>
              <a:rPr lang="cs-CZ" dirty="0"/>
              <a:t>„A </a:t>
            </a:r>
            <a:r>
              <a:rPr lang="en-US" dirty="0"/>
              <a:t>ne</a:t>
            </a:r>
            <a:r>
              <a:rPr lang="cs-CZ" dirty="0"/>
              <a:t>ní/nemá</a:t>
            </a:r>
            <a:r>
              <a:rPr lang="en-US" dirty="0"/>
              <a:t> </a:t>
            </a:r>
            <a:r>
              <a:rPr lang="en-US" dirty="0" err="1"/>
              <a:t>tolik</a:t>
            </a:r>
            <a:r>
              <a:rPr lang="cs-CZ" dirty="0"/>
              <a:t> … jako B“</a:t>
            </a: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姐姐</a:t>
            </a:r>
            <a:r>
              <a:rPr lang="zh-CN" altLang="en-US" dirty="0">
                <a:solidFill>
                  <a:srgbClr val="FF0000"/>
                </a:solidFill>
              </a:rPr>
              <a:t>没有</a:t>
            </a:r>
            <a:r>
              <a:rPr lang="zh-CN" altLang="en-US" dirty="0"/>
              <a:t>我（</a:t>
            </a:r>
            <a:r>
              <a:rPr lang="zh-CN" altLang="en-US" dirty="0">
                <a:solidFill>
                  <a:srgbClr val="FF0000"/>
                </a:solidFill>
              </a:rPr>
              <a:t>那么）</a:t>
            </a:r>
            <a:r>
              <a:rPr lang="zh-CN" altLang="en-US" dirty="0"/>
              <a:t>漂亮。</a:t>
            </a:r>
            <a:r>
              <a:rPr lang="cs-CZ" altLang="zh-CN" dirty="0"/>
              <a:t>Starší sestra není </a:t>
            </a:r>
            <a:r>
              <a:rPr lang="cs-CZ" altLang="zh-CN" dirty="0">
                <a:solidFill>
                  <a:srgbClr val="FF0000"/>
                </a:solidFill>
              </a:rPr>
              <a:t>tak (tolik) </a:t>
            </a:r>
            <a:r>
              <a:rPr lang="cs-CZ" altLang="zh-CN" dirty="0"/>
              <a:t>hezká jako já.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小李</a:t>
            </a:r>
            <a:r>
              <a:rPr lang="zh-CN" altLang="en-US" dirty="0">
                <a:solidFill>
                  <a:srgbClr val="FF0000"/>
                </a:solidFill>
              </a:rPr>
              <a:t>没有</a:t>
            </a:r>
            <a:r>
              <a:rPr lang="zh-CN" altLang="en-US" dirty="0"/>
              <a:t>老王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喜欢跳舞。</a:t>
            </a:r>
            <a:r>
              <a:rPr lang="cs-CZ" altLang="zh-CN" dirty="0"/>
              <a:t>Malý </a:t>
            </a:r>
            <a:r>
              <a:rPr lang="cs-CZ" altLang="zh-CN" dirty="0" err="1"/>
              <a:t>Li</a:t>
            </a:r>
            <a:r>
              <a:rPr lang="cs-CZ" altLang="zh-CN" dirty="0"/>
              <a:t> nemá rád tanec </a:t>
            </a:r>
            <a:r>
              <a:rPr lang="cs-CZ" altLang="zh-CN" dirty="0">
                <a:solidFill>
                  <a:srgbClr val="FF0000"/>
                </a:solidFill>
              </a:rPr>
              <a:t>tolik</a:t>
            </a:r>
            <a:r>
              <a:rPr lang="cs-CZ" altLang="zh-CN" dirty="0"/>
              <a:t> jako Starý </a:t>
            </a:r>
            <a:r>
              <a:rPr lang="cs-CZ" altLang="zh-CN" dirty="0" err="1"/>
              <a:t>Wang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这双鞋子</a:t>
            </a:r>
            <a:r>
              <a:rPr lang="zh-CN" altLang="en-US" dirty="0">
                <a:solidFill>
                  <a:srgbClr val="FF0000"/>
                </a:solidFill>
              </a:rPr>
              <a:t>没有</a:t>
            </a:r>
            <a:r>
              <a:rPr lang="zh-CN" altLang="en-US" dirty="0"/>
              <a:t>那双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贵。</a:t>
            </a:r>
            <a:r>
              <a:rPr lang="cs-CZ" altLang="zh-CN" dirty="0"/>
              <a:t>Tyto boty nejsou </a:t>
            </a:r>
            <a:r>
              <a:rPr lang="cs-CZ" altLang="zh-CN" dirty="0">
                <a:solidFill>
                  <a:srgbClr val="FF0000"/>
                </a:solidFill>
              </a:rPr>
              <a:t>tak</a:t>
            </a:r>
            <a:r>
              <a:rPr lang="cs-CZ" altLang="zh-CN" dirty="0"/>
              <a:t> drahé jako tamty.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FF0000"/>
                </a:solidFill>
              </a:rPr>
              <a:t>没有</a:t>
            </a:r>
            <a:r>
              <a:rPr lang="zh-CN" altLang="en-US" dirty="0"/>
              <a:t>你</a:t>
            </a:r>
            <a:r>
              <a:rPr lang="zh-CN" altLang="en-US" dirty="0">
                <a:solidFill>
                  <a:srgbClr val="FF0000"/>
                </a:solidFill>
              </a:rPr>
              <a:t>那么</a:t>
            </a:r>
            <a:r>
              <a:rPr lang="zh-CN" altLang="en-US" dirty="0"/>
              <a:t>多钱。</a:t>
            </a:r>
            <a:r>
              <a:rPr lang="cs-CZ" altLang="zh-CN" dirty="0"/>
              <a:t>Nemám </a:t>
            </a:r>
            <a:r>
              <a:rPr lang="cs-CZ" altLang="zh-CN" dirty="0">
                <a:solidFill>
                  <a:srgbClr val="FF0000"/>
                </a:solidFill>
              </a:rPr>
              <a:t>tolik </a:t>
            </a:r>
            <a:r>
              <a:rPr lang="cs-CZ" altLang="zh-CN" dirty="0"/>
              <a:t>peněz jako ty.</a:t>
            </a:r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/>
              <a:t>Rovněž zde lze použít stejně tak i </a:t>
            </a:r>
            <a:r>
              <a:rPr lang="zh-CN" altLang="en-US" dirty="0">
                <a:solidFill>
                  <a:srgbClr val="FF0000"/>
                </a:solidFill>
              </a:rPr>
              <a:t>这么</a:t>
            </a:r>
            <a:r>
              <a:rPr lang="cs-CZ" altLang="zh-CN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082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00B050"/>
                </a:solidFill>
              </a:rPr>
              <a:t>到</a:t>
            </a:r>
            <a:r>
              <a:rPr lang="zh-CN" altLang="en-US" dirty="0"/>
              <a:t> </a:t>
            </a:r>
            <a:r>
              <a:rPr lang="cs-CZ" altLang="zh-CN" dirty="0"/>
              <a:t>+ místo </a:t>
            </a:r>
            <a:r>
              <a:rPr lang="zh-CN" altLang="en-US" dirty="0">
                <a:solidFill>
                  <a:srgbClr val="0070C0"/>
                </a:solidFill>
              </a:rPr>
              <a:t>去</a:t>
            </a:r>
            <a:r>
              <a:rPr lang="cs-CZ" altLang="zh-CN" dirty="0"/>
              <a:t> + </a:t>
            </a:r>
            <a:r>
              <a:rPr lang="cs-CZ" altLang="zh-CN" dirty="0">
                <a:solidFill>
                  <a:srgbClr val="FF0000"/>
                </a:solidFill>
              </a:rPr>
              <a:t>činnost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zdůraznění místa, ve kterém bude mluvčí dělat příslušnou činnost</a:t>
            </a:r>
          </a:p>
          <a:p>
            <a:endParaRPr lang="cs-CZ" dirty="0"/>
          </a:p>
          <a:p>
            <a:pPr marL="0" indent="0">
              <a:buNone/>
            </a:pPr>
            <a:r>
              <a:rPr lang="zh-CN" altLang="en-US" dirty="0"/>
              <a:t>今天晚上</a:t>
            </a:r>
            <a:r>
              <a:rPr lang="zh-CN" altLang="en-US" dirty="0">
                <a:solidFill>
                  <a:srgbClr val="00B050"/>
                </a:solidFill>
              </a:rPr>
              <a:t>到</a:t>
            </a:r>
            <a:r>
              <a:rPr lang="zh-CN" altLang="en-US" dirty="0"/>
              <a:t>图书馆</a:t>
            </a:r>
            <a:r>
              <a:rPr lang="zh-CN" altLang="en-US" dirty="0">
                <a:solidFill>
                  <a:srgbClr val="0070C0"/>
                </a:solidFill>
              </a:rPr>
              <a:t>去</a:t>
            </a:r>
            <a:r>
              <a:rPr lang="zh-CN" altLang="en-US" dirty="0">
                <a:solidFill>
                  <a:srgbClr val="FF0000"/>
                </a:solidFill>
              </a:rPr>
              <a:t>看书</a:t>
            </a:r>
            <a:r>
              <a:rPr lang="zh-CN" altLang="en-US" dirty="0"/>
              <a:t>。</a:t>
            </a:r>
            <a:r>
              <a:rPr lang="cs-CZ" altLang="zh-CN" dirty="0"/>
              <a:t>Dnes večer si </a:t>
            </a:r>
            <a:r>
              <a:rPr lang="cs-CZ" altLang="zh-CN" dirty="0">
                <a:solidFill>
                  <a:srgbClr val="0070C0"/>
                </a:solidFill>
              </a:rPr>
              <a:t>půjde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00B050"/>
                </a:solidFill>
              </a:rPr>
              <a:t>do</a:t>
            </a:r>
            <a:r>
              <a:rPr lang="cs-CZ" altLang="zh-CN" dirty="0"/>
              <a:t> knihovny </a:t>
            </a:r>
            <a:r>
              <a:rPr lang="cs-CZ" altLang="zh-CN" dirty="0">
                <a:solidFill>
                  <a:srgbClr val="FF0000"/>
                </a:solidFill>
              </a:rPr>
              <a:t>číst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00B050"/>
                </a:solidFill>
              </a:rPr>
              <a:t>到</a:t>
            </a:r>
            <a:r>
              <a:rPr lang="zh-CN" altLang="en-US" dirty="0"/>
              <a:t>饭店</a:t>
            </a:r>
            <a:r>
              <a:rPr lang="zh-CN" altLang="en-US" dirty="0">
                <a:solidFill>
                  <a:srgbClr val="0070C0"/>
                </a:solidFill>
              </a:rPr>
              <a:t>去</a:t>
            </a:r>
            <a:r>
              <a:rPr lang="zh-CN" altLang="en-US" dirty="0">
                <a:solidFill>
                  <a:srgbClr val="FF0000"/>
                </a:solidFill>
              </a:rPr>
              <a:t>吃饭</a:t>
            </a:r>
            <a:r>
              <a:rPr lang="zh-CN" altLang="en-US" dirty="0"/>
              <a:t>。</a:t>
            </a:r>
            <a:r>
              <a:rPr lang="cs-CZ" altLang="zh-CN" dirty="0">
                <a:solidFill>
                  <a:srgbClr val="00B0F0"/>
                </a:solidFill>
              </a:rPr>
              <a:t>Půjdu</a:t>
            </a:r>
            <a:r>
              <a:rPr lang="cs-CZ" altLang="zh-CN" dirty="0"/>
              <a:t> se </a:t>
            </a:r>
            <a:r>
              <a:rPr lang="cs-CZ" altLang="zh-CN" dirty="0">
                <a:solidFill>
                  <a:srgbClr val="FF0000"/>
                </a:solidFill>
              </a:rPr>
              <a:t>najíst </a:t>
            </a:r>
            <a:r>
              <a:rPr lang="cs-CZ" altLang="zh-CN" dirty="0">
                <a:solidFill>
                  <a:srgbClr val="92D050"/>
                </a:solidFill>
              </a:rPr>
              <a:t>do</a:t>
            </a:r>
            <a:r>
              <a:rPr lang="cs-CZ" altLang="zh-CN" dirty="0"/>
              <a:t> restaurace.</a:t>
            </a:r>
            <a:r>
              <a:rPr lang="en-US" altLang="zh-CN" dirty="0"/>
              <a:t> </a:t>
            </a:r>
            <a:r>
              <a:rPr lang="zh-CN" altLang="en-US" dirty="0"/>
              <a:t>他去饭店吃饭。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老黄</a:t>
            </a:r>
            <a:r>
              <a:rPr lang="zh-CN" altLang="en-US" dirty="0">
                <a:solidFill>
                  <a:srgbClr val="00B050"/>
                </a:solidFill>
              </a:rPr>
              <a:t>到</a:t>
            </a:r>
            <a:r>
              <a:rPr lang="zh-CN" altLang="en-US" dirty="0"/>
              <a:t>中国</a:t>
            </a:r>
            <a:r>
              <a:rPr lang="zh-CN" altLang="en-US" dirty="0">
                <a:solidFill>
                  <a:srgbClr val="0070C0"/>
                </a:solidFill>
              </a:rPr>
              <a:t>去</a:t>
            </a:r>
            <a:r>
              <a:rPr lang="zh-CN" altLang="en-US" dirty="0">
                <a:solidFill>
                  <a:srgbClr val="FF0000"/>
                </a:solidFill>
              </a:rPr>
              <a:t>学习汉语</a:t>
            </a:r>
            <a:r>
              <a:rPr lang="zh-CN" altLang="en-US" dirty="0"/>
              <a:t>。</a:t>
            </a:r>
            <a:r>
              <a:rPr lang="cs-CZ" altLang="zh-CN" dirty="0"/>
              <a:t>Starý </a:t>
            </a:r>
            <a:r>
              <a:rPr lang="cs-CZ" altLang="zh-CN" dirty="0" err="1"/>
              <a:t>Huang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00B0F0"/>
                </a:solidFill>
              </a:rPr>
              <a:t>jede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92D050"/>
                </a:solidFill>
              </a:rPr>
              <a:t>do</a:t>
            </a:r>
            <a:r>
              <a:rPr lang="cs-CZ" altLang="zh-CN" dirty="0"/>
              <a:t> Číny </a:t>
            </a:r>
            <a:r>
              <a:rPr lang="cs-CZ" altLang="zh-CN" dirty="0">
                <a:solidFill>
                  <a:srgbClr val="FF0000"/>
                </a:solidFill>
              </a:rPr>
              <a:t>studovat čínštinu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李友</a:t>
            </a:r>
            <a:r>
              <a:rPr lang="zh-CN" altLang="en-US" dirty="0">
                <a:solidFill>
                  <a:srgbClr val="00B050"/>
                </a:solidFill>
              </a:rPr>
              <a:t>到</a:t>
            </a:r>
            <a:r>
              <a:rPr lang="zh-CN" altLang="en-US" dirty="0"/>
              <a:t>他家</a:t>
            </a:r>
            <a:r>
              <a:rPr lang="zh-CN" altLang="en-US" dirty="0">
                <a:solidFill>
                  <a:srgbClr val="0070C0"/>
                </a:solidFill>
              </a:rPr>
              <a:t>去</a:t>
            </a:r>
            <a:r>
              <a:rPr lang="zh-CN" altLang="en-US" dirty="0">
                <a:solidFill>
                  <a:srgbClr val="FF0000"/>
                </a:solidFill>
              </a:rPr>
              <a:t>睡觉</a:t>
            </a:r>
            <a:r>
              <a:rPr lang="zh-CN" altLang="en-US" dirty="0"/>
              <a:t>。</a:t>
            </a:r>
            <a:r>
              <a:rPr lang="cs-CZ" altLang="zh-CN" dirty="0" err="1"/>
              <a:t>Li</a:t>
            </a:r>
            <a:r>
              <a:rPr lang="cs-CZ" altLang="zh-CN" dirty="0"/>
              <a:t> </a:t>
            </a:r>
            <a:r>
              <a:rPr lang="cs-CZ" altLang="zh-CN" dirty="0" err="1"/>
              <a:t>You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00B0F0"/>
                </a:solidFill>
              </a:rPr>
              <a:t>jde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FF0000"/>
                </a:solidFill>
              </a:rPr>
              <a:t>spát</a:t>
            </a:r>
            <a:r>
              <a:rPr lang="cs-CZ" altLang="zh-CN" dirty="0"/>
              <a:t> </a:t>
            </a:r>
            <a:r>
              <a:rPr lang="cs-CZ" altLang="zh-CN" dirty="0">
                <a:solidFill>
                  <a:srgbClr val="92D050"/>
                </a:solidFill>
              </a:rPr>
              <a:t>k</a:t>
            </a:r>
            <a:r>
              <a:rPr lang="cs-CZ" altLang="zh-CN" dirty="0"/>
              <a:t> němu domů.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95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Vido-časová slovesná přípona </a:t>
            </a:r>
            <a:r>
              <a:rPr lang="cs-CZ" dirty="0" err="1"/>
              <a:t>guo</a:t>
            </a:r>
            <a:r>
              <a:rPr lang="cs-CZ" dirty="0"/>
              <a:t> </a:t>
            </a:r>
            <a:r>
              <a:rPr lang="zh-CN" altLang="en-US" dirty="0"/>
              <a:t>过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fontScale="92500" lnSpcReduction="10000"/>
          </a:bodyPr>
          <a:lstStyle/>
          <a:p>
            <a:pPr lvl="0">
              <a:buFontTx/>
              <a:buChar char="-"/>
            </a:pPr>
            <a:r>
              <a:rPr lang="cs-CZ" dirty="0"/>
              <a:t>ukazatel děje uskutečněného, případně opakovaně uskutečňovaného v minulosti, důraz na danou </a:t>
            </a:r>
            <a:r>
              <a:rPr lang="cs-CZ" i="1" dirty="0"/>
              <a:t>zkušenost</a:t>
            </a:r>
            <a:endParaRPr lang="cs-CZ" dirty="0"/>
          </a:p>
          <a:p>
            <a:pPr marL="0" indent="0">
              <a:buNone/>
            </a:pPr>
            <a:r>
              <a:rPr lang="zh-CN" altLang="en-US" dirty="0"/>
              <a:t>你去</a:t>
            </a:r>
            <a:r>
              <a:rPr lang="zh-CN" altLang="en-US" dirty="0">
                <a:solidFill>
                  <a:srgbClr val="0070C0"/>
                </a:solidFill>
              </a:rPr>
              <a:t>过</a:t>
            </a:r>
            <a:r>
              <a:rPr lang="zh-CN" altLang="en-US" dirty="0"/>
              <a:t>中国吗？</a:t>
            </a:r>
            <a:r>
              <a:rPr lang="en-US" altLang="zh-CN" dirty="0"/>
              <a:t>		</a:t>
            </a:r>
            <a:r>
              <a:rPr lang="cs-CZ" dirty="0"/>
              <a:t>Už jsi někdy byl v Číně?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你去</a:t>
            </a:r>
            <a:r>
              <a:rPr lang="zh-CN" altLang="en-US" dirty="0">
                <a:solidFill>
                  <a:srgbClr val="0070C0"/>
                </a:solidFill>
              </a:rPr>
              <a:t>过</a:t>
            </a:r>
            <a:r>
              <a:rPr lang="zh-CN" altLang="en-US" dirty="0"/>
              <a:t>北京没有？</a:t>
            </a:r>
            <a:r>
              <a:rPr lang="en-US" altLang="zh-CN" dirty="0"/>
              <a:t>		</a:t>
            </a:r>
            <a:r>
              <a:rPr lang="cs-CZ" altLang="zh-CN" dirty="0"/>
              <a:t>Už jsi někdy byl v Pekingu?</a:t>
            </a:r>
          </a:p>
          <a:p>
            <a:pPr marL="0" indent="0">
              <a:buNone/>
            </a:pPr>
            <a:r>
              <a:rPr lang="zh-CN" altLang="en-US" dirty="0"/>
              <a:t>你吃</a:t>
            </a:r>
            <a:r>
              <a:rPr lang="zh-CN" altLang="en-US" dirty="0">
                <a:solidFill>
                  <a:srgbClr val="0070C0"/>
                </a:solidFill>
              </a:rPr>
              <a:t>过</a:t>
            </a:r>
            <a:r>
              <a:rPr lang="zh-CN" altLang="en-US" dirty="0"/>
              <a:t>宫宝鸡丁吗？</a:t>
            </a:r>
            <a:r>
              <a:rPr lang="en-US" altLang="zh-CN" dirty="0"/>
              <a:t>	</a:t>
            </a:r>
            <a:r>
              <a:rPr lang="cs-CZ" dirty="0"/>
              <a:t>Už jsi někdy jedl kuře </a:t>
            </a:r>
            <a:r>
              <a:rPr lang="cs-CZ" dirty="0" err="1"/>
              <a:t>kung-pao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dirty="0"/>
              <a:t>Zápor s </a:t>
            </a:r>
            <a:r>
              <a:rPr lang="cs-CZ" dirty="0" err="1"/>
              <a:t>méi</a:t>
            </a:r>
            <a:r>
              <a:rPr lang="cs-CZ" dirty="0"/>
              <a:t> </a:t>
            </a:r>
            <a:r>
              <a:rPr lang="zh-CN" altLang="en-US" dirty="0"/>
              <a:t>没</a:t>
            </a:r>
            <a:r>
              <a:rPr lang="cs-CZ" altLang="zh-CN" dirty="0"/>
              <a:t>:</a:t>
            </a:r>
            <a:endParaRPr lang="en-US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cs-CZ" dirty="0"/>
              <a:t>(</a:t>
            </a:r>
            <a:r>
              <a:rPr lang="zh-CN" altLang="en-US" dirty="0"/>
              <a:t>还</a:t>
            </a:r>
            <a:r>
              <a:rPr lang="cs-CZ" dirty="0"/>
              <a:t>)</a:t>
            </a:r>
            <a:r>
              <a:rPr lang="zh-CN" altLang="en-US" dirty="0">
                <a:solidFill>
                  <a:srgbClr val="FF0000"/>
                </a:solidFill>
              </a:rPr>
              <a:t>没</a:t>
            </a:r>
            <a:r>
              <a:rPr lang="zh-CN" altLang="en-US" dirty="0"/>
              <a:t>去</a:t>
            </a:r>
            <a:r>
              <a:rPr lang="zh-CN" altLang="en-US" dirty="0">
                <a:solidFill>
                  <a:srgbClr val="0070C0"/>
                </a:solidFill>
              </a:rPr>
              <a:t>过</a:t>
            </a:r>
            <a:r>
              <a:rPr lang="zh-CN" altLang="en-US" dirty="0"/>
              <a:t>中国。</a:t>
            </a:r>
            <a:r>
              <a:rPr lang="en-US" altLang="zh-CN" dirty="0"/>
              <a:t>	</a:t>
            </a:r>
            <a:r>
              <a:rPr lang="cs-CZ" dirty="0"/>
              <a:t>(Ještě) jsem nebyl v Číně.</a:t>
            </a:r>
          </a:p>
          <a:p>
            <a:pPr marL="0" indent="0">
              <a:buNone/>
            </a:pPr>
            <a:r>
              <a:rPr lang="cs-CZ" dirty="0"/>
              <a:t>Srovnej:</a:t>
            </a:r>
          </a:p>
          <a:p>
            <a:pPr marL="0" indent="0">
              <a:buNone/>
            </a:pPr>
            <a:r>
              <a:rPr lang="zh-CN" altLang="en-US" dirty="0"/>
              <a:t>我去</a:t>
            </a:r>
            <a:r>
              <a:rPr lang="zh-CN" altLang="en-US" dirty="0">
                <a:solidFill>
                  <a:srgbClr val="FF0000"/>
                </a:solidFill>
              </a:rPr>
              <a:t>过</a:t>
            </a:r>
            <a:r>
              <a:rPr lang="zh-CN" altLang="en-US" dirty="0"/>
              <a:t>三次北京。</a:t>
            </a:r>
            <a:r>
              <a:rPr lang="en-US" altLang="zh-CN" dirty="0"/>
              <a:t>	</a:t>
            </a:r>
            <a:r>
              <a:rPr lang="cs-CZ" altLang="zh-CN" dirty="0"/>
              <a:t>Byl jsem už třikrát v Pekingu.</a:t>
            </a:r>
            <a:r>
              <a:rPr lang="en-US" altLang="zh-CN" dirty="0"/>
              <a:t> </a:t>
            </a:r>
            <a:r>
              <a:rPr lang="cs-CZ" altLang="zh-CN" i="1" dirty="0"/>
              <a:t>(v životě)</a:t>
            </a:r>
          </a:p>
          <a:p>
            <a:pPr marL="0" indent="0">
              <a:buNone/>
            </a:pPr>
            <a:r>
              <a:rPr lang="zh-CN" altLang="en-US" dirty="0"/>
              <a:t>我去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zh-CN" altLang="en-US" dirty="0"/>
              <a:t>三次北京。</a:t>
            </a:r>
            <a:r>
              <a:rPr lang="en-US" altLang="zh-CN" dirty="0"/>
              <a:t>	</a:t>
            </a:r>
            <a:r>
              <a:rPr lang="cs-CZ" altLang="zh-CN" dirty="0"/>
              <a:t>Byl jsem třikrát v Pekingu. (</a:t>
            </a:r>
            <a:r>
              <a:rPr lang="cs-CZ" altLang="zh-CN" i="1" dirty="0"/>
              <a:t>v kontextem daném rozmezí</a:t>
            </a:r>
            <a:r>
              <a:rPr lang="cs-CZ" altLang="zh-CN" dirty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407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Vido-časová slovesná přípona </a:t>
            </a:r>
            <a:r>
              <a:rPr lang="cs-CZ" dirty="0" err="1"/>
              <a:t>guo</a:t>
            </a:r>
            <a:r>
              <a:rPr lang="cs-CZ" dirty="0"/>
              <a:t> </a:t>
            </a:r>
            <a:r>
              <a:rPr lang="zh-CN" altLang="en-US" dirty="0"/>
              <a:t>过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Ro</a:t>
            </a:r>
            <a:r>
              <a:rPr lang="cs-CZ" dirty="0" err="1"/>
              <a:t>zdíl</a:t>
            </a:r>
            <a:r>
              <a:rPr lang="cs-CZ" dirty="0"/>
              <a:t> mezi </a:t>
            </a:r>
            <a:r>
              <a:rPr lang="cs-CZ" dirty="0" err="1"/>
              <a:t>guo</a:t>
            </a:r>
            <a:r>
              <a:rPr lang="cs-CZ" dirty="0"/>
              <a:t> </a:t>
            </a:r>
            <a:r>
              <a:rPr lang="zh-CN" altLang="en-US" dirty="0"/>
              <a:t>过</a:t>
            </a:r>
            <a:r>
              <a:rPr lang="cs-CZ" dirty="0"/>
              <a:t> a </a:t>
            </a:r>
            <a:r>
              <a:rPr lang="cs-CZ" dirty="0" err="1"/>
              <a:t>le</a:t>
            </a:r>
            <a:r>
              <a:rPr lang="en-US" dirty="0"/>
              <a:t> </a:t>
            </a:r>
            <a:r>
              <a:rPr lang="zh-CN" altLang="en-US" dirty="0"/>
              <a:t>了</a:t>
            </a:r>
            <a:r>
              <a:rPr lang="cs-CZ" altLang="zh-CN" dirty="0"/>
              <a:t> je však složitější a méně přehledný. I </a:t>
            </a:r>
            <a:r>
              <a:rPr lang="cs-CZ" dirty="0" err="1"/>
              <a:t>guo</a:t>
            </a:r>
            <a:r>
              <a:rPr lang="cs-CZ" dirty="0"/>
              <a:t> </a:t>
            </a:r>
            <a:r>
              <a:rPr lang="zh-CN" altLang="en-US" dirty="0"/>
              <a:t>过</a:t>
            </a:r>
            <a:r>
              <a:rPr lang="cs-CZ" altLang="zh-CN" dirty="0"/>
              <a:t> se může vztahovat k omezenému časovému úseku, nemusí to být celý život.</a:t>
            </a:r>
          </a:p>
          <a:p>
            <a:pPr marL="0" indent="0">
              <a:buNone/>
            </a:pPr>
            <a:r>
              <a:rPr lang="cs-CZ" dirty="0"/>
              <a:t>Známe větu:</a:t>
            </a:r>
          </a:p>
          <a:p>
            <a:pPr marL="0" indent="0">
              <a:buNone/>
            </a:pPr>
            <a:r>
              <a:rPr lang="zh-CN" altLang="en-US" dirty="0"/>
              <a:t>吃了饭就走。</a:t>
            </a:r>
            <a:r>
              <a:rPr lang="en-GB" altLang="zh-CN" dirty="0"/>
              <a:t>A</a:t>
            </a:r>
            <a:r>
              <a:rPr lang="cs-CZ" altLang="zh-CN" dirty="0"/>
              <a:t>ž se najím, tak půjdu.</a:t>
            </a:r>
          </a:p>
          <a:p>
            <a:pPr marL="0" indent="0">
              <a:buNone/>
            </a:pPr>
            <a:r>
              <a:rPr lang="cs-CZ" dirty="0"/>
              <a:t>Toto je mnohem méně běžné, ale možné:</a:t>
            </a:r>
          </a:p>
          <a:p>
            <a:pPr marL="0" indent="0">
              <a:buNone/>
            </a:pPr>
            <a:r>
              <a:rPr lang="zh-CN" altLang="en-US" dirty="0"/>
              <a:t>吃过饭就走。</a:t>
            </a:r>
            <a:r>
              <a:rPr lang="en-GB" altLang="zh-CN" dirty="0"/>
              <a:t>A</a:t>
            </a:r>
            <a:r>
              <a:rPr lang="cs-CZ" altLang="zh-CN" dirty="0"/>
              <a:t>ž se najím, tak půjdu.</a:t>
            </a:r>
          </a:p>
          <a:p>
            <a:pPr marL="0" indent="0">
              <a:buNone/>
            </a:pPr>
            <a:r>
              <a:rPr lang="cs-CZ" altLang="zh-CN" dirty="0"/>
              <a:t>Tj. existují případy, kdy je </a:t>
            </a:r>
            <a:r>
              <a:rPr lang="cs-CZ" dirty="0" err="1"/>
              <a:t>guo</a:t>
            </a:r>
            <a:r>
              <a:rPr lang="cs-CZ" dirty="0"/>
              <a:t> </a:t>
            </a:r>
            <a:r>
              <a:rPr lang="zh-CN" altLang="en-US" dirty="0"/>
              <a:t>过</a:t>
            </a:r>
            <a:r>
              <a:rPr lang="cs-CZ" dirty="0"/>
              <a:t> a </a:t>
            </a:r>
            <a:r>
              <a:rPr lang="cs-CZ" dirty="0" err="1"/>
              <a:t>le</a:t>
            </a:r>
            <a:r>
              <a:rPr lang="en-US" dirty="0"/>
              <a:t> </a:t>
            </a:r>
            <a:r>
              <a:rPr lang="zh-CN" altLang="en-US" dirty="0"/>
              <a:t>了</a:t>
            </a:r>
            <a:r>
              <a:rPr lang="cs-CZ" altLang="zh-CN" dirty="0"/>
              <a:t> v podstatě zaměnitelné.</a:t>
            </a:r>
          </a:p>
          <a:p>
            <a:pPr marL="0" indent="0">
              <a:buNone/>
            </a:pPr>
            <a:r>
              <a:rPr lang="en-GB" dirty="0"/>
              <a:t>Ro</a:t>
            </a:r>
            <a:r>
              <a:rPr lang="cs-CZ" dirty="0" err="1"/>
              <a:t>zdíl</a:t>
            </a:r>
            <a:r>
              <a:rPr lang="cs-CZ" dirty="0"/>
              <a:t> mezi </a:t>
            </a:r>
            <a:r>
              <a:rPr lang="cs-CZ" dirty="0" err="1"/>
              <a:t>guo</a:t>
            </a:r>
            <a:r>
              <a:rPr lang="cs-CZ" dirty="0"/>
              <a:t> </a:t>
            </a:r>
            <a:r>
              <a:rPr lang="zh-CN" altLang="en-US" dirty="0"/>
              <a:t>过</a:t>
            </a:r>
            <a:r>
              <a:rPr lang="cs-CZ" dirty="0"/>
              <a:t> a </a:t>
            </a:r>
            <a:r>
              <a:rPr lang="cs-CZ" dirty="0" err="1"/>
              <a:t>le</a:t>
            </a:r>
            <a:r>
              <a:rPr lang="en-US" dirty="0"/>
              <a:t> </a:t>
            </a:r>
            <a:r>
              <a:rPr lang="zh-CN" altLang="en-US" dirty="0"/>
              <a:t>了</a:t>
            </a:r>
            <a:r>
              <a:rPr lang="cs-CZ" altLang="zh-CN" dirty="0"/>
              <a:t>možná nejlépe ilustruje toto:</a:t>
            </a:r>
          </a:p>
          <a:p>
            <a:pPr marL="0" indent="0">
              <a:buNone/>
            </a:pPr>
            <a:r>
              <a:rPr lang="zh-CN" altLang="en-US" dirty="0"/>
              <a:t>我打过他三次。</a:t>
            </a:r>
            <a:r>
              <a:rPr lang="cs-CZ" altLang="zh-CN" dirty="0"/>
              <a:t>Třikrát jsem ho zbil. </a:t>
            </a:r>
            <a:r>
              <a:rPr lang="cs-CZ" altLang="zh-CN" i="1" dirty="0"/>
              <a:t>(</a:t>
            </a:r>
            <a:r>
              <a:rPr lang="cs-CZ" altLang="zh-CN" i="1" dirty="0">
                <a:solidFill>
                  <a:srgbClr val="FF0000"/>
                </a:solidFill>
              </a:rPr>
              <a:t>tři události v minulosti; </a:t>
            </a:r>
            <a:r>
              <a:rPr lang="cs-CZ" altLang="zh-CN" i="1" u="sng" dirty="0">
                <a:solidFill>
                  <a:srgbClr val="FF0000"/>
                </a:solidFill>
              </a:rPr>
              <a:t>zkušenosti</a:t>
            </a:r>
            <a:r>
              <a:rPr lang="cs-CZ" altLang="zh-CN" i="1" dirty="0"/>
              <a:t>)</a:t>
            </a:r>
            <a:endParaRPr lang="en-US" altLang="zh-CN" i="1" dirty="0"/>
          </a:p>
          <a:p>
            <a:pPr marL="0" indent="0">
              <a:buNone/>
            </a:pPr>
            <a:r>
              <a:rPr lang="zh-CN" altLang="en-US" dirty="0"/>
              <a:t>我打了他三次。</a:t>
            </a:r>
            <a:r>
              <a:rPr lang="cs-CZ" altLang="zh-CN" dirty="0"/>
              <a:t>Třikrát jsem ho udeřil. </a:t>
            </a:r>
            <a:r>
              <a:rPr lang="cs-CZ" altLang="zh-CN" i="1" dirty="0"/>
              <a:t>(</a:t>
            </a:r>
            <a:r>
              <a:rPr lang="cs-CZ" altLang="zh-CN" i="1" dirty="0">
                <a:solidFill>
                  <a:srgbClr val="FF0000"/>
                </a:solidFill>
              </a:rPr>
              <a:t>skončená jednorázová aktivita</a:t>
            </a:r>
            <a:r>
              <a:rPr lang="cs-CZ" altLang="zh-CN" i="1" dirty="0"/>
              <a:t>)</a:t>
            </a:r>
          </a:p>
          <a:p>
            <a:pPr marL="0" indent="0">
              <a:buNone/>
            </a:pPr>
            <a:r>
              <a:rPr lang="zh-CN" altLang="en-US" dirty="0"/>
              <a:t>我在北京工作过一年。</a:t>
            </a:r>
            <a:r>
              <a:rPr lang="en-US" altLang="zh-CN" dirty="0"/>
              <a:t>V </a:t>
            </a:r>
            <a:r>
              <a:rPr lang="cs-CZ" altLang="zh-CN" dirty="0"/>
              <a:t>Pekingu jsem rok pracoval. </a:t>
            </a:r>
            <a:r>
              <a:rPr lang="cs-CZ" altLang="zh-CN" i="1" dirty="0"/>
              <a:t>(</a:t>
            </a:r>
            <a:r>
              <a:rPr lang="cs-CZ" altLang="zh-CN" i="1" dirty="0">
                <a:solidFill>
                  <a:srgbClr val="FF0000"/>
                </a:solidFill>
              </a:rPr>
              <a:t>takže to tam znám – zkušenost</a:t>
            </a:r>
            <a:r>
              <a:rPr lang="cs-CZ" altLang="zh-CN" i="1" dirty="0"/>
              <a:t>)</a:t>
            </a:r>
            <a:endParaRPr lang="en-US" altLang="zh-CN" i="1" dirty="0"/>
          </a:p>
          <a:p>
            <a:pPr marL="0" indent="0">
              <a:buNone/>
            </a:pPr>
            <a:r>
              <a:rPr lang="zh-CN" altLang="en-US" dirty="0"/>
              <a:t>我在北京工作了一年。</a:t>
            </a:r>
            <a:r>
              <a:rPr lang="cs-CZ" altLang="zh-CN" dirty="0"/>
              <a:t>V Pekingu jsem pracoval rok. </a:t>
            </a:r>
            <a:r>
              <a:rPr lang="cs-CZ" altLang="zh-CN" i="1" dirty="0"/>
              <a:t>(</a:t>
            </a:r>
            <a:r>
              <a:rPr lang="cs-CZ" altLang="zh-CN" i="1" dirty="0">
                <a:solidFill>
                  <a:srgbClr val="FF0000"/>
                </a:solidFill>
              </a:rPr>
              <a:t>skončený děj, důraz na dobu trvání</a:t>
            </a:r>
            <a:r>
              <a:rPr lang="cs-CZ" altLang="zh-CN" i="1" dirty="0"/>
              <a:t>)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729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Komplement časového trvání </a:t>
            </a:r>
            <a:r>
              <a:rPr lang="cs-CZ" sz="1600" dirty="0">
                <a:solidFill>
                  <a:srgbClr val="FF0000"/>
                </a:solidFill>
              </a:rPr>
              <a:t>YD 162, 163, 164, 165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80840"/>
            <a:ext cx="10353541" cy="446541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vyjadřuje dobu, po kterou slovesný děj trval nebo bude trvat</a:t>
            </a:r>
          </a:p>
          <a:p>
            <a:pPr lvl="0"/>
            <a:r>
              <a:rPr lang="cs-CZ" dirty="0"/>
              <a:t>stojí za přísudkovým slovesem/adjektivem</a:t>
            </a:r>
          </a:p>
          <a:p>
            <a:pPr marL="0" lvl="0" indent="0">
              <a:buNone/>
            </a:pPr>
            <a:r>
              <a:rPr lang="cs-CZ" dirty="0"/>
              <a:t>  </a:t>
            </a:r>
            <a:r>
              <a:rPr lang="cs-CZ" dirty="0">
                <a:solidFill>
                  <a:srgbClr val="FF0000"/>
                </a:solidFill>
              </a:rPr>
              <a:t>(X určení času – otázka kdy? – stojí na začátku věty nebo mezi podmětem a přísudkem)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我朋友在我这儿住了</a:t>
            </a:r>
            <a:r>
              <a:rPr lang="zh-CN" altLang="en-US" dirty="0">
                <a:solidFill>
                  <a:srgbClr val="00B050"/>
                </a:solidFill>
              </a:rPr>
              <a:t>三</a:t>
            </a:r>
            <a:r>
              <a:rPr lang="zh-CN" altLang="en-US" dirty="0">
                <a:solidFill>
                  <a:srgbClr val="7030A0"/>
                </a:solidFill>
              </a:rPr>
              <a:t>年</a:t>
            </a:r>
            <a:r>
              <a:rPr lang="zh-CN" altLang="en-US" dirty="0"/>
              <a:t>了。</a:t>
            </a:r>
            <a:r>
              <a:rPr lang="cs-CZ" altLang="zh-CN" dirty="0"/>
              <a:t>Můj kamarád u mě bydlí už tři roky.</a:t>
            </a:r>
            <a:endParaRPr lang="cs-CZ" dirty="0"/>
          </a:p>
          <a:p>
            <a:pPr marL="0" lvl="0" indent="0">
              <a:buNone/>
            </a:pPr>
            <a:r>
              <a:rPr lang="zh-CN" altLang="en-US" dirty="0"/>
              <a:t>他在上海住了</a:t>
            </a:r>
            <a:r>
              <a:rPr lang="zh-CN" altLang="en-US" dirty="0">
                <a:solidFill>
                  <a:srgbClr val="00B050"/>
                </a:solidFill>
              </a:rPr>
              <a:t>三个</a:t>
            </a:r>
            <a:r>
              <a:rPr lang="zh-CN" altLang="en-US" dirty="0">
                <a:solidFill>
                  <a:srgbClr val="7030A0"/>
                </a:solidFill>
              </a:rPr>
              <a:t>月</a:t>
            </a:r>
            <a:r>
              <a:rPr lang="zh-CN" altLang="en-US" dirty="0"/>
              <a:t>。</a:t>
            </a:r>
            <a:r>
              <a:rPr lang="cs-CZ" altLang="zh-CN" dirty="0"/>
              <a:t>Bydlel v Šanghaji tři měsíce.</a:t>
            </a:r>
            <a:endParaRPr lang="en-US" altLang="zh-CN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342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Komplement časového trvání a předmět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1) sloveso + </a:t>
            </a:r>
            <a:r>
              <a:rPr lang="cs-CZ" dirty="0">
                <a:solidFill>
                  <a:srgbClr val="00B050"/>
                </a:solidFill>
              </a:rPr>
              <a:t>předmět</a:t>
            </a:r>
            <a:r>
              <a:rPr lang="cs-CZ" dirty="0"/>
              <a:t> + sloveso + </a:t>
            </a:r>
            <a:r>
              <a:rPr lang="cs-CZ" dirty="0">
                <a:solidFill>
                  <a:srgbClr val="0070C0"/>
                </a:solidFill>
              </a:rPr>
              <a:t>komplement</a:t>
            </a:r>
          </a:p>
          <a:p>
            <a:pPr marL="0" indent="0">
              <a:buNone/>
            </a:pPr>
            <a:r>
              <a:rPr lang="zh-CN" altLang="en-US" dirty="0"/>
              <a:t>我看</a:t>
            </a:r>
            <a:r>
              <a:rPr lang="zh-CN" altLang="en-US" dirty="0">
                <a:solidFill>
                  <a:srgbClr val="00B050"/>
                </a:solidFill>
              </a:rPr>
              <a:t>书</a:t>
            </a:r>
            <a:r>
              <a:rPr lang="zh-CN" altLang="en-US" dirty="0"/>
              <a:t>看了</a:t>
            </a:r>
            <a:r>
              <a:rPr lang="zh-CN" altLang="en-US" dirty="0">
                <a:solidFill>
                  <a:srgbClr val="0070C0"/>
                </a:solidFill>
              </a:rPr>
              <a:t>一上午</a:t>
            </a:r>
            <a:r>
              <a:rPr lang="zh-CN" altLang="en-US" dirty="0"/>
              <a:t>。</a:t>
            </a:r>
            <a:r>
              <a:rPr lang="cs-CZ" altLang="zh-CN" dirty="0"/>
              <a:t>Četl jsem si celé dopoledne.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晚上爸爸写</a:t>
            </a:r>
            <a:r>
              <a:rPr lang="zh-CN" altLang="en-US" dirty="0">
                <a:solidFill>
                  <a:srgbClr val="00B050"/>
                </a:solidFill>
              </a:rPr>
              <a:t>信</a:t>
            </a:r>
            <a:r>
              <a:rPr lang="zh-CN" altLang="en-US" dirty="0"/>
              <a:t>写了</a:t>
            </a:r>
            <a:r>
              <a:rPr lang="zh-CN" altLang="en-US" dirty="0">
                <a:solidFill>
                  <a:srgbClr val="0070C0"/>
                </a:solidFill>
              </a:rPr>
              <a:t>半天</a:t>
            </a:r>
            <a:r>
              <a:rPr lang="zh-CN" altLang="en-US" dirty="0"/>
              <a:t>。</a:t>
            </a:r>
            <a:r>
              <a:rPr lang="en-US" altLang="zh-CN" dirty="0" err="1"/>
              <a:t>Ve</a:t>
            </a:r>
            <a:r>
              <a:rPr lang="cs-CZ" altLang="zh-CN" dirty="0"/>
              <a:t>čer otec psal dopis celou věčnost.</a:t>
            </a:r>
            <a:endParaRPr lang="en-US" altLang="zh-CN" dirty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/>
              <a:t>2) sloveso + </a:t>
            </a:r>
            <a:r>
              <a:rPr lang="cs-CZ" dirty="0">
                <a:solidFill>
                  <a:srgbClr val="0070C0"/>
                </a:solidFill>
              </a:rPr>
              <a:t>komplement</a:t>
            </a:r>
            <a:r>
              <a:rPr lang="cs-CZ" dirty="0"/>
              <a:t> + (</a:t>
            </a:r>
            <a:r>
              <a:rPr lang="zh-CN" altLang="en-US" dirty="0"/>
              <a:t>的</a:t>
            </a:r>
            <a:r>
              <a:rPr lang="cs-CZ" altLang="zh-CN" dirty="0"/>
              <a:t>) + </a:t>
            </a:r>
            <a:r>
              <a:rPr lang="cs-CZ" altLang="zh-CN" dirty="0">
                <a:solidFill>
                  <a:srgbClr val="00B050"/>
                </a:solidFill>
              </a:rPr>
              <a:t>předmět</a:t>
            </a:r>
          </a:p>
          <a:p>
            <a:pPr marL="0" indent="0">
              <a:buNone/>
            </a:pPr>
            <a:r>
              <a:rPr lang="zh-CN" altLang="en-US" dirty="0"/>
              <a:t>我看了</a:t>
            </a:r>
            <a:r>
              <a:rPr lang="zh-CN" altLang="en-US" dirty="0">
                <a:solidFill>
                  <a:srgbClr val="0070C0"/>
                </a:solidFill>
              </a:rPr>
              <a:t>一上午</a:t>
            </a:r>
            <a:r>
              <a:rPr lang="cs-CZ" dirty="0"/>
              <a:t>(</a:t>
            </a:r>
            <a:r>
              <a:rPr lang="zh-CN" altLang="en-US" dirty="0"/>
              <a:t>的</a:t>
            </a:r>
            <a:r>
              <a:rPr lang="cs-CZ" altLang="zh-CN" dirty="0"/>
              <a:t>)</a:t>
            </a:r>
            <a:r>
              <a:rPr lang="zh-CN" altLang="en-US" dirty="0">
                <a:solidFill>
                  <a:srgbClr val="00B050"/>
                </a:solidFill>
              </a:rPr>
              <a:t>书</a:t>
            </a:r>
            <a:r>
              <a:rPr lang="zh-CN" altLang="en-US" dirty="0"/>
              <a:t>。</a:t>
            </a:r>
            <a:r>
              <a:rPr lang="cs-CZ" altLang="zh-CN" dirty="0"/>
              <a:t>Četl jsem si celé odpoledne.</a:t>
            </a:r>
            <a:endParaRPr lang="en-US" altLang="zh-CN" dirty="0"/>
          </a:p>
          <a:p>
            <a:pPr marL="0" lvl="0" indent="0">
              <a:buNone/>
            </a:pPr>
            <a:r>
              <a:rPr lang="zh-CN" altLang="en-US" dirty="0"/>
              <a:t>晚上爸爸写了</a:t>
            </a:r>
            <a:r>
              <a:rPr lang="zh-CN" altLang="en-US" dirty="0">
                <a:solidFill>
                  <a:srgbClr val="0070C0"/>
                </a:solidFill>
              </a:rPr>
              <a:t>半天</a:t>
            </a:r>
            <a:r>
              <a:rPr lang="cs-CZ" dirty="0"/>
              <a:t>(</a:t>
            </a:r>
            <a:r>
              <a:rPr lang="zh-CN" altLang="en-US" dirty="0"/>
              <a:t>的</a:t>
            </a:r>
            <a:r>
              <a:rPr lang="cs-CZ" altLang="zh-CN" dirty="0"/>
              <a:t>)</a:t>
            </a:r>
            <a:r>
              <a:rPr lang="zh-CN" altLang="en-US" dirty="0">
                <a:solidFill>
                  <a:srgbClr val="00B050"/>
                </a:solidFill>
              </a:rPr>
              <a:t>信</a:t>
            </a:r>
            <a:r>
              <a:rPr lang="zh-CN" altLang="en-US" dirty="0"/>
              <a:t>。</a:t>
            </a:r>
            <a:r>
              <a:rPr lang="en-US" altLang="zh-CN" dirty="0"/>
              <a:t> </a:t>
            </a:r>
            <a:r>
              <a:rPr lang="en-US" altLang="zh-CN" dirty="0" err="1"/>
              <a:t>Ve</a:t>
            </a:r>
            <a:r>
              <a:rPr lang="cs-CZ" altLang="zh-CN" dirty="0"/>
              <a:t>čer otec psal dopis celou věčnost.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lokativy </a:t>
            </a:r>
          </a:p>
          <a:p>
            <a:r>
              <a:rPr lang="en-US" altLang="zh-CN" dirty="0"/>
              <a:t>k</a:t>
            </a:r>
            <a:r>
              <a:rPr lang="cs-CZ" dirty="0" err="1"/>
              <a:t>omparace</a:t>
            </a:r>
            <a:r>
              <a:rPr lang="cs-CZ" dirty="0"/>
              <a:t> pomocí </a:t>
            </a:r>
            <a:r>
              <a:rPr lang="zh-CN" altLang="en-US" dirty="0"/>
              <a:t>没有</a:t>
            </a:r>
            <a:endParaRPr lang="en-US" altLang="zh-CN" dirty="0"/>
          </a:p>
          <a:p>
            <a:r>
              <a:rPr lang="zh-CN" altLang="en-US" dirty="0"/>
              <a:t>到 </a:t>
            </a:r>
            <a:r>
              <a:rPr lang="cs-CZ" altLang="zh-CN" dirty="0"/>
              <a:t>+ místo </a:t>
            </a:r>
            <a:r>
              <a:rPr lang="zh-CN" altLang="en-US" dirty="0"/>
              <a:t>去</a:t>
            </a:r>
            <a:r>
              <a:rPr lang="cs-CZ" altLang="zh-CN" dirty="0"/>
              <a:t> + činnost</a:t>
            </a:r>
          </a:p>
          <a:p>
            <a:r>
              <a:rPr lang="cs-CZ" dirty="0" err="1">
                <a:solidFill>
                  <a:srgbClr val="FF0000"/>
                </a:solidFill>
              </a:rPr>
              <a:t>vido</a:t>
            </a:r>
            <a:r>
              <a:rPr lang="cs-CZ" dirty="0">
                <a:solidFill>
                  <a:srgbClr val="FF0000"/>
                </a:solidFill>
              </a:rPr>
              <a:t>-časová slovesná přípona </a:t>
            </a:r>
            <a:r>
              <a:rPr lang="cs-CZ" dirty="0" err="1">
                <a:solidFill>
                  <a:srgbClr val="FF0000"/>
                </a:solidFill>
              </a:rPr>
              <a:t>guo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zh-CN" altLang="en-US" dirty="0">
                <a:solidFill>
                  <a:srgbClr val="FF0000"/>
                </a:solidFill>
              </a:rPr>
              <a:t>过</a:t>
            </a:r>
            <a:endParaRPr lang="cs-CZ" altLang="zh-CN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komplement časového trvání / frekvence činnosti</a:t>
            </a:r>
            <a:endParaRPr lang="cs-CZ" altLang="zh-CN" dirty="0"/>
          </a:p>
          <a:p>
            <a:r>
              <a:rPr lang="cs-CZ" dirty="0"/>
              <a:t>reduplikace sloves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440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7127" y="746975"/>
            <a:ext cx="10516673" cy="5429988"/>
          </a:xfrm>
        </p:spPr>
        <p:txBody>
          <a:bodyPr>
            <a:normAutofit fontScale="92500" lnSpcReduction="20000"/>
          </a:bodyPr>
          <a:lstStyle/>
          <a:p>
            <a:pPr lvl="0">
              <a:buFontTx/>
              <a:buChar char="-"/>
            </a:pPr>
            <a:r>
              <a:rPr lang="cs-CZ" dirty="0"/>
              <a:t>pokud je předmětem </a:t>
            </a:r>
            <a:r>
              <a:rPr lang="cs-CZ" b="1" dirty="0"/>
              <a:t>osobní zájmeno</a:t>
            </a:r>
            <a:r>
              <a:rPr lang="cs-CZ" dirty="0"/>
              <a:t>, nelze použít konstrukci 2 (sloveso + komplement + (</a:t>
            </a:r>
            <a:r>
              <a:rPr lang="zh-CN" altLang="en-US" dirty="0"/>
              <a:t>的</a:t>
            </a:r>
            <a:r>
              <a:rPr lang="cs-CZ" altLang="zh-CN" dirty="0"/>
              <a:t>) + předmět),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zájmeno VŽDY ZŮSTÁVÁ U SLOVESA</a:t>
            </a:r>
          </a:p>
          <a:p>
            <a:pPr>
              <a:buFontTx/>
              <a:buChar char="-"/>
            </a:pPr>
            <a:r>
              <a:rPr lang="cs-CZ" dirty="0"/>
              <a:t>musíme tedy použít konstrukci 1, kde se opakuje sloveso</a:t>
            </a:r>
          </a:p>
          <a:p>
            <a:pPr marL="0" indent="0">
              <a:buNone/>
            </a:pPr>
            <a:r>
              <a:rPr lang="cs-CZ" dirty="0"/>
              <a:t>(sloveso + předmět + sloveso + komplement) nebo komplement bez opakování připojíme rovnou ke slovesu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我等</a:t>
            </a:r>
            <a:r>
              <a:rPr lang="zh-CN" altLang="en-US" b="1" dirty="0"/>
              <a:t>他</a:t>
            </a:r>
            <a:r>
              <a:rPr lang="zh-CN" altLang="en-US" dirty="0"/>
              <a:t>等了两个钟头了。</a:t>
            </a:r>
            <a:r>
              <a:rPr lang="cs-CZ" altLang="zh-CN" dirty="0"/>
              <a:t>Čekám na něj už dvě hodiny.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我等了</a:t>
            </a:r>
            <a:r>
              <a:rPr lang="zh-CN" altLang="en-US" b="1" dirty="0"/>
              <a:t>他</a:t>
            </a:r>
            <a:r>
              <a:rPr lang="zh-CN" altLang="en-US" dirty="0"/>
              <a:t>两个钟头了。</a:t>
            </a:r>
            <a:r>
              <a:rPr lang="cs-CZ" altLang="zh-CN" i="1" dirty="0"/>
              <a:t>totéž</a:t>
            </a: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他找</a:t>
            </a:r>
            <a:r>
              <a:rPr lang="zh-CN" altLang="en-US" b="1" dirty="0"/>
              <a:t>你</a:t>
            </a:r>
            <a:r>
              <a:rPr lang="zh-CN" altLang="en-US" dirty="0"/>
              <a:t>找了一上午， 你上哪儿去了</a:t>
            </a:r>
            <a:r>
              <a:rPr lang="cs-CZ" altLang="zh-CN" dirty="0"/>
              <a:t>? Hledal jsem tě celé odpoledne, kam jsi šel?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他找了</a:t>
            </a:r>
            <a:r>
              <a:rPr lang="zh-CN" altLang="en-US" b="1" dirty="0"/>
              <a:t>你</a:t>
            </a:r>
            <a:r>
              <a:rPr lang="zh-CN" altLang="en-US" dirty="0"/>
              <a:t>一上午， 你上哪儿去了</a:t>
            </a:r>
            <a:r>
              <a:rPr lang="cs-CZ" altLang="zh-CN" dirty="0"/>
              <a:t>? </a:t>
            </a:r>
            <a:r>
              <a:rPr lang="cs-CZ" altLang="zh-CN" i="1" dirty="0"/>
              <a:t>totéž</a:t>
            </a:r>
            <a:endParaRPr lang="cs-CZ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„Hodina“ jako trvání času: </a:t>
            </a:r>
            <a:r>
              <a:rPr lang="cs-CZ" dirty="0" err="1">
                <a:solidFill>
                  <a:srgbClr val="FF0000"/>
                </a:solidFill>
              </a:rPr>
              <a:t>zhōngtóu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zh-CN" altLang="en-US" dirty="0">
                <a:solidFill>
                  <a:srgbClr val="FF0000"/>
                </a:solidFill>
              </a:rPr>
              <a:t>钟头</a:t>
            </a:r>
            <a:r>
              <a:rPr lang="cs-CZ" altLang="zh-CN" dirty="0">
                <a:solidFill>
                  <a:srgbClr val="FF0000"/>
                </a:solidFill>
              </a:rPr>
              <a:t> nebo </a:t>
            </a:r>
            <a:r>
              <a:rPr lang="cs-CZ" altLang="zh-CN" dirty="0" err="1">
                <a:solidFill>
                  <a:srgbClr val="FF0000"/>
                </a:solidFill>
              </a:rPr>
              <a:t>xiǎoshí</a:t>
            </a:r>
            <a:r>
              <a:rPr lang="cs-CZ" altLang="zh-CN" dirty="0">
                <a:solidFill>
                  <a:srgbClr val="FF0000"/>
                </a:solidFill>
              </a:rPr>
              <a:t> </a:t>
            </a:r>
            <a:r>
              <a:rPr lang="zh-CN" altLang="en-US" dirty="0">
                <a:solidFill>
                  <a:srgbClr val="FF0000"/>
                </a:solidFill>
              </a:rPr>
              <a:t>小时</a:t>
            </a:r>
            <a:endParaRPr lang="cs-CZ" dirty="0">
              <a:solidFill>
                <a:srgbClr val="FF0000"/>
              </a:solidFill>
            </a:endParaRPr>
          </a:p>
          <a:p>
            <a:pPr lvl="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998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7127" y="746975"/>
            <a:ext cx="10516673" cy="542998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Stejně jako komplement času se chová i komplement frekvence (-krát)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 err="1"/>
              <a:t>yícì</a:t>
            </a:r>
            <a:r>
              <a:rPr lang="cs-CZ" dirty="0"/>
              <a:t> </a:t>
            </a:r>
            <a:r>
              <a:rPr lang="zh-CN" altLang="en-US" dirty="0"/>
              <a:t>一次 </a:t>
            </a:r>
            <a:r>
              <a:rPr lang="cs-CZ" altLang="zh-CN" dirty="0"/>
              <a:t>= jedenkrát</a:t>
            </a:r>
            <a:r>
              <a:rPr lang="cs-CZ" dirty="0"/>
              <a:t> 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zh-CN" altLang="en-US" dirty="0"/>
              <a:t>再说一次。</a:t>
            </a:r>
            <a:r>
              <a:rPr lang="cs-CZ" altLang="zh-CN" dirty="0"/>
              <a:t>Řekni to ještě jednou.</a:t>
            </a:r>
          </a:p>
          <a:p>
            <a:pPr marL="0" lvl="0" indent="0">
              <a:buNone/>
            </a:pPr>
            <a:r>
              <a:rPr lang="zh-CN" altLang="en-US" dirty="0"/>
              <a:t>今天我吃了两次饭。</a:t>
            </a:r>
            <a:r>
              <a:rPr lang="cs-CZ" altLang="zh-CN" dirty="0"/>
              <a:t>Dnes jsem jedl dvakrát.</a:t>
            </a:r>
          </a:p>
          <a:p>
            <a:pPr marL="0" lvl="0" indent="0">
              <a:buNone/>
            </a:pPr>
            <a:r>
              <a:rPr lang="zh-CN" altLang="en-US" dirty="0"/>
              <a:t>我去过三次北京。</a:t>
            </a:r>
            <a:r>
              <a:rPr lang="cs-CZ" altLang="zh-CN" dirty="0"/>
              <a:t>/ </a:t>
            </a:r>
            <a:r>
              <a:rPr lang="zh-CN" altLang="en-US" dirty="0"/>
              <a:t>北京我去过三次。</a:t>
            </a:r>
            <a:r>
              <a:rPr lang="cs-CZ" altLang="zh-CN" dirty="0"/>
              <a:t>V Pekingu jsem byl třikrát.</a:t>
            </a:r>
          </a:p>
          <a:p>
            <a:pPr marL="0" lvl="0" indent="0">
              <a:buNone/>
            </a:pPr>
            <a:r>
              <a:rPr lang="zh-CN" altLang="en-US" dirty="0"/>
              <a:t>我打了他三次。</a:t>
            </a:r>
            <a:r>
              <a:rPr lang="cs-CZ" altLang="zh-CN" dirty="0"/>
              <a:t>Třikrát jsem ho udeřil.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3091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7127" y="746975"/>
            <a:ext cx="10516673" cy="5429988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dirty="0"/>
              <a:t>POZOR: Řadový číslovky s </a:t>
            </a:r>
            <a:r>
              <a:rPr lang="cs-CZ" dirty="0" err="1"/>
              <a:t>cì</a:t>
            </a:r>
            <a:r>
              <a:rPr lang="cs-CZ" dirty="0"/>
              <a:t> </a:t>
            </a:r>
            <a:r>
              <a:rPr lang="zh-CN" altLang="en-US" dirty="0"/>
              <a:t>次</a:t>
            </a:r>
            <a:r>
              <a:rPr lang="cs-CZ" altLang="zh-CN" dirty="0"/>
              <a:t> (pokolikáté) se chovají jako jména času (kladou se před sloveso).</a:t>
            </a: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dirty="0" err="1"/>
              <a:t>dìyícì</a:t>
            </a:r>
            <a:r>
              <a:rPr lang="cs-CZ" dirty="0"/>
              <a:t> </a:t>
            </a:r>
            <a:r>
              <a:rPr lang="zh-CN" altLang="en-US" dirty="0"/>
              <a:t>第一次 </a:t>
            </a:r>
            <a:r>
              <a:rPr lang="cs-CZ" altLang="zh-CN" dirty="0"/>
              <a:t>= </a:t>
            </a:r>
            <a:r>
              <a:rPr lang="cs-CZ" altLang="zh-CN" dirty="0" err="1"/>
              <a:t>jedenkrá</a:t>
            </a:r>
            <a:r>
              <a:rPr lang="en-US" altLang="zh-CN" dirty="0"/>
              <a:t>t</a:t>
            </a:r>
            <a:endParaRPr lang="cs-CZ" altLang="zh-CN" dirty="0"/>
          </a:p>
          <a:p>
            <a:pPr marL="0" lvl="0" indent="0">
              <a:buNone/>
            </a:pPr>
            <a:r>
              <a:rPr lang="cs-CZ" altLang="zh-CN" dirty="0" err="1"/>
              <a:t>zh</a:t>
            </a:r>
            <a:r>
              <a:rPr lang="en-US" altLang="zh-CN" dirty="0"/>
              <a:t>è</a:t>
            </a:r>
            <a:r>
              <a:rPr lang="cs-CZ" altLang="zh-CN" dirty="0" err="1"/>
              <a:t>cì</a:t>
            </a:r>
            <a:r>
              <a:rPr lang="cs-CZ" altLang="zh-CN" dirty="0"/>
              <a:t> </a:t>
            </a:r>
            <a:r>
              <a:rPr lang="zh-CN" altLang="en-US" dirty="0"/>
              <a:t>这次 </a:t>
            </a:r>
            <a:r>
              <a:rPr lang="cs-CZ" altLang="zh-CN" dirty="0"/>
              <a:t>= tentokrát</a:t>
            </a:r>
          </a:p>
          <a:p>
            <a:pPr marL="0" indent="0">
              <a:buNone/>
            </a:pPr>
            <a:r>
              <a:rPr lang="cs-CZ" altLang="zh-CN" dirty="0" err="1"/>
              <a:t>nàcì</a:t>
            </a:r>
            <a:r>
              <a:rPr lang="cs-CZ" altLang="zh-CN" dirty="0"/>
              <a:t> </a:t>
            </a:r>
            <a:r>
              <a:rPr lang="zh-CN" altLang="en-US" dirty="0"/>
              <a:t>那次</a:t>
            </a:r>
            <a:r>
              <a:rPr lang="cs-CZ" altLang="zh-CN" dirty="0"/>
              <a:t> = tenkrát</a:t>
            </a:r>
            <a:endParaRPr lang="en-US" altLang="zh-CN" dirty="0"/>
          </a:p>
          <a:p>
            <a:pPr marL="0" lvl="0" indent="0">
              <a:buNone/>
            </a:pPr>
            <a:endParaRPr lang="en-US" altLang="zh-CN" dirty="0"/>
          </a:p>
          <a:p>
            <a:pPr marL="0" lvl="0" indent="0">
              <a:buNone/>
            </a:pPr>
            <a:endParaRPr lang="en-US" altLang="zh-CN" dirty="0"/>
          </a:p>
          <a:p>
            <a:pPr marL="0" lvl="0" indent="0">
              <a:buNone/>
            </a:pPr>
            <a:r>
              <a:rPr lang="zh-CN" altLang="en-US" dirty="0"/>
              <a:t>今天我第一次告诉他这件事。</a:t>
            </a:r>
            <a:r>
              <a:rPr lang="en-GB" altLang="zh-CN" dirty="0" err="1"/>
              <a:t>Dnes</a:t>
            </a:r>
            <a:r>
              <a:rPr lang="en-GB" altLang="zh-CN" dirty="0"/>
              <a:t> </a:t>
            </a:r>
            <a:r>
              <a:rPr lang="en-GB" altLang="zh-CN" dirty="0" err="1"/>
              <a:t>jsem</a:t>
            </a:r>
            <a:r>
              <a:rPr lang="en-GB" altLang="zh-CN" dirty="0"/>
              <a:t> mu o tom </a:t>
            </a:r>
            <a:r>
              <a:rPr lang="cs-CZ" altLang="zh-CN" dirty="0"/>
              <a:t>řekl poprvé.</a:t>
            </a:r>
          </a:p>
          <a:p>
            <a:pPr marL="0" lvl="0" indent="0">
              <a:buNone/>
            </a:pPr>
            <a:r>
              <a:rPr lang="zh-CN" altLang="en-US" dirty="0"/>
              <a:t>我第一次来北京。</a:t>
            </a:r>
            <a:r>
              <a:rPr lang="cs-CZ" altLang="zh-CN" dirty="0"/>
              <a:t>Jsem poprvé v Pekingu.</a:t>
            </a:r>
            <a:endParaRPr lang="en-US" altLang="zh-CN" dirty="0"/>
          </a:p>
          <a:p>
            <a:pPr marL="0" lvl="0" indent="0">
              <a:buNone/>
            </a:pPr>
            <a:r>
              <a:rPr lang="zh-CN" altLang="en-US" dirty="0"/>
              <a:t>那次我什么都不懂。</a:t>
            </a:r>
            <a:r>
              <a:rPr lang="cs-CZ" altLang="zh-CN" dirty="0"/>
              <a:t>Tenkrát jsem vůbec nic nechápal.</a:t>
            </a:r>
          </a:p>
          <a:p>
            <a:pPr marL="0" lvl="0" indent="0">
              <a:buNone/>
            </a:pPr>
            <a:endParaRPr lang="cs-CZ" altLang="zh-CN" dirty="0"/>
          </a:p>
        </p:txBody>
      </p:sp>
    </p:spTree>
    <p:extLst>
      <p:ext uri="{BB962C8B-B14F-4D97-AF65-F5344CB8AC3E}">
        <p14:creationId xmlns:p14="http://schemas.microsoft.com/office/powerpoint/2010/main" val="1285006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Reduplikace sloves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Slovy IC: „</a:t>
            </a:r>
            <a:r>
              <a:rPr lang="cs-CZ" dirty="0" err="1"/>
              <a:t>makes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tone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sentence </a:t>
            </a:r>
            <a:r>
              <a:rPr lang="cs-CZ" dirty="0" err="1"/>
              <a:t>milder</a:t>
            </a:r>
            <a:r>
              <a:rPr lang="cs-CZ" dirty="0"/>
              <a:t>“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Gramaticky vzato jde o slovesný </a:t>
            </a:r>
            <a:r>
              <a:rPr lang="cs-CZ" dirty="0" err="1"/>
              <a:t>numerativ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zh-CN" altLang="en-US" dirty="0"/>
              <a:t>看一下 </a:t>
            </a:r>
            <a:r>
              <a:rPr lang="en-US" altLang="zh-CN" dirty="0"/>
              <a:t>	</a:t>
            </a:r>
            <a:r>
              <a:rPr lang="cs-CZ" altLang="zh-CN" dirty="0"/>
              <a:t>podívat se, mrknout se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看一看</a:t>
            </a:r>
            <a:r>
              <a:rPr lang="cs-CZ" altLang="zh-CN" dirty="0"/>
              <a:t>	totéž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看看</a:t>
            </a:r>
            <a:r>
              <a:rPr lang="cs-CZ" altLang="zh-CN" dirty="0"/>
              <a:t>		totéž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妈妈，你</a:t>
            </a:r>
            <a:r>
              <a:rPr lang="zh-CN" altLang="en-US" dirty="0">
                <a:solidFill>
                  <a:srgbClr val="FF0000"/>
                </a:solidFill>
              </a:rPr>
              <a:t>看看</a:t>
            </a:r>
            <a:r>
              <a:rPr lang="zh-CN" altLang="en-US" dirty="0"/>
              <a:t>，这样对吗？</a:t>
            </a:r>
            <a:r>
              <a:rPr lang="cs-CZ" altLang="zh-CN" dirty="0"/>
              <a:t>Maminko, podívej se, je to takhle správně?</a:t>
            </a:r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781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>
            <a:normAutofit/>
          </a:bodyPr>
          <a:lstStyle/>
          <a:p>
            <a:r>
              <a:rPr lang="cs-CZ" dirty="0"/>
              <a:t>Lokativy - základní  					</a:t>
            </a:r>
            <a:r>
              <a:rPr lang="cs-CZ" sz="1600" dirty="0">
                <a:solidFill>
                  <a:srgbClr val="FF0000"/>
                </a:solidFill>
              </a:rPr>
              <a:t>YD 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403798"/>
            <a:ext cx="11266414" cy="545420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základní funkce lokativů – </a:t>
            </a:r>
            <a:r>
              <a:rPr lang="cs-CZ" dirty="0">
                <a:solidFill>
                  <a:schemeClr val="accent5"/>
                </a:solidFill>
              </a:rPr>
              <a:t>záložka</a:t>
            </a:r>
            <a:r>
              <a:rPr lang="cs-CZ" dirty="0"/>
              <a:t>, která se připíná se za podstatné jméno</a:t>
            </a:r>
          </a:p>
          <a:p>
            <a:r>
              <a:rPr lang="cs-CZ" dirty="0"/>
              <a:t>jednoslabičné a dvouslabičné; </a:t>
            </a:r>
            <a:r>
              <a:rPr lang="cs-CZ" dirty="0">
                <a:solidFill>
                  <a:srgbClr val="00B0F0"/>
                </a:solidFill>
              </a:rPr>
              <a:t>jednoslabičné pouze jako záložky; dvouslabičné jako záložky nebo jako samostatná slova 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v/uvnitř 	</a:t>
            </a:r>
            <a:r>
              <a:rPr lang="cs-CZ" altLang="zh-CN" dirty="0" err="1"/>
              <a:t>lǐ</a:t>
            </a:r>
            <a:r>
              <a:rPr lang="cs-CZ" altLang="zh-CN" dirty="0"/>
              <a:t> </a:t>
            </a:r>
            <a:r>
              <a:rPr lang="zh-CN" altLang="en-US" dirty="0"/>
              <a:t>里</a:t>
            </a:r>
            <a:r>
              <a:rPr lang="cs-CZ" altLang="zh-CN" dirty="0"/>
              <a:t>	 	</a:t>
            </a:r>
            <a:r>
              <a:rPr lang="cs-CZ" altLang="zh-CN" dirty="0" err="1"/>
              <a:t>lǐmian</a:t>
            </a:r>
            <a:r>
              <a:rPr lang="cs-CZ" altLang="zh-CN" dirty="0"/>
              <a:t> </a:t>
            </a:r>
            <a:r>
              <a:rPr lang="zh-CN" altLang="en-US" dirty="0"/>
              <a:t>里面</a:t>
            </a:r>
            <a:r>
              <a:rPr lang="cs-CZ" altLang="zh-CN" dirty="0"/>
              <a:t>		</a:t>
            </a:r>
            <a:r>
              <a:rPr lang="cs-CZ" altLang="zh-CN" dirty="0" err="1"/>
              <a:t>lǐbian</a:t>
            </a:r>
            <a:r>
              <a:rPr lang="cs-CZ" altLang="zh-CN" dirty="0"/>
              <a:t> </a:t>
            </a:r>
            <a:r>
              <a:rPr lang="zh-CN" altLang="en-US" dirty="0"/>
              <a:t>里边</a:t>
            </a:r>
            <a:r>
              <a:rPr lang="cs-CZ" altLang="zh-CN" dirty="0"/>
              <a:t>	 	</a:t>
            </a:r>
            <a:r>
              <a:rPr lang="cs-CZ" altLang="zh-CN" dirty="0" err="1"/>
              <a:t>lǐtou</a:t>
            </a:r>
            <a:r>
              <a:rPr lang="cs-CZ" altLang="zh-CN" dirty="0"/>
              <a:t> </a:t>
            </a:r>
            <a:r>
              <a:rPr lang="zh-CN" altLang="en-US" dirty="0"/>
              <a:t>里头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vně čeho/venku </a:t>
            </a:r>
            <a:r>
              <a:rPr lang="en-US" altLang="zh-CN" dirty="0"/>
              <a:t>w</a:t>
            </a:r>
            <a:r>
              <a:rPr lang="cs-CZ" altLang="zh-CN" dirty="0" err="1"/>
              <a:t>ài</a:t>
            </a:r>
            <a:r>
              <a:rPr lang="cs-CZ" altLang="zh-CN" dirty="0"/>
              <a:t> </a:t>
            </a:r>
            <a:r>
              <a:rPr lang="zh-CN" altLang="en-US" dirty="0"/>
              <a:t>外</a:t>
            </a:r>
            <a:r>
              <a:rPr lang="cs-CZ" altLang="zh-CN" dirty="0"/>
              <a:t>	</a:t>
            </a:r>
            <a:r>
              <a:rPr lang="en-US" altLang="zh-CN" dirty="0"/>
              <a:t>w</a:t>
            </a:r>
            <a:r>
              <a:rPr lang="cs-CZ" altLang="zh-CN" dirty="0" err="1"/>
              <a:t>àimian</a:t>
            </a:r>
            <a:r>
              <a:rPr lang="cs-CZ" altLang="zh-CN" dirty="0"/>
              <a:t> </a:t>
            </a:r>
            <a:r>
              <a:rPr lang="zh-CN" altLang="en-US" dirty="0"/>
              <a:t>外面</a:t>
            </a:r>
            <a:r>
              <a:rPr lang="cs-CZ" altLang="zh-CN" dirty="0"/>
              <a:t>		</a:t>
            </a:r>
            <a:r>
              <a:rPr lang="en-US" altLang="zh-CN" dirty="0"/>
              <a:t>w</a:t>
            </a:r>
            <a:r>
              <a:rPr lang="cs-CZ" altLang="zh-CN" dirty="0" err="1"/>
              <a:t>àibian</a:t>
            </a:r>
            <a:r>
              <a:rPr lang="cs-CZ" altLang="zh-CN" dirty="0"/>
              <a:t> </a:t>
            </a:r>
            <a:r>
              <a:rPr lang="zh-CN" altLang="en-US" dirty="0"/>
              <a:t>外边</a:t>
            </a:r>
            <a:r>
              <a:rPr lang="cs-CZ" altLang="zh-CN" dirty="0"/>
              <a:t>	</a:t>
            </a:r>
            <a:r>
              <a:rPr lang="en-US" altLang="zh-CN" dirty="0"/>
              <a:t> </a:t>
            </a:r>
            <a:r>
              <a:rPr lang="cs-CZ" altLang="zh-CN" dirty="0"/>
              <a:t>	</a:t>
            </a:r>
            <a:r>
              <a:rPr lang="en-US" altLang="zh-CN" dirty="0"/>
              <a:t>w</a:t>
            </a:r>
            <a:r>
              <a:rPr lang="cs-CZ" altLang="zh-CN" dirty="0" err="1"/>
              <a:t>àitou</a:t>
            </a:r>
            <a:r>
              <a:rPr lang="cs-CZ" altLang="zh-CN" dirty="0"/>
              <a:t> </a:t>
            </a:r>
            <a:r>
              <a:rPr lang="zh-CN" altLang="en-US" dirty="0"/>
              <a:t>外头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na, nad/nahoře </a:t>
            </a:r>
            <a:r>
              <a:rPr lang="cs-CZ" altLang="zh-CN" dirty="0" err="1"/>
              <a:t>shà</a:t>
            </a:r>
            <a:r>
              <a:rPr lang="en-US" altLang="zh-CN" dirty="0"/>
              <a:t>ng</a:t>
            </a:r>
            <a:r>
              <a:rPr lang="cs-CZ" altLang="zh-CN" dirty="0"/>
              <a:t> </a:t>
            </a:r>
            <a:r>
              <a:rPr lang="zh-CN" altLang="en-US" dirty="0"/>
              <a:t>上</a:t>
            </a:r>
            <a:r>
              <a:rPr lang="cs-CZ" altLang="zh-CN" dirty="0"/>
              <a:t>	</a:t>
            </a:r>
            <a:r>
              <a:rPr lang="cs-CZ" altLang="zh-CN" dirty="0" err="1"/>
              <a:t>shà</a:t>
            </a:r>
            <a:r>
              <a:rPr lang="en-US" altLang="zh-CN" dirty="0"/>
              <a:t>ng</a:t>
            </a:r>
            <a:r>
              <a:rPr lang="cs-CZ" altLang="zh-CN" dirty="0" err="1"/>
              <a:t>mian</a:t>
            </a:r>
            <a:r>
              <a:rPr lang="cs-CZ" altLang="zh-CN" dirty="0"/>
              <a:t> </a:t>
            </a:r>
            <a:r>
              <a:rPr lang="zh-CN" altLang="en-US" dirty="0"/>
              <a:t>上面</a:t>
            </a:r>
            <a:r>
              <a:rPr lang="cs-CZ" altLang="zh-CN" dirty="0"/>
              <a:t>	</a:t>
            </a:r>
            <a:r>
              <a:rPr lang="cs-CZ" altLang="zh-CN" dirty="0" err="1"/>
              <a:t>shà</a:t>
            </a:r>
            <a:r>
              <a:rPr lang="en-US" altLang="zh-CN" dirty="0"/>
              <a:t>ng</a:t>
            </a:r>
            <a:r>
              <a:rPr lang="cs-CZ" altLang="zh-CN" dirty="0" err="1"/>
              <a:t>bian</a:t>
            </a:r>
            <a:r>
              <a:rPr lang="cs-CZ" altLang="zh-CN" dirty="0"/>
              <a:t> </a:t>
            </a:r>
            <a:r>
              <a:rPr lang="zh-CN" altLang="en-US" dirty="0"/>
              <a:t>上边</a:t>
            </a:r>
            <a:r>
              <a:rPr lang="cs-CZ" altLang="zh-CN" dirty="0"/>
              <a:t>	 </a:t>
            </a:r>
            <a:r>
              <a:rPr lang="cs-CZ" altLang="zh-CN" dirty="0" err="1"/>
              <a:t>shà</a:t>
            </a:r>
            <a:r>
              <a:rPr lang="en-US" altLang="zh-CN" dirty="0"/>
              <a:t>ng</a:t>
            </a:r>
            <a:r>
              <a:rPr lang="cs-CZ" altLang="zh-CN" dirty="0"/>
              <a:t>tou </a:t>
            </a:r>
            <a:r>
              <a:rPr lang="zh-CN" altLang="en-US" dirty="0"/>
              <a:t>上头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pod/dole 	</a:t>
            </a:r>
            <a:r>
              <a:rPr lang="cs-CZ" altLang="zh-CN" dirty="0" err="1"/>
              <a:t>xià</a:t>
            </a:r>
            <a:r>
              <a:rPr lang="cs-CZ" altLang="zh-CN" dirty="0"/>
              <a:t> </a:t>
            </a:r>
            <a:r>
              <a:rPr lang="zh-CN" altLang="en-US" dirty="0"/>
              <a:t>下</a:t>
            </a:r>
            <a:r>
              <a:rPr lang="cs-CZ" altLang="zh-CN" dirty="0"/>
              <a:t>		</a:t>
            </a:r>
            <a:r>
              <a:rPr lang="cs-CZ" altLang="zh-CN" dirty="0" err="1"/>
              <a:t>xiàmian</a:t>
            </a:r>
            <a:r>
              <a:rPr lang="cs-CZ" altLang="zh-CN" dirty="0"/>
              <a:t> </a:t>
            </a:r>
            <a:r>
              <a:rPr lang="zh-CN" altLang="en-US" dirty="0"/>
              <a:t>下面</a:t>
            </a:r>
            <a:r>
              <a:rPr lang="cs-CZ" altLang="zh-CN" dirty="0"/>
              <a:t>		</a:t>
            </a:r>
            <a:r>
              <a:rPr lang="cs-CZ" altLang="zh-CN" dirty="0" err="1"/>
              <a:t>xiàbian</a:t>
            </a:r>
            <a:r>
              <a:rPr lang="cs-CZ" altLang="zh-CN" dirty="0"/>
              <a:t> </a:t>
            </a:r>
            <a:r>
              <a:rPr lang="zh-CN" altLang="en-US" dirty="0"/>
              <a:t>下边</a:t>
            </a:r>
            <a:r>
              <a:rPr lang="cs-CZ" altLang="zh-CN" dirty="0"/>
              <a:t>		</a:t>
            </a:r>
            <a:r>
              <a:rPr lang="cs-CZ" altLang="zh-CN" dirty="0" err="1"/>
              <a:t>xiàtou</a:t>
            </a:r>
            <a:r>
              <a:rPr lang="cs-CZ" altLang="zh-CN" dirty="0"/>
              <a:t> </a:t>
            </a:r>
            <a:r>
              <a:rPr lang="zh-CN" altLang="en-US" dirty="0"/>
              <a:t>下头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před/vpředu	</a:t>
            </a:r>
            <a:r>
              <a:rPr lang="cs-CZ" altLang="zh-CN" dirty="0" err="1"/>
              <a:t>qián</a:t>
            </a:r>
            <a:r>
              <a:rPr lang="cs-CZ" altLang="zh-CN" dirty="0"/>
              <a:t> </a:t>
            </a:r>
            <a:r>
              <a:rPr lang="zh-CN" altLang="en-US" dirty="0"/>
              <a:t>前</a:t>
            </a:r>
            <a:r>
              <a:rPr lang="cs-CZ" altLang="zh-CN" dirty="0"/>
              <a:t>		</a:t>
            </a:r>
            <a:r>
              <a:rPr lang="cs-CZ" altLang="zh-CN" dirty="0" err="1"/>
              <a:t>qiánmian</a:t>
            </a:r>
            <a:r>
              <a:rPr lang="cs-CZ" altLang="zh-CN" dirty="0"/>
              <a:t> </a:t>
            </a:r>
            <a:r>
              <a:rPr lang="zh-CN" altLang="en-US" dirty="0"/>
              <a:t>前面</a:t>
            </a:r>
            <a:r>
              <a:rPr lang="cs-CZ" altLang="zh-CN" dirty="0"/>
              <a:t>	</a:t>
            </a:r>
            <a:r>
              <a:rPr lang="cs-CZ" altLang="zh-CN" dirty="0" err="1"/>
              <a:t>qiánbian</a:t>
            </a:r>
            <a:r>
              <a:rPr lang="cs-CZ" altLang="zh-CN" dirty="0"/>
              <a:t> </a:t>
            </a:r>
            <a:r>
              <a:rPr lang="zh-CN" altLang="en-US" dirty="0"/>
              <a:t>前边</a:t>
            </a:r>
            <a:r>
              <a:rPr lang="cs-CZ" altLang="zh-CN" dirty="0"/>
              <a:t>		</a:t>
            </a:r>
            <a:r>
              <a:rPr lang="cs-CZ" altLang="zh-CN" dirty="0" err="1"/>
              <a:t>qiántou</a:t>
            </a:r>
            <a:r>
              <a:rPr lang="cs-CZ" altLang="zh-CN" dirty="0"/>
              <a:t> </a:t>
            </a:r>
            <a:r>
              <a:rPr lang="zh-CN" altLang="en-US" dirty="0"/>
              <a:t>前头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za/vzadu 	</a:t>
            </a:r>
            <a:r>
              <a:rPr lang="cs-CZ" altLang="zh-CN" dirty="0" err="1"/>
              <a:t>hòu</a:t>
            </a:r>
            <a:r>
              <a:rPr lang="cs-CZ" altLang="zh-CN" dirty="0"/>
              <a:t> </a:t>
            </a:r>
            <a:r>
              <a:rPr lang="zh-CN" altLang="en-US" dirty="0"/>
              <a:t>后</a:t>
            </a:r>
            <a:r>
              <a:rPr lang="cs-CZ" altLang="zh-CN" dirty="0"/>
              <a:t>		</a:t>
            </a:r>
            <a:r>
              <a:rPr lang="cs-CZ" altLang="zh-CN" dirty="0" err="1"/>
              <a:t>hòumian</a:t>
            </a:r>
            <a:r>
              <a:rPr lang="cs-CZ" altLang="zh-CN" dirty="0"/>
              <a:t> </a:t>
            </a:r>
            <a:r>
              <a:rPr lang="zh-CN" altLang="en-US" dirty="0"/>
              <a:t>后面</a:t>
            </a:r>
            <a:r>
              <a:rPr lang="cs-CZ" altLang="zh-CN" dirty="0"/>
              <a:t>		 </a:t>
            </a:r>
            <a:r>
              <a:rPr lang="cs-CZ" altLang="zh-CN" dirty="0" err="1"/>
              <a:t>hòubian</a:t>
            </a:r>
            <a:r>
              <a:rPr lang="cs-CZ" altLang="zh-CN" dirty="0"/>
              <a:t> </a:t>
            </a:r>
            <a:r>
              <a:rPr lang="zh-CN" altLang="en-US" dirty="0"/>
              <a:t>后边</a:t>
            </a:r>
            <a:r>
              <a:rPr lang="cs-CZ" altLang="zh-CN" dirty="0"/>
              <a:t>		</a:t>
            </a:r>
            <a:r>
              <a:rPr lang="cs-CZ" altLang="zh-CN" dirty="0" err="1"/>
              <a:t>hòutou</a:t>
            </a:r>
            <a:r>
              <a:rPr lang="cs-CZ" altLang="zh-CN" dirty="0"/>
              <a:t> </a:t>
            </a:r>
            <a:r>
              <a:rPr lang="zh-CN" altLang="en-US" dirty="0"/>
              <a:t>后头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nalevo od/vlevo		</a:t>
            </a:r>
            <a:r>
              <a:rPr lang="cs-CZ" altLang="zh-CN" dirty="0" err="1"/>
              <a:t>zuǒmian</a:t>
            </a:r>
            <a:r>
              <a:rPr lang="cs-CZ" altLang="zh-CN" dirty="0"/>
              <a:t> </a:t>
            </a:r>
            <a:r>
              <a:rPr lang="zh-CN" altLang="en-US" dirty="0"/>
              <a:t>左面</a:t>
            </a:r>
            <a:r>
              <a:rPr lang="cs-CZ" altLang="zh-CN" dirty="0"/>
              <a:t>		 </a:t>
            </a:r>
            <a:r>
              <a:rPr lang="cs-CZ" altLang="zh-CN" dirty="0" err="1"/>
              <a:t>zuǒbian</a:t>
            </a:r>
            <a:r>
              <a:rPr lang="cs-CZ" altLang="zh-CN" dirty="0"/>
              <a:t> </a:t>
            </a:r>
            <a:r>
              <a:rPr lang="zh-CN" altLang="en-US" dirty="0"/>
              <a:t>左边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/>
              <a:t>napravo </a:t>
            </a:r>
            <a:r>
              <a:rPr lang="cs-CZ" altLang="zh-CN" dirty="0"/>
              <a:t>od/vpravo		</a:t>
            </a:r>
            <a:r>
              <a:rPr lang="cs-CZ" altLang="zh-CN" dirty="0" err="1"/>
              <a:t>yòumian</a:t>
            </a:r>
            <a:r>
              <a:rPr lang="cs-CZ" altLang="zh-CN" dirty="0"/>
              <a:t> </a:t>
            </a:r>
            <a:r>
              <a:rPr lang="zh-CN" altLang="en-US" dirty="0"/>
              <a:t>右面</a:t>
            </a:r>
            <a:r>
              <a:rPr lang="cs-CZ" altLang="zh-CN" dirty="0"/>
              <a:t>		 </a:t>
            </a:r>
            <a:r>
              <a:rPr lang="cs-CZ" altLang="zh-CN" dirty="0" err="1"/>
              <a:t>yòubian</a:t>
            </a:r>
            <a:r>
              <a:rPr lang="cs-CZ" altLang="zh-CN" dirty="0"/>
              <a:t> </a:t>
            </a:r>
            <a:r>
              <a:rPr lang="zh-CN" altLang="en-US" dirty="0"/>
              <a:t>右边</a:t>
            </a: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55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Lokativy - základní  (příklady 1 – s </a:t>
            </a:r>
            <a:r>
              <a:rPr lang="zh-CN" altLang="en-US" dirty="0"/>
              <a:t>在</a:t>
            </a:r>
            <a:r>
              <a:rPr lang="cs-CZ" dirty="0"/>
              <a:t>)							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403798"/>
            <a:ext cx="11266414" cy="54542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zh-CN" dirty="0"/>
              <a:t>1) </a:t>
            </a:r>
            <a:r>
              <a:rPr lang="cs-CZ" altLang="zh-CN" dirty="0">
                <a:solidFill>
                  <a:schemeClr val="accent5"/>
                </a:solidFill>
              </a:rPr>
              <a:t>záložky</a:t>
            </a:r>
            <a:r>
              <a:rPr lang="cs-CZ" altLang="zh-CN" dirty="0"/>
              <a:t>:</a:t>
            </a:r>
          </a:p>
          <a:p>
            <a:pPr marL="0" indent="0">
              <a:buNone/>
            </a:pPr>
            <a:r>
              <a:rPr lang="zh-CN" altLang="en-US" dirty="0"/>
              <a:t>我在家</a:t>
            </a:r>
            <a:r>
              <a:rPr lang="zh-CN" altLang="en-US" dirty="0">
                <a:solidFill>
                  <a:schemeClr val="accent5"/>
                </a:solidFill>
              </a:rPr>
              <a:t>里</a:t>
            </a:r>
            <a:r>
              <a:rPr lang="zh-CN" altLang="en-US" dirty="0"/>
              <a:t>。</a:t>
            </a:r>
            <a:r>
              <a:rPr lang="cs-CZ" altLang="zh-CN" dirty="0"/>
              <a:t>Jsem doma.</a:t>
            </a:r>
          </a:p>
          <a:p>
            <a:pPr marL="0" indent="0">
              <a:buNone/>
            </a:pPr>
            <a:r>
              <a:rPr lang="zh-CN" altLang="en-US" dirty="0"/>
              <a:t>你的书在桌子</a:t>
            </a:r>
            <a:r>
              <a:rPr lang="zh-CN" altLang="en-US" dirty="0">
                <a:solidFill>
                  <a:schemeClr val="accent5"/>
                </a:solidFill>
              </a:rPr>
              <a:t>上</a:t>
            </a:r>
            <a:r>
              <a:rPr lang="zh-CN" altLang="en-US" dirty="0"/>
              <a:t>。 </a:t>
            </a:r>
            <a:r>
              <a:rPr lang="cs-CZ" altLang="zh-CN" dirty="0"/>
              <a:t>Tvoje knihy jsou na stole.</a:t>
            </a:r>
          </a:p>
          <a:p>
            <a:pPr marL="0" indent="0">
              <a:buNone/>
            </a:pPr>
            <a:r>
              <a:rPr lang="zh-CN" altLang="en-US" dirty="0"/>
              <a:t>小李在我（的）</a:t>
            </a:r>
            <a:r>
              <a:rPr lang="zh-CN" altLang="en-US" dirty="0">
                <a:solidFill>
                  <a:schemeClr val="accent5"/>
                </a:solidFill>
              </a:rPr>
              <a:t>右边</a:t>
            </a:r>
            <a:r>
              <a:rPr lang="zh-CN" altLang="en-US" dirty="0"/>
              <a:t>。</a:t>
            </a:r>
            <a:r>
              <a:rPr lang="cs-CZ" altLang="zh-CN" dirty="0"/>
              <a:t>Malý </a:t>
            </a:r>
            <a:r>
              <a:rPr lang="cs-CZ" altLang="zh-CN" dirty="0" err="1"/>
              <a:t>Li</a:t>
            </a:r>
            <a:r>
              <a:rPr lang="cs-CZ" altLang="zh-CN" dirty="0"/>
              <a:t> je napravo ode mě.</a:t>
            </a:r>
          </a:p>
          <a:p>
            <a:pPr marL="0" indent="0">
              <a:buNone/>
            </a:pPr>
            <a:r>
              <a:rPr lang="zh-CN" altLang="en-US" dirty="0"/>
              <a:t>书店在学校（的）</a:t>
            </a:r>
            <a:r>
              <a:rPr lang="zh-CN" altLang="en-US" dirty="0">
                <a:solidFill>
                  <a:schemeClr val="accent5"/>
                </a:solidFill>
              </a:rPr>
              <a:t>前面</a:t>
            </a:r>
            <a:r>
              <a:rPr lang="zh-CN" altLang="en-US" dirty="0"/>
              <a:t>。</a:t>
            </a:r>
            <a:r>
              <a:rPr lang="cs-CZ" altLang="zh-CN" dirty="0"/>
              <a:t>Knihkupectví je před školou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2) </a:t>
            </a:r>
            <a:r>
              <a:rPr lang="cs-CZ" altLang="zh-CN" dirty="0">
                <a:solidFill>
                  <a:srgbClr val="FF0000"/>
                </a:solidFill>
              </a:rPr>
              <a:t>samostatné slovo</a:t>
            </a:r>
            <a:r>
              <a:rPr lang="cs-CZ" altLang="zh-CN" dirty="0"/>
              <a:t>:</a:t>
            </a:r>
          </a:p>
          <a:p>
            <a:pPr marL="0" indent="0">
              <a:buNone/>
            </a:pPr>
            <a:r>
              <a:rPr lang="zh-CN" altLang="en-US" dirty="0"/>
              <a:t>爸爸在</a:t>
            </a:r>
            <a:r>
              <a:rPr lang="zh-CN" altLang="en-US" dirty="0">
                <a:solidFill>
                  <a:srgbClr val="FF0000"/>
                </a:solidFill>
              </a:rPr>
              <a:t>外面</a:t>
            </a:r>
            <a:r>
              <a:rPr lang="zh-CN" altLang="en-US" dirty="0"/>
              <a:t>。</a:t>
            </a:r>
            <a:r>
              <a:rPr lang="cs-CZ" altLang="zh-CN" dirty="0"/>
              <a:t>Tatínek je venku.</a:t>
            </a:r>
          </a:p>
          <a:p>
            <a:pPr marL="0" indent="0">
              <a:buNone/>
            </a:pPr>
            <a:r>
              <a:rPr lang="zh-CN" altLang="en-US" dirty="0"/>
              <a:t>孩子都在</a:t>
            </a:r>
            <a:r>
              <a:rPr lang="zh-CN" altLang="en-US" dirty="0">
                <a:solidFill>
                  <a:srgbClr val="FF0000"/>
                </a:solidFill>
              </a:rPr>
              <a:t>上面</a:t>
            </a:r>
            <a:r>
              <a:rPr lang="zh-CN" altLang="en-US" dirty="0"/>
              <a:t>。</a:t>
            </a:r>
            <a:r>
              <a:rPr lang="cs-CZ" altLang="zh-CN" dirty="0"/>
              <a:t>Děti jsou všechny nahoře.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走</a:t>
            </a:r>
            <a:r>
              <a:rPr lang="zh-CN" altLang="en-US" dirty="0">
                <a:solidFill>
                  <a:srgbClr val="FF0000"/>
                </a:solidFill>
              </a:rPr>
              <a:t>左边</a:t>
            </a:r>
            <a:r>
              <a:rPr lang="zh-CN" altLang="en-US" dirty="0"/>
              <a:t>的路。</a:t>
            </a:r>
            <a:r>
              <a:rPr lang="cs-CZ" altLang="zh-CN" dirty="0"/>
              <a:t>Dejte se cestou nalevo.</a:t>
            </a:r>
          </a:p>
          <a:p>
            <a:pPr marL="0" indent="0">
              <a:buNone/>
            </a:pPr>
            <a:r>
              <a:rPr lang="zh-CN" altLang="en-US" dirty="0"/>
              <a:t>我的书在</a:t>
            </a:r>
            <a:r>
              <a:rPr lang="zh-CN" altLang="en-US" dirty="0">
                <a:solidFill>
                  <a:srgbClr val="FF0000"/>
                </a:solidFill>
              </a:rPr>
              <a:t>后面</a:t>
            </a:r>
            <a:r>
              <a:rPr lang="zh-CN" altLang="en-US" dirty="0"/>
              <a:t>的桌子</a:t>
            </a:r>
            <a:r>
              <a:rPr lang="zh-CN" altLang="en-US" dirty="0">
                <a:solidFill>
                  <a:schemeClr val="accent5"/>
                </a:solidFill>
              </a:rPr>
              <a:t>上</a:t>
            </a:r>
            <a:r>
              <a:rPr lang="zh-CN" altLang="en-US" dirty="0"/>
              <a:t>。</a:t>
            </a:r>
            <a:r>
              <a:rPr lang="cs-CZ" altLang="zh-CN" dirty="0"/>
              <a:t>Moje knihy jsou na stole vzadu.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66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Lokativy - základní  (příklady 2</a:t>
            </a:r>
            <a:r>
              <a:rPr lang="en-US" dirty="0"/>
              <a:t> </a:t>
            </a:r>
            <a:r>
              <a:rPr lang="cs-CZ" dirty="0"/>
              <a:t>– věty existence)							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403798"/>
            <a:ext cx="11266414" cy="54542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zh-CN" dirty="0"/>
              <a:t>1) </a:t>
            </a:r>
            <a:r>
              <a:rPr lang="cs-CZ" altLang="zh-CN" dirty="0">
                <a:solidFill>
                  <a:schemeClr val="accent5"/>
                </a:solidFill>
              </a:rPr>
              <a:t>záložky</a:t>
            </a:r>
            <a:r>
              <a:rPr lang="cs-CZ" altLang="zh-CN" dirty="0"/>
              <a:t>:</a:t>
            </a:r>
          </a:p>
          <a:p>
            <a:pPr marL="0" indent="0">
              <a:buNone/>
            </a:pPr>
            <a:r>
              <a:rPr lang="zh-CN" altLang="en-US" dirty="0"/>
              <a:t>家</a:t>
            </a:r>
            <a:r>
              <a:rPr lang="zh-CN" altLang="en-US" dirty="0">
                <a:solidFill>
                  <a:schemeClr val="accent5"/>
                </a:solidFill>
              </a:rPr>
              <a:t>里</a:t>
            </a:r>
            <a:r>
              <a:rPr lang="zh-CN" altLang="en-US" dirty="0"/>
              <a:t>有妈妈、爸爸和我。</a:t>
            </a:r>
            <a:r>
              <a:rPr lang="cs-CZ" altLang="zh-CN" dirty="0"/>
              <a:t>Doma jsou máma, táta a já.</a:t>
            </a:r>
          </a:p>
          <a:p>
            <a:pPr marL="0" indent="0">
              <a:buNone/>
            </a:pPr>
            <a:r>
              <a:rPr lang="zh-CN" altLang="en-US" dirty="0"/>
              <a:t>桌子</a:t>
            </a:r>
            <a:r>
              <a:rPr lang="zh-CN" altLang="en-US" dirty="0">
                <a:solidFill>
                  <a:schemeClr val="accent5"/>
                </a:solidFill>
              </a:rPr>
              <a:t>上</a:t>
            </a:r>
            <a:r>
              <a:rPr lang="zh-CN" altLang="en-US" dirty="0"/>
              <a:t>有中文书。</a:t>
            </a:r>
            <a:r>
              <a:rPr lang="en-US" altLang="zh-CN" dirty="0"/>
              <a:t>Na</a:t>
            </a:r>
            <a:r>
              <a:rPr lang="cs-CZ" altLang="zh-CN" dirty="0"/>
              <a:t> stole j</a:t>
            </a:r>
            <a:r>
              <a:rPr lang="en-US" altLang="zh-CN" dirty="0" err="1"/>
              <a:t>sou</a:t>
            </a:r>
            <a:r>
              <a:rPr lang="cs-CZ" altLang="zh-CN" dirty="0"/>
              <a:t> čínské knihy.</a:t>
            </a:r>
          </a:p>
          <a:p>
            <a:pPr marL="0" indent="0">
              <a:buNone/>
            </a:pPr>
            <a:r>
              <a:rPr lang="zh-CN" altLang="en-US" dirty="0"/>
              <a:t>桌子</a:t>
            </a:r>
            <a:r>
              <a:rPr lang="zh-CN" altLang="en-US" dirty="0">
                <a:solidFill>
                  <a:schemeClr val="accent5"/>
                </a:solidFill>
              </a:rPr>
              <a:t>上</a:t>
            </a:r>
            <a:r>
              <a:rPr lang="zh-CN" altLang="en-US" dirty="0"/>
              <a:t>是中文书。</a:t>
            </a:r>
            <a:r>
              <a:rPr lang="cs-CZ" altLang="zh-CN" dirty="0"/>
              <a:t>To na stole jsou čínské knihy.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2) </a:t>
            </a:r>
            <a:r>
              <a:rPr lang="cs-CZ" altLang="zh-CN" dirty="0">
                <a:solidFill>
                  <a:srgbClr val="FF0000"/>
                </a:solidFill>
              </a:rPr>
              <a:t>samostatné slovo</a:t>
            </a:r>
            <a:r>
              <a:rPr lang="cs-CZ" altLang="zh-CN" dirty="0"/>
              <a:t>:</a:t>
            </a:r>
          </a:p>
          <a:p>
            <a:pPr marL="0" indent="0">
              <a:buNone/>
            </a:pPr>
            <a:r>
              <a:rPr lang="zh-CN" altLang="en-US" dirty="0"/>
              <a:t>我（的）</a:t>
            </a:r>
            <a:r>
              <a:rPr lang="zh-CN" altLang="en-US" dirty="0">
                <a:solidFill>
                  <a:srgbClr val="FF0000"/>
                </a:solidFill>
              </a:rPr>
              <a:t>右边</a:t>
            </a:r>
            <a:r>
              <a:rPr lang="zh-CN" altLang="en-US" dirty="0"/>
              <a:t>有小李。</a:t>
            </a:r>
            <a:r>
              <a:rPr lang="en-US" altLang="zh-CN" dirty="0"/>
              <a:t>N</a:t>
            </a:r>
            <a:r>
              <a:rPr lang="cs-CZ" altLang="zh-CN" dirty="0" err="1"/>
              <a:t>apravo</a:t>
            </a:r>
            <a:r>
              <a:rPr lang="cs-CZ" altLang="zh-CN" dirty="0"/>
              <a:t> ode mě je malý </a:t>
            </a:r>
            <a:r>
              <a:rPr lang="cs-CZ" altLang="zh-CN" dirty="0" err="1"/>
              <a:t>Li</a:t>
            </a:r>
            <a:r>
              <a:rPr lang="cs-CZ" altLang="zh-CN" dirty="0"/>
              <a:t>.</a:t>
            </a:r>
          </a:p>
          <a:p>
            <a:pPr marL="0" indent="0">
              <a:buNone/>
            </a:pPr>
            <a:r>
              <a:rPr lang="zh-CN" altLang="en-US" dirty="0"/>
              <a:t>学校（的）</a:t>
            </a:r>
            <a:r>
              <a:rPr lang="zh-CN" altLang="en-US" dirty="0">
                <a:solidFill>
                  <a:srgbClr val="FF0000"/>
                </a:solidFill>
              </a:rPr>
              <a:t>前面</a:t>
            </a:r>
            <a:r>
              <a:rPr lang="zh-CN" altLang="en-US" dirty="0"/>
              <a:t>是书店。</a:t>
            </a:r>
            <a:r>
              <a:rPr lang="cs-CZ" altLang="zh-CN" dirty="0"/>
              <a:t>(Ten obchod) před školou je knihkupectví.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外面</a:t>
            </a:r>
            <a:r>
              <a:rPr lang="zh-CN" altLang="en-US" dirty="0"/>
              <a:t>有爸爸。</a:t>
            </a:r>
            <a:r>
              <a:rPr lang="cs-CZ" altLang="zh-CN" dirty="0"/>
              <a:t>Venku je tatínek.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上面</a:t>
            </a:r>
            <a:r>
              <a:rPr lang="zh-CN" altLang="en-US" dirty="0"/>
              <a:t>都是孩子。</a:t>
            </a:r>
            <a:r>
              <a:rPr lang="cs-CZ" altLang="zh-CN" dirty="0"/>
              <a:t>(Ti) nahoře jsou všechno děti.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 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92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Lokativy  - světové strany							</a:t>
            </a:r>
            <a:r>
              <a:rPr lang="cs-CZ" sz="1600" dirty="0">
                <a:solidFill>
                  <a:srgbClr val="FF0000"/>
                </a:solidFill>
              </a:rPr>
              <a:t>YD 48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124125"/>
            <a:ext cx="11266414" cy="57338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Světové strany</a:t>
            </a:r>
            <a:r>
              <a:rPr lang="en-US" dirty="0"/>
              <a:t> </a:t>
            </a:r>
            <a:r>
              <a:rPr lang="cs-CZ" dirty="0"/>
              <a:t>(používají se dvouslabičné varianty; jednoslabičně pouze přívlastky typu </a:t>
            </a:r>
            <a:r>
              <a:rPr lang="cs-CZ" dirty="0" err="1"/>
              <a:t>běimén</a:t>
            </a:r>
            <a:r>
              <a:rPr lang="cs-CZ" dirty="0"/>
              <a:t> </a:t>
            </a:r>
            <a:r>
              <a:rPr lang="zh-CN" altLang="en-US" dirty="0"/>
              <a:t>北门 </a:t>
            </a:r>
            <a:r>
              <a:rPr lang="cs-CZ" altLang="zh-CN" dirty="0"/>
              <a:t>=</a:t>
            </a:r>
            <a:r>
              <a:rPr lang="en-US" altLang="zh-CN" dirty="0"/>
              <a:t> </a:t>
            </a:r>
            <a:r>
              <a:rPr lang="cs-CZ" altLang="zh-CN" dirty="0"/>
              <a:t>severní brána</a:t>
            </a:r>
            <a:r>
              <a:rPr lang="cs-CZ" dirty="0"/>
              <a:t>):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cs-CZ" altLang="zh-CN" dirty="0"/>
              <a:t>sever </a:t>
            </a:r>
            <a:r>
              <a:rPr lang="cs-CZ" altLang="zh-CN" dirty="0" err="1"/>
              <a:t>běi</a:t>
            </a:r>
            <a:r>
              <a:rPr lang="cs-CZ" altLang="zh-CN" dirty="0"/>
              <a:t> </a:t>
            </a:r>
            <a:r>
              <a:rPr lang="zh-CN" altLang="en-US" dirty="0"/>
              <a:t>北</a:t>
            </a:r>
            <a:r>
              <a:rPr lang="en-US" altLang="zh-CN" dirty="0"/>
              <a:t>	</a:t>
            </a:r>
            <a:r>
              <a:rPr lang="cs-CZ" altLang="zh-CN" dirty="0"/>
              <a:t>	jih nán </a:t>
            </a:r>
            <a:r>
              <a:rPr lang="zh-CN" altLang="en-US" dirty="0"/>
              <a:t>南</a:t>
            </a:r>
            <a:r>
              <a:rPr lang="en-US" altLang="zh-CN" dirty="0"/>
              <a:t>		</a:t>
            </a:r>
            <a:r>
              <a:rPr lang="cs-CZ" altLang="zh-CN" dirty="0"/>
              <a:t>východ </a:t>
            </a:r>
            <a:r>
              <a:rPr lang="cs-CZ" altLang="zh-CN" dirty="0" err="1"/>
              <a:t>dōng</a:t>
            </a:r>
            <a:r>
              <a:rPr lang="cs-CZ" altLang="zh-CN" dirty="0"/>
              <a:t> </a:t>
            </a:r>
            <a:r>
              <a:rPr lang="zh-CN" altLang="en-US" dirty="0"/>
              <a:t>东</a:t>
            </a:r>
            <a:r>
              <a:rPr lang="en-US" altLang="zh-CN" dirty="0"/>
              <a:t>		</a:t>
            </a:r>
            <a:r>
              <a:rPr lang="cs-CZ" altLang="zh-CN" dirty="0"/>
              <a:t>západ </a:t>
            </a:r>
            <a:r>
              <a:rPr lang="cs-CZ" altLang="zh-CN" dirty="0" err="1"/>
              <a:t>xī</a:t>
            </a:r>
            <a:r>
              <a:rPr lang="cs-CZ" altLang="zh-CN" dirty="0"/>
              <a:t> </a:t>
            </a:r>
            <a:r>
              <a:rPr lang="zh-CN" altLang="en-US" dirty="0"/>
              <a:t>西</a:t>
            </a:r>
            <a:r>
              <a:rPr lang="cs-CZ" altLang="zh-CN" dirty="0"/>
              <a:t> 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severní/jižní/východní/západní část čeho:</a:t>
            </a:r>
          </a:p>
          <a:p>
            <a:pPr marL="0" indent="0">
              <a:buNone/>
            </a:pPr>
            <a:r>
              <a:rPr lang="cs-CZ" altLang="zh-CN" dirty="0" err="1"/>
              <a:t>běibù</a:t>
            </a:r>
            <a:r>
              <a:rPr lang="cs-CZ" altLang="zh-CN" dirty="0"/>
              <a:t> </a:t>
            </a:r>
            <a:r>
              <a:rPr lang="zh-CN" altLang="en-US" dirty="0"/>
              <a:t>北部</a:t>
            </a:r>
            <a:r>
              <a:rPr lang="en-US" altLang="zh-CN" dirty="0"/>
              <a:t>	</a:t>
            </a:r>
            <a:r>
              <a:rPr lang="cs-CZ" altLang="zh-CN" dirty="0"/>
              <a:t>	</a:t>
            </a:r>
            <a:r>
              <a:rPr lang="cs-CZ" altLang="zh-CN" dirty="0" err="1"/>
              <a:t>nánbù</a:t>
            </a:r>
            <a:r>
              <a:rPr lang="cs-CZ" altLang="zh-CN" dirty="0"/>
              <a:t> </a:t>
            </a:r>
            <a:r>
              <a:rPr lang="zh-CN" altLang="en-US" dirty="0"/>
              <a:t>南部</a:t>
            </a:r>
            <a:r>
              <a:rPr lang="en-US" altLang="zh-CN" dirty="0"/>
              <a:t>		</a:t>
            </a:r>
            <a:r>
              <a:rPr lang="cs-CZ" altLang="zh-CN" dirty="0" err="1"/>
              <a:t>dōngbù</a:t>
            </a:r>
            <a:r>
              <a:rPr lang="cs-CZ" altLang="zh-CN" dirty="0"/>
              <a:t> </a:t>
            </a:r>
            <a:r>
              <a:rPr lang="zh-CN" altLang="en-US" dirty="0"/>
              <a:t>东部</a:t>
            </a:r>
            <a:r>
              <a:rPr lang="en-US" altLang="zh-CN" dirty="0"/>
              <a:t>		</a:t>
            </a:r>
            <a:r>
              <a:rPr lang="cs-CZ" altLang="zh-CN" dirty="0" err="1"/>
              <a:t>xībù</a:t>
            </a:r>
            <a:r>
              <a:rPr lang="cs-CZ" altLang="zh-CN" dirty="0"/>
              <a:t> </a:t>
            </a:r>
            <a:r>
              <a:rPr lang="zh-CN" altLang="en-US" dirty="0"/>
              <a:t>西部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cs-CZ" altLang="zh-CN" dirty="0"/>
              <a:t>na sever/jih/východ/západ odkud:</a:t>
            </a:r>
            <a:endParaRPr lang="en-US" altLang="zh-CN" dirty="0"/>
          </a:p>
          <a:p>
            <a:pPr marL="0" indent="0">
              <a:buNone/>
            </a:pPr>
            <a:r>
              <a:rPr lang="cs-CZ" altLang="zh-CN" dirty="0" err="1"/>
              <a:t>běibian</a:t>
            </a:r>
            <a:r>
              <a:rPr lang="cs-CZ" altLang="zh-CN" dirty="0"/>
              <a:t> </a:t>
            </a:r>
            <a:r>
              <a:rPr lang="zh-CN" altLang="en-US" dirty="0"/>
              <a:t>北边</a:t>
            </a:r>
            <a:r>
              <a:rPr lang="en-US" altLang="zh-CN" dirty="0"/>
              <a:t>	</a:t>
            </a:r>
            <a:r>
              <a:rPr lang="cs-CZ" altLang="zh-CN" dirty="0"/>
              <a:t>	</a:t>
            </a:r>
            <a:r>
              <a:rPr lang="cs-CZ" altLang="zh-CN" dirty="0" err="1"/>
              <a:t>nánb</a:t>
            </a:r>
            <a:r>
              <a:rPr lang="en-US" altLang="zh-CN" dirty="0" err="1"/>
              <a:t>ian</a:t>
            </a:r>
            <a:r>
              <a:rPr lang="cs-CZ" altLang="zh-CN" dirty="0"/>
              <a:t> </a:t>
            </a:r>
            <a:r>
              <a:rPr lang="zh-CN" altLang="en-US" dirty="0"/>
              <a:t>南边</a:t>
            </a:r>
            <a:r>
              <a:rPr lang="en-US" altLang="zh-CN" dirty="0"/>
              <a:t>		</a:t>
            </a:r>
            <a:r>
              <a:rPr lang="cs-CZ" altLang="zh-CN" dirty="0" err="1"/>
              <a:t>dōngbian</a:t>
            </a:r>
            <a:r>
              <a:rPr lang="cs-CZ" altLang="zh-CN" dirty="0"/>
              <a:t> </a:t>
            </a:r>
            <a:r>
              <a:rPr lang="zh-CN" altLang="en-US" dirty="0"/>
              <a:t>东边</a:t>
            </a:r>
            <a:r>
              <a:rPr lang="en-US" altLang="zh-CN" dirty="0"/>
              <a:t>	</a:t>
            </a:r>
            <a:r>
              <a:rPr lang="cs-CZ" altLang="zh-CN" dirty="0"/>
              <a:t>	</a:t>
            </a:r>
            <a:r>
              <a:rPr lang="cs-CZ" altLang="zh-CN" dirty="0" err="1"/>
              <a:t>xībian</a:t>
            </a:r>
            <a:r>
              <a:rPr lang="cs-CZ" altLang="zh-CN" dirty="0"/>
              <a:t> </a:t>
            </a:r>
            <a:r>
              <a:rPr lang="zh-CN" altLang="en-US" dirty="0"/>
              <a:t>西边</a:t>
            </a:r>
            <a:endParaRPr lang="en-US" altLang="zh-CN" dirty="0"/>
          </a:p>
          <a:p>
            <a:pPr marL="0" indent="0">
              <a:buNone/>
            </a:pPr>
            <a:r>
              <a:rPr lang="cs-CZ" altLang="zh-CN" dirty="0" err="1"/>
              <a:t>běimian</a:t>
            </a:r>
            <a:r>
              <a:rPr lang="cs-CZ" altLang="zh-CN" dirty="0"/>
              <a:t> </a:t>
            </a:r>
            <a:r>
              <a:rPr lang="zh-CN" altLang="en-US" dirty="0"/>
              <a:t>北面</a:t>
            </a:r>
            <a:r>
              <a:rPr lang="en-US" altLang="zh-CN" dirty="0"/>
              <a:t>	</a:t>
            </a:r>
            <a:r>
              <a:rPr lang="cs-CZ" altLang="zh-CN" dirty="0"/>
              <a:t>	</a:t>
            </a:r>
            <a:r>
              <a:rPr lang="cs-CZ" altLang="zh-CN" dirty="0" err="1"/>
              <a:t>nánm</a:t>
            </a:r>
            <a:r>
              <a:rPr lang="en-US" altLang="zh-CN" dirty="0" err="1"/>
              <a:t>ian</a:t>
            </a:r>
            <a:r>
              <a:rPr lang="cs-CZ" altLang="zh-CN" dirty="0"/>
              <a:t> </a:t>
            </a:r>
            <a:r>
              <a:rPr lang="zh-CN" altLang="en-US" dirty="0"/>
              <a:t>南面</a:t>
            </a:r>
            <a:r>
              <a:rPr lang="en-US" altLang="zh-CN" dirty="0"/>
              <a:t>		</a:t>
            </a:r>
            <a:r>
              <a:rPr lang="cs-CZ" altLang="zh-CN" dirty="0" err="1"/>
              <a:t>dōngmian</a:t>
            </a:r>
            <a:r>
              <a:rPr lang="cs-CZ" altLang="zh-CN" dirty="0"/>
              <a:t> </a:t>
            </a:r>
            <a:r>
              <a:rPr lang="zh-CN" altLang="en-US" dirty="0"/>
              <a:t>东面</a:t>
            </a:r>
            <a:r>
              <a:rPr lang="en-US" altLang="zh-CN" dirty="0"/>
              <a:t>	</a:t>
            </a:r>
            <a:r>
              <a:rPr lang="cs-CZ" altLang="zh-CN" dirty="0"/>
              <a:t>	</a:t>
            </a:r>
            <a:r>
              <a:rPr lang="cs-CZ" altLang="zh-CN" dirty="0" err="1"/>
              <a:t>xīmian</a:t>
            </a:r>
            <a:r>
              <a:rPr lang="cs-CZ" altLang="zh-CN" dirty="0"/>
              <a:t> </a:t>
            </a:r>
            <a:r>
              <a:rPr lang="zh-CN" altLang="en-US" dirty="0"/>
              <a:t>西面</a:t>
            </a: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en-US" altLang="zh-CN" dirty="0"/>
              <a:t>b</a:t>
            </a:r>
            <a:r>
              <a:rPr lang="cs-CZ" altLang="zh-CN" dirty="0" err="1"/>
              <a:t>ěifang</a:t>
            </a:r>
            <a:r>
              <a:rPr lang="cs-CZ" altLang="zh-CN" dirty="0"/>
              <a:t> </a:t>
            </a:r>
            <a:r>
              <a:rPr lang="zh-CN" altLang="en-US" dirty="0"/>
              <a:t>北方 </a:t>
            </a:r>
            <a:r>
              <a:rPr lang="cs-CZ" altLang="zh-CN" dirty="0"/>
              <a:t>		= severní Čína (</a:t>
            </a:r>
            <a:r>
              <a:rPr lang="zh-CN" altLang="en-US" dirty="0"/>
              <a:t>中国北方</a:t>
            </a:r>
            <a:r>
              <a:rPr lang="cs-CZ" altLang="zh-CN" dirty="0"/>
              <a:t>)</a:t>
            </a:r>
          </a:p>
          <a:p>
            <a:pPr marL="0" indent="0">
              <a:buNone/>
            </a:pPr>
            <a:r>
              <a:rPr lang="cs-CZ" altLang="zh-CN" dirty="0" err="1"/>
              <a:t>nánfang</a:t>
            </a:r>
            <a:r>
              <a:rPr lang="cs-CZ" altLang="zh-CN" dirty="0"/>
              <a:t> </a:t>
            </a:r>
            <a:r>
              <a:rPr lang="zh-CN" altLang="en-US" dirty="0"/>
              <a:t>南方</a:t>
            </a:r>
            <a:r>
              <a:rPr lang="cs-CZ" altLang="zh-CN" dirty="0"/>
              <a:t> 		= jižní Čína (</a:t>
            </a:r>
            <a:r>
              <a:rPr lang="zh-CN" altLang="en-US" dirty="0"/>
              <a:t>中国南方</a:t>
            </a:r>
            <a:r>
              <a:rPr lang="cs-CZ" altLang="zh-CN" dirty="0"/>
              <a:t>)</a:t>
            </a:r>
          </a:p>
          <a:p>
            <a:pPr marL="0" indent="0">
              <a:buNone/>
            </a:pPr>
            <a:r>
              <a:rPr lang="cs-CZ" altLang="zh-CN" dirty="0" err="1"/>
              <a:t>dōngfang</a:t>
            </a:r>
            <a:r>
              <a:rPr lang="cs-CZ" altLang="zh-CN" dirty="0"/>
              <a:t> </a:t>
            </a:r>
            <a:r>
              <a:rPr lang="zh-CN" altLang="en-US" dirty="0"/>
              <a:t>东方</a:t>
            </a:r>
            <a:r>
              <a:rPr lang="en-US" altLang="zh-CN" dirty="0"/>
              <a:t>	</a:t>
            </a:r>
            <a:r>
              <a:rPr lang="cs-CZ" altLang="zh-CN" dirty="0"/>
              <a:t>	= Orient, Východ</a:t>
            </a:r>
          </a:p>
          <a:p>
            <a:pPr marL="0" indent="0">
              <a:buNone/>
            </a:pPr>
            <a:r>
              <a:rPr lang="cs-CZ" altLang="zh-CN" dirty="0" err="1"/>
              <a:t>xīfang</a:t>
            </a:r>
            <a:r>
              <a:rPr lang="cs-CZ" altLang="zh-CN" dirty="0"/>
              <a:t> </a:t>
            </a:r>
            <a:r>
              <a:rPr lang="zh-CN" altLang="en-US" dirty="0"/>
              <a:t>西方</a:t>
            </a:r>
            <a:r>
              <a:rPr lang="cs-CZ" altLang="zh-CN" dirty="0"/>
              <a:t>		= Okcident, Západ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80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>
            <a:normAutofit fontScale="90000"/>
          </a:bodyPr>
          <a:lstStyle/>
          <a:p>
            <a:r>
              <a:rPr lang="cs-CZ" dirty="0"/>
              <a:t>Lokativy  - světové strany (příklady):				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124125"/>
            <a:ext cx="11266414" cy="57338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中国在亚洲（的）</a:t>
            </a:r>
            <a:r>
              <a:rPr lang="zh-CN" altLang="en-US" dirty="0">
                <a:solidFill>
                  <a:schemeClr val="accent5"/>
                </a:solidFill>
              </a:rPr>
              <a:t>东部</a:t>
            </a:r>
            <a:r>
              <a:rPr lang="zh-CN" altLang="en-US" dirty="0"/>
              <a:t>。</a:t>
            </a:r>
            <a:r>
              <a:rPr lang="cs-CZ" altLang="zh-CN" dirty="0"/>
              <a:t>Čína se nachází na východě Asie.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日本在中国（的）</a:t>
            </a:r>
            <a:r>
              <a:rPr lang="zh-CN" altLang="en-US" dirty="0">
                <a:solidFill>
                  <a:schemeClr val="accent5"/>
                </a:solidFill>
              </a:rPr>
              <a:t>东边</a:t>
            </a:r>
            <a:r>
              <a:rPr lang="zh-CN" altLang="en-US" dirty="0"/>
              <a:t>。</a:t>
            </a:r>
            <a:r>
              <a:rPr lang="cs-CZ" altLang="zh-CN" dirty="0"/>
              <a:t>Japonsko se nachází na východ od Číny.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上海在中国（的）</a:t>
            </a:r>
            <a:r>
              <a:rPr lang="zh-CN" altLang="en-US" dirty="0">
                <a:solidFill>
                  <a:schemeClr val="accent5"/>
                </a:solidFill>
              </a:rPr>
              <a:t>南方</a:t>
            </a:r>
            <a:r>
              <a:rPr lang="zh-CN" altLang="en-US" dirty="0"/>
              <a:t>。</a:t>
            </a:r>
            <a:r>
              <a:rPr lang="cs-CZ" altLang="zh-CN" dirty="0" err="1"/>
              <a:t>Shanghai</a:t>
            </a:r>
            <a:r>
              <a:rPr lang="cs-CZ" altLang="zh-CN" dirty="0"/>
              <a:t> se nachází v jižní Číně.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cs-CZ" dirty="0" err="1"/>
              <a:t>淮河</a:t>
            </a:r>
            <a:r>
              <a:rPr lang="zh-CN" altLang="en-US" dirty="0">
                <a:solidFill>
                  <a:schemeClr val="accent5"/>
                </a:solidFill>
              </a:rPr>
              <a:t>北边</a:t>
            </a:r>
            <a:r>
              <a:rPr lang="zh-CN" altLang="en-US" dirty="0"/>
              <a:t>是</a:t>
            </a:r>
            <a:r>
              <a:rPr lang="zh-CN" altLang="en-US" dirty="0">
                <a:solidFill>
                  <a:srgbClr val="FF0000"/>
                </a:solidFill>
              </a:rPr>
              <a:t>北方</a:t>
            </a:r>
            <a:r>
              <a:rPr lang="zh-CN" altLang="en-US" dirty="0"/>
              <a:t>。</a:t>
            </a:r>
            <a:r>
              <a:rPr lang="cs-CZ" altLang="zh-CN" dirty="0"/>
              <a:t>Na sever od řeky </a:t>
            </a:r>
            <a:r>
              <a:rPr lang="cs-CZ" altLang="zh-CN" dirty="0" err="1"/>
              <a:t>Huai</a:t>
            </a:r>
            <a:r>
              <a:rPr lang="cs-CZ" altLang="zh-CN" dirty="0"/>
              <a:t> je Sever.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西边</a:t>
            </a:r>
            <a:r>
              <a:rPr lang="zh-CN" altLang="en-US" dirty="0"/>
              <a:t>有山。</a:t>
            </a:r>
            <a:r>
              <a:rPr lang="en-US" altLang="zh-CN" dirty="0"/>
              <a:t>Na</a:t>
            </a:r>
            <a:r>
              <a:rPr lang="cs-CZ" altLang="zh-CN" dirty="0"/>
              <a:t> západ (odsud) jsou hory. / Na západě jsou hory.</a:t>
            </a:r>
            <a:endParaRPr lang="cs-CZ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429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293614"/>
            <a:ext cx="10515600" cy="780177"/>
          </a:xfrm>
        </p:spPr>
        <p:txBody>
          <a:bodyPr/>
          <a:lstStyle/>
          <a:p>
            <a:r>
              <a:rPr lang="cs-CZ" dirty="0"/>
              <a:t>Lokativy - další  						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507" y="1124125"/>
            <a:ext cx="11266414" cy="57338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cs-CZ" altLang="zh-CN" dirty="0"/>
              <a:t>vedle 		</a:t>
            </a:r>
            <a:r>
              <a:rPr lang="cs-CZ" altLang="zh-CN" dirty="0" err="1"/>
              <a:t>páng</a:t>
            </a:r>
            <a:r>
              <a:rPr lang="en-US" altLang="zh-CN" dirty="0"/>
              <a:t> </a:t>
            </a:r>
            <a:r>
              <a:rPr lang="zh-CN" altLang="en-US" dirty="0"/>
              <a:t>旁 </a:t>
            </a:r>
            <a:r>
              <a:rPr lang="en-US" altLang="zh-CN" dirty="0"/>
              <a:t>/ </a:t>
            </a:r>
            <a:r>
              <a:rPr lang="cs-CZ" altLang="zh-CN" dirty="0" err="1"/>
              <a:t>páng</a:t>
            </a:r>
            <a:r>
              <a:rPr lang="cs-CZ" altLang="zh-CN" b="1" dirty="0" err="1"/>
              <a:t>biān</a:t>
            </a:r>
            <a:r>
              <a:rPr lang="cs-CZ" altLang="zh-CN" dirty="0"/>
              <a:t> </a:t>
            </a:r>
            <a:r>
              <a:rPr lang="zh-CN" altLang="en-US" dirty="0"/>
              <a:t>旁边</a:t>
            </a:r>
            <a:endParaRPr lang="en-US" altLang="zh-CN" dirty="0"/>
          </a:p>
          <a:p>
            <a:pPr marL="0" indent="0">
              <a:buNone/>
            </a:pPr>
            <a:r>
              <a:rPr lang="cs-CZ" altLang="zh-CN" dirty="0"/>
              <a:t>na kraji	</a:t>
            </a:r>
            <a:r>
              <a:rPr lang="cs-CZ" altLang="zh-CN" dirty="0" err="1"/>
              <a:t>bian</a:t>
            </a:r>
            <a:r>
              <a:rPr lang="cs-CZ" altLang="zh-CN" dirty="0"/>
              <a:t> </a:t>
            </a:r>
            <a:r>
              <a:rPr lang="zh-CN" altLang="en-US" dirty="0"/>
              <a:t>边</a:t>
            </a:r>
            <a:r>
              <a:rPr lang="cs-CZ" altLang="zh-CN" dirty="0"/>
              <a:t>	(</a:t>
            </a:r>
            <a:r>
              <a:rPr lang="cs-CZ" altLang="zh-CN" dirty="0" err="1"/>
              <a:t>hǎibian</a:t>
            </a:r>
            <a:r>
              <a:rPr lang="cs-CZ" altLang="zh-CN" dirty="0"/>
              <a:t> </a:t>
            </a:r>
            <a:r>
              <a:rPr lang="zh-CN" altLang="en-US" dirty="0"/>
              <a:t>海边 </a:t>
            </a:r>
            <a:r>
              <a:rPr lang="cs-CZ" altLang="zh-CN" dirty="0"/>
              <a:t>= na břehu moře)</a:t>
            </a:r>
          </a:p>
          <a:p>
            <a:pPr marL="0" indent="0">
              <a:buNone/>
            </a:pPr>
            <a:r>
              <a:rPr lang="cs-CZ" altLang="zh-CN" dirty="0"/>
              <a:t>naproti	</a:t>
            </a:r>
            <a:r>
              <a:rPr lang="cs-CZ" altLang="zh-CN" dirty="0" err="1"/>
              <a:t>duìmi</a:t>
            </a:r>
            <a:r>
              <a:rPr lang="en-US" altLang="zh-CN" dirty="0"/>
              <a:t>a</a:t>
            </a:r>
            <a:r>
              <a:rPr lang="cs-CZ" altLang="zh-CN" dirty="0"/>
              <a:t>n </a:t>
            </a:r>
            <a:r>
              <a:rPr lang="zh-CN" altLang="en-US" dirty="0"/>
              <a:t>对面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b</a:t>
            </a:r>
            <a:r>
              <a:rPr lang="cs-CZ" altLang="zh-CN" dirty="0" err="1"/>
              <a:t>lízko</a:t>
            </a:r>
            <a:r>
              <a:rPr lang="cs-CZ" altLang="zh-CN" dirty="0"/>
              <a:t>		</a:t>
            </a:r>
            <a:r>
              <a:rPr lang="cs-CZ" altLang="zh-CN" dirty="0" err="1"/>
              <a:t>fùj</a:t>
            </a:r>
            <a:r>
              <a:rPr lang="en-US" altLang="zh-CN" dirty="0" err="1"/>
              <a:t>i</a:t>
            </a:r>
            <a:r>
              <a:rPr lang="cs-CZ" altLang="zh-CN" dirty="0"/>
              <a:t>n </a:t>
            </a:r>
            <a:r>
              <a:rPr lang="zh-CN" altLang="en-US" dirty="0"/>
              <a:t>附近</a:t>
            </a:r>
            <a:endParaRPr lang="en-US" altLang="zh-CN" dirty="0"/>
          </a:p>
          <a:p>
            <a:pPr marL="0" indent="0">
              <a:buNone/>
            </a:pPr>
            <a:r>
              <a:rPr lang="cs-CZ" altLang="zh-CN" dirty="0"/>
              <a:t>mezi		</a:t>
            </a:r>
            <a:r>
              <a:rPr lang="cs-CZ" altLang="zh-CN" dirty="0" err="1"/>
              <a:t>zhōng</a:t>
            </a:r>
            <a:r>
              <a:rPr lang="cs-CZ" altLang="zh-CN" dirty="0"/>
              <a:t> </a:t>
            </a:r>
            <a:r>
              <a:rPr lang="zh-CN" altLang="en-US" dirty="0"/>
              <a:t>中 </a:t>
            </a:r>
            <a:r>
              <a:rPr lang="cs-CZ" altLang="zh-CN" dirty="0"/>
              <a:t>/ </a:t>
            </a:r>
            <a:r>
              <a:rPr lang="cs-CZ" altLang="zh-CN" dirty="0" err="1"/>
              <a:t>zhōngjiān</a:t>
            </a:r>
            <a:r>
              <a:rPr lang="cs-CZ" altLang="zh-CN" dirty="0"/>
              <a:t> </a:t>
            </a:r>
            <a:r>
              <a:rPr lang="zh-CN" altLang="en-US" dirty="0"/>
              <a:t>中间</a:t>
            </a:r>
            <a:r>
              <a:rPr lang="cs-CZ" altLang="zh-CN" dirty="0"/>
              <a:t>	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我在妈妈和爸爸</a:t>
            </a:r>
            <a:r>
              <a:rPr lang="zh-CN" altLang="en-US" dirty="0">
                <a:solidFill>
                  <a:srgbClr val="FF0000"/>
                </a:solidFill>
              </a:rPr>
              <a:t>中间</a:t>
            </a:r>
            <a:r>
              <a:rPr lang="zh-CN" altLang="en-US" dirty="0"/>
              <a:t>。</a:t>
            </a:r>
            <a:r>
              <a:rPr lang="cs-CZ" altLang="zh-CN" dirty="0"/>
              <a:t>Jsem mezi maminkou a tatínkem</a:t>
            </a:r>
            <a:r>
              <a:rPr lang="cs-CZ" altLang="zh-CN" i="1" dirty="0"/>
              <a:t>. (třeba na fotce)</a:t>
            </a:r>
          </a:p>
          <a:p>
            <a:pPr marL="0" indent="0">
              <a:buNone/>
            </a:pPr>
            <a:r>
              <a:rPr lang="en-US" altLang="zh-CN" dirty="0"/>
              <a:t>	</a:t>
            </a:r>
            <a:r>
              <a:rPr lang="cs-CZ" altLang="zh-CN" dirty="0"/>
              <a:t>	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441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78235"/>
            <a:ext cx="10515600" cy="1325563"/>
          </a:xfrm>
        </p:spPr>
        <p:txBody>
          <a:bodyPr/>
          <a:lstStyle/>
          <a:p>
            <a:r>
              <a:rPr lang="cs-CZ" dirty="0"/>
              <a:t>Lokativy  - doplňující </a:t>
            </a:r>
            <a:r>
              <a:rPr lang="cs-CZ" dirty="0" err="1"/>
              <a:t>info</a:t>
            </a:r>
            <a:r>
              <a:rPr lang="cs-CZ" dirty="0"/>
              <a:t>						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403798"/>
            <a:ext cx="10611119" cy="54542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dirty="0"/>
              <a:t>jednoslabičné + 	</a:t>
            </a:r>
            <a:r>
              <a:rPr lang="zh-CN" altLang="en-US" dirty="0"/>
              <a:t>头</a:t>
            </a:r>
            <a:r>
              <a:rPr lang="cs-CZ" altLang="zh-CN" dirty="0"/>
              <a:t> (hovorové)</a:t>
            </a:r>
          </a:p>
          <a:p>
            <a:pPr marL="0" indent="0">
              <a:buNone/>
            </a:pPr>
            <a:r>
              <a:rPr lang="cs-CZ" altLang="zh-CN" dirty="0"/>
              <a:t>                                 	</a:t>
            </a:r>
            <a:r>
              <a:rPr lang="zh-CN" altLang="en-US" dirty="0"/>
              <a:t>边</a:t>
            </a:r>
            <a:r>
              <a:rPr lang="cs-CZ" altLang="zh-CN" dirty="0"/>
              <a:t> (používané spíše na severu)</a:t>
            </a:r>
          </a:p>
          <a:p>
            <a:pPr marL="0" indent="0">
              <a:buNone/>
            </a:pPr>
            <a:r>
              <a:rPr lang="cs-CZ" altLang="zh-CN" dirty="0"/>
              <a:t>                                 	</a:t>
            </a:r>
            <a:r>
              <a:rPr lang="zh-CN" altLang="en-US" dirty="0"/>
              <a:t>面</a:t>
            </a:r>
            <a:r>
              <a:rPr lang="cs-CZ" altLang="zh-CN" dirty="0"/>
              <a:t> (používané spíše na jihu)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Při psaní v </a:t>
            </a:r>
            <a:r>
              <a:rPr lang="cs-CZ" altLang="zh-CN" dirty="0" err="1"/>
              <a:t>pinyinu</a:t>
            </a:r>
            <a:r>
              <a:rPr lang="cs-CZ" altLang="zh-CN" dirty="0"/>
              <a:t> píšeme jednoslabičnou záložku dohromady s podstatným jménem, dvouslabičnou jako samostatné slovo.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边</a:t>
            </a:r>
            <a:r>
              <a:rPr lang="cs-CZ" altLang="zh-CN" dirty="0"/>
              <a:t>, </a:t>
            </a:r>
            <a:r>
              <a:rPr lang="zh-CN" altLang="en-US" dirty="0"/>
              <a:t>面</a:t>
            </a:r>
            <a:r>
              <a:rPr lang="cs-CZ" altLang="zh-CN" dirty="0"/>
              <a:t>, </a:t>
            </a:r>
            <a:r>
              <a:rPr lang="zh-CN" altLang="en-US" dirty="0"/>
              <a:t>头</a:t>
            </a:r>
            <a:r>
              <a:rPr lang="cs-CZ" altLang="zh-CN" dirty="0"/>
              <a:t> jsou ve dvouslabičných záložkách atonické, přízvuk je vždy na první slabice (</a:t>
            </a:r>
            <a:r>
              <a:rPr lang="zh-CN" altLang="en-US" dirty="0"/>
              <a:t>里</a:t>
            </a:r>
            <a:r>
              <a:rPr lang="cs-CZ" altLang="zh-CN" dirty="0"/>
              <a:t>, </a:t>
            </a:r>
            <a:r>
              <a:rPr lang="zh-CN" altLang="en-US" dirty="0"/>
              <a:t>外</a:t>
            </a:r>
            <a:r>
              <a:rPr lang="cs-CZ" altLang="zh-CN" dirty="0"/>
              <a:t>, </a:t>
            </a:r>
            <a:r>
              <a:rPr lang="zh-CN" altLang="en-US" dirty="0"/>
              <a:t>前</a:t>
            </a:r>
            <a:r>
              <a:rPr lang="cs-CZ" altLang="zh-CN" dirty="0"/>
              <a:t>…)</a:t>
            </a:r>
          </a:p>
          <a:p>
            <a:pPr marL="0" indent="0">
              <a:buNone/>
            </a:pPr>
            <a:r>
              <a:rPr lang="cs-CZ" altLang="zh-CN" dirty="0"/>
              <a:t>jedinou výjimkou, kde je přízvuk na slabice druhé, je </a:t>
            </a:r>
            <a:r>
              <a:rPr lang="cs-CZ" altLang="zh-CN" dirty="0" err="1"/>
              <a:t>páng</a:t>
            </a:r>
            <a:r>
              <a:rPr lang="cs-CZ" altLang="zh-CN" b="1" dirty="0" err="1"/>
              <a:t>biān</a:t>
            </a:r>
            <a:r>
              <a:rPr lang="cs-CZ" altLang="zh-CN" dirty="0"/>
              <a:t> </a:t>
            </a:r>
            <a:r>
              <a:rPr lang="zh-CN" altLang="en-US" dirty="0"/>
              <a:t>旁边</a:t>
            </a:r>
            <a:r>
              <a:rPr lang="cs-CZ" altLang="zh-CN" dirty="0"/>
              <a:t>!!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4901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2460</Words>
  <Application>Microsoft Office PowerPoint</Application>
  <PresentationFormat>Širokoúhlá obrazovka</PresentationFormat>
  <Paragraphs>256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Gramatika čínštiny 2 KSCA005  3</vt:lpstr>
      <vt:lpstr>obsah</vt:lpstr>
      <vt:lpstr>Lokativy - základní       YD 48</vt:lpstr>
      <vt:lpstr> Lokativy - základní  (příklady 1 – s 在)       </vt:lpstr>
      <vt:lpstr> Lokativy - základní  (příklady 2 – věty existence)       </vt:lpstr>
      <vt:lpstr> Lokativy  - světové strany       YD 48</vt:lpstr>
      <vt:lpstr>Lokativy  - světové strany (příklady):    </vt:lpstr>
      <vt:lpstr>Lokativy - další        </vt:lpstr>
      <vt:lpstr>Lokativy  - doplňující info      </vt:lpstr>
      <vt:lpstr>Prezentace aplikace PowerPoint</vt:lpstr>
      <vt:lpstr>Komparace pomocí A + 没有+ B + (那么)…</vt:lpstr>
      <vt:lpstr>不比 X 没有</vt:lpstr>
      <vt:lpstr>那么 / 这么</vt:lpstr>
      <vt:lpstr>A 没有B 那么… </vt:lpstr>
      <vt:lpstr>到 + místo 去 + činnost</vt:lpstr>
      <vt:lpstr>Vido-časová slovesná přípona guo 过</vt:lpstr>
      <vt:lpstr>Vido-časová slovesná přípona guo 过</vt:lpstr>
      <vt:lpstr>Komplement časového trvání YD 162, 163, 164, 165</vt:lpstr>
      <vt:lpstr>Komplement časového trvání a předmět</vt:lpstr>
      <vt:lpstr>Prezentace aplikace PowerPoint</vt:lpstr>
      <vt:lpstr>Prezentace aplikace PowerPoint</vt:lpstr>
      <vt:lpstr>Prezentace aplikace PowerPoint</vt:lpstr>
      <vt:lpstr>Reduplikace sloves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Gramatika čínštiny 2 KSCA005  1</dc:title>
  <dc:creator>User</dc:creator>
  <cp:lastModifiedBy>Dušan Vávra</cp:lastModifiedBy>
  <cp:revision>93</cp:revision>
  <dcterms:created xsi:type="dcterms:W3CDTF">2018-02-20T11:25:47Z</dcterms:created>
  <dcterms:modified xsi:type="dcterms:W3CDTF">2025-03-03T14:52:54Z</dcterms:modified>
</cp:coreProperties>
</file>