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6" r:id="rId4"/>
    <p:sldId id="289" r:id="rId5"/>
    <p:sldId id="283" r:id="rId6"/>
    <p:sldId id="284" r:id="rId7"/>
    <p:sldId id="285" r:id="rId8"/>
    <p:sldId id="293" r:id="rId9"/>
    <p:sldId id="294" r:id="rId10"/>
    <p:sldId id="295" r:id="rId11"/>
    <p:sldId id="268" r:id="rId12"/>
    <p:sldId id="269" r:id="rId13"/>
    <p:sldId id="279" r:id="rId14"/>
    <p:sldId id="28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6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0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2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49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91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3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02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5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2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42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41D7-75EC-44F4-96E0-2678BAAAD3E2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4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9758" y="2202286"/>
            <a:ext cx="9144000" cy="2871990"/>
          </a:xfrm>
        </p:spPr>
        <p:txBody>
          <a:bodyPr>
            <a:normAutofit fontScale="90000"/>
          </a:bodyPr>
          <a:lstStyle/>
          <a:p>
            <a:r>
              <a:rPr lang="cs-CZ" dirty="0"/>
              <a:t>Gramatika čínštiny 2</a:t>
            </a:r>
            <a:br>
              <a:rPr lang="cs-CZ" dirty="0"/>
            </a:br>
            <a:r>
              <a:rPr lang="cs-CZ" dirty="0"/>
              <a:t>KSCA005</a:t>
            </a:r>
            <a:br>
              <a:rPr lang="cs-CZ" dirty="0"/>
            </a:br>
            <a:br>
              <a:rPr lang="cs-CZ" dirty="0"/>
            </a:br>
            <a:r>
              <a:rPr lang="cs-CZ" dirty="0"/>
              <a:t>7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6851" y="5666702"/>
            <a:ext cx="10358907" cy="518375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59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/>
              <a:t>Slovesa se směrovou modifikací – rozlišení </a:t>
            </a:r>
            <a:r>
              <a:rPr lang="cs-CZ" altLang="zh-CN" dirty="0">
                <a:solidFill>
                  <a:srgbClr val="FF0000"/>
                </a:solidFill>
              </a:rPr>
              <a:t>aktéra</a:t>
            </a:r>
            <a:r>
              <a:rPr lang="cs-CZ" altLang="zh-CN" dirty="0"/>
              <a:t> a </a:t>
            </a:r>
            <a:r>
              <a:rPr lang="cs-CZ" altLang="zh-CN" dirty="0">
                <a:solidFill>
                  <a:srgbClr val="FF0000"/>
                </a:solidFill>
              </a:rPr>
              <a:t>pozorovatele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7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b) Pokud je mluvčí </a:t>
            </a:r>
            <a:r>
              <a:rPr lang="cs-CZ" altLang="zh-CN" dirty="0">
                <a:solidFill>
                  <a:srgbClr val="FF0000"/>
                </a:solidFill>
              </a:rPr>
              <a:t>pozorovatelem </a:t>
            </a:r>
            <a:r>
              <a:rPr lang="cs-CZ" altLang="zh-CN" dirty="0"/>
              <a:t>(2 varianty):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他们跑了上山来。</a:t>
            </a:r>
            <a:r>
              <a:rPr lang="cs-CZ" altLang="zh-CN" dirty="0"/>
              <a:t> Přiběhli nahoru na horu. (</a:t>
            </a:r>
            <a:r>
              <a:rPr lang="zh-CN" altLang="en-US" dirty="0"/>
              <a:t>了</a:t>
            </a:r>
            <a:r>
              <a:rPr lang="cs-CZ" altLang="zh-CN" dirty="0"/>
              <a:t> se klade přímo za sloveso)</a:t>
            </a:r>
          </a:p>
          <a:p>
            <a:pPr marL="0" indent="0">
              <a:buNone/>
            </a:pPr>
            <a:r>
              <a:rPr lang="zh-CN" altLang="en-US" dirty="0"/>
              <a:t>他们跑上了山。</a:t>
            </a:r>
            <a:r>
              <a:rPr lang="cs-CZ" altLang="zh-CN" dirty="0"/>
              <a:t>Přiběhli nahoru na horu. (</a:t>
            </a:r>
            <a:r>
              <a:rPr lang="zh-CN" altLang="en-US" dirty="0"/>
              <a:t>了</a:t>
            </a:r>
            <a:r>
              <a:rPr lang="cs-CZ" altLang="zh-CN" dirty="0"/>
              <a:t> se klade za první složku modifikátoru a druhá složka – </a:t>
            </a:r>
            <a:r>
              <a:rPr lang="zh-CN" altLang="en-US" dirty="0"/>
              <a:t>来</a:t>
            </a:r>
            <a:r>
              <a:rPr lang="cs-CZ" altLang="zh-CN" dirty="0"/>
              <a:t> nebo </a:t>
            </a:r>
            <a:r>
              <a:rPr lang="zh-CN" altLang="en-US" dirty="0"/>
              <a:t>去</a:t>
            </a:r>
            <a:r>
              <a:rPr lang="cs-CZ" altLang="zh-CN" dirty="0"/>
              <a:t> – se vynechá)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3254454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/>
              <a:t>Sloveso </a:t>
            </a:r>
            <a:r>
              <a:rPr lang="zh-CN" altLang="en-US" dirty="0"/>
              <a:t>觉得</a:t>
            </a:r>
            <a:r>
              <a:rPr lang="cs-CZ" altLang="zh-CN" dirty="0"/>
              <a:t> </a:t>
            </a:r>
            <a:r>
              <a:rPr lang="cs-CZ" altLang="zh-CN" sz="1800" dirty="0">
                <a:solidFill>
                  <a:srgbClr val="FF0000"/>
                </a:solidFill>
              </a:rPr>
              <a:t>YD 159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dirty="0"/>
              <a:t>ve významu „myslím si, že.., mít pocit, že…; cítit, že…“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觉得</a:t>
            </a:r>
            <a:r>
              <a:rPr lang="zh-CN" altLang="en-US" dirty="0"/>
              <a:t>这是真的。</a:t>
            </a:r>
            <a:r>
              <a:rPr lang="cs-CZ" altLang="zh-CN" dirty="0"/>
              <a:t>Myslím si, že je to pravda.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觉得</a:t>
            </a:r>
            <a:r>
              <a:rPr lang="zh-CN" altLang="en-US" dirty="0"/>
              <a:t>他今天晚上不来。</a:t>
            </a:r>
            <a:r>
              <a:rPr lang="cs-CZ" altLang="zh-CN" dirty="0"/>
              <a:t>Mám pocit, že dnes večer nepřijde.</a:t>
            </a:r>
            <a:endParaRPr lang="en-US" altLang="zh-CN" dirty="0"/>
          </a:p>
          <a:p>
            <a:pPr marL="0" indent="0">
              <a:buNone/>
            </a:pPr>
            <a:r>
              <a:rPr lang="cs-CZ" dirty="0"/>
              <a:t>2) v postavení před přísudkem, ve významu „cítit se nějak…“</a:t>
            </a:r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00B050"/>
                </a:solidFill>
              </a:rPr>
              <a:t>觉得不觉得</a:t>
            </a:r>
            <a:r>
              <a:rPr lang="zh-CN" altLang="en-US" dirty="0"/>
              <a:t>累</a:t>
            </a:r>
            <a:r>
              <a:rPr lang="cs-CZ" altLang="zh-CN" dirty="0"/>
              <a:t>?  Cítíš se unavený?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觉得</a:t>
            </a:r>
            <a:r>
              <a:rPr lang="zh-CN" altLang="en-US" dirty="0"/>
              <a:t>不舒服。</a:t>
            </a:r>
            <a:r>
              <a:rPr lang="cs-CZ" altLang="zh-CN" dirty="0"/>
              <a:t>Necítím mi dobře.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FontTx/>
              <a:buChar char="-"/>
            </a:pPr>
            <a:r>
              <a:rPr lang="cs-CZ" dirty="0"/>
              <a:t>zápor: </a:t>
            </a:r>
            <a:r>
              <a:rPr lang="zh-CN" altLang="en-US" dirty="0"/>
              <a:t>不觉得， 觉不得</a:t>
            </a:r>
            <a:r>
              <a:rPr lang="cs-CZ" altLang="zh-CN" dirty="0"/>
              <a:t> (potenciální tvar)</a:t>
            </a:r>
          </a:p>
          <a:p>
            <a:pPr marL="0" indent="0">
              <a:buNone/>
            </a:pPr>
            <a:r>
              <a:rPr lang="zh-CN" altLang="en-US" dirty="0"/>
              <a:t>走得慢一点儿，就</a:t>
            </a:r>
            <a:r>
              <a:rPr lang="zh-CN" altLang="en-US" dirty="0">
                <a:solidFill>
                  <a:srgbClr val="00B050"/>
                </a:solidFill>
              </a:rPr>
              <a:t>觉不得</a:t>
            </a:r>
            <a:r>
              <a:rPr lang="zh-CN" altLang="en-US" dirty="0"/>
              <a:t>累。</a:t>
            </a:r>
            <a:r>
              <a:rPr lang="cs-CZ" altLang="zh-CN" dirty="0"/>
              <a:t>/</a:t>
            </a:r>
            <a:r>
              <a:rPr lang="zh-CN" altLang="en-US" dirty="0"/>
              <a:t>就</a:t>
            </a:r>
            <a:r>
              <a:rPr lang="zh-CN" altLang="en-US" dirty="0">
                <a:solidFill>
                  <a:srgbClr val="00B050"/>
                </a:solidFill>
              </a:rPr>
              <a:t>不觉得</a:t>
            </a:r>
            <a:r>
              <a:rPr lang="zh-CN" altLang="en-US" dirty="0"/>
              <a:t>累。</a:t>
            </a:r>
            <a:r>
              <a:rPr lang="cs-CZ" altLang="zh-CN" dirty="0"/>
              <a:t>Když půjdete o něco pomaleji, nebudete se cítit unavení.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387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Spojky </a:t>
            </a:r>
            <a:r>
              <a:rPr lang="zh-CN" altLang="en-US" dirty="0"/>
              <a:t>像</a:t>
            </a:r>
            <a:r>
              <a:rPr lang="cs-CZ" altLang="zh-CN" dirty="0"/>
              <a:t> </a:t>
            </a:r>
            <a:r>
              <a:rPr lang="en-US" altLang="zh-CN" dirty="0" err="1"/>
              <a:t>xiàng</a:t>
            </a:r>
            <a:r>
              <a:rPr lang="cs-CZ" altLang="zh-CN" dirty="0"/>
              <a:t>, </a:t>
            </a:r>
            <a:r>
              <a:rPr lang="zh-CN" altLang="en-US" dirty="0"/>
              <a:t>好像 </a:t>
            </a:r>
            <a:r>
              <a:rPr lang="en-US" altLang="zh-CN" dirty="0" err="1"/>
              <a:t>hǎoxiàng</a:t>
            </a:r>
            <a:r>
              <a:rPr lang="en-US" altLang="zh-CN" dirty="0"/>
              <a:t> </a:t>
            </a:r>
            <a:r>
              <a:rPr lang="cs-CZ" altLang="zh-CN" sz="1800" dirty="0">
                <a:solidFill>
                  <a:srgbClr val="FF0000"/>
                </a:solidFill>
              </a:rPr>
              <a:t>YD 214, 215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2025" y="1825625"/>
            <a:ext cx="10515600" cy="4351338"/>
          </a:xfrm>
        </p:spPr>
        <p:txBody>
          <a:bodyPr/>
          <a:lstStyle/>
          <a:p>
            <a:r>
              <a:rPr lang="cs-CZ" dirty="0"/>
              <a:t>„vypadat jako“</a:t>
            </a:r>
          </a:p>
          <a:p>
            <a:pPr marL="0" indent="0">
              <a:buNone/>
            </a:pPr>
            <a:r>
              <a:rPr lang="zh-CN" altLang="en-US" dirty="0"/>
              <a:t>她</a:t>
            </a:r>
            <a:r>
              <a:rPr lang="zh-CN" altLang="en-US" dirty="0">
                <a:solidFill>
                  <a:srgbClr val="0070C0"/>
                </a:solidFill>
              </a:rPr>
              <a:t>像</a:t>
            </a:r>
            <a:r>
              <a:rPr lang="zh-CN" altLang="en-US" dirty="0"/>
              <a:t>自己的妈妈。</a:t>
            </a:r>
            <a:r>
              <a:rPr lang="cs-CZ" altLang="zh-CN" dirty="0"/>
              <a:t>Podobá se své matce.</a:t>
            </a:r>
          </a:p>
          <a:p>
            <a:pPr marL="0" indent="0">
              <a:buNone/>
            </a:pPr>
            <a:r>
              <a:rPr lang="zh-CN" altLang="en-US" dirty="0"/>
              <a:t>小狗坐在门口那儿， </a:t>
            </a:r>
            <a:r>
              <a:rPr lang="zh-CN" altLang="en-US" dirty="0">
                <a:solidFill>
                  <a:srgbClr val="0070C0"/>
                </a:solidFill>
              </a:rPr>
              <a:t>像</a:t>
            </a:r>
            <a:r>
              <a:rPr lang="zh-CN" altLang="en-US" dirty="0"/>
              <a:t>要出去。</a:t>
            </a:r>
            <a:r>
              <a:rPr lang="cs-CZ" altLang="zh-CN" dirty="0"/>
              <a:t>Pejsek sedí támhle u dveří, jakoby chtěl ven.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好像</a:t>
            </a:r>
            <a:r>
              <a:rPr lang="cs-CZ" altLang="zh-CN" dirty="0"/>
              <a:t> na začátku věty „zdá se, že…; zdá se jakoby…“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好像</a:t>
            </a:r>
            <a:r>
              <a:rPr lang="zh-CN" altLang="en-US" dirty="0"/>
              <a:t>他走了， 你去看看吧。</a:t>
            </a:r>
            <a:r>
              <a:rPr lang="cs-CZ" altLang="zh-CN" dirty="0"/>
              <a:t>Zdá se, že odešel, běž se podívat.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好像</a:t>
            </a:r>
            <a:r>
              <a:rPr lang="zh-CN" altLang="en-US" dirty="0"/>
              <a:t>下雨了。</a:t>
            </a:r>
            <a:r>
              <a:rPr lang="cs-CZ" altLang="zh-CN" dirty="0"/>
              <a:t>Zdá se, že bude pršet.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942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 přibližného počtu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479176"/>
            <a:ext cx="10515600" cy="4966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položením dvou či více jednoduchých číslovek (1…9) za sebe</a:t>
            </a:r>
          </a:p>
          <a:p>
            <a:pPr marL="0" indent="0">
              <a:buNone/>
            </a:pPr>
            <a:r>
              <a:rPr lang="zh-CN" altLang="en-US" dirty="0"/>
              <a:t>我有</a:t>
            </a:r>
            <a:r>
              <a:rPr lang="zh-CN" altLang="en-US" dirty="0">
                <a:solidFill>
                  <a:srgbClr val="FF0000"/>
                </a:solidFill>
              </a:rPr>
              <a:t>三四</a:t>
            </a:r>
            <a:r>
              <a:rPr lang="zh-CN" altLang="en-US" dirty="0"/>
              <a:t>个朋友。</a:t>
            </a:r>
            <a:r>
              <a:rPr lang="cs-CZ" dirty="0"/>
              <a:t> </a:t>
            </a:r>
            <a:r>
              <a:rPr lang="en-US" altLang="zh-CN" dirty="0"/>
              <a:t>M</a:t>
            </a:r>
            <a:r>
              <a:rPr lang="cs-CZ" altLang="zh-CN" dirty="0"/>
              <a:t>á tři čtyři kamarády.</a:t>
            </a:r>
            <a:endParaRPr lang="cs-CZ" dirty="0"/>
          </a:p>
          <a:p>
            <a:pPr marL="0" indent="0">
              <a:buNone/>
            </a:pPr>
            <a:r>
              <a:rPr lang="zh-CN" altLang="en-US" dirty="0"/>
              <a:t>这儿有十</a:t>
            </a:r>
            <a:r>
              <a:rPr lang="zh-CN" altLang="en-US" dirty="0">
                <a:solidFill>
                  <a:srgbClr val="FF0000"/>
                </a:solidFill>
              </a:rPr>
              <a:t>一二</a:t>
            </a:r>
            <a:r>
              <a:rPr lang="zh-CN" altLang="en-US" dirty="0"/>
              <a:t>条鱼。</a:t>
            </a:r>
            <a:r>
              <a:rPr lang="cs-CZ" altLang="zh-CN" dirty="0"/>
              <a:t>Je t</a:t>
            </a:r>
            <a:r>
              <a:rPr lang="en-US" altLang="zh-CN" dirty="0"/>
              <a:t>u</a:t>
            </a:r>
            <a:r>
              <a:rPr lang="cs-CZ" altLang="zh-CN" dirty="0"/>
              <a:t> něco přes deset ryb.  (11-12)</a:t>
            </a:r>
            <a:endParaRPr lang="cs-CZ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四五</a:t>
            </a:r>
            <a:r>
              <a:rPr lang="zh-CN" altLang="en-US" dirty="0"/>
              <a:t>十岁了。</a:t>
            </a:r>
            <a:r>
              <a:rPr lang="cs-CZ" dirty="0"/>
              <a:t> (40-50) Je mu tak čtyřicet nebo padesát.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pomocí </a:t>
            </a:r>
            <a:r>
              <a:rPr lang="zh-CN" altLang="en-US" dirty="0"/>
              <a:t>来</a:t>
            </a:r>
            <a:r>
              <a:rPr lang="cs-CZ" altLang="zh-CN" dirty="0"/>
              <a:t> = „něco přes“</a:t>
            </a:r>
          </a:p>
          <a:p>
            <a:pPr marL="0" indent="0">
              <a:buNone/>
            </a:pPr>
            <a:r>
              <a:rPr lang="zh-CN" altLang="en-US" dirty="0"/>
              <a:t>房间里有三十</a:t>
            </a:r>
            <a:r>
              <a:rPr lang="zh-CN" altLang="en-US" dirty="0">
                <a:solidFill>
                  <a:srgbClr val="FF0000"/>
                </a:solidFill>
              </a:rPr>
              <a:t>来</a:t>
            </a:r>
            <a:r>
              <a:rPr lang="zh-CN" altLang="en-US" dirty="0"/>
              <a:t>个人。</a:t>
            </a:r>
            <a:r>
              <a:rPr lang="cs-CZ" altLang="zh-CN" dirty="0"/>
              <a:t>V místnosti je přes třicet lidí.</a:t>
            </a:r>
          </a:p>
          <a:p>
            <a:pPr marL="0" indent="0">
              <a:buNone/>
            </a:pPr>
            <a:r>
              <a:rPr lang="cs-CZ" altLang="zh-CN" dirty="0"/>
              <a:t>Používá se pouze u celých desítek („něco přes deset“, „přes dvacet“ atd.)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06877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024" y="421341"/>
            <a:ext cx="11286564" cy="62663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zh-CN" dirty="0"/>
              <a:t>3) pomocí </a:t>
            </a:r>
            <a:r>
              <a:rPr lang="zh-CN" altLang="en-US" dirty="0"/>
              <a:t>多</a:t>
            </a:r>
            <a:r>
              <a:rPr lang="cs-CZ" altLang="zh-CN" dirty="0"/>
              <a:t>  = „více než“</a:t>
            </a:r>
          </a:p>
          <a:p>
            <a:pPr marL="0" indent="0">
              <a:buNone/>
            </a:pPr>
            <a:r>
              <a:rPr lang="cs-CZ" altLang="zh-CN" dirty="0"/>
              <a:t> </a:t>
            </a:r>
          </a:p>
          <a:p>
            <a:pPr marL="0" indent="0">
              <a:buNone/>
            </a:pPr>
            <a:r>
              <a:rPr lang="cs-CZ" altLang="zh-CN" dirty="0"/>
              <a:t>a) v případě, že se jedná o na menší jednotky dále </a:t>
            </a:r>
            <a:r>
              <a:rPr lang="cs-CZ" altLang="zh-CN" u="sng" dirty="0"/>
              <a:t>nedělitelné</a:t>
            </a:r>
            <a:r>
              <a:rPr lang="cs-CZ" altLang="zh-CN" dirty="0"/>
              <a:t> substantivum, např. člověk, student…pořadí: </a:t>
            </a:r>
            <a:r>
              <a:rPr lang="zh-CN" altLang="en-US" dirty="0">
                <a:solidFill>
                  <a:srgbClr val="FF0000"/>
                </a:solidFill>
              </a:rPr>
              <a:t>多</a:t>
            </a:r>
            <a:r>
              <a:rPr lang="cs-CZ" altLang="zh-CN" dirty="0"/>
              <a:t> + </a:t>
            </a:r>
            <a:r>
              <a:rPr lang="cs-CZ" altLang="zh-CN" dirty="0">
                <a:solidFill>
                  <a:srgbClr val="00B050"/>
                </a:solidFill>
              </a:rPr>
              <a:t>měrové slovo</a:t>
            </a:r>
          </a:p>
          <a:p>
            <a:pPr marL="0" indent="0">
              <a:buNone/>
            </a:pPr>
            <a:r>
              <a:rPr lang="zh-CN" altLang="en-US" dirty="0"/>
              <a:t>这个大学有八百</a:t>
            </a:r>
            <a:r>
              <a:rPr lang="zh-CN" altLang="en-US" dirty="0">
                <a:solidFill>
                  <a:srgbClr val="FF0000"/>
                </a:solidFill>
              </a:rPr>
              <a:t>多</a:t>
            </a:r>
            <a:r>
              <a:rPr lang="zh-CN" altLang="en-US" dirty="0">
                <a:solidFill>
                  <a:srgbClr val="00B050"/>
                </a:solidFill>
              </a:rPr>
              <a:t>个</a:t>
            </a:r>
            <a:r>
              <a:rPr lang="zh-CN" altLang="en-US" dirty="0"/>
              <a:t>学生。</a:t>
            </a:r>
            <a:r>
              <a:rPr lang="cs-CZ" altLang="zh-CN" dirty="0"/>
              <a:t>Tato univerzita má přes 800 studentů.</a:t>
            </a:r>
          </a:p>
          <a:p>
            <a:pPr marL="0" indent="0">
              <a:buNone/>
            </a:pPr>
            <a:r>
              <a:rPr lang="cs-CZ" dirty="0"/>
              <a:t>- používá se pouze u násobků desítek </a:t>
            </a:r>
            <a:endParaRPr lang="en-US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b) v případě, že se jedná o substantivum dále </a:t>
            </a:r>
            <a:r>
              <a:rPr lang="cs-CZ" altLang="zh-CN" u="sng" dirty="0"/>
              <a:t>dělitelné</a:t>
            </a:r>
            <a:r>
              <a:rPr lang="cs-CZ" altLang="zh-CN" dirty="0"/>
              <a:t> na menší jednotky, např. peníze, týden… může být pořadí: </a:t>
            </a:r>
            <a:r>
              <a:rPr lang="zh-CN" altLang="en-US" dirty="0">
                <a:solidFill>
                  <a:srgbClr val="7030A0"/>
                </a:solidFill>
              </a:rPr>
              <a:t>多</a:t>
            </a:r>
            <a:r>
              <a:rPr lang="cs-CZ" altLang="zh-CN" dirty="0">
                <a:solidFill>
                  <a:srgbClr val="7030A0"/>
                </a:solidFill>
              </a:rPr>
              <a:t> + měrové slovo  </a:t>
            </a:r>
            <a:r>
              <a:rPr lang="cs-CZ" altLang="zh-CN" dirty="0"/>
              <a:t>nebo </a:t>
            </a:r>
            <a:r>
              <a:rPr lang="cs-CZ" altLang="zh-CN" dirty="0">
                <a:solidFill>
                  <a:srgbClr val="0070C0"/>
                </a:solidFill>
              </a:rPr>
              <a:t>měrové slovo  + </a:t>
            </a:r>
            <a:r>
              <a:rPr lang="zh-CN" altLang="en-US" dirty="0">
                <a:solidFill>
                  <a:srgbClr val="0070C0"/>
                </a:solidFill>
              </a:rPr>
              <a:t>多</a:t>
            </a:r>
            <a:endParaRPr lang="cs-CZ" altLang="zh-CN" dirty="0">
              <a:solidFill>
                <a:srgbClr val="0070C0"/>
              </a:solidFill>
            </a:endParaRPr>
          </a:p>
          <a:p>
            <a:r>
              <a:rPr lang="cs-CZ" altLang="zh-CN" dirty="0"/>
              <a:t>dochází ale</a:t>
            </a:r>
            <a:r>
              <a:rPr lang="en-US" altLang="zh-CN" dirty="0"/>
              <a:t> </a:t>
            </a:r>
            <a:r>
              <a:rPr lang="cs-CZ" altLang="zh-CN" dirty="0"/>
              <a:t>k malé změně významu:</a:t>
            </a:r>
          </a:p>
          <a:p>
            <a:pPr marL="0" indent="0">
              <a:buNone/>
            </a:pPr>
            <a:r>
              <a:rPr lang="zh-CN" altLang="en-US" dirty="0"/>
              <a:t>一杯咖啡三十</a:t>
            </a:r>
            <a:r>
              <a:rPr lang="zh-CN" altLang="en-US" dirty="0">
                <a:solidFill>
                  <a:srgbClr val="7030A0"/>
                </a:solidFill>
              </a:rPr>
              <a:t>多块</a:t>
            </a:r>
            <a:r>
              <a:rPr lang="zh-CN" altLang="en-US" dirty="0"/>
              <a:t>钱。</a:t>
            </a:r>
            <a:r>
              <a:rPr lang="cs-CZ" altLang="zh-CN" dirty="0"/>
              <a:t>Hrnek kávy stojí více než 30 </a:t>
            </a:r>
            <a:r>
              <a:rPr lang="cs-CZ" altLang="zh-CN" dirty="0" err="1"/>
              <a:t>kuaiů</a:t>
            </a:r>
            <a:r>
              <a:rPr lang="cs-CZ" altLang="zh-CN" dirty="0"/>
              <a:t>. </a:t>
            </a:r>
            <a:r>
              <a:rPr lang="cs-CZ" altLang="zh-CN" sz="2100" dirty="0"/>
              <a:t>(= více než 30 a méně než 40)</a:t>
            </a:r>
            <a:endParaRPr lang="en-US" altLang="zh-CN" sz="2100" dirty="0"/>
          </a:p>
          <a:p>
            <a:pPr marL="0" indent="0">
              <a:buNone/>
            </a:pPr>
            <a:r>
              <a:rPr lang="zh-CN" altLang="en-US" dirty="0"/>
              <a:t>一杯咖啡三十</a:t>
            </a:r>
            <a:r>
              <a:rPr lang="zh-CN" altLang="en-US" dirty="0">
                <a:solidFill>
                  <a:srgbClr val="0070C0"/>
                </a:solidFill>
              </a:rPr>
              <a:t>块多</a:t>
            </a:r>
            <a:r>
              <a:rPr lang="zh-CN" altLang="en-US" dirty="0"/>
              <a:t>钱。</a:t>
            </a:r>
            <a:r>
              <a:rPr lang="cs-CZ" altLang="zh-CN" dirty="0"/>
              <a:t> Hrnek kávy stojí více než 30 </a:t>
            </a:r>
            <a:r>
              <a:rPr lang="cs-CZ" altLang="zh-CN" dirty="0" err="1"/>
              <a:t>kuaiů</a:t>
            </a:r>
            <a:r>
              <a:rPr lang="cs-CZ" altLang="zh-CN" dirty="0"/>
              <a:t>. </a:t>
            </a:r>
            <a:r>
              <a:rPr lang="cs-CZ" altLang="zh-CN" sz="2100" dirty="0"/>
              <a:t>(= více než 30 ale méně než 31)</a:t>
            </a:r>
            <a:endParaRPr lang="en-US" altLang="zh-CN" sz="2100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Varianta b) se dá použít i u čísel které nejsou desítkami, ovšem pouze druhá varianta: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我们两个人认识三</a:t>
            </a:r>
            <a:r>
              <a:rPr lang="zh-CN" altLang="en-US" dirty="0">
                <a:solidFill>
                  <a:srgbClr val="0070C0"/>
                </a:solidFill>
              </a:rPr>
              <a:t>年多</a:t>
            </a:r>
            <a:r>
              <a:rPr lang="zh-CN" altLang="en-US" dirty="0"/>
              <a:t>了。</a:t>
            </a:r>
            <a:r>
              <a:rPr lang="cs-CZ" altLang="zh-CN" dirty="0"/>
              <a:t>My dva se známe už více než tři roky. </a:t>
            </a:r>
          </a:p>
          <a:p>
            <a:pPr marL="0" indent="0">
              <a:buNone/>
            </a:pPr>
            <a:r>
              <a:rPr lang="cs-CZ" altLang="zh-CN" sz="2100" dirty="0"/>
              <a:t> 				            (= více než 3 a méně než 4; 3 a několik měsíců)</a:t>
            </a:r>
            <a:endParaRPr lang="en-US" altLang="zh-CN" sz="21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5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přenesené významy směrových modifikátorů</a:t>
            </a:r>
            <a:endParaRPr lang="en-US" dirty="0"/>
          </a:p>
          <a:p>
            <a:pPr marL="0" indent="0">
              <a:buNone/>
            </a:pPr>
            <a:r>
              <a:rPr lang="cs-CZ" altLang="zh-CN" dirty="0"/>
              <a:t>rozlišení aktéra a pozorovatele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vyjádření přibližného počtu </a:t>
            </a:r>
          </a:p>
          <a:p>
            <a:pPr marL="0" indent="0">
              <a:buNone/>
            </a:pPr>
            <a:r>
              <a:rPr lang="cs-CZ" altLang="zh-CN" dirty="0"/>
              <a:t>výrazy </a:t>
            </a:r>
            <a:r>
              <a:rPr lang="zh-CN" altLang="en-US" dirty="0"/>
              <a:t>觉得</a:t>
            </a:r>
            <a:r>
              <a:rPr lang="cs-CZ" altLang="zh-CN" dirty="0"/>
              <a:t>, </a:t>
            </a:r>
            <a:r>
              <a:rPr lang="zh-CN" altLang="en-US" dirty="0"/>
              <a:t>好像</a:t>
            </a:r>
            <a:r>
              <a:rPr lang="cs-CZ" altLang="zh-CN" dirty="0"/>
              <a:t>/</a:t>
            </a:r>
            <a:r>
              <a:rPr lang="zh-CN" altLang="en-US" dirty="0"/>
              <a:t>像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44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Přenesené významy směrových modifikátorů: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725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sz="2400" dirty="0"/>
              <a:t>Některé směrové modifikátory mají kromě svého základního významu vyjadřující ho směr pohybu ještě jiné, přenesené významy (základní případy na následujících stránkách).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sz="2400" dirty="0"/>
              <a:t>Umístění předmětu: vždy mezi složkami dvouslabičného modifikátoru.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sz="2400" dirty="0"/>
              <a:t>Použití slovesné přípony</a:t>
            </a:r>
            <a:r>
              <a:rPr lang="zh-CN" altLang="en-US" sz="2400" dirty="0"/>
              <a:t>了</a:t>
            </a:r>
            <a:r>
              <a:rPr lang="cs-CZ" altLang="zh-CN" sz="2400" dirty="0"/>
              <a:t>: nepoužívá se ve větách s předmětem; ve větách bez předmětu se může použít bezprostředně za slovesem: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sz="2400" dirty="0"/>
              <a:t>汽车停了下来。</a:t>
            </a:r>
            <a:r>
              <a:rPr lang="cs-CZ" altLang="zh-CN" sz="2400" dirty="0"/>
              <a:t>Auto se zastavilo. </a:t>
            </a:r>
            <a:r>
              <a:rPr lang="cs-CZ" altLang="zh-CN" sz="2400" dirty="0">
                <a:solidFill>
                  <a:srgbClr val="FF0000"/>
                </a:solidFill>
              </a:rPr>
              <a:t>– zde</a:t>
            </a:r>
            <a:r>
              <a:rPr lang="zh-CN" altLang="en-US" sz="2400" dirty="0">
                <a:solidFill>
                  <a:srgbClr val="FF0000"/>
                </a:solidFill>
              </a:rPr>
              <a:t>了</a:t>
            </a:r>
            <a:r>
              <a:rPr lang="cs-CZ" altLang="zh-CN" sz="2400" dirty="0">
                <a:solidFill>
                  <a:srgbClr val="FF0000"/>
                </a:solidFill>
              </a:rPr>
              <a:t> být může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sz="2400" dirty="0"/>
              <a:t>我们都唱起歌来。</a:t>
            </a:r>
            <a:r>
              <a:rPr lang="cs-CZ" altLang="zh-CN" sz="2400" dirty="0"/>
              <a:t>Všichni jsme začali zpívat. </a:t>
            </a:r>
            <a:r>
              <a:rPr lang="cs-CZ" altLang="zh-CN" sz="2400" dirty="0">
                <a:solidFill>
                  <a:srgbClr val="FF0000"/>
                </a:solidFill>
              </a:rPr>
              <a:t>– zde</a:t>
            </a:r>
            <a:r>
              <a:rPr lang="zh-CN" altLang="en-US" sz="2400" dirty="0">
                <a:solidFill>
                  <a:srgbClr val="FF0000"/>
                </a:solidFill>
              </a:rPr>
              <a:t>了</a:t>
            </a:r>
            <a:r>
              <a:rPr lang="cs-CZ" altLang="zh-CN" sz="2400" dirty="0">
                <a:solidFill>
                  <a:srgbClr val="FF0000"/>
                </a:solidFill>
              </a:rPr>
              <a:t> být nesmí</a:t>
            </a:r>
          </a:p>
        </p:txBody>
      </p:sp>
    </p:spTree>
    <p:extLst>
      <p:ext uri="{BB962C8B-B14F-4D97-AF65-F5344CB8AC3E}">
        <p14:creationId xmlns:p14="http://schemas.microsoft.com/office/powerpoint/2010/main" val="3547476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Přenesené významy směrových modifikátorů: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725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CN" altLang="en-US" sz="4100" b="1" dirty="0"/>
              <a:t>下去</a:t>
            </a:r>
            <a:endParaRPr lang="en-US" altLang="zh-CN" dirty="0"/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Základní funkce:</a:t>
            </a:r>
            <a:r>
              <a:rPr lang="en-US" dirty="0"/>
              <a:t> </a:t>
            </a:r>
            <a:r>
              <a:rPr lang="en-US" dirty="0" err="1"/>
              <a:t>poh</a:t>
            </a:r>
            <a:r>
              <a:rPr lang="cs-CZ" dirty="0"/>
              <a:t>y</a:t>
            </a:r>
            <a:r>
              <a:rPr lang="en-US" dirty="0"/>
              <a:t>b od </a:t>
            </a:r>
            <a:r>
              <a:rPr lang="en-US" dirty="0" err="1"/>
              <a:t>mlu</a:t>
            </a:r>
            <a:r>
              <a:rPr lang="cs-CZ" dirty="0" err="1"/>
              <a:t>včího</a:t>
            </a:r>
            <a:r>
              <a:rPr lang="cs-CZ" dirty="0"/>
              <a:t> směrem dolů (</a:t>
            </a:r>
            <a:r>
              <a:rPr lang="zh-CN" altLang="en-US" dirty="0"/>
              <a:t>跑下去</a:t>
            </a:r>
            <a:r>
              <a:rPr lang="en-US" altLang="zh-CN" dirty="0"/>
              <a:t>!</a:t>
            </a:r>
            <a:r>
              <a:rPr lang="zh-CN" altLang="en-US" dirty="0"/>
              <a:t> </a:t>
            </a:r>
            <a:r>
              <a:rPr lang="en-US" altLang="zh-CN" dirty="0"/>
              <a:t>= </a:t>
            </a:r>
            <a:r>
              <a:rPr lang="cs-CZ" altLang="zh-CN" dirty="0"/>
              <a:t>Utíkej dolů!) </a:t>
            </a:r>
            <a:endParaRPr lang="cs-CZ" altLang="zh-CN" dirty="0">
              <a:solidFill>
                <a:srgbClr val="FF0000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Zvláštní funkce</a:t>
            </a:r>
            <a:r>
              <a:rPr lang="cs-CZ" dirty="0"/>
              <a:t>: pokračování děje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我们只能</a:t>
            </a:r>
            <a:r>
              <a:rPr lang="zh-CN" altLang="en-US" dirty="0">
                <a:solidFill>
                  <a:srgbClr val="FF0000"/>
                </a:solidFill>
              </a:rPr>
              <a:t>等下去</a:t>
            </a:r>
            <a:r>
              <a:rPr lang="zh-CN" altLang="en-US" dirty="0"/>
              <a:t>。</a:t>
            </a:r>
            <a:r>
              <a:rPr lang="cs-CZ" altLang="zh-CN" dirty="0"/>
              <a:t>Můžeme jen dál čekat. (</a:t>
            </a:r>
            <a:r>
              <a:rPr lang="zh-CN" altLang="en-US" dirty="0"/>
              <a:t>等下去</a:t>
            </a:r>
            <a:r>
              <a:rPr lang="cs-CZ" altLang="zh-CN" dirty="0"/>
              <a:t> = „pokračovat v čekání.“)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你不能再</a:t>
            </a:r>
            <a:r>
              <a:rPr lang="zh-CN" altLang="en-US" dirty="0">
                <a:solidFill>
                  <a:srgbClr val="FF0000"/>
                </a:solidFill>
              </a:rPr>
              <a:t>说下去</a:t>
            </a:r>
            <a:r>
              <a:rPr lang="zh-CN" altLang="en-US" dirty="0"/>
              <a:t>了。</a:t>
            </a:r>
            <a:r>
              <a:rPr lang="cs-CZ" altLang="zh-CN" dirty="0"/>
              <a:t>Už nemůžeš dál mluvit. (</a:t>
            </a:r>
            <a:r>
              <a:rPr lang="zh-CN" altLang="en-US" dirty="0"/>
              <a:t>说下去</a:t>
            </a:r>
            <a:r>
              <a:rPr lang="cs-CZ" altLang="zh-CN" dirty="0"/>
              <a:t> = „pokračovat v mluvení.“)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969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Přenesené významy směrových modifikátorů: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72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CN" altLang="en-US" sz="4600" b="1" dirty="0"/>
              <a:t>下来</a:t>
            </a:r>
            <a:endParaRPr lang="en-US" altLang="zh-CN" sz="4600" b="1" dirty="0"/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Základní funkce:</a:t>
            </a:r>
            <a:r>
              <a:rPr lang="en-US" dirty="0"/>
              <a:t> </a:t>
            </a:r>
            <a:r>
              <a:rPr lang="en-US" dirty="0" err="1"/>
              <a:t>poh</a:t>
            </a:r>
            <a:r>
              <a:rPr lang="cs-CZ" dirty="0"/>
              <a:t>y</a:t>
            </a:r>
            <a:r>
              <a:rPr lang="en-US" dirty="0"/>
              <a:t>b </a:t>
            </a:r>
            <a:r>
              <a:rPr lang="cs-CZ" dirty="0"/>
              <a:t>k</a:t>
            </a:r>
            <a:r>
              <a:rPr lang="en-US" dirty="0"/>
              <a:t> </a:t>
            </a:r>
            <a:r>
              <a:rPr lang="en-US" dirty="0" err="1"/>
              <a:t>mlu</a:t>
            </a:r>
            <a:r>
              <a:rPr lang="cs-CZ" dirty="0" err="1"/>
              <a:t>včímu</a:t>
            </a:r>
            <a:r>
              <a:rPr lang="cs-CZ" dirty="0"/>
              <a:t> směrem dolů (</a:t>
            </a:r>
            <a:r>
              <a:rPr lang="zh-CN" altLang="en-US" dirty="0"/>
              <a:t>跑下来</a:t>
            </a:r>
            <a:r>
              <a:rPr lang="en-US" altLang="zh-CN" dirty="0"/>
              <a:t>!</a:t>
            </a:r>
            <a:r>
              <a:rPr lang="zh-CN" altLang="en-US" dirty="0"/>
              <a:t> </a:t>
            </a:r>
            <a:r>
              <a:rPr lang="en-US" altLang="zh-CN" dirty="0"/>
              <a:t>= </a:t>
            </a:r>
            <a:r>
              <a:rPr lang="cs-CZ" altLang="zh-CN" dirty="0"/>
              <a:t>Poběž dolů!; </a:t>
            </a:r>
            <a:r>
              <a:rPr lang="zh-CN" altLang="en-US" dirty="0"/>
              <a:t>坐下来 </a:t>
            </a:r>
            <a:r>
              <a:rPr lang="en-US" altLang="zh-CN" dirty="0"/>
              <a:t>= </a:t>
            </a:r>
            <a:r>
              <a:rPr lang="cs-CZ" altLang="zh-CN" dirty="0"/>
              <a:t>Posaď se!)</a:t>
            </a:r>
            <a:endParaRPr lang="cs-CZ" altLang="zh-CN" dirty="0">
              <a:solidFill>
                <a:srgbClr val="FF0000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Zvláštní funkce</a:t>
            </a:r>
            <a:r>
              <a:rPr lang="cs-CZ" dirty="0"/>
              <a:t>: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dirty="0"/>
              <a:t>a) uklidnit se, zastavit se (o situaci)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汽车</a:t>
            </a:r>
            <a:r>
              <a:rPr lang="zh-CN" altLang="en-US" dirty="0">
                <a:solidFill>
                  <a:srgbClr val="FF0000"/>
                </a:solidFill>
              </a:rPr>
              <a:t>停了下来</a:t>
            </a:r>
            <a:r>
              <a:rPr lang="zh-CN" altLang="en-US" dirty="0"/>
              <a:t>。</a:t>
            </a:r>
            <a:r>
              <a:rPr lang="cs-CZ" altLang="zh-CN" dirty="0"/>
              <a:t>Auto se </a:t>
            </a:r>
            <a:r>
              <a:rPr lang="cs-CZ" altLang="zh-CN" dirty="0">
                <a:solidFill>
                  <a:srgbClr val="FF0000"/>
                </a:solidFill>
              </a:rPr>
              <a:t>zastavilo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cs-CZ" altLang="zh-CN" dirty="0">
                <a:solidFill>
                  <a:srgbClr val="FF0000"/>
                </a:solidFill>
              </a:rPr>
              <a:t>(a zůstalo stát)</a:t>
            </a:r>
            <a:r>
              <a:rPr lang="cs-CZ" altLang="zh-CN" dirty="0"/>
              <a:t>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dirty="0"/>
              <a:t>b) fixovat nějaký výsledek (zapsáním, nahráním, spočítáním apod.; možný je i jednoslabičný modifikátor </a:t>
            </a:r>
            <a:r>
              <a:rPr lang="zh-CN" altLang="en-US" dirty="0"/>
              <a:t>下</a:t>
            </a:r>
            <a:r>
              <a:rPr lang="cs-CZ" altLang="zh-CN" dirty="0"/>
              <a:t>)</a:t>
            </a:r>
          </a:p>
          <a:p>
            <a:pPr marL="0" indent="0">
              <a:buNone/>
            </a:pPr>
            <a:r>
              <a:rPr lang="zh-CN" altLang="en-US" dirty="0"/>
              <a:t>请你</a:t>
            </a:r>
            <a:r>
              <a:rPr lang="zh-CN" altLang="en-US" dirty="0">
                <a:solidFill>
                  <a:srgbClr val="FF0000"/>
                </a:solidFill>
              </a:rPr>
              <a:t>写下来</a:t>
            </a:r>
            <a:r>
              <a:rPr lang="zh-CN" altLang="en-US" dirty="0"/>
              <a:t>，好吗？</a:t>
            </a:r>
            <a:r>
              <a:rPr lang="cs-CZ" altLang="zh-CN" dirty="0"/>
              <a:t>Zapiš si to prosím, ano? (</a:t>
            </a:r>
            <a:r>
              <a:rPr lang="zh-CN" altLang="en-US" dirty="0"/>
              <a:t>写下来 </a:t>
            </a:r>
            <a:r>
              <a:rPr lang="en-US" altLang="zh-CN" dirty="0" err="1"/>
              <a:t>nebo</a:t>
            </a:r>
            <a:r>
              <a:rPr lang="cs-CZ" altLang="zh-CN" dirty="0"/>
              <a:t> </a:t>
            </a:r>
            <a:r>
              <a:rPr lang="zh-CN" altLang="en-US" dirty="0"/>
              <a:t>写下 </a:t>
            </a:r>
            <a:r>
              <a:rPr lang="en-US" altLang="zh-CN" dirty="0"/>
              <a:t>= </a:t>
            </a:r>
            <a:r>
              <a:rPr lang="cs-CZ" altLang="zh-CN" dirty="0"/>
              <a:t>„zapsat si“, „</a:t>
            </a:r>
            <a:r>
              <a:rPr lang="cs-CZ" altLang="zh-CN" dirty="0" err="1"/>
              <a:t>write</a:t>
            </a:r>
            <a:r>
              <a:rPr lang="cs-CZ" altLang="zh-CN" dirty="0"/>
              <a:t> </a:t>
            </a:r>
            <a:r>
              <a:rPr lang="cs-CZ" altLang="zh-CN" dirty="0" err="1"/>
              <a:t>down</a:t>
            </a:r>
            <a:r>
              <a:rPr lang="cs-CZ" altLang="zh-CN" dirty="0"/>
              <a:t>“</a:t>
            </a:r>
            <a:endParaRPr lang="cs-CZ" dirty="0"/>
          </a:p>
          <a:p>
            <a:pPr marL="0" indent="0">
              <a:buNone/>
            </a:pPr>
            <a:r>
              <a:rPr lang="zh-CN" altLang="en-US" dirty="0"/>
              <a:t>录下来 </a:t>
            </a:r>
            <a:r>
              <a:rPr lang="en-US" altLang="zh-CN" dirty="0"/>
              <a:t>= </a:t>
            </a:r>
            <a:r>
              <a:rPr lang="cs-CZ" altLang="zh-CN" dirty="0"/>
              <a:t>nahrát, zaznamenat</a:t>
            </a:r>
            <a:r>
              <a:rPr lang="en-US" altLang="zh-CN" dirty="0"/>
              <a:t> </a:t>
            </a:r>
            <a:r>
              <a:rPr lang="cs-CZ" altLang="zh-CN" dirty="0"/>
              <a:t>(video apod.); </a:t>
            </a:r>
            <a:r>
              <a:rPr lang="zh-CN" altLang="en-US" dirty="0"/>
              <a:t>算下来 </a:t>
            </a:r>
            <a:r>
              <a:rPr lang="en-US" altLang="zh-CN" dirty="0"/>
              <a:t>= </a:t>
            </a:r>
            <a:r>
              <a:rPr lang="cs-CZ" altLang="zh-CN" dirty="0"/>
              <a:t>spočítat)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59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Přenesené funkce směrových modifikátorů: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51088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zh-CN" altLang="en-US" sz="4600" b="1" dirty="0"/>
              <a:t>起来</a:t>
            </a:r>
            <a:endParaRPr lang="cs-CZ" dirty="0"/>
          </a:p>
          <a:p>
            <a:pPr marL="0" indent="0">
              <a:lnSpc>
                <a:spcPct val="160000"/>
              </a:lnSpc>
              <a:buNone/>
            </a:pPr>
            <a:r>
              <a:rPr lang="cs-CZ" sz="3300" u="sng" dirty="0"/>
              <a:t>Základní funkce:</a:t>
            </a:r>
            <a:r>
              <a:rPr lang="cs-CZ" sz="3300" dirty="0"/>
              <a:t> pohyb vzhůru: </a:t>
            </a:r>
            <a:r>
              <a:rPr lang="zh-CN" altLang="en-US" sz="3300" dirty="0"/>
              <a:t>站起来 </a:t>
            </a:r>
            <a:r>
              <a:rPr lang="cs-CZ" altLang="zh-CN" sz="3300" dirty="0"/>
              <a:t>= „postavit se“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300" dirty="0"/>
              <a:t>蛋糕发起来了。</a:t>
            </a:r>
            <a:r>
              <a:rPr lang="cs-CZ" altLang="zh-CN" sz="3300" dirty="0"/>
              <a:t>= Dort nabyl na objemu (při pečení) /nakynul. (Může být i </a:t>
            </a:r>
            <a:r>
              <a:rPr lang="zh-CN" altLang="en-US" sz="3300" dirty="0"/>
              <a:t>蛋糕发了起来。</a:t>
            </a:r>
            <a:r>
              <a:rPr lang="cs-CZ" altLang="zh-CN" sz="3300" dirty="0"/>
              <a:t>- </a:t>
            </a:r>
            <a:r>
              <a:rPr lang="cs-CZ" altLang="zh-CN" sz="3300" dirty="0">
                <a:solidFill>
                  <a:srgbClr val="FF0000"/>
                </a:solidFill>
              </a:rPr>
              <a:t>viz problém aktér – pozorovatel – dále v tomto ppt</a:t>
            </a:r>
            <a:r>
              <a:rPr lang="cs-CZ" altLang="zh-CN" sz="3300" dirty="0"/>
              <a:t>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sz="3300" u="sng" dirty="0"/>
              <a:t>Zvláštní funkce: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sz="3300" dirty="0"/>
              <a:t>a) vyjadřuje zahájení akce (</a:t>
            </a:r>
            <a:r>
              <a:rPr lang="zh-CN" altLang="en-US" sz="3300" dirty="0"/>
              <a:t>说起来 </a:t>
            </a:r>
            <a:r>
              <a:rPr lang="cs-CZ" altLang="zh-CN" sz="3300" dirty="0"/>
              <a:t>= začít mluvit)</a:t>
            </a:r>
            <a:endParaRPr lang="cs-CZ" sz="3300" dirty="0"/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300" dirty="0"/>
              <a:t>我们都唱起歌来。</a:t>
            </a:r>
            <a:r>
              <a:rPr lang="cs-CZ" altLang="zh-CN" sz="3300" dirty="0"/>
              <a:t>Všichni jsme začali zpívat.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altLang="zh-CN" sz="3300" dirty="0"/>
              <a:t>b) se slovesy vnímání (</a:t>
            </a:r>
            <a:r>
              <a:rPr lang="zh-CN" altLang="en-US" sz="3300" dirty="0"/>
              <a:t>看，听）</a:t>
            </a:r>
            <a:r>
              <a:rPr lang="cs-CZ" altLang="zh-CN" sz="3300" dirty="0"/>
              <a:t>vyjadřuje význam „zdát se, vypadat, znít“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300" dirty="0"/>
              <a:t>听起来很有意思。</a:t>
            </a:r>
            <a:r>
              <a:rPr lang="en-US" altLang="zh-CN" sz="3300" dirty="0"/>
              <a:t>To </a:t>
            </a:r>
            <a:r>
              <a:rPr lang="cs-CZ" altLang="zh-CN" sz="3300" dirty="0"/>
              <a:t>zní zajímavě.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300" dirty="0"/>
              <a:t>她看起来很有钱。</a:t>
            </a:r>
            <a:r>
              <a:rPr lang="cs-CZ" altLang="zh-CN" sz="3300" dirty="0"/>
              <a:t>Vypadá </a:t>
            </a:r>
            <a:r>
              <a:rPr lang="en-GB" altLang="zh-CN" sz="3300" dirty="0" err="1"/>
              <a:t>bohat</a:t>
            </a:r>
            <a:r>
              <a:rPr lang="cs-CZ" altLang="zh-CN" sz="3300" dirty="0"/>
              <a:t>ě. (Vypadá, že má hodně peněz.)</a:t>
            </a:r>
          </a:p>
          <a:p>
            <a:pPr marL="0" indent="0">
              <a:lnSpc>
                <a:spcPct val="160000"/>
              </a:lnSpc>
              <a:buNone/>
            </a:pPr>
            <a:endParaRPr lang="cs-CZ" altLang="zh-CN" dirty="0"/>
          </a:p>
          <a:p>
            <a:pPr marL="0" indent="0">
              <a:lnSpc>
                <a:spcPct val="160000"/>
              </a:lnSpc>
              <a:buNone/>
            </a:pPr>
            <a:endParaRPr lang="cs-CZ" altLang="zh-CN" dirty="0"/>
          </a:p>
          <a:p>
            <a:pPr>
              <a:lnSpc>
                <a:spcPct val="160000"/>
              </a:lnSpc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87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948"/>
          </a:xfrm>
        </p:spPr>
        <p:txBody>
          <a:bodyPr/>
          <a:lstStyle/>
          <a:p>
            <a:r>
              <a:rPr lang="cs-CZ" dirty="0"/>
              <a:t>Přenesené funkce směrových modifikátorů: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51088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CN" altLang="en-US" sz="4600" b="1" dirty="0"/>
              <a:t>出来</a:t>
            </a:r>
            <a:endParaRPr lang="cs-CZ" dirty="0"/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Základní funkce:</a:t>
            </a:r>
            <a:r>
              <a:rPr lang="cs-CZ" dirty="0"/>
              <a:t> pohyb ven směrem k mluvčímu: </a:t>
            </a:r>
            <a:endParaRPr lang="cs-CZ" altLang="zh-CN" dirty="0"/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医院里跑出来了很多孩子。</a:t>
            </a:r>
            <a:r>
              <a:rPr lang="cs-CZ" altLang="zh-CN" dirty="0"/>
              <a:t>=  Z nemocnice vyběhla spousta dětí.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Přenesené funkce </a:t>
            </a:r>
            <a:r>
              <a:rPr lang="cs-CZ" u="sng" dirty="0">
                <a:solidFill>
                  <a:srgbClr val="FF0000"/>
                </a:solidFill>
              </a:rPr>
              <a:t>(nejčastěji se používá v potenciální formě – viz ppt 6):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dirty="0"/>
              <a:t>Odhalit, vynést na světlo něco danou činností  (zpravidla řečí nebo vnímáním: </a:t>
            </a:r>
            <a:r>
              <a:rPr lang="zh-CN" altLang="en-US" dirty="0"/>
              <a:t>说出来 </a:t>
            </a:r>
            <a:r>
              <a:rPr lang="cs-CZ" altLang="zh-CN" dirty="0"/>
              <a:t>= vyjádřit se)</a:t>
            </a:r>
            <a:endParaRPr lang="cs-CZ" dirty="0"/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你看出来什么</a:t>
            </a:r>
            <a:r>
              <a:rPr lang="cs-CZ" altLang="zh-CN" dirty="0"/>
              <a:t>? Na co jsi přišel? (Doslova: Co jsi vykoukal?)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我听不出来他们的声音。</a:t>
            </a:r>
            <a:r>
              <a:rPr lang="cs-CZ" altLang="zh-CN" dirty="0"/>
              <a:t>Nedokážu rozpoznat jejich hlasy. (sluchem – sloveso </a:t>
            </a:r>
            <a:r>
              <a:rPr lang="zh-CN" altLang="en-US" dirty="0"/>
              <a:t>听</a:t>
            </a:r>
            <a:r>
              <a:rPr lang="cs-CZ" altLang="zh-CN" dirty="0"/>
              <a:t>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/>
              <a:t>你吃得出来吃不出来</a:t>
            </a:r>
            <a:r>
              <a:rPr lang="zh-CN" altLang="en-US" dirty="0"/>
              <a:t>这种味道是什么？</a:t>
            </a:r>
            <a:r>
              <a:rPr lang="cs-CZ" altLang="zh-CN" dirty="0"/>
              <a:t>Rozpoznáš, co je to za chuť? (ochutnáním – sloveso </a:t>
            </a:r>
            <a:r>
              <a:rPr lang="zh-CN" altLang="en-US" dirty="0"/>
              <a:t>吃</a:t>
            </a:r>
            <a:r>
              <a:rPr lang="cs-CZ" altLang="zh-CN" dirty="0"/>
              <a:t>)</a:t>
            </a:r>
          </a:p>
          <a:p>
            <a:pPr>
              <a:lnSpc>
                <a:spcPct val="160000"/>
              </a:lnSpc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05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/>
              <a:t>Slovesa se směrovou modifikací – rozlišení </a:t>
            </a:r>
            <a:r>
              <a:rPr lang="cs-CZ" altLang="zh-CN" dirty="0">
                <a:solidFill>
                  <a:srgbClr val="FF0000"/>
                </a:solidFill>
              </a:rPr>
              <a:t>aktéra</a:t>
            </a:r>
            <a:r>
              <a:rPr lang="cs-CZ" altLang="zh-CN" dirty="0"/>
              <a:t> a </a:t>
            </a:r>
            <a:r>
              <a:rPr lang="cs-CZ" altLang="zh-CN" dirty="0">
                <a:solidFill>
                  <a:srgbClr val="FF0000"/>
                </a:solidFill>
              </a:rPr>
              <a:t>pozorovatele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Přípona</a:t>
            </a:r>
            <a:r>
              <a:rPr lang="zh-CN" altLang="en-US" dirty="0"/>
              <a:t>了</a:t>
            </a:r>
            <a:r>
              <a:rPr lang="cs-CZ" altLang="zh-CN" dirty="0"/>
              <a:t> může být hned za slovesem, nebo až za modifikátorem, přičemž platí toto rozlišení:</a:t>
            </a:r>
          </a:p>
          <a:p>
            <a:pPr marL="0" indent="0">
              <a:buNone/>
            </a:pPr>
            <a:r>
              <a:rPr lang="zh-CN" altLang="en-US" dirty="0"/>
              <a:t>他们跑上来了。</a:t>
            </a:r>
            <a:r>
              <a:rPr lang="cs-CZ" altLang="zh-CN" dirty="0"/>
              <a:t>= Přiběhli nahoru.  </a:t>
            </a:r>
            <a:r>
              <a:rPr lang="cs-CZ" altLang="zh-CN" dirty="0">
                <a:solidFill>
                  <a:srgbClr val="FF0000"/>
                </a:solidFill>
              </a:rPr>
              <a:t>- k mluvčímu, mluvčí je aktérem</a:t>
            </a:r>
          </a:p>
          <a:p>
            <a:pPr marL="0" indent="0">
              <a:buNone/>
            </a:pPr>
            <a:r>
              <a:rPr lang="zh-CN" altLang="en-US" dirty="0"/>
              <a:t>他们跑了上来。</a:t>
            </a:r>
            <a:r>
              <a:rPr lang="cs-CZ" altLang="zh-CN" dirty="0"/>
              <a:t> = Přiběhli nahoru. </a:t>
            </a:r>
            <a:r>
              <a:rPr lang="cs-CZ" altLang="zh-CN" dirty="0">
                <a:solidFill>
                  <a:srgbClr val="FF0000"/>
                </a:solidFill>
              </a:rPr>
              <a:t>- mluvčí je pozorovatelem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cs-CZ" dirty="0"/>
              <a:t>(Tj. pokud se mluvčí dění neúčastní, pouze ho pozoruje, použije se varianta 2.)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944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/>
              <a:t>Slovesa se směrovou modifikací – rozlišení </a:t>
            </a:r>
            <a:r>
              <a:rPr lang="cs-CZ" altLang="zh-CN" dirty="0">
                <a:solidFill>
                  <a:srgbClr val="FF0000"/>
                </a:solidFill>
              </a:rPr>
              <a:t>aktéra</a:t>
            </a:r>
            <a:r>
              <a:rPr lang="cs-CZ" altLang="zh-CN" dirty="0"/>
              <a:t> a </a:t>
            </a:r>
            <a:r>
              <a:rPr lang="cs-CZ" altLang="zh-CN" dirty="0">
                <a:solidFill>
                  <a:srgbClr val="FF0000"/>
                </a:solidFill>
              </a:rPr>
              <a:t>pozorovatele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139" y="1690688"/>
            <a:ext cx="10515600" cy="465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dirty="0"/>
              <a:t>Umístění </a:t>
            </a:r>
            <a:r>
              <a:rPr lang="cs-CZ" dirty="0"/>
              <a:t>přípony</a:t>
            </a:r>
            <a:r>
              <a:rPr lang="zh-CN" altLang="en-US" dirty="0"/>
              <a:t>了</a:t>
            </a:r>
            <a:r>
              <a:rPr lang="cs-CZ" altLang="zh-CN" dirty="0"/>
              <a:t> ve větě s lokativním předmětem se řídí těmito pravidly:</a:t>
            </a:r>
          </a:p>
          <a:p>
            <a:pPr marL="0" indent="0">
              <a:buNone/>
            </a:pPr>
            <a:r>
              <a:rPr lang="cs-CZ" altLang="zh-CN" dirty="0"/>
              <a:t>a) Pokud je mluvčí </a:t>
            </a:r>
            <a:r>
              <a:rPr lang="cs-CZ" altLang="zh-CN" dirty="0">
                <a:solidFill>
                  <a:srgbClr val="FF0000"/>
                </a:solidFill>
              </a:rPr>
              <a:t>aktérem děje</a:t>
            </a:r>
            <a:r>
              <a:rPr lang="cs-CZ" altLang="zh-CN" dirty="0"/>
              <a:t>, klade se</a:t>
            </a:r>
            <a:r>
              <a:rPr lang="zh-CN" altLang="en-US" dirty="0"/>
              <a:t>了</a:t>
            </a:r>
            <a:r>
              <a:rPr lang="cs-CZ" altLang="zh-CN" dirty="0"/>
              <a:t> až za modifikátor: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他们跑上山来了。</a:t>
            </a:r>
            <a:r>
              <a:rPr lang="cs-CZ" altLang="zh-CN" dirty="0"/>
              <a:t> Přiběhli nahoru na horu. (k mluvčímu, mluvčí je na hoře)</a:t>
            </a:r>
          </a:p>
          <a:p>
            <a:pPr marL="0" indent="0">
              <a:buNone/>
            </a:pPr>
            <a:r>
              <a:rPr lang="zh-CN" altLang="en-US" dirty="0"/>
              <a:t>爷爷回家来了。</a:t>
            </a:r>
            <a:r>
              <a:rPr lang="cs-CZ" altLang="zh-CN" dirty="0"/>
              <a:t>Dědeček se vrátil domů. (k mluvčímu, mluvčí je doma)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419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1422</Words>
  <Application>Microsoft Office PowerPoint</Application>
  <PresentationFormat>Širokoúhlá obrazovka</PresentationFormat>
  <Paragraphs>113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Gramatika čínštiny 2 KSCA005  7</vt:lpstr>
      <vt:lpstr>obsah</vt:lpstr>
      <vt:lpstr>Přenesené významy směrových modifikátorů:</vt:lpstr>
      <vt:lpstr>Přenesené významy směrových modifikátorů:</vt:lpstr>
      <vt:lpstr>Přenesené významy směrových modifikátorů:</vt:lpstr>
      <vt:lpstr>Přenesené funkce směrových modifikátorů:</vt:lpstr>
      <vt:lpstr>Přenesené funkce směrových modifikátorů:</vt:lpstr>
      <vt:lpstr>Slovesa se směrovou modifikací – rozlišení aktéra a pozorovatele</vt:lpstr>
      <vt:lpstr>Slovesa se směrovou modifikací – rozlišení aktéra a pozorovatele</vt:lpstr>
      <vt:lpstr>Slovesa se směrovou modifikací – rozlišení aktéra a pozorovatele</vt:lpstr>
      <vt:lpstr>Sloveso 觉得 YD 159</vt:lpstr>
      <vt:lpstr>Spojky 像 xiàng, 好像 hǎoxiàng YD 214, 215</vt:lpstr>
      <vt:lpstr>Vyjádření přibližného počtu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 čínštiny 2 KSCA005  1</dc:title>
  <dc:creator>User</dc:creator>
  <cp:lastModifiedBy>Dušan Vávra</cp:lastModifiedBy>
  <cp:revision>96</cp:revision>
  <dcterms:created xsi:type="dcterms:W3CDTF">2018-02-20T11:25:47Z</dcterms:created>
  <dcterms:modified xsi:type="dcterms:W3CDTF">2023-04-12T12:41:54Z</dcterms:modified>
</cp:coreProperties>
</file>