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76" r:id="rId5"/>
    <p:sldId id="277" r:id="rId6"/>
    <p:sldId id="278" r:id="rId7"/>
    <p:sldId id="279" r:id="rId8"/>
    <p:sldId id="290" r:id="rId9"/>
    <p:sldId id="280" r:id="rId10"/>
    <p:sldId id="285" r:id="rId11"/>
    <p:sldId id="286" r:id="rId12"/>
    <p:sldId id="287" r:id="rId13"/>
    <p:sldId id="288" r:id="rId14"/>
    <p:sldId id="281" r:id="rId15"/>
    <p:sldId id="291" r:id="rId16"/>
    <p:sldId id="292" r:id="rId17"/>
    <p:sldId id="293" r:id="rId18"/>
    <p:sldId id="294" r:id="rId19"/>
    <p:sldId id="275" r:id="rId20"/>
    <p:sldId id="295" r:id="rId21"/>
    <p:sldId id="296" r:id="rId22"/>
    <p:sldId id="297" r:id="rId23"/>
    <p:sldId id="299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1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77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49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66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71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62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92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95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88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51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8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9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41D7-75EC-44F4-96E0-2678BAAAD3E2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A310C-D374-4B5A-9BA5-C0217921520D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81B0C-8623-4938-9E5C-4283FCA32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7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br>
              <a:rPr lang="cs-CZ" dirty="0"/>
            </a:br>
            <a:r>
              <a:rPr lang="cs-CZ" dirty="0"/>
              <a:t>8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6851" y="5666702"/>
            <a:ext cx="10358907" cy="518375"/>
          </a:xfrm>
        </p:spPr>
        <p:txBody>
          <a:bodyPr>
            <a:noAutofit/>
          </a:bodyPr>
          <a:lstStyle/>
          <a:p>
            <a:pPr algn="l"/>
            <a:endParaRPr lang="cs-CZ" sz="2800" dirty="0"/>
          </a:p>
          <a:p>
            <a:pPr algn="l"/>
            <a:r>
              <a:rPr lang="cs-CZ" sz="2800" dirty="0"/>
              <a:t>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9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1369" y="695459"/>
            <a:ext cx="10625070" cy="57439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zh-CN" dirty="0"/>
              <a:t>  </a:t>
            </a:r>
          </a:p>
          <a:p>
            <a:pPr marL="0" indent="0">
              <a:buNone/>
            </a:pPr>
            <a:r>
              <a:rPr lang="zh-CN" altLang="en-US" b="1" dirty="0"/>
              <a:t>被</a:t>
            </a:r>
            <a:r>
              <a:rPr lang="cs-CZ" altLang="zh-CN" b="1" dirty="0"/>
              <a:t> jako </a:t>
            </a:r>
            <a:r>
              <a:rPr lang="cs-CZ" b="1" dirty="0"/>
              <a:t>gramatický ukazatel trpného rodu se může vynechat: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Rozdíl mezi oběma konstrukcemi lze vyjádřit pomocí distinkce </a:t>
            </a:r>
            <a:r>
              <a:rPr lang="cs-CZ" altLang="zh-CN" dirty="0">
                <a:solidFill>
                  <a:srgbClr val="FF0000"/>
                </a:solidFill>
              </a:rPr>
              <a:t>aktér – pozorovatel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菜吃完了。</a:t>
            </a:r>
            <a:r>
              <a:rPr lang="cs-CZ" altLang="zh-CN" dirty="0"/>
              <a:t>Jídlo bylo snědeno. (a sakra, na nás nezbylo </a:t>
            </a:r>
            <a:r>
              <a:rPr lang="cs-CZ" altLang="zh-CN" dirty="0">
                <a:solidFill>
                  <a:srgbClr val="FF0000"/>
                </a:solidFill>
              </a:rPr>
              <a:t>– aktér</a:t>
            </a:r>
            <a:r>
              <a:rPr lang="cs-CZ" altLang="zh-CN" dirty="0"/>
              <a:t>) </a:t>
            </a:r>
          </a:p>
          <a:p>
            <a:pPr marL="0" indent="0">
              <a:buNone/>
            </a:pPr>
            <a:r>
              <a:rPr lang="zh-CN" altLang="en-US" dirty="0"/>
              <a:t>菜</a:t>
            </a:r>
            <a:r>
              <a:rPr lang="zh-CN" altLang="en-US" dirty="0">
                <a:solidFill>
                  <a:srgbClr val="0070C0"/>
                </a:solidFill>
              </a:rPr>
              <a:t>被</a:t>
            </a:r>
            <a:r>
              <a:rPr lang="zh-CN" altLang="en-US" dirty="0"/>
              <a:t>吃完了。</a:t>
            </a:r>
            <a:r>
              <a:rPr lang="cs-CZ" altLang="zh-CN" dirty="0"/>
              <a:t>Jídlo bylo snědeno. (nezávislé konstatování </a:t>
            </a:r>
            <a:r>
              <a:rPr lang="cs-CZ" altLang="zh-CN" dirty="0">
                <a:solidFill>
                  <a:srgbClr val="FF0000"/>
                </a:solidFill>
              </a:rPr>
              <a:t>– pozorovatel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自行车骑走了。</a:t>
            </a:r>
            <a:r>
              <a:rPr lang="en-US" altLang="zh-CN" dirty="0" err="1"/>
              <a:t>Kolo</a:t>
            </a:r>
            <a:r>
              <a:rPr lang="en-US" altLang="zh-CN" dirty="0"/>
              <a:t> </a:t>
            </a:r>
            <a:r>
              <a:rPr lang="cs-CZ" altLang="zh-CN" dirty="0"/>
              <a:t>bylo ukradeno. (kde je proboha moje kolo </a:t>
            </a:r>
            <a:r>
              <a:rPr lang="cs-CZ" altLang="zh-CN" dirty="0">
                <a:solidFill>
                  <a:srgbClr val="FF0000"/>
                </a:solidFill>
              </a:rPr>
              <a:t>– aktér</a:t>
            </a:r>
            <a:r>
              <a:rPr lang="cs-CZ" altLang="zh-CN" dirty="0"/>
              <a:t>)</a:t>
            </a:r>
            <a:endParaRPr lang="cs-CZ" dirty="0"/>
          </a:p>
          <a:p>
            <a:pPr marL="0" lvl="0" indent="0">
              <a:buNone/>
            </a:pPr>
            <a:r>
              <a:rPr lang="zh-CN" altLang="en-US" dirty="0"/>
              <a:t>自行车</a:t>
            </a:r>
            <a:r>
              <a:rPr lang="zh-CN" altLang="en-US" dirty="0">
                <a:solidFill>
                  <a:srgbClr val="0070C0"/>
                </a:solidFill>
              </a:rPr>
              <a:t>被</a:t>
            </a:r>
            <a:r>
              <a:rPr lang="zh-CN" altLang="en-US" dirty="0"/>
              <a:t>骑走了。</a:t>
            </a:r>
            <a:r>
              <a:rPr lang="en-US" altLang="zh-CN" dirty="0" err="1"/>
              <a:t>Kolo</a:t>
            </a:r>
            <a:r>
              <a:rPr lang="en-US" altLang="zh-CN" dirty="0"/>
              <a:t> </a:t>
            </a:r>
            <a:r>
              <a:rPr lang="cs-CZ" altLang="zh-CN" dirty="0"/>
              <a:t>bylo ukradeno. (říká nevzrušeně policista </a:t>
            </a:r>
            <a:r>
              <a:rPr lang="cs-CZ" altLang="zh-CN" dirty="0">
                <a:solidFill>
                  <a:srgbClr val="FF0000"/>
                </a:solidFill>
              </a:rPr>
              <a:t>– pozorovatel</a:t>
            </a:r>
            <a:r>
              <a:rPr lang="cs-CZ" altLang="zh-CN" dirty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068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1369" y="695459"/>
            <a:ext cx="10625070" cy="5743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/>
              <a:t>  </a:t>
            </a:r>
          </a:p>
          <a:p>
            <a:pPr marL="0" indent="0">
              <a:buNone/>
            </a:pPr>
            <a:r>
              <a:rPr lang="zh-CN" altLang="en-US" dirty="0"/>
              <a:t>被</a:t>
            </a:r>
            <a:r>
              <a:rPr lang="cs-CZ" altLang="zh-CN" dirty="0"/>
              <a:t> jako prepoziční sloveso rovněž implikuje </a:t>
            </a:r>
            <a:r>
              <a:rPr lang="cs-CZ" altLang="zh-CN" dirty="0">
                <a:solidFill>
                  <a:srgbClr val="FF0000"/>
                </a:solidFill>
              </a:rPr>
              <a:t>pozorovatele</a:t>
            </a:r>
            <a:r>
              <a:rPr lang="cs-CZ" altLang="zh-CN" dirty="0"/>
              <a:t>.</a:t>
            </a:r>
            <a:endParaRPr lang="cs-CZ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菜</a:t>
            </a:r>
            <a:r>
              <a:rPr lang="zh-CN" altLang="en-US" dirty="0">
                <a:solidFill>
                  <a:srgbClr val="0070C0"/>
                </a:solidFill>
              </a:rPr>
              <a:t>被人</a:t>
            </a:r>
            <a:r>
              <a:rPr lang="zh-CN" altLang="en-US" dirty="0"/>
              <a:t>吃完了。</a:t>
            </a:r>
            <a:r>
              <a:rPr lang="cs-CZ" altLang="zh-CN" dirty="0"/>
              <a:t>Jídlo bylo</a:t>
            </a:r>
            <a:r>
              <a:rPr lang="en-US" altLang="zh-CN" dirty="0"/>
              <a:t> </a:t>
            </a:r>
            <a:r>
              <a:rPr lang="cs-CZ" altLang="zh-CN" dirty="0"/>
              <a:t>někým snědeno. (nezávislé konstatování </a:t>
            </a:r>
            <a:r>
              <a:rPr lang="cs-CZ" altLang="zh-CN" dirty="0">
                <a:solidFill>
                  <a:srgbClr val="FF0000"/>
                </a:solidFill>
              </a:rPr>
              <a:t>– pozorovatel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1391405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1369" y="695459"/>
            <a:ext cx="10625070" cy="5743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/>
              <a:t>  </a:t>
            </a:r>
          </a:p>
          <a:p>
            <a:pPr marL="0" indent="0">
              <a:buNone/>
            </a:pPr>
            <a:r>
              <a:rPr lang="zh-CN" altLang="en-US" b="1" dirty="0"/>
              <a:t>叫</a:t>
            </a:r>
            <a:r>
              <a:rPr lang="cs-CZ" altLang="zh-CN" b="1" dirty="0"/>
              <a:t>/</a:t>
            </a:r>
            <a:r>
              <a:rPr lang="zh-CN" altLang="en-US" b="1" dirty="0"/>
              <a:t>让</a:t>
            </a:r>
            <a:r>
              <a:rPr lang="cs-CZ" altLang="zh-CN" b="1" dirty="0"/>
              <a:t>/</a:t>
            </a:r>
            <a:r>
              <a:rPr lang="zh-CN" altLang="en-US" b="1" dirty="0"/>
              <a:t>给</a:t>
            </a:r>
            <a:r>
              <a:rPr lang="cs-CZ" altLang="zh-CN" b="1" dirty="0"/>
              <a:t>:</a:t>
            </a:r>
          </a:p>
          <a:p>
            <a:pPr marL="0" indent="0">
              <a:buNone/>
            </a:pPr>
            <a:endParaRPr lang="cs-CZ" altLang="zh-CN" b="1" dirty="0"/>
          </a:p>
          <a:p>
            <a:pPr marL="0" indent="0">
              <a:buNone/>
            </a:pPr>
            <a:r>
              <a:rPr lang="cs-CZ" altLang="zh-CN" dirty="0"/>
              <a:t>Používají se stejně jako </a:t>
            </a:r>
            <a:r>
              <a:rPr lang="zh-CN" altLang="en-US" dirty="0"/>
              <a:t>被</a:t>
            </a:r>
            <a:r>
              <a:rPr lang="cs-CZ" altLang="zh-CN" dirty="0"/>
              <a:t>, jde o hovorovější varianty.</a:t>
            </a:r>
          </a:p>
          <a:p>
            <a:pPr marL="0" indent="0">
              <a:buNone/>
            </a:pPr>
            <a:r>
              <a:rPr lang="zh-CN" altLang="en-US" dirty="0"/>
              <a:t>给</a:t>
            </a:r>
            <a:r>
              <a:rPr lang="cs-CZ" altLang="zh-CN" dirty="0"/>
              <a:t> může též fungovat v kombinaci s </a:t>
            </a:r>
            <a:r>
              <a:rPr lang="zh-CN" altLang="en-US" dirty="0"/>
              <a:t>被</a:t>
            </a:r>
            <a:r>
              <a:rPr lang="cs-CZ" altLang="zh-CN" dirty="0"/>
              <a:t>/</a:t>
            </a:r>
            <a:r>
              <a:rPr lang="zh-CN" altLang="en-US" dirty="0"/>
              <a:t>叫</a:t>
            </a:r>
            <a:r>
              <a:rPr lang="cs-CZ" altLang="zh-CN" dirty="0"/>
              <a:t>/</a:t>
            </a:r>
            <a:r>
              <a:rPr lang="zh-CN" altLang="en-US" dirty="0"/>
              <a:t>让</a:t>
            </a:r>
            <a:endParaRPr lang="cs-CZ" altLang="zh-CN" dirty="0"/>
          </a:p>
          <a:p>
            <a:pPr marL="0" indent="0" algn="l">
              <a:buNone/>
            </a:pPr>
            <a:endParaRPr lang="cs-CZ" b="0" dirty="0">
              <a:effectLst/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zh-CN" altLang="en-US" b="0" dirty="0">
                <a:effectLst/>
                <a:latin typeface="Open Sans" panose="020B0606030504020204" pitchFamily="34" charset="0"/>
              </a:rPr>
              <a:t>你</a:t>
            </a:r>
            <a:r>
              <a:rPr lang="zh-CN" altLang="en-US" dirty="0">
                <a:solidFill>
                  <a:srgbClr val="FF0000"/>
                </a:solidFill>
                <a:latin typeface="Open Sans" panose="020B0606030504020204" pitchFamily="34" charset="0"/>
              </a:rPr>
              <a:t>被</a:t>
            </a:r>
            <a:r>
              <a:rPr lang="cs-CZ" altLang="zh-CN" dirty="0">
                <a:solidFill>
                  <a:srgbClr val="FF0000"/>
                </a:solidFill>
                <a:latin typeface="Open Sans" panose="020B0606030504020204" pitchFamily="34" charset="0"/>
              </a:rPr>
              <a:t>/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让</a:t>
            </a:r>
            <a:r>
              <a:rPr lang="en-GB" altLang="zh-CN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/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叫</a:t>
            </a:r>
            <a:r>
              <a:rPr lang="zh-CN" altLang="en-US" b="0" dirty="0">
                <a:effectLst/>
                <a:latin typeface="Open Sans" panose="020B0606030504020204" pitchFamily="34" charset="0"/>
              </a:rPr>
              <a:t>老板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给</a:t>
            </a:r>
            <a:r>
              <a:rPr lang="zh-CN" altLang="en-US" b="0" dirty="0">
                <a:effectLst/>
                <a:latin typeface="Open Sans" panose="020B0606030504020204" pitchFamily="34" charset="0"/>
              </a:rPr>
              <a:t>炒鱿鱼了？</a:t>
            </a:r>
            <a:r>
              <a:rPr lang="cs-CZ" altLang="zh-CN" b="0" dirty="0">
                <a:effectLst/>
                <a:latin typeface="Open Sans" panose="020B0606030504020204" pitchFamily="34" charset="0"/>
              </a:rPr>
              <a:t> Ty jsi dostal od šéfa padáka?</a:t>
            </a:r>
            <a:endParaRPr lang="cs-CZ" b="0" dirty="0"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b="1" dirty="0"/>
          </a:p>
          <a:p>
            <a:pPr marL="0" indent="0">
              <a:buNone/>
            </a:pPr>
            <a:r>
              <a:rPr lang="cs-CZ" altLang="zh-CN" b="1" dirty="0"/>
              <a:t>Příklady s </a:t>
            </a:r>
            <a:r>
              <a:rPr lang="zh-CN" altLang="en-US" b="1" dirty="0"/>
              <a:t>叫</a:t>
            </a:r>
            <a:r>
              <a:rPr lang="cs-CZ" altLang="zh-CN" b="1" dirty="0"/>
              <a:t>/</a:t>
            </a:r>
            <a:r>
              <a:rPr lang="zh-CN" altLang="en-US" b="1" dirty="0"/>
              <a:t>让</a:t>
            </a:r>
            <a:r>
              <a:rPr lang="cs-CZ" altLang="zh-CN" b="1" dirty="0"/>
              <a:t>/</a:t>
            </a:r>
            <a:r>
              <a:rPr lang="zh-CN" altLang="en-US" b="1" dirty="0"/>
              <a:t>给</a:t>
            </a:r>
            <a:r>
              <a:rPr lang="cs-CZ" altLang="zh-CN" b="1" dirty="0"/>
              <a:t> viz </a:t>
            </a:r>
            <a:r>
              <a:rPr lang="cs-CZ" altLang="zh-CN" b="1" dirty="0">
                <a:solidFill>
                  <a:srgbClr val="FF0000"/>
                </a:solidFill>
              </a:rPr>
              <a:t>CCG 218</a:t>
            </a:r>
            <a:r>
              <a:rPr lang="cs-CZ" altLang="zh-CN" b="1" dirty="0"/>
              <a:t>.</a:t>
            </a:r>
          </a:p>
          <a:p>
            <a:pPr marL="0" indent="0">
              <a:buNone/>
            </a:pPr>
            <a:endParaRPr lang="cs-CZ" altLang="zh-CN" b="1" dirty="0"/>
          </a:p>
          <a:p>
            <a:pPr marL="0" indent="0">
              <a:buNone/>
            </a:pP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1922933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89" y="1159099"/>
            <a:ext cx="10349247" cy="5004985"/>
          </a:xfrm>
        </p:spPr>
        <p:txBody>
          <a:bodyPr/>
          <a:lstStyle/>
          <a:p>
            <a:r>
              <a:rPr lang="cs-CZ" altLang="zh-CN" dirty="0">
                <a:solidFill>
                  <a:srgbClr val="0070C0"/>
                </a:solidFill>
              </a:rPr>
              <a:t>záporka</a:t>
            </a:r>
            <a:r>
              <a:rPr lang="cs-CZ" altLang="zh-CN" dirty="0"/>
              <a:t> se vkládá </a:t>
            </a:r>
            <a:r>
              <a:rPr lang="cs-CZ" altLang="zh-CN" b="1" dirty="0"/>
              <a:t>před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FF0000"/>
                </a:solidFill>
              </a:rPr>
              <a:t>prepoziční sloveso 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0070C0"/>
                </a:solidFill>
              </a:rPr>
              <a:t>没</a:t>
            </a:r>
            <a:r>
              <a:rPr lang="zh-CN" altLang="en-US" dirty="0">
                <a:solidFill>
                  <a:srgbClr val="FF0000"/>
                </a:solidFill>
              </a:rPr>
              <a:t>被</a:t>
            </a:r>
            <a:r>
              <a:rPr lang="zh-CN" altLang="en-US" dirty="0"/>
              <a:t>炒鱿鱼。</a:t>
            </a:r>
            <a:r>
              <a:rPr lang="cs-CZ" altLang="zh-CN" dirty="0"/>
              <a:t>Nebyl jsem vyhozen z práce.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大衣</a:t>
            </a:r>
            <a:r>
              <a:rPr lang="zh-CN" altLang="en-US" dirty="0">
                <a:solidFill>
                  <a:srgbClr val="0070C0"/>
                </a:solidFill>
              </a:rPr>
              <a:t>没</a:t>
            </a:r>
            <a:r>
              <a:rPr lang="zh-CN" altLang="en-US" dirty="0">
                <a:solidFill>
                  <a:srgbClr val="FF0000"/>
                </a:solidFill>
              </a:rPr>
              <a:t>被</a:t>
            </a:r>
            <a:r>
              <a:rPr lang="zh-CN" altLang="en-US" dirty="0"/>
              <a:t>妹妹穿坏了。</a:t>
            </a:r>
            <a:r>
              <a:rPr lang="cs-CZ" altLang="zh-CN" dirty="0"/>
              <a:t>Kabát nebyl sestrou ob</a:t>
            </a:r>
            <a:r>
              <a:rPr lang="en-GB" altLang="zh-CN" dirty="0"/>
              <a:t>no</a:t>
            </a:r>
            <a:r>
              <a:rPr lang="cs-CZ" altLang="zh-CN" dirty="0" err="1"/>
              <a:t>šen</a:t>
            </a:r>
            <a:r>
              <a:rPr lang="cs-CZ" altLang="zh-CN" dirty="0"/>
              <a:t>.</a:t>
            </a:r>
            <a:endParaRPr lang="cs-CZ" dirty="0"/>
          </a:p>
          <a:p>
            <a:pPr marL="0" indent="0">
              <a:buNone/>
            </a:pP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1962967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89" y="1159099"/>
            <a:ext cx="10349247" cy="50049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zh-CN" b="1" dirty="0"/>
              <a:t>Trvání času vyjadřující absenci dané činnosti po určitý čas</a:t>
            </a:r>
            <a:endParaRPr lang="en-US" altLang="zh-CN" b="1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- klade se před sloveso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三个星期</a:t>
            </a:r>
            <a:r>
              <a:rPr lang="zh-CN" altLang="en-US" dirty="0"/>
              <a:t>没回家。</a:t>
            </a:r>
            <a:r>
              <a:rPr lang="cs-CZ" altLang="zh-CN" dirty="0"/>
              <a:t>Tři týdny jsem nebyl doma.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两年</a:t>
            </a:r>
            <a:r>
              <a:rPr lang="zh-CN" altLang="en-US" dirty="0"/>
              <a:t>没去中国。</a:t>
            </a:r>
            <a:r>
              <a:rPr lang="cs-CZ" altLang="zh-CN" dirty="0"/>
              <a:t>Dva roky jsem nebyl v Číně.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7030A0"/>
                </a:solidFill>
              </a:rPr>
              <a:t>一年</a:t>
            </a:r>
            <a:r>
              <a:rPr lang="zh-CN" altLang="en-US" dirty="0"/>
              <a:t>没学中文。</a:t>
            </a:r>
            <a:r>
              <a:rPr lang="cs-CZ" altLang="zh-CN" dirty="0"/>
              <a:t>Rok jsem se neučil čínštinu.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>
                <a:solidFill>
                  <a:srgbClr val="FF0000"/>
                </a:solidFill>
              </a:rPr>
              <a:t>Srov.:</a:t>
            </a:r>
          </a:p>
          <a:p>
            <a:pPr marL="0" indent="0">
              <a:buNone/>
            </a:pPr>
            <a:r>
              <a:rPr lang="zh-CN" altLang="en-US" dirty="0"/>
              <a:t>我学了</a:t>
            </a:r>
            <a:r>
              <a:rPr lang="zh-CN" altLang="en-US" dirty="0">
                <a:solidFill>
                  <a:srgbClr val="7030A0"/>
                </a:solidFill>
              </a:rPr>
              <a:t>一年</a:t>
            </a:r>
            <a:r>
              <a:rPr lang="zh-CN" altLang="en-US" dirty="0"/>
              <a:t>汉语了。</a:t>
            </a:r>
            <a:r>
              <a:rPr lang="cs-CZ" altLang="zh-CN" dirty="0"/>
              <a:t>Učím se už rok čínštinu.</a:t>
            </a:r>
          </a:p>
        </p:txBody>
      </p:sp>
    </p:spTree>
    <p:extLst>
      <p:ext uri="{BB962C8B-B14F-4D97-AF65-F5344CB8AC3E}">
        <p14:creationId xmlns:p14="http://schemas.microsoft.com/office/powerpoint/2010/main" val="3239578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89" y="1159099"/>
            <a:ext cx="10349247" cy="5004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b="1" dirty="0"/>
              <a:t>Slovesná přípona </a:t>
            </a:r>
            <a:r>
              <a:rPr lang="cs-CZ" altLang="zh-CN" b="1" dirty="0" err="1"/>
              <a:t>zhe</a:t>
            </a:r>
            <a:r>
              <a:rPr lang="cs-CZ" altLang="zh-CN" b="1" dirty="0"/>
              <a:t> </a:t>
            </a:r>
            <a:r>
              <a:rPr lang="zh-CN" altLang="en-US" b="1" dirty="0"/>
              <a:t>着</a:t>
            </a:r>
            <a:endParaRPr lang="en-US" altLang="zh-CN" b="1" dirty="0"/>
          </a:p>
          <a:p>
            <a:pPr marL="0" indent="0">
              <a:buNone/>
            </a:pPr>
            <a:endParaRPr lang="cs-CZ" altLang="zh-CN" dirty="0"/>
          </a:p>
          <a:p>
            <a:pPr marL="514350" indent="-514350">
              <a:buAutoNum type="arabicParenR"/>
            </a:pPr>
            <a:r>
              <a:rPr lang="cs-CZ" dirty="0"/>
              <a:t>ukazatel trvání slovesného děje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她在外面等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你。</a:t>
            </a:r>
            <a:r>
              <a:rPr lang="cs-CZ" dirty="0"/>
              <a:t>	</a:t>
            </a:r>
            <a:r>
              <a:rPr lang="en-US" dirty="0"/>
              <a:t>	</a:t>
            </a:r>
            <a:r>
              <a:rPr lang="cs-CZ" dirty="0"/>
              <a:t>Čeká venku na tebe.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他一个人在屋子里哭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。</a:t>
            </a:r>
            <a:r>
              <a:rPr lang="en-US" altLang="zh-CN" dirty="0"/>
              <a:t>	</a:t>
            </a:r>
            <a:r>
              <a:rPr lang="cs-CZ" dirty="0"/>
              <a:t>Sám uvnitř (dosl. v místnosti) pláče.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你慢慢吃吧，我等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你。</a:t>
            </a:r>
            <a:r>
              <a:rPr lang="cs-CZ" altLang="zh-CN" dirty="0"/>
              <a:t>	</a:t>
            </a:r>
            <a:r>
              <a:rPr lang="cs-CZ" dirty="0"/>
              <a:t>Jez pomalu, počkám na tebe.</a:t>
            </a:r>
          </a:p>
          <a:p>
            <a:pPr marL="0" indent="0">
              <a:buNone/>
            </a:pPr>
            <a:r>
              <a:rPr lang="zh-CN" altLang="en-US" dirty="0"/>
              <a:t>他的父亲还活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吗？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dirty="0"/>
              <a:t>Žije ještě jeho otec?</a:t>
            </a:r>
          </a:p>
          <a:p>
            <a:pPr marL="0" indent="0">
              <a:buNone/>
            </a:pP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2851096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89" y="1159099"/>
            <a:ext cx="10349247" cy="5004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2) ukazatel děje, který přešel ve stav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他一个人在那边站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。</a:t>
            </a:r>
            <a:r>
              <a:rPr lang="en-US" altLang="zh-CN" dirty="0"/>
              <a:t>	</a:t>
            </a:r>
            <a:r>
              <a:rPr lang="cs-CZ" dirty="0"/>
              <a:t>Stojí tam sám.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A: </a:t>
            </a:r>
            <a:r>
              <a:rPr lang="zh-CN" altLang="en-US" dirty="0"/>
              <a:t>开门</a:t>
            </a:r>
            <a:r>
              <a:rPr lang="cs-CZ" dirty="0"/>
              <a:t>! B: </a:t>
            </a:r>
            <a:r>
              <a:rPr lang="zh-CN" altLang="en-US" dirty="0"/>
              <a:t>门开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呢</a:t>
            </a:r>
            <a:r>
              <a:rPr lang="cs-CZ" dirty="0"/>
              <a:t>!      A: Otevři dveře! B: Dveře jsou otevřené.</a:t>
            </a:r>
          </a:p>
          <a:p>
            <a:pPr marL="0" indent="0">
              <a:buNone/>
            </a:pPr>
            <a:endParaRPr lang="en-US" dirty="0"/>
          </a:p>
          <a:p>
            <a:r>
              <a:rPr lang="cs-CZ" dirty="0"/>
              <a:t>věty existence (věty s </a:t>
            </a:r>
            <a:r>
              <a:rPr lang="cs-CZ" dirty="0">
                <a:solidFill>
                  <a:srgbClr val="FF0000"/>
                </a:solidFill>
              </a:rPr>
              <a:t>lokativním podmětem</a:t>
            </a:r>
            <a:r>
              <a:rPr lang="cs-CZ" dirty="0"/>
              <a:t>)</a:t>
            </a:r>
            <a:r>
              <a:rPr lang="cs-CZ" dirty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墙上</a:t>
            </a:r>
            <a:r>
              <a:rPr lang="zh-CN" altLang="en-US" dirty="0"/>
              <a:t>挂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一张地图。</a:t>
            </a:r>
            <a:r>
              <a:rPr lang="en-US" altLang="zh-CN" dirty="0"/>
              <a:t>	</a:t>
            </a:r>
            <a:r>
              <a:rPr lang="cs-CZ" dirty="0"/>
              <a:t>Na stěně visí / je pověšená mapa. </a:t>
            </a:r>
            <a:endParaRPr lang="en-US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外面</a:t>
            </a:r>
            <a:r>
              <a:rPr lang="zh-CN" altLang="en-US" dirty="0"/>
              <a:t>站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一个人。</a:t>
            </a:r>
            <a:r>
              <a:rPr lang="cs-CZ" dirty="0"/>
              <a:t>  </a:t>
            </a:r>
            <a:r>
              <a:rPr lang="en-US" dirty="0"/>
              <a:t>	</a:t>
            </a:r>
            <a:r>
              <a:rPr lang="cs-CZ" dirty="0"/>
              <a:t>Venku někdo stojí.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桌子上</a:t>
            </a:r>
            <a:r>
              <a:rPr lang="zh-CN" altLang="en-US" dirty="0"/>
              <a:t>放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两本书。</a:t>
            </a:r>
            <a:r>
              <a:rPr lang="en-US" altLang="zh-CN" dirty="0"/>
              <a:t>	</a:t>
            </a:r>
            <a:r>
              <a:rPr lang="cs-CZ" altLang="zh-CN" dirty="0"/>
              <a:t>Na stole leží / jsou položené dvě knihy.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94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89" y="1159099"/>
            <a:ext cx="10349247" cy="5004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3) ukazatel děje, který probíhá současně s jiným dějem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你可以坐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回答。</a:t>
            </a:r>
            <a:r>
              <a:rPr lang="en-US" altLang="zh-CN" dirty="0"/>
              <a:t>	</a:t>
            </a:r>
            <a:r>
              <a:rPr lang="cs-CZ" dirty="0"/>
              <a:t>Můžeš odpovědět vsedě.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他常常看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书吃饭。</a:t>
            </a:r>
            <a:r>
              <a:rPr lang="en-US" altLang="zh-CN" dirty="0"/>
              <a:t>	</a:t>
            </a:r>
            <a:r>
              <a:rPr lang="cs-CZ" dirty="0"/>
              <a:t>Často si při jídle čte.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我喜欢听</a:t>
            </a:r>
            <a:r>
              <a:rPr lang="zh-CN" altLang="en-US" dirty="0">
                <a:solidFill>
                  <a:srgbClr val="00B050"/>
                </a:solidFill>
              </a:rPr>
              <a:t>着</a:t>
            </a:r>
            <a:r>
              <a:rPr lang="zh-CN" altLang="en-US" dirty="0"/>
              <a:t>音乐休息。</a:t>
            </a:r>
            <a:r>
              <a:rPr lang="en-US" altLang="zh-CN" dirty="0"/>
              <a:t>	</a:t>
            </a:r>
            <a:r>
              <a:rPr lang="cs-CZ" dirty="0"/>
              <a:t>Rád odpočívám při poslechu hudby.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240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 </a:t>
            </a:r>
            <a:r>
              <a:rPr lang="cs-CZ" dirty="0" err="1"/>
              <a:t>průběhovosti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err="1"/>
              <a:t>vido</a:t>
            </a:r>
            <a:r>
              <a:rPr lang="cs-CZ" dirty="0"/>
              <a:t>-časová slovesná přípona </a:t>
            </a:r>
            <a:r>
              <a:rPr lang="cs-CZ" dirty="0" err="1"/>
              <a:t>zhe</a:t>
            </a:r>
            <a:r>
              <a:rPr lang="cs-CZ" dirty="0"/>
              <a:t> </a:t>
            </a:r>
            <a:r>
              <a:rPr lang="zh-CN" altLang="en-US" dirty="0"/>
              <a:t>着 </a:t>
            </a:r>
            <a:r>
              <a:rPr lang="cs-CZ" sz="1800" dirty="0">
                <a:solidFill>
                  <a:srgbClr val="FF0000"/>
                </a:solidFill>
              </a:rPr>
              <a:t>(viz předchozí slajdy)</a:t>
            </a:r>
          </a:p>
          <a:p>
            <a:pPr marL="514350" indent="-514350">
              <a:buAutoNum type="arabicParenR"/>
            </a:pPr>
            <a:r>
              <a:rPr lang="cs-CZ" dirty="0"/>
              <a:t>adverbia </a:t>
            </a:r>
            <a:r>
              <a:rPr lang="cs-CZ" dirty="0" err="1"/>
              <a:t>zài</a:t>
            </a:r>
            <a:r>
              <a:rPr lang="cs-CZ" dirty="0"/>
              <a:t> </a:t>
            </a:r>
            <a:r>
              <a:rPr lang="zh-CN" altLang="en-US" dirty="0"/>
              <a:t>在</a:t>
            </a:r>
            <a:r>
              <a:rPr lang="cs-CZ" altLang="zh-CN" dirty="0"/>
              <a:t>,</a:t>
            </a:r>
            <a:r>
              <a:rPr lang="zh-CN" altLang="en-US" dirty="0"/>
              <a:t> </a:t>
            </a:r>
            <a:r>
              <a:rPr lang="cs-CZ" dirty="0" err="1"/>
              <a:t>zhèng</a:t>
            </a:r>
            <a:r>
              <a:rPr lang="cs-CZ" dirty="0"/>
              <a:t> </a:t>
            </a:r>
            <a:r>
              <a:rPr lang="zh-CN" altLang="en-US" dirty="0"/>
              <a:t>正</a:t>
            </a:r>
            <a:r>
              <a:rPr lang="cs-CZ" altLang="zh-CN" dirty="0"/>
              <a:t>,</a:t>
            </a:r>
            <a:r>
              <a:rPr lang="zh-CN" altLang="en-US" dirty="0"/>
              <a:t> </a:t>
            </a:r>
            <a:r>
              <a:rPr lang="cs-CZ" dirty="0" err="1"/>
              <a:t>zhèngzai</a:t>
            </a:r>
            <a:r>
              <a:rPr lang="cs-CZ" dirty="0"/>
              <a:t> </a:t>
            </a:r>
            <a:r>
              <a:rPr lang="zh-CN" altLang="en-US" dirty="0"/>
              <a:t>正在</a:t>
            </a:r>
            <a:r>
              <a:rPr lang="cs-CZ" altLang="zh-CN" dirty="0"/>
              <a:t> = „právě“ </a:t>
            </a:r>
            <a:r>
              <a:rPr lang="cs-CZ" altLang="zh-CN" sz="1800" dirty="0">
                <a:solidFill>
                  <a:srgbClr val="FF0000"/>
                </a:solidFill>
              </a:rPr>
              <a:t>- opakování</a:t>
            </a:r>
          </a:p>
          <a:p>
            <a:pPr marL="514350" indent="-514350">
              <a:buAutoNum type="arabicParenR"/>
            </a:pPr>
            <a:r>
              <a:rPr lang="cs-CZ" dirty="0"/>
              <a:t>větná částice ne </a:t>
            </a:r>
            <a:r>
              <a:rPr lang="zh-CN" altLang="en-US" dirty="0"/>
              <a:t>呢</a:t>
            </a:r>
            <a:r>
              <a:rPr lang="cs-CZ" altLang="zh-CN" dirty="0"/>
              <a:t> </a:t>
            </a:r>
            <a:r>
              <a:rPr lang="cs-CZ" altLang="zh-CN" sz="1800" dirty="0">
                <a:solidFill>
                  <a:srgbClr val="FF0000"/>
                </a:solidFill>
              </a:rPr>
              <a:t>- opakování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145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6975" y="1030309"/>
            <a:ext cx="10606825" cy="51466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2) adverbia </a:t>
            </a:r>
            <a:r>
              <a:rPr lang="cs-CZ" dirty="0" err="1"/>
              <a:t>zài</a:t>
            </a:r>
            <a:r>
              <a:rPr lang="cs-CZ" dirty="0"/>
              <a:t> </a:t>
            </a:r>
            <a:r>
              <a:rPr lang="zh-CN" altLang="en-US" dirty="0"/>
              <a:t>在</a:t>
            </a:r>
            <a:r>
              <a:rPr lang="cs-CZ" altLang="zh-CN" dirty="0"/>
              <a:t>,</a:t>
            </a:r>
            <a:r>
              <a:rPr lang="zh-CN" altLang="en-US" dirty="0"/>
              <a:t> </a:t>
            </a:r>
            <a:r>
              <a:rPr lang="cs-CZ" dirty="0" err="1"/>
              <a:t>zhèng</a:t>
            </a:r>
            <a:r>
              <a:rPr lang="cs-CZ" dirty="0"/>
              <a:t> </a:t>
            </a:r>
            <a:r>
              <a:rPr lang="zh-CN" altLang="en-US" dirty="0"/>
              <a:t>正</a:t>
            </a:r>
            <a:r>
              <a:rPr lang="cs-CZ" altLang="zh-CN" dirty="0"/>
              <a:t>,</a:t>
            </a:r>
            <a:r>
              <a:rPr lang="zh-CN" altLang="en-US" dirty="0"/>
              <a:t> </a:t>
            </a:r>
            <a:r>
              <a:rPr lang="cs-CZ" dirty="0" err="1"/>
              <a:t>zhèngzai</a:t>
            </a:r>
            <a:r>
              <a:rPr lang="cs-CZ" dirty="0"/>
              <a:t> </a:t>
            </a:r>
            <a:r>
              <a:rPr lang="zh-CN" altLang="en-US" dirty="0"/>
              <a:t>正在</a:t>
            </a:r>
            <a:r>
              <a:rPr lang="cs-CZ" altLang="zh-CN" dirty="0"/>
              <a:t> = „právě“ 		</a:t>
            </a:r>
            <a:r>
              <a:rPr lang="cs-CZ" altLang="zh-CN" sz="2000" dirty="0">
                <a:solidFill>
                  <a:srgbClr val="FF0000"/>
                </a:solidFill>
              </a:rPr>
              <a:t>YD 157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7030A0"/>
                </a:solidFill>
              </a:rPr>
              <a:t>在</a:t>
            </a:r>
            <a:r>
              <a:rPr lang="zh-CN" altLang="en-US" dirty="0"/>
              <a:t>写信。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7030A0"/>
                </a:solidFill>
              </a:rPr>
              <a:t>正</a:t>
            </a:r>
            <a:r>
              <a:rPr lang="zh-CN" altLang="en-US" dirty="0"/>
              <a:t>写信。</a:t>
            </a:r>
            <a:r>
              <a:rPr lang="cs-CZ" altLang="zh-CN" dirty="0"/>
              <a:t>		</a:t>
            </a:r>
            <a:r>
              <a:rPr lang="en-US" altLang="zh-CN" dirty="0"/>
              <a:t>	</a:t>
            </a:r>
            <a:r>
              <a:rPr lang="cs-CZ" altLang="zh-CN" dirty="0"/>
              <a:t>Právě píše dopis.</a:t>
            </a:r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7030A0"/>
                </a:solidFill>
              </a:rPr>
              <a:t>正在</a:t>
            </a:r>
            <a:r>
              <a:rPr lang="zh-CN" altLang="en-US" dirty="0"/>
              <a:t>写信。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7030A0"/>
                </a:solidFill>
              </a:rPr>
              <a:t>在</a:t>
            </a:r>
            <a:r>
              <a:rPr lang="zh-CN" altLang="en-US" dirty="0"/>
              <a:t>跳舞。</a:t>
            </a:r>
            <a:r>
              <a:rPr lang="cs-CZ" altLang="zh-CN" dirty="0"/>
              <a:t>			(Právě) tancuje.</a:t>
            </a:r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7030A0"/>
                </a:solidFill>
              </a:rPr>
              <a:t>正在</a:t>
            </a:r>
            <a:r>
              <a:rPr lang="zh-CN" altLang="en-US" dirty="0"/>
              <a:t>做什么？</a:t>
            </a:r>
            <a:r>
              <a:rPr lang="cs-CZ" altLang="zh-CN" dirty="0"/>
              <a:t>	</a:t>
            </a:r>
            <a:r>
              <a:rPr lang="en-US" altLang="zh-CN" dirty="0"/>
              <a:t>	</a:t>
            </a:r>
            <a:r>
              <a:rPr lang="cs-CZ" altLang="zh-CN" dirty="0"/>
              <a:t>Co (právě) děláš?</a:t>
            </a:r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7030A0"/>
                </a:solidFill>
              </a:rPr>
              <a:t>正</a:t>
            </a:r>
            <a:r>
              <a:rPr lang="zh-CN" altLang="en-US" dirty="0"/>
              <a:t>进火车去。</a:t>
            </a:r>
            <a:r>
              <a:rPr lang="cs-CZ" altLang="zh-CN" dirty="0"/>
              <a:t>		Nastupuje (právě) do vlaku.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21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trpný rod (pasivum) </a:t>
            </a:r>
            <a:r>
              <a:rPr lang="cs-CZ" sz="2000" dirty="0">
                <a:solidFill>
                  <a:srgbClr val="FF0000"/>
                </a:solidFill>
              </a:rPr>
              <a:t>YD 194-198; CCG 209-225</a:t>
            </a:r>
          </a:p>
          <a:p>
            <a:r>
              <a:rPr lang="cs-CZ" altLang="zh-CN" dirty="0"/>
              <a:t>trvání času vyjadřující absenci dané činnosti po určitý čas</a:t>
            </a:r>
          </a:p>
          <a:p>
            <a:r>
              <a:rPr lang="cs-CZ" altLang="zh-CN" dirty="0"/>
              <a:t>slovesná přípona </a:t>
            </a:r>
            <a:r>
              <a:rPr lang="cs-CZ" altLang="zh-CN" dirty="0" err="1"/>
              <a:t>zhe</a:t>
            </a:r>
            <a:r>
              <a:rPr lang="cs-CZ" altLang="zh-CN" dirty="0"/>
              <a:t> </a:t>
            </a:r>
            <a:r>
              <a:rPr lang="zh-CN" altLang="en-US" dirty="0"/>
              <a:t>着</a:t>
            </a:r>
            <a:endParaRPr lang="en-US" altLang="zh-CN" dirty="0"/>
          </a:p>
          <a:p>
            <a:r>
              <a:rPr lang="cs-CZ" altLang="zh-CN" dirty="0"/>
              <a:t>vyjádření </a:t>
            </a:r>
            <a:r>
              <a:rPr lang="cs-CZ" altLang="zh-CN" dirty="0" err="1"/>
              <a:t>průběhovosti</a:t>
            </a:r>
            <a:endParaRPr lang="cs-CZ" altLang="zh-CN" dirty="0"/>
          </a:p>
          <a:p>
            <a:r>
              <a:rPr lang="zh-CN" altLang="en-US" dirty="0"/>
              <a:t>好、难、容易</a:t>
            </a:r>
            <a:r>
              <a:rPr lang="cs-CZ" altLang="zh-CN" dirty="0"/>
              <a:t>  </a:t>
            </a:r>
            <a:r>
              <a:rPr lang="en-GB" altLang="zh-CN" dirty="0"/>
              <a:t>+ V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685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8491" y="1171977"/>
            <a:ext cx="10632583" cy="5082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3) větná částice ne </a:t>
            </a:r>
            <a:r>
              <a:rPr lang="zh-CN" altLang="en-US" dirty="0"/>
              <a:t>呢</a:t>
            </a:r>
            <a:r>
              <a:rPr lang="cs-CZ" altLang="zh-CN" dirty="0"/>
              <a:t> 							</a:t>
            </a:r>
            <a:r>
              <a:rPr lang="cs-CZ" altLang="zh-CN" sz="2000" dirty="0">
                <a:solidFill>
                  <a:srgbClr val="FF0000"/>
                </a:solidFill>
              </a:rPr>
              <a:t>YD 223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A: </a:t>
            </a:r>
            <a:r>
              <a:rPr lang="zh-CN" altLang="en-US" dirty="0"/>
              <a:t>你做什么</a:t>
            </a:r>
            <a:r>
              <a:rPr lang="zh-CN" altLang="en-US" dirty="0">
                <a:solidFill>
                  <a:srgbClr val="00B050"/>
                </a:solidFill>
              </a:rPr>
              <a:t>呢</a:t>
            </a:r>
            <a:r>
              <a:rPr lang="zh-CN" altLang="en-US" dirty="0"/>
              <a:t>？</a:t>
            </a:r>
            <a:r>
              <a:rPr lang="cs-CZ" dirty="0"/>
              <a:t>B: </a:t>
            </a:r>
            <a:r>
              <a:rPr lang="zh-CN" altLang="en-US" dirty="0"/>
              <a:t>看书呢。</a:t>
            </a:r>
            <a:r>
              <a:rPr lang="en-US" altLang="zh-CN" dirty="0"/>
              <a:t>	</a:t>
            </a:r>
            <a:r>
              <a:rPr lang="cs-CZ" dirty="0"/>
              <a:t>A: Co děláš? B: Čtu si.</a:t>
            </a:r>
          </a:p>
          <a:p>
            <a:pPr marL="0" indent="0">
              <a:buNone/>
            </a:pPr>
            <a:r>
              <a:rPr lang="zh-CN" altLang="en-US" dirty="0"/>
              <a:t>学生们</a:t>
            </a:r>
            <a:r>
              <a:rPr lang="zh-CN" altLang="en-US" dirty="0">
                <a:solidFill>
                  <a:srgbClr val="7030A0"/>
                </a:solidFill>
              </a:rPr>
              <a:t>正</a:t>
            </a:r>
            <a:r>
              <a:rPr lang="zh-CN" altLang="en-US" dirty="0"/>
              <a:t>上课</a:t>
            </a:r>
            <a:r>
              <a:rPr lang="zh-CN" altLang="en-US" dirty="0">
                <a:solidFill>
                  <a:srgbClr val="00B050"/>
                </a:solidFill>
              </a:rPr>
              <a:t>呢</a:t>
            </a:r>
            <a:r>
              <a:rPr lang="zh-CN" altLang="en-US" dirty="0"/>
              <a:t>。</a:t>
            </a:r>
            <a:r>
              <a:rPr lang="en-US" altLang="zh-CN" dirty="0"/>
              <a:t>		</a:t>
            </a:r>
            <a:r>
              <a:rPr lang="cs-CZ" dirty="0"/>
              <a:t>Studenti jdou právě na vyučování.</a:t>
            </a:r>
          </a:p>
          <a:p>
            <a:pPr marL="0" indent="0">
              <a:buNone/>
            </a:pPr>
            <a:r>
              <a:rPr lang="zh-CN" altLang="en-US" dirty="0"/>
              <a:t>老师还没吃饭</a:t>
            </a:r>
            <a:r>
              <a:rPr lang="zh-CN" altLang="en-US" dirty="0">
                <a:solidFill>
                  <a:srgbClr val="00B050"/>
                </a:solidFill>
              </a:rPr>
              <a:t>呢</a:t>
            </a:r>
            <a:r>
              <a:rPr lang="zh-CN" altLang="en-US" dirty="0"/>
              <a:t>。</a:t>
            </a:r>
            <a:r>
              <a:rPr lang="en-US" altLang="zh-CN" dirty="0"/>
              <a:t>		</a:t>
            </a:r>
            <a:r>
              <a:rPr lang="cs-CZ" dirty="0"/>
              <a:t>Učitel ještě nejí.</a:t>
            </a:r>
          </a:p>
          <a:p>
            <a:pPr marL="0" indent="0">
              <a:buNone/>
            </a:pPr>
            <a:r>
              <a:rPr lang="zh-CN" altLang="en-US" dirty="0"/>
              <a:t>车还没开</a:t>
            </a:r>
            <a:r>
              <a:rPr lang="zh-CN" altLang="en-US" dirty="0">
                <a:solidFill>
                  <a:srgbClr val="00B050"/>
                </a:solidFill>
              </a:rPr>
              <a:t>呢</a:t>
            </a:r>
            <a:r>
              <a:rPr lang="zh-CN" altLang="en-US" dirty="0"/>
              <a:t>，你快上吧</a:t>
            </a:r>
            <a:r>
              <a:rPr lang="cs-CZ" dirty="0"/>
              <a:t>! 	Auto ještě nejede, rychle nastupuj!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3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6823" y="1764405"/>
            <a:ext cx="10915918" cy="43481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je možné kombinovat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我们</a:t>
            </a:r>
            <a:r>
              <a:rPr lang="zh-CN" altLang="en-US" dirty="0">
                <a:solidFill>
                  <a:srgbClr val="FF0000"/>
                </a:solidFill>
              </a:rPr>
              <a:t>正</a:t>
            </a:r>
            <a:r>
              <a:rPr lang="zh-CN" altLang="en-US" dirty="0"/>
              <a:t>吃</a:t>
            </a:r>
            <a:r>
              <a:rPr lang="zh-CN" altLang="en-US" dirty="0">
                <a:solidFill>
                  <a:srgbClr val="FF0000"/>
                </a:solidFill>
              </a:rPr>
              <a:t>着</a:t>
            </a:r>
            <a:r>
              <a:rPr lang="zh-CN" altLang="en-US" dirty="0"/>
              <a:t>饭</a:t>
            </a:r>
            <a:r>
              <a:rPr lang="zh-CN" altLang="en-US" dirty="0">
                <a:solidFill>
                  <a:srgbClr val="FF0000"/>
                </a:solidFill>
              </a:rPr>
              <a:t>呢</a:t>
            </a:r>
            <a:r>
              <a:rPr lang="zh-CN" altLang="en-US" dirty="0"/>
              <a:t>，他来了。</a:t>
            </a:r>
            <a:r>
              <a:rPr lang="cs-CZ" dirty="0"/>
              <a:t>	Právě jsme jedli, když přišel. </a:t>
            </a:r>
          </a:p>
          <a:p>
            <a:pPr marL="0" indent="0">
              <a:buNone/>
            </a:pPr>
            <a:r>
              <a:rPr lang="zh-CN" altLang="en-US" dirty="0"/>
              <a:t>学生们</a:t>
            </a:r>
            <a:r>
              <a:rPr lang="zh-CN" altLang="en-US" dirty="0">
                <a:solidFill>
                  <a:srgbClr val="FF0000"/>
                </a:solidFill>
              </a:rPr>
              <a:t>正</a:t>
            </a:r>
            <a:r>
              <a:rPr lang="zh-CN" altLang="en-US" dirty="0"/>
              <a:t>上课</a:t>
            </a:r>
            <a:r>
              <a:rPr lang="zh-CN" altLang="en-US" dirty="0">
                <a:solidFill>
                  <a:srgbClr val="FF0000"/>
                </a:solidFill>
              </a:rPr>
              <a:t>呢</a:t>
            </a:r>
            <a:r>
              <a:rPr lang="zh-CN" altLang="en-US" dirty="0"/>
              <a:t>。</a:t>
            </a:r>
            <a:r>
              <a:rPr lang="en-US" altLang="zh-CN" dirty="0"/>
              <a:t>		</a:t>
            </a:r>
            <a:r>
              <a:rPr lang="cs-CZ" dirty="0"/>
              <a:t>Studenti právě jdou na vyučování.</a:t>
            </a:r>
          </a:p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03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好、难、</a:t>
            </a:r>
            <a:r>
              <a:rPr lang="cs-CZ" altLang="zh-CN" dirty="0" err="1"/>
              <a:t>róngyì</a:t>
            </a:r>
            <a:r>
              <a:rPr lang="cs-CZ" altLang="zh-CN" dirty="0"/>
              <a:t> </a:t>
            </a:r>
            <a:r>
              <a:rPr lang="zh-CN" altLang="en-US" dirty="0"/>
              <a:t>容易</a:t>
            </a:r>
            <a:r>
              <a:rPr lang="cs-CZ" altLang="zh-CN" dirty="0"/>
              <a:t>  </a:t>
            </a:r>
            <a:r>
              <a:rPr lang="en-GB" altLang="zh-CN" dirty="0"/>
              <a:t>+ V</a:t>
            </a:r>
            <a:br>
              <a:rPr lang="en-US" altLang="zh-CN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zh-CN" dirty="0"/>
              <a:t>N</a:t>
            </a:r>
            <a:r>
              <a:rPr lang="cs-CZ" altLang="zh-CN" dirty="0" err="1"/>
              <a:t>ěkterá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FF0000"/>
                </a:solidFill>
              </a:rPr>
              <a:t>adjektiva</a:t>
            </a:r>
            <a:r>
              <a:rPr lang="cs-CZ" altLang="zh-CN" dirty="0"/>
              <a:t> se mohou klást před </a:t>
            </a:r>
            <a:r>
              <a:rPr lang="cs-CZ" altLang="zh-CN" dirty="0">
                <a:solidFill>
                  <a:srgbClr val="0070C0"/>
                </a:solidFill>
              </a:rPr>
              <a:t>sloveso</a:t>
            </a:r>
            <a:r>
              <a:rPr lang="cs-CZ" altLang="zh-CN" dirty="0"/>
              <a:t> a výsledná složenina se chová jako adjektivum:</a:t>
            </a:r>
          </a:p>
          <a:p>
            <a:pPr marL="0" indent="0">
              <a:buNone/>
            </a:pPr>
            <a:r>
              <a:rPr lang="zh-CN" altLang="en-US" dirty="0"/>
              <a:t>这条路不好走。</a:t>
            </a:r>
            <a:r>
              <a:rPr lang="en-GB" altLang="zh-CN" dirty="0"/>
              <a:t>Po t</a:t>
            </a:r>
            <a:r>
              <a:rPr lang="cs-CZ" altLang="zh-CN" dirty="0"/>
              <a:t>éto cestě se špatně chodí</a:t>
            </a:r>
          </a:p>
          <a:p>
            <a:pPr marL="0" indent="0">
              <a:buNone/>
            </a:pPr>
            <a:r>
              <a:rPr lang="zh-CN" altLang="en-US" dirty="0"/>
              <a:t>中文很难学。</a:t>
            </a:r>
            <a:r>
              <a:rPr lang="cs-CZ" altLang="zh-CN" dirty="0"/>
              <a:t>Čínština se těžko učí. („je těžká na učení“)</a:t>
            </a:r>
          </a:p>
          <a:p>
            <a:pPr marL="0" indent="0">
              <a:buNone/>
            </a:pPr>
            <a:r>
              <a:rPr lang="zh-CN" altLang="en-US" dirty="0"/>
              <a:t>这个问题很容易懂。</a:t>
            </a:r>
            <a:r>
              <a:rPr lang="cs-CZ" altLang="zh-CN" dirty="0"/>
              <a:t>Na tomto problému není nic složitého. („je lehký na pochopení“)</a:t>
            </a:r>
          </a:p>
          <a:p>
            <a:pPr marL="0" indent="0">
              <a:buNone/>
            </a:pPr>
            <a:r>
              <a:rPr lang="zh-CN" altLang="en-US" dirty="0"/>
              <a:t>好吃  </a:t>
            </a:r>
            <a:r>
              <a:rPr lang="cs-CZ" altLang="zh-CN" dirty="0"/>
              <a:t>= „dobrý k jídlu“</a:t>
            </a:r>
          </a:p>
          <a:p>
            <a:pPr marL="0" indent="0">
              <a:buNone/>
            </a:pPr>
            <a:r>
              <a:rPr lang="zh-CN" altLang="en-US" dirty="0"/>
              <a:t>好看  </a:t>
            </a:r>
            <a:r>
              <a:rPr lang="cs-CZ" altLang="zh-CN" dirty="0"/>
              <a:t>= hezký („dobrý na dívání“)</a:t>
            </a:r>
          </a:p>
          <a:p>
            <a:pPr marL="0" indent="0">
              <a:buNone/>
            </a:pPr>
            <a:r>
              <a:rPr lang="cs-CZ" altLang="zh-CN" dirty="0"/>
              <a:t>…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562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Trpný rod </a:t>
            </a:r>
            <a:r>
              <a:rPr lang="cs-CZ" sz="1800" dirty="0">
                <a:solidFill>
                  <a:srgbClr val="FF0000"/>
                </a:solidFill>
              </a:rPr>
              <a:t>YD 194-198; CCG 209-225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47741"/>
            <a:ext cx="10515600" cy="4129222"/>
          </a:xfrm>
        </p:spPr>
        <p:txBody>
          <a:bodyPr/>
          <a:lstStyle/>
          <a:p>
            <a:r>
              <a:rPr lang="cs-CZ" altLang="zh-CN" dirty="0"/>
              <a:t>rod činný (aktivum): děj, který od podmětu vychází (někdo něco dělá)</a:t>
            </a:r>
          </a:p>
          <a:p>
            <a:r>
              <a:rPr lang="cs-CZ" altLang="zh-CN" dirty="0"/>
              <a:t>rod trpný (pasivum): děj, kterým je podmět zasažen (někomu se něco děje)</a:t>
            </a:r>
          </a:p>
          <a:p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215111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8338" y="437882"/>
            <a:ext cx="10645462" cy="5739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b="1" dirty="0"/>
              <a:t>Nejběžnější způsob vyjádření pasiva v čínštině neobsahuje žádný formální </a:t>
            </a:r>
            <a:r>
              <a:rPr lang="cs-CZ" altLang="zh-CN" b="1" dirty="0" err="1"/>
              <a:t>marker</a:t>
            </a:r>
            <a:r>
              <a:rPr lang="cs-CZ" altLang="zh-CN" b="1" dirty="0"/>
              <a:t> pasiva</a:t>
            </a:r>
            <a:r>
              <a:rPr lang="cs-CZ" altLang="zh-CN" dirty="0"/>
              <a:t>. </a:t>
            </a:r>
            <a:r>
              <a:rPr lang="cs-CZ" altLang="zh-CN" sz="1800" dirty="0">
                <a:solidFill>
                  <a:srgbClr val="FF0000"/>
                </a:solidFill>
              </a:rPr>
              <a:t>CCG 210-217 </a:t>
            </a:r>
            <a:endParaRPr 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Že jde o pasivum, poznáme z kontextu: Pokud je </a:t>
            </a:r>
            <a:r>
              <a:rPr lang="cs-CZ" dirty="0">
                <a:solidFill>
                  <a:srgbClr val="00B050"/>
                </a:solidFill>
              </a:rPr>
              <a:t>podmět</a:t>
            </a:r>
            <a:r>
              <a:rPr lang="cs-CZ" dirty="0"/>
              <a:t> takový, že nemůže vyvinout činnost vyjádřenou slovesem, je sloveso v trpném rodu.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这些字</a:t>
            </a:r>
            <a:r>
              <a:rPr lang="zh-CN" altLang="en-US" dirty="0"/>
              <a:t>写错了。</a:t>
            </a:r>
            <a:r>
              <a:rPr lang="cs-CZ" altLang="zh-CN" dirty="0"/>
              <a:t>Tyto znaky jsou napsány špatně.</a:t>
            </a:r>
          </a:p>
          <a:p>
            <a:pPr marL="0" indent="0">
              <a:buNone/>
            </a:pPr>
            <a:r>
              <a:rPr lang="cs-CZ" altLang="zh-CN" dirty="0"/>
              <a:t>ALE! </a:t>
            </a:r>
            <a:r>
              <a:rPr lang="zh-CN" altLang="en-US" dirty="0">
                <a:solidFill>
                  <a:srgbClr val="00B050"/>
                </a:solidFill>
              </a:rPr>
              <a:t>我</a:t>
            </a:r>
            <a:r>
              <a:rPr lang="zh-CN" altLang="en-US" dirty="0"/>
              <a:t>把这些字写错了。</a:t>
            </a:r>
            <a:r>
              <a:rPr lang="cs-CZ" altLang="zh-CN" dirty="0"/>
              <a:t>Tyto znaky jsem napsal špatně.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材料</a:t>
            </a:r>
            <a:r>
              <a:rPr lang="zh-CN" altLang="en-US" dirty="0"/>
              <a:t>都准备好了。</a:t>
            </a:r>
            <a:r>
              <a:rPr lang="cs-CZ" altLang="zh-CN" dirty="0"/>
              <a:t>Materiály jsou připraveny.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ALE! </a:t>
            </a:r>
            <a:r>
              <a:rPr lang="zh-CN" altLang="en-US" dirty="0">
                <a:solidFill>
                  <a:srgbClr val="00B050"/>
                </a:solidFill>
              </a:rPr>
              <a:t>秘书</a:t>
            </a:r>
            <a:r>
              <a:rPr lang="zh-CN" altLang="en-US" dirty="0"/>
              <a:t>准备好了材料。</a:t>
            </a:r>
            <a:r>
              <a:rPr lang="cs-CZ" altLang="zh-CN" dirty="0"/>
              <a:t>Sekretářka připravila materiály.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48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konstrukce s </a:t>
            </a:r>
            <a:r>
              <a:rPr lang="zh-CN" altLang="en-US" dirty="0"/>
              <a:t>被</a:t>
            </a:r>
            <a:r>
              <a:rPr lang="cs-CZ" altLang="zh-CN" dirty="0"/>
              <a:t>/</a:t>
            </a:r>
            <a:r>
              <a:rPr lang="zh-CN" altLang="en-US" dirty="0"/>
              <a:t>叫</a:t>
            </a:r>
            <a:r>
              <a:rPr lang="cs-CZ" altLang="zh-CN" dirty="0"/>
              <a:t>/</a:t>
            </a:r>
            <a:r>
              <a:rPr lang="zh-CN" altLang="en-US" dirty="0"/>
              <a:t>让</a:t>
            </a:r>
            <a:r>
              <a:rPr lang="cs-CZ" altLang="zh-CN" dirty="0"/>
              <a:t>/</a:t>
            </a:r>
            <a:r>
              <a:rPr lang="zh-CN" altLang="en-US" dirty="0"/>
              <a:t>给</a:t>
            </a:r>
            <a:r>
              <a:rPr lang="cs-CZ" altLang="zh-CN" dirty="0"/>
              <a:t> </a:t>
            </a:r>
            <a:r>
              <a:rPr lang="cs-CZ" altLang="zh-CN" sz="1800" dirty="0">
                <a:solidFill>
                  <a:srgbClr val="FF0000"/>
                </a:solidFill>
              </a:rPr>
              <a:t>CCG 217-221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r>
              <a:rPr lang="zh-CN" altLang="en-US" dirty="0"/>
              <a:t>被</a:t>
            </a:r>
            <a:r>
              <a:rPr lang="cs-CZ" altLang="zh-CN" dirty="0"/>
              <a:t>/</a:t>
            </a:r>
            <a:r>
              <a:rPr lang="zh-CN" altLang="en-US" dirty="0"/>
              <a:t>叫</a:t>
            </a:r>
            <a:r>
              <a:rPr lang="cs-CZ" altLang="zh-CN" dirty="0"/>
              <a:t>/</a:t>
            </a:r>
            <a:r>
              <a:rPr lang="zh-CN" altLang="en-US" dirty="0"/>
              <a:t>让</a:t>
            </a:r>
            <a:r>
              <a:rPr lang="cs-CZ" altLang="zh-CN" dirty="0"/>
              <a:t>/</a:t>
            </a:r>
            <a:r>
              <a:rPr lang="zh-CN" altLang="en-US" dirty="0"/>
              <a:t>给</a:t>
            </a:r>
            <a:r>
              <a:rPr lang="cs-CZ" altLang="zh-CN" dirty="0"/>
              <a:t> jsou </a:t>
            </a:r>
            <a:r>
              <a:rPr lang="cs-CZ" dirty="0"/>
              <a:t>prepoziční slovesa</a:t>
            </a:r>
          </a:p>
          <a:p>
            <a:r>
              <a:rPr lang="cs-CZ" dirty="0"/>
              <a:t>vyjadřují původce děje</a:t>
            </a:r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aktivum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哥哥打了弟弟。</a:t>
            </a:r>
            <a:r>
              <a:rPr lang="cs-CZ" dirty="0">
                <a:solidFill>
                  <a:srgbClr val="00B050"/>
                </a:solidFill>
              </a:rPr>
              <a:t>	</a:t>
            </a: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altLang="zh-CN" dirty="0">
                <a:solidFill>
                  <a:srgbClr val="00B050"/>
                </a:solidFill>
              </a:rPr>
              <a:t>Star</a:t>
            </a:r>
            <a:r>
              <a:rPr lang="cs-CZ" altLang="zh-CN" dirty="0" err="1">
                <a:solidFill>
                  <a:srgbClr val="00B050"/>
                </a:solidFill>
              </a:rPr>
              <a:t>ší</a:t>
            </a:r>
            <a:r>
              <a:rPr lang="cs-CZ" altLang="zh-CN" dirty="0">
                <a:solidFill>
                  <a:srgbClr val="00B050"/>
                </a:solidFill>
              </a:rPr>
              <a:t> bratr udeřil mladšího</a:t>
            </a:r>
            <a:r>
              <a:rPr lang="cs-CZ" dirty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pasivum</a:t>
            </a:r>
          </a:p>
          <a:p>
            <a:pPr marL="0" indent="0"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弟弟被哥哥打</a:t>
            </a:r>
            <a:r>
              <a:rPr lang="zh-CN" altLang="en-US" dirty="0">
                <a:solidFill>
                  <a:srgbClr val="FF0000"/>
                </a:solidFill>
              </a:rPr>
              <a:t>了。</a:t>
            </a:r>
            <a:r>
              <a:rPr lang="cs-CZ" dirty="0">
                <a:solidFill>
                  <a:srgbClr val="FF0000"/>
                </a:solidFill>
              </a:rPr>
              <a:t>	Mladší bratr byl udeřen starším.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25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8186" y="682580"/>
            <a:ext cx="10947042" cy="58598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patiens (dějem zasažený)</a:t>
            </a:r>
            <a:r>
              <a:rPr lang="cs-CZ" dirty="0"/>
              <a:t> + </a:t>
            </a:r>
            <a:r>
              <a:rPr lang="zh-CN" altLang="en-US" dirty="0">
                <a:solidFill>
                  <a:srgbClr val="FF0000"/>
                </a:solidFill>
              </a:rPr>
              <a:t>被</a:t>
            </a:r>
            <a:r>
              <a:rPr lang="cs-CZ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叫</a:t>
            </a:r>
            <a:r>
              <a:rPr lang="cs-CZ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让</a:t>
            </a:r>
            <a:r>
              <a:rPr lang="cs-CZ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给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rgbClr val="0070C0"/>
                </a:solidFill>
              </a:rPr>
              <a:t>agens (původce děje, konatel)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rgbClr val="7030A0"/>
                </a:solidFill>
              </a:rPr>
              <a:t>sloveso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chemeClr val="accent4">
                    <a:lumMod val="50000"/>
                  </a:schemeClr>
                </a:solidFill>
              </a:rPr>
              <a:t>nějaký další element (nejčastěji modifikátor nebo </a:t>
            </a:r>
            <a:r>
              <a:rPr lang="zh-CN" altLang="en-US" dirty="0">
                <a:solidFill>
                  <a:schemeClr val="accent4">
                    <a:lumMod val="50000"/>
                  </a:schemeClr>
                </a:solidFill>
              </a:rPr>
              <a:t>了</a:t>
            </a:r>
            <a:r>
              <a:rPr lang="cs-CZ" altLang="zh-CN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我做的</a:t>
            </a:r>
            <a:r>
              <a:rPr lang="zh-CN" altLang="en-US" dirty="0">
                <a:solidFill>
                  <a:srgbClr val="00B050"/>
                </a:solidFill>
              </a:rPr>
              <a:t>饭</a:t>
            </a:r>
            <a:r>
              <a:rPr lang="zh-CN" altLang="en-US" dirty="0">
                <a:solidFill>
                  <a:srgbClr val="FF0000"/>
                </a:solidFill>
              </a:rPr>
              <a:t>被</a:t>
            </a:r>
            <a:r>
              <a:rPr lang="zh-CN" altLang="en-US" dirty="0">
                <a:solidFill>
                  <a:srgbClr val="0070C0"/>
                </a:solidFill>
              </a:rPr>
              <a:t>狗</a:t>
            </a:r>
            <a:r>
              <a:rPr lang="zh-CN" altLang="en-US" dirty="0">
                <a:solidFill>
                  <a:srgbClr val="7030A0"/>
                </a:solidFill>
              </a:rPr>
              <a:t>吃</a:t>
            </a:r>
            <a:r>
              <a:rPr lang="zh-CN" altLang="en-US" dirty="0">
                <a:solidFill>
                  <a:schemeClr val="accent4">
                    <a:lumMod val="50000"/>
                  </a:schemeClr>
                </a:solidFill>
              </a:rPr>
              <a:t>了</a:t>
            </a:r>
            <a:r>
              <a:rPr lang="zh-CN" altLang="en-US" dirty="0"/>
              <a:t>。</a:t>
            </a:r>
            <a:r>
              <a:rPr lang="cs-CZ" altLang="zh-CN" dirty="0"/>
              <a:t>Jídlo, které jsem udělal, bylo snědeno psem.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他昨天买的</a:t>
            </a:r>
            <a:r>
              <a:rPr lang="zh-CN" altLang="en-US" dirty="0">
                <a:solidFill>
                  <a:srgbClr val="00B050"/>
                </a:solidFill>
              </a:rPr>
              <a:t>啤酒</a:t>
            </a:r>
            <a:r>
              <a:rPr lang="zh-CN" altLang="en-US" dirty="0">
                <a:solidFill>
                  <a:srgbClr val="FF0000"/>
                </a:solidFill>
              </a:rPr>
              <a:t>被</a:t>
            </a:r>
            <a:r>
              <a:rPr lang="zh-CN" altLang="en-US" dirty="0">
                <a:solidFill>
                  <a:srgbClr val="0070C0"/>
                </a:solidFill>
              </a:rPr>
              <a:t>妈妈</a:t>
            </a:r>
            <a:r>
              <a:rPr lang="zh-CN" altLang="en-US" dirty="0">
                <a:solidFill>
                  <a:srgbClr val="7030A0"/>
                </a:solidFill>
              </a:rPr>
              <a:t>喝</a:t>
            </a:r>
            <a:r>
              <a:rPr lang="zh-CN" altLang="en-US" dirty="0">
                <a:solidFill>
                  <a:schemeClr val="accent4">
                    <a:lumMod val="50000"/>
                  </a:schemeClr>
                </a:solidFill>
              </a:rPr>
              <a:t>完了</a:t>
            </a:r>
            <a:r>
              <a:rPr lang="zh-CN" altLang="en-US" dirty="0"/>
              <a:t>。</a:t>
            </a:r>
            <a:r>
              <a:rPr lang="cs-CZ" altLang="zh-CN" dirty="0"/>
              <a:t>Pivo, které si včera koupil, bylo vypito maminkou.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热狗</a:t>
            </a:r>
            <a:r>
              <a:rPr lang="zh-CN" altLang="en-US" dirty="0">
                <a:solidFill>
                  <a:srgbClr val="FF0000"/>
                </a:solidFill>
              </a:rPr>
              <a:t>被</a:t>
            </a:r>
            <a:r>
              <a:rPr lang="zh-CN" altLang="en-US" dirty="0">
                <a:solidFill>
                  <a:srgbClr val="0070C0"/>
                </a:solidFill>
              </a:rPr>
              <a:t>男孩</a:t>
            </a:r>
            <a:r>
              <a:rPr lang="zh-CN" altLang="en-US" dirty="0">
                <a:solidFill>
                  <a:srgbClr val="7030A0"/>
                </a:solidFill>
              </a:rPr>
              <a:t>吃</a:t>
            </a:r>
            <a:r>
              <a:rPr lang="zh-CN" altLang="en-US" dirty="0">
                <a:solidFill>
                  <a:schemeClr val="accent4">
                    <a:lumMod val="50000"/>
                  </a:schemeClr>
                </a:solidFill>
              </a:rPr>
              <a:t>了</a:t>
            </a:r>
            <a:r>
              <a:rPr lang="zh-CN" altLang="en-US" dirty="0"/>
              <a:t>。</a:t>
            </a:r>
            <a:r>
              <a:rPr lang="cs-CZ" altLang="zh-CN" dirty="0"/>
              <a:t>Hot dog byl sněden chlapcem.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他</a:t>
            </a:r>
            <a:r>
              <a:rPr lang="zh-CN" altLang="en-US" dirty="0">
                <a:solidFill>
                  <a:srgbClr val="FF0000"/>
                </a:solidFill>
              </a:rPr>
              <a:t>被</a:t>
            </a:r>
            <a:r>
              <a:rPr lang="zh-CN" altLang="en-US" dirty="0">
                <a:solidFill>
                  <a:srgbClr val="0070C0"/>
                </a:solidFill>
              </a:rPr>
              <a:t>警察</a:t>
            </a:r>
            <a:r>
              <a:rPr lang="zh-CN" altLang="en-US" dirty="0">
                <a:solidFill>
                  <a:srgbClr val="7030A0"/>
                </a:solidFill>
              </a:rPr>
              <a:t>抓</a:t>
            </a:r>
            <a:r>
              <a:rPr lang="zh-CN" altLang="en-US" dirty="0">
                <a:solidFill>
                  <a:schemeClr val="accent4">
                    <a:lumMod val="50000"/>
                  </a:schemeClr>
                </a:solidFill>
              </a:rPr>
              <a:t>了</a:t>
            </a:r>
            <a:r>
              <a:rPr lang="zh-CN" altLang="en-US" dirty="0"/>
              <a:t>。</a:t>
            </a:r>
            <a:r>
              <a:rPr lang="cs-CZ" altLang="zh-CN" dirty="0"/>
              <a:t>Byl chycen policií.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他被父母骂了。</a:t>
            </a:r>
            <a:r>
              <a:rPr lang="cs-CZ" altLang="zh-CN" dirty="0"/>
              <a:t>Bylo m</a:t>
            </a:r>
            <a:r>
              <a:rPr lang="en-US" altLang="zh-CN" dirty="0"/>
              <a:t>u</a:t>
            </a:r>
            <a:r>
              <a:rPr lang="cs-CZ" altLang="zh-CN" dirty="0"/>
              <a:t> vynadáno rodiči.</a:t>
            </a:r>
          </a:p>
          <a:p>
            <a:pPr marL="0" indent="0">
              <a:buNone/>
            </a:pPr>
            <a:r>
              <a:rPr lang="zh-CN" altLang="en-US" dirty="0"/>
              <a:t>他是被谁打的？</a:t>
            </a:r>
            <a:r>
              <a:rPr lang="cs-CZ" altLang="zh-CN" dirty="0"/>
              <a:t>Kým byl zmlácen?</a:t>
            </a:r>
          </a:p>
          <a:p>
            <a:pPr marL="0" indent="0">
              <a:buNone/>
            </a:pPr>
            <a:r>
              <a:rPr lang="zh-CN" altLang="en-US" dirty="0"/>
              <a:t>那个孩子被老师批评了。</a:t>
            </a:r>
            <a:r>
              <a:rPr lang="cs-CZ" altLang="zh-CN" dirty="0"/>
              <a:t>Tamto dítě bylo kritizováno učitelem.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Pozn.: Jak je vidět z uvedených překladů, fakt, že je věta v čínštině v pasivu, nutně neznamená, že se hodí pro překlad české pasivum. Normálně se zeptáme „Kdo ho zmlátil?“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5714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8186" y="682580"/>
            <a:ext cx="10947042" cy="58598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altLang="zh-CN" dirty="0"/>
              <a:t>Pozn.: Trpný rod vyjádřený pomocí </a:t>
            </a:r>
            <a:r>
              <a:rPr lang="zh-CN" altLang="en-US" dirty="0"/>
              <a:t>被</a:t>
            </a:r>
            <a:r>
              <a:rPr lang="cs-CZ" altLang="zh-CN" dirty="0"/>
              <a:t>/</a:t>
            </a:r>
            <a:r>
              <a:rPr lang="zh-CN" altLang="en-US" dirty="0"/>
              <a:t>叫</a:t>
            </a:r>
            <a:r>
              <a:rPr lang="cs-CZ" altLang="zh-CN" dirty="0"/>
              <a:t>/</a:t>
            </a:r>
            <a:r>
              <a:rPr lang="zh-CN" altLang="en-US" dirty="0"/>
              <a:t>让</a:t>
            </a:r>
            <a:r>
              <a:rPr lang="cs-CZ" altLang="zh-CN" dirty="0"/>
              <a:t>/</a:t>
            </a:r>
            <a:r>
              <a:rPr lang="zh-CN" altLang="en-US" dirty="0"/>
              <a:t>给</a:t>
            </a:r>
            <a:r>
              <a:rPr lang="cs-CZ" altLang="zh-CN" dirty="0"/>
              <a:t> má výraznou tendenci k použití ve větách s negativními konotacemi (něco se zkazilo, rozbilo, spálilo, někdo byl zbit, kritizován, chycen…).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饭被我煮坏了。</a:t>
            </a:r>
            <a:r>
              <a:rPr lang="cs-CZ" altLang="zh-CN" dirty="0"/>
              <a:t>Rýže byla mnou vařením připálena. </a:t>
            </a:r>
            <a:r>
              <a:rPr lang="cs-CZ" altLang="zh-CN" dirty="0">
                <a:solidFill>
                  <a:srgbClr val="FF0000"/>
                </a:solidFill>
              </a:rPr>
              <a:t>- správně 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trike="sngStrike" dirty="0"/>
              <a:t>饭被我煮好了。</a:t>
            </a:r>
            <a:r>
              <a:rPr lang="cs-CZ" altLang="zh-CN" strike="sngStrike" dirty="0"/>
              <a:t>Rýže byla mnou pěkně uvařena. </a:t>
            </a:r>
            <a:r>
              <a:rPr lang="cs-CZ" altLang="zh-CN" dirty="0">
                <a:solidFill>
                  <a:srgbClr val="FF0000"/>
                </a:solidFill>
              </a:rPr>
              <a:t>- špatně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饭煮好了。</a:t>
            </a:r>
            <a:r>
              <a:rPr lang="cs-CZ" altLang="zh-CN" dirty="0"/>
              <a:t> Rýže byla pěkně uvařena (povedlo se mi to). </a:t>
            </a:r>
            <a:r>
              <a:rPr lang="cs-CZ" altLang="zh-CN" dirty="0">
                <a:solidFill>
                  <a:srgbClr val="FF0000"/>
                </a:solidFill>
              </a:rPr>
              <a:t>- správně 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75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3465" y="638309"/>
            <a:ext cx="10625070" cy="5743978"/>
          </a:xfrm>
        </p:spPr>
        <p:txBody>
          <a:bodyPr>
            <a:normAutofit/>
          </a:bodyPr>
          <a:lstStyle/>
          <a:p>
            <a:pPr lvl="0"/>
            <a:endParaRPr lang="cs-CZ" dirty="0"/>
          </a:p>
          <a:p>
            <a:pPr lvl="0"/>
            <a:r>
              <a:rPr lang="cs-CZ" dirty="0"/>
              <a:t>pokud je původce děje </a:t>
            </a:r>
            <a:r>
              <a:rPr lang="cs-CZ" b="1" dirty="0"/>
              <a:t>neurčitý</a:t>
            </a:r>
            <a:r>
              <a:rPr lang="cs-CZ" dirty="0"/>
              <a:t>, vyjadřuje se pomocí podstatného jména </a:t>
            </a:r>
            <a:r>
              <a:rPr lang="zh-CN" altLang="en-US" dirty="0"/>
              <a:t>人</a:t>
            </a:r>
            <a:r>
              <a:rPr lang="cs-CZ" altLang="zh-CN" dirty="0"/>
              <a:t>, které pak překládáme jako „někdo“. </a:t>
            </a:r>
            <a:endParaRPr lang="en-US" altLang="zh-CN" dirty="0"/>
          </a:p>
          <a:p>
            <a:pPr marL="0" lvl="0" indent="0">
              <a:buNone/>
            </a:pPr>
            <a:r>
              <a:rPr lang="cs-CZ" altLang="zh-CN" dirty="0"/>
              <a:t>  </a:t>
            </a:r>
          </a:p>
          <a:p>
            <a:pPr marL="0" lvl="0" indent="0">
              <a:buNone/>
            </a:pPr>
            <a:r>
              <a:rPr lang="zh-CN" altLang="en-US" dirty="0"/>
              <a:t>树上的梨子都让</a:t>
            </a:r>
            <a:r>
              <a:rPr lang="zh-CN" altLang="en-US" dirty="0">
                <a:solidFill>
                  <a:srgbClr val="FF0000"/>
                </a:solidFill>
              </a:rPr>
              <a:t>人</a:t>
            </a:r>
            <a:r>
              <a:rPr lang="zh-CN" altLang="en-US" dirty="0"/>
              <a:t>偷了。</a:t>
            </a:r>
            <a:r>
              <a:rPr lang="cs-CZ" dirty="0"/>
              <a:t> Hrušky na stromě byly někým ukradeny.</a:t>
            </a:r>
            <a:endParaRPr lang="en-US" dirty="0"/>
          </a:p>
          <a:p>
            <a:pPr marL="0" lvl="0" indent="0">
              <a:buNone/>
            </a:pPr>
            <a:r>
              <a:rPr lang="cs-CZ" altLang="zh-CN" dirty="0"/>
              <a:t> </a:t>
            </a:r>
          </a:p>
          <a:p>
            <a:pPr marL="0" lvl="0" indent="0">
              <a:buNone/>
            </a:pPr>
            <a:r>
              <a:rPr lang="zh-CN" altLang="en-US" dirty="0"/>
              <a:t>我的苹果被</a:t>
            </a:r>
            <a:r>
              <a:rPr lang="zh-CN" altLang="en-US" dirty="0">
                <a:solidFill>
                  <a:srgbClr val="FF0000"/>
                </a:solidFill>
              </a:rPr>
              <a:t>人</a:t>
            </a:r>
            <a:r>
              <a:rPr lang="zh-CN" altLang="en-US" dirty="0"/>
              <a:t>压坏了。</a:t>
            </a:r>
            <a:r>
              <a:rPr lang="cs-CZ" altLang="zh-CN" dirty="0"/>
              <a:t>Moje jablka byla někým pomačkána. (</a:t>
            </a:r>
            <a:r>
              <a:rPr lang="cs-CZ" altLang="zh-CN" dirty="0" err="1"/>
              <a:t>yāhuài</a:t>
            </a:r>
            <a:r>
              <a:rPr lang="zh-CN" altLang="en-US" dirty="0"/>
              <a:t>压坏</a:t>
            </a:r>
            <a:r>
              <a:rPr lang="cs-CZ" altLang="zh-CN" dirty="0"/>
              <a:t> = „mačkat a tím zkazit“, </a:t>
            </a:r>
            <a:r>
              <a:rPr lang="cs-CZ" altLang="zh-CN" dirty="0" err="1"/>
              <a:t>huài</a:t>
            </a:r>
            <a:r>
              <a:rPr lang="cs-CZ" altLang="zh-CN" dirty="0"/>
              <a:t> je výsledkový modifikátor.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784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1369" y="695459"/>
            <a:ext cx="10625070" cy="5743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/>
              <a:t>  </a:t>
            </a:r>
          </a:p>
          <a:p>
            <a:r>
              <a:rPr lang="zh-CN" altLang="en-US" dirty="0"/>
              <a:t>被</a:t>
            </a:r>
            <a:r>
              <a:rPr lang="cs-CZ" altLang="zh-CN" dirty="0"/>
              <a:t>/</a:t>
            </a:r>
            <a:r>
              <a:rPr lang="zh-CN" altLang="en-US" dirty="0"/>
              <a:t>叫</a:t>
            </a:r>
            <a:r>
              <a:rPr lang="cs-CZ" altLang="zh-CN" dirty="0"/>
              <a:t>/</a:t>
            </a:r>
            <a:r>
              <a:rPr lang="zh-CN" altLang="en-US" dirty="0"/>
              <a:t>让</a:t>
            </a:r>
            <a:r>
              <a:rPr lang="cs-CZ" altLang="zh-CN" dirty="0"/>
              <a:t>/</a:t>
            </a:r>
            <a:r>
              <a:rPr lang="zh-CN" altLang="en-US" dirty="0"/>
              <a:t>给</a:t>
            </a:r>
            <a:r>
              <a:rPr lang="cs-CZ" altLang="zh-CN" dirty="0"/>
              <a:t> může též fungovat jako pouhý </a:t>
            </a:r>
            <a:r>
              <a:rPr lang="cs-CZ" dirty="0"/>
              <a:t>gramatický ukazatel trpného rodu (neuvádí pak původce děje, není preposičním slovesem).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　</a:t>
            </a:r>
            <a:endParaRPr lang="cs-CZ" altLang="zh-CN" dirty="0"/>
          </a:p>
          <a:p>
            <a:pPr marL="0" lvl="0" indent="0">
              <a:buNone/>
            </a:pPr>
            <a:r>
              <a:rPr lang="zh-CN" altLang="en-US" dirty="0"/>
              <a:t>菜</a:t>
            </a:r>
            <a:r>
              <a:rPr lang="zh-CN" altLang="en-US" dirty="0">
                <a:solidFill>
                  <a:srgbClr val="0070C0"/>
                </a:solidFill>
              </a:rPr>
              <a:t>被</a:t>
            </a:r>
            <a:r>
              <a:rPr lang="zh-CN" altLang="en-US" dirty="0"/>
              <a:t>吃完了。</a:t>
            </a:r>
            <a:r>
              <a:rPr lang="cs-CZ" altLang="zh-CN" dirty="0"/>
              <a:t>Jídlo bylo snědeno.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包</a:t>
            </a:r>
            <a:r>
              <a:rPr lang="zh-CN" altLang="en-US" dirty="0">
                <a:solidFill>
                  <a:srgbClr val="0070C0"/>
                </a:solidFill>
              </a:rPr>
              <a:t>被</a:t>
            </a:r>
            <a:r>
              <a:rPr lang="zh-CN" altLang="en-US" dirty="0"/>
              <a:t>拿走了。</a:t>
            </a:r>
            <a:r>
              <a:rPr lang="cs-CZ" altLang="zh-CN" dirty="0"/>
              <a:t>Taška byla odnesena (</a:t>
            </a:r>
            <a:r>
              <a:rPr lang="zh-CN" altLang="en-US" dirty="0"/>
              <a:t>走</a:t>
            </a:r>
            <a:r>
              <a:rPr lang="cs-CZ" altLang="zh-CN" dirty="0"/>
              <a:t> je zde výsledkový modifikátor s významem „zmizet s něčím pryč“)</a:t>
            </a:r>
          </a:p>
          <a:p>
            <a:pPr marL="0" lvl="0" indent="0">
              <a:buNone/>
            </a:pPr>
            <a:r>
              <a:rPr lang="zh-CN" altLang="en-US" dirty="0"/>
              <a:t>自行车</a:t>
            </a:r>
            <a:r>
              <a:rPr lang="zh-CN" altLang="en-US" dirty="0">
                <a:solidFill>
                  <a:srgbClr val="0070C0"/>
                </a:solidFill>
              </a:rPr>
              <a:t>被</a:t>
            </a:r>
            <a:r>
              <a:rPr lang="zh-CN" altLang="en-US" dirty="0"/>
              <a:t>骑走了。</a:t>
            </a:r>
            <a:r>
              <a:rPr lang="en-US" altLang="zh-CN" dirty="0" err="1"/>
              <a:t>Kolo</a:t>
            </a:r>
            <a:r>
              <a:rPr lang="en-US" altLang="zh-CN" dirty="0"/>
              <a:t> </a:t>
            </a:r>
            <a:r>
              <a:rPr lang="cs-CZ" altLang="zh-CN" dirty="0"/>
              <a:t>bylo ukradeno. („odjeto pryč“)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177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922</TotalTime>
  <Words>1542</Words>
  <Application>Microsoft Office PowerPoint</Application>
  <PresentationFormat>Širokoúhlá obrazovka</PresentationFormat>
  <Paragraphs>154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Open Sans</vt:lpstr>
      <vt:lpstr>Motiv Office</vt:lpstr>
      <vt:lpstr>1_Motiv Office</vt:lpstr>
      <vt:lpstr>Gramatika čínštiny 2 KSCA005  8</vt:lpstr>
      <vt:lpstr>obsah</vt:lpstr>
      <vt:lpstr>Trpný rod YD 194-198; CCG 209-225</vt:lpstr>
      <vt:lpstr>Prezentace aplikace PowerPoint</vt:lpstr>
      <vt:lpstr>Pasivní konstrukce s 被/叫/让/给 CCG 217-221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Vyjádření průběhovosti</vt:lpstr>
      <vt:lpstr>Prezentace aplikace PowerPoint</vt:lpstr>
      <vt:lpstr>Prezentace aplikace PowerPoint</vt:lpstr>
      <vt:lpstr>Prezentace aplikace PowerPoint</vt:lpstr>
      <vt:lpstr>好、难、róngyì 容易  + V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1</dc:title>
  <dc:creator>User</dc:creator>
  <cp:lastModifiedBy>Dušan Vávra</cp:lastModifiedBy>
  <cp:revision>95</cp:revision>
  <dcterms:created xsi:type="dcterms:W3CDTF">2018-02-20T11:25:47Z</dcterms:created>
  <dcterms:modified xsi:type="dcterms:W3CDTF">2023-04-26T13:14:14Z</dcterms:modified>
</cp:coreProperties>
</file>