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6C01-7E5B-4B9B-A4F4-531F9AD14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01CA54-217D-45A7-991D-C66710A88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6DF37-2C09-4C07-8CB7-79C6A870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10245E-D56E-42C7-ABD0-5EAD953D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24B8BE-836B-4890-8A5E-0E2BC8D7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92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41E71-D796-48AB-BED0-261FA495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12AE51-AACC-4584-91EB-3E25CC5B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21EA0A-753A-423C-80A3-D2488BA7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5893D7-B31A-407A-86F9-12DF7654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60E329-31A3-42E1-9B66-94C5AC1B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78C684-0721-44AA-92D0-B77E2CF88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9B77DC-E235-42E6-B908-112866B6B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B0FE38-D1FA-4312-88BE-C48E34EC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6A0AA3-E628-4E48-9522-C3C1BD2F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7A032-1C23-4F44-8FDA-15F0FF2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49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10AD-34AD-4E56-96C1-35B0B6C4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E0D11-03E9-44E1-A1BE-1EFBFE8D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46C2F-FA59-4F32-8939-A908BF7E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C4E9B-ECF7-416E-9664-9BE0C0C4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3B376-5835-4AC8-8B6A-29E69D0E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73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55CE-98C9-4206-ADB4-D95E3469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A24F98-2909-48B3-B9F2-18545E74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129445-9C8C-4C48-B688-9157DF4E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DF4672-4738-43B9-9910-0ACB6E20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965B7-299B-4969-84EC-5A670771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2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AADF8-7E54-439F-B3C4-B89CFB7B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B0BA2-CC4D-401E-8AD6-BD80D8D28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F230EB-ACE8-42F3-8E89-8B40886F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863AA3-557A-4430-B44E-03366EF8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B73E97-4495-4E93-8183-4F27A3A5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D90EA-DDE6-4330-9B05-6F3E7922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74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A3D8-0F68-4F17-92E9-38F5EC87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60E589-BD08-4A18-BF78-698933F8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905250-5943-4795-B84F-4447FB6C4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95507-C4EB-44E8-B240-8DEB13D82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8C97F0-CDEF-417B-8264-94013432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DBC96D-4805-4A7C-8568-83787F71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5338D5-CB5F-4B38-B2A0-12FE0B0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396EE0-994F-4C4D-96E7-F01A7A42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1FF75-8103-4AA7-956B-3F9DAFB0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AF2303-6CBF-44F0-8E89-E426274C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E71A55-6826-4156-983D-E79AFB99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F230A0-68FE-49FB-B4DD-21F3A468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DE8C4C-3004-4158-91C4-B7347C8F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358E37-961D-4E16-AE85-D34C0D7E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A32539-710F-4A9F-8AF8-89E1431F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1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CE13E-8545-4A4F-960C-C1F4CD9B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6ABD5-7506-4D86-91AD-67D7BB56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A72887-9961-405E-81B3-39FD9A8F0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4B6CA-DA42-48A1-BE94-BF129AAF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E2C86-0B4D-4387-80BA-FA4CB53A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68B24B-694F-4ACF-AD07-6DDEE3A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2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29D30-FCB5-4E31-987C-1E440FC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E04923-DE41-47DF-A79C-F22DEA9F9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209A07-3450-4044-88CE-8D54625B3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EC5C51-7162-420C-AAC1-35DC5E2B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2A018-1155-42AB-BD7A-7847165C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DC06EE-2348-4C02-8AC7-5FFAD643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0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0C2AF7-D9B6-401F-B538-391872E7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AC2D5A-0BC2-4684-B532-34D82F75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D75D33-821A-4E36-AB98-DE3ECC748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92E0-1F16-4639-A642-0D24B1D095E7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4ED54-F27B-4536-81F9-F5C4B3EE8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4E729-FA0C-4DDD-B011-6F1E7B21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oginformation.dk/perspektiv/fagmagasinet/2019/perspektiv-nr-2/ny-professor-i-boernelitteratur-med-blik-for-bibliotekarernes-rolle" TargetMode="External"/><Relationship Id="rId2" Type="http://schemas.openxmlformats.org/officeDocument/2006/relationships/hyperlink" Target="https://www.barnboksinstitutet.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%C3%9Amluva_o_pr%C3%A1vech_d%C3%ADt%C4%9B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0926C-5E60-444F-9E6F-6B907A9A5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Literatura pro děti a mládež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917AC-8BFB-49C0-8F5C-2D533734A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Litteratur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barn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/>
              <a:t>ungdom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3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610639-17D9-408C-AFC3-119AE4AD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32" y="121920"/>
            <a:ext cx="4059936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DF5CB-1F8E-48DE-9D11-EB5EF14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43000"/>
            </a:srgbClr>
          </a:solidFill>
        </p:spPr>
        <p:txBody>
          <a:bodyPr/>
          <a:lstStyle/>
          <a:p>
            <a:r>
              <a:rPr lang="cs-CZ" dirty="0" err="1"/>
              <a:t>Lennart</a:t>
            </a:r>
            <a:r>
              <a:rPr lang="cs-CZ" dirty="0"/>
              <a:t> </a:t>
            </a:r>
            <a:r>
              <a:rPr lang="cs-CZ" dirty="0" err="1"/>
              <a:t>Helsing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5C0A04-14B7-4C3F-A48C-5373A3AE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00" y="1840562"/>
            <a:ext cx="1836000" cy="26560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E7873F-B6CB-4E90-B8C5-7C25BC0E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" y="1917313"/>
            <a:ext cx="3456000" cy="47588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C31B30-B7CB-4F05-8A82-7611C253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499" y="1917313"/>
            <a:ext cx="1809750" cy="2000250"/>
          </a:xfrm>
          <a:prstGeom prst="rect">
            <a:avLst/>
          </a:prstGeom>
        </p:spPr>
      </p:pic>
      <p:pic>
        <p:nvPicPr>
          <p:cNvPr id="17" name="Zástupný obsah 4">
            <a:extLst>
              <a:ext uri="{FF2B5EF4-FFF2-40B4-BE49-F238E27FC236}">
                <a16:creationId xmlns:a16="http://schemas.microsoft.com/office/drawing/2014/main" id="{AEE376E2-47A8-450C-BF81-AE0C3A6D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61" y="2693050"/>
            <a:ext cx="1836000" cy="2656075"/>
          </a:xfrm>
          <a:prstGeom prst="rect">
            <a:avLst/>
          </a:prstGeom>
        </p:spPr>
      </p:pic>
      <p:pic>
        <p:nvPicPr>
          <p:cNvPr id="1030" name="Picture 6" descr="Hellsing, L - Herr Gurka, Krakel Spektakel och alla de andra - 29689389">
            <a:extLst>
              <a:ext uri="{FF2B5EF4-FFF2-40B4-BE49-F238E27FC236}">
                <a16:creationId xmlns:a16="http://schemas.microsoft.com/office/drawing/2014/main" id="{3BCAEBAA-C279-491C-8E96-EA6F723F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11" y="1690688"/>
            <a:ext cx="45339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CF333-5F20-4802-950C-6484D798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Slovník autorů literatury pro děti a mládež I. (nakl. </a:t>
            </a:r>
            <a:r>
              <a:rPr lang="cs-CZ" dirty="0" err="1"/>
              <a:t>Libri</a:t>
            </a:r>
            <a:r>
              <a:rPr lang="cs-CZ" dirty="0"/>
              <a:t>, 2007)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F93F4-81F6-40B8-B27D-B43C2EB9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HELLSING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Lennart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5. 6. 1919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Fagersta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(Švédsko), švédský básník, prozaik, překladatel, literární kritik a teoretik. Vystudoval techniku a žurnalistiku. Jeho debut,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Katten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blåser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silverhorn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(1945, Kocour troubí na stříbrný roh), zahájila řadu padesáti dětských knih. Jeho poezie pro děti je hravá a rytmická, vychází z kořenů lid. poezie, říkanek a hádanek, jakož i nonsensových veršů anglických (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limerik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ale dává jim nový, originální obsah a poselství. Experimentuje s jazykem a svými novotvary posouvá jeho tradiční hranice; používá vázaný verš, neboť je přesvědčen, že veršovaná poezie aktivizuje životní energii a silněji oslovuje celou bytost čtenáře. Nejznámější z jeho sbírek, plných rytmické poezie jsou….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9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96E67-4B34-4038-91BA-58ABFA58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Instituty dětské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87783-BC31-4B44-BFEE-73D14B63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Norsk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barnebokinstitutt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Norge</a:t>
            </a:r>
            <a:r>
              <a:rPr lang="cs-CZ" dirty="0"/>
              <a:t>)</a:t>
            </a:r>
            <a:r>
              <a:rPr lang="nb-NO" dirty="0"/>
              <a:t>. https://barnebokinstituttet.no/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Svenska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barnbokinstitutt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BSI (</a:t>
            </a:r>
            <a:r>
              <a:rPr lang="cs-CZ" dirty="0" err="1"/>
              <a:t>Sverige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https://www.barnboksinstitutet.se/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Center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B</a:t>
            </a:r>
            <a:r>
              <a:rPr lang="nb-NO" b="1" dirty="0">
                <a:solidFill>
                  <a:srgbClr val="FF0000"/>
                </a:solidFill>
              </a:rPr>
              <a:t>ørns Litteratur og Medier </a:t>
            </a:r>
            <a:r>
              <a:rPr lang="nb-NO" dirty="0"/>
              <a:t>(ved Aarhus Universitet)</a:t>
            </a:r>
          </a:p>
          <a:p>
            <a:r>
              <a:rPr lang="cs-CZ" dirty="0"/>
              <a:t>https://cfb.au.dk/omcfb/</a:t>
            </a:r>
          </a:p>
          <a:p>
            <a:r>
              <a:rPr lang="cs-CZ" dirty="0">
                <a:hlinkClick r:id="rId3"/>
              </a:rPr>
              <a:t>https://kulturoginformation.dk/perspektiv/fagmagasinet/2019/perspektiv-nr-2/ny-professor-i-boernelitteratur-med-blik-for-bibliotekarernes-rolle</a:t>
            </a:r>
            <a:endParaRPr lang="nb-NO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5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418EA-BE40-404B-A30A-8A461C41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IBBY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board</a:t>
            </a:r>
            <a:r>
              <a:rPr lang="cs-CZ" dirty="0"/>
              <a:t> on </a:t>
            </a:r>
            <a:r>
              <a:rPr lang="cs-CZ" dirty="0" err="1"/>
              <a:t>books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301CE-CD93-4779-898E-AA6A0495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podporovat mezinárodní porozumění prostřednictvím dětských knih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podporovat vydávání a šíření kvalitních dětských knih, a to zejména v rozvojových zemích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vyzdvihovat pozitivní výchovné vlivy četby a médií,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chránit práva dítěte podle </a:t>
            </a:r>
            <a:r>
              <a:rPr lang="cs-CZ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Úmluva o právech dítěte"/>
              </a:rPr>
              <a:t>Úmluvy OSN o právech dítěte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udělovat mezinárodní ceny v oblasti tvorby pro děti a mládež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</a:rPr>
              <a:t>Andersen </a:t>
            </a:r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</a:rPr>
              <a:t>Award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od 1956, od 1963 i pro ilustrátory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2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9CCB-02FF-4536-BAA1-D381921AD3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/>
              <a:t>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62167-3914-4FC5-AA03-691BB2BF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Gramotnost</a:t>
            </a:r>
          </a:p>
          <a:p>
            <a:r>
              <a:rPr lang="cs-CZ" dirty="0"/>
              <a:t>Funkční gramotnost</a:t>
            </a:r>
          </a:p>
          <a:p>
            <a:r>
              <a:rPr lang="cs-CZ" dirty="0"/>
              <a:t>Literární gramotnost</a:t>
            </a:r>
          </a:p>
          <a:p>
            <a:endParaRPr lang="cs-CZ" dirty="0"/>
          </a:p>
          <a:p>
            <a:r>
              <a:rPr lang="cs-CZ" dirty="0"/>
              <a:t>Literárním textem pak rozumíme takový text, jehož stěžejním ukazatelem je stylistická a obsahově estetická kvalita textu (</a:t>
            </a:r>
            <a:r>
              <a:rPr lang="cs-CZ" dirty="0" err="1"/>
              <a:t>Gebhartová</a:t>
            </a:r>
            <a:r>
              <a:rPr lang="cs-CZ" dirty="0"/>
              <a:t>, 2011). Literatura tak umožňuje dětským čtenářům rozvoj estetického vnímání, ovlivňuje jejich vztah k četbě a knihám, podporuje fantazii a sdílení poznatků a prožitků s textem spojených.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C1865-0290-443C-BA97-CADEA89C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5D297-CEAF-45EB-95CD-77FD70AE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Neintencionální literatura – původně napsána pro dospělé čtenáře, postupem času však našla své využití především u dětských čtenářů (Robinson </a:t>
            </a:r>
            <a:r>
              <a:rPr lang="cs-CZ" dirty="0" err="1"/>
              <a:t>Grusoe</a:t>
            </a:r>
            <a:r>
              <a:rPr lang="cs-CZ" dirty="0"/>
              <a:t>, Gulliverova cesta)</a:t>
            </a:r>
          </a:p>
          <a:p>
            <a:r>
              <a:rPr lang="cs-CZ" dirty="0"/>
              <a:t> Intencionální literatura – napsána záměrně pro dětského čtenáře (Orbis </a:t>
            </a:r>
            <a:r>
              <a:rPr lang="cs-CZ" dirty="0" err="1"/>
              <a:t>sensualium</a:t>
            </a:r>
            <a:r>
              <a:rPr lang="cs-CZ" dirty="0"/>
              <a:t> pictus)</a:t>
            </a:r>
          </a:p>
        </p:txBody>
      </p:sp>
    </p:spTree>
    <p:extLst>
      <p:ext uri="{BB962C8B-B14F-4D97-AF65-F5344CB8AC3E}">
        <p14:creationId xmlns:p14="http://schemas.microsoft.com/office/powerpoint/2010/main" val="80753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4FADA-AE1C-499E-A577-C9A22BEA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D1CCC-AC2E-4AAF-B865-CDABEE7B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Poezie, říkadla, nonsens </a:t>
            </a:r>
          </a:p>
          <a:p>
            <a:r>
              <a:rPr lang="cs-CZ" dirty="0"/>
              <a:t>Dobrodružná literatura (</a:t>
            </a:r>
            <a:r>
              <a:rPr lang="cs-CZ" dirty="0" err="1"/>
              <a:t>Jostein</a:t>
            </a:r>
            <a:r>
              <a:rPr lang="cs-CZ" dirty="0"/>
              <a:t> </a:t>
            </a:r>
            <a:r>
              <a:rPr lang="cs-CZ" dirty="0" err="1"/>
              <a:t>Gaarder</a:t>
            </a:r>
            <a:r>
              <a:rPr lang="cs-CZ" dirty="0"/>
              <a:t>: Tajemství karet)</a:t>
            </a:r>
          </a:p>
          <a:p>
            <a:r>
              <a:rPr lang="cs-CZ" dirty="0"/>
              <a:t>Historická literatura (</a:t>
            </a:r>
            <a:r>
              <a:rPr lang="cs-CZ" dirty="0" err="1"/>
              <a:t>Torill</a:t>
            </a:r>
            <a:r>
              <a:rPr lang="cs-CZ" dirty="0"/>
              <a:t> </a:t>
            </a:r>
            <a:r>
              <a:rPr lang="cs-CZ" dirty="0" err="1"/>
              <a:t>Thorstad</a:t>
            </a:r>
            <a:r>
              <a:rPr lang="cs-CZ" dirty="0"/>
              <a:t> </a:t>
            </a:r>
            <a:r>
              <a:rPr lang="cs-CZ" dirty="0" err="1"/>
              <a:t>Haugerová</a:t>
            </a:r>
            <a:r>
              <a:rPr lang="cs-CZ" dirty="0"/>
              <a:t>: V zajetí vikingů)</a:t>
            </a:r>
          </a:p>
          <a:p>
            <a:r>
              <a:rPr lang="cs-CZ" dirty="0"/>
              <a:t>Detektivní próza (Astrid </a:t>
            </a:r>
            <a:r>
              <a:rPr lang="cs-CZ" dirty="0" err="1"/>
              <a:t>Lndgrenová</a:t>
            </a:r>
            <a:r>
              <a:rPr lang="cs-CZ" dirty="0"/>
              <a:t>: </a:t>
            </a:r>
            <a:r>
              <a:rPr lang="cs-CZ" dirty="0" err="1"/>
              <a:t>Kalle</a:t>
            </a:r>
            <a:r>
              <a:rPr lang="cs-CZ" dirty="0"/>
              <a:t> </a:t>
            </a:r>
            <a:r>
              <a:rPr lang="cs-CZ" dirty="0" err="1"/>
              <a:t>Blomkvist</a:t>
            </a:r>
            <a:r>
              <a:rPr lang="cs-CZ" dirty="0"/>
              <a:t>)</a:t>
            </a:r>
          </a:p>
          <a:p>
            <a:r>
              <a:rPr lang="cs-CZ" dirty="0"/>
              <a:t>Autorská pohádka (</a:t>
            </a:r>
            <a:r>
              <a:rPr lang="cs-CZ" dirty="0" err="1"/>
              <a:t>Thorbj</a:t>
            </a:r>
            <a:r>
              <a:rPr lang="nb-NO" dirty="0"/>
              <a:t>ørn Egner: </a:t>
            </a:r>
            <a:r>
              <a:rPr lang="cs-CZ" dirty="0"/>
              <a:t>Loupežníci z Veselíčka)</a:t>
            </a:r>
          </a:p>
          <a:p>
            <a:r>
              <a:rPr lang="cs-CZ" dirty="0"/>
              <a:t>Fantasy (Siri </a:t>
            </a:r>
            <a:r>
              <a:rPr lang="cs-CZ" dirty="0" err="1"/>
              <a:t>Pettersenová</a:t>
            </a:r>
            <a:r>
              <a:rPr lang="cs-CZ" dirty="0"/>
              <a:t>)</a:t>
            </a:r>
          </a:p>
          <a:p>
            <a:r>
              <a:rPr lang="cs-CZ" dirty="0"/>
              <a:t>Vědeckofantastická literatura (Tor </a:t>
            </a:r>
            <a:r>
              <a:rPr lang="nb-NO" dirty="0"/>
              <a:t>Åge Bringsværd)</a:t>
            </a:r>
            <a:endParaRPr lang="cs-CZ" dirty="0"/>
          </a:p>
          <a:p>
            <a:r>
              <a:rPr lang="cs-CZ" dirty="0"/>
              <a:t>Literatura faktu (</a:t>
            </a:r>
            <a:r>
              <a:rPr lang="cs-CZ" dirty="0" err="1"/>
              <a:t>Gaarder</a:t>
            </a:r>
            <a:r>
              <a:rPr lang="cs-CZ" dirty="0"/>
              <a:t>: Sofiin svět)</a:t>
            </a:r>
          </a:p>
        </p:txBody>
      </p:sp>
    </p:spTree>
    <p:extLst>
      <p:ext uri="{BB962C8B-B14F-4D97-AF65-F5344CB8AC3E}">
        <p14:creationId xmlns:p14="http://schemas.microsoft.com/office/powerpoint/2010/main" val="475847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458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Literatura pro děti a mládež</vt:lpstr>
      <vt:lpstr>Prezentace aplikace PowerPoint</vt:lpstr>
      <vt:lpstr>Lennart Helsing </vt:lpstr>
      <vt:lpstr>Slovník autorů literatury pro děti a mládež I. (nakl. Libri, 2007)</vt:lpstr>
      <vt:lpstr>Instituty dětské literatury</vt:lpstr>
      <vt:lpstr>IBBY International board on books for young people</vt:lpstr>
      <vt:lpstr>.</vt:lpstr>
      <vt:lpstr>Dětská literatura</vt:lpstr>
      <vt:lpstr>žánry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D2tsk8</dc:title>
  <dc:creator>Miluše Juříčková</dc:creator>
  <cp:lastModifiedBy>Miluše Juříčková</cp:lastModifiedBy>
  <cp:revision>15</cp:revision>
  <dcterms:created xsi:type="dcterms:W3CDTF">2021-03-06T10:01:41Z</dcterms:created>
  <dcterms:modified xsi:type="dcterms:W3CDTF">2025-02-12T11:22:42Z</dcterms:modified>
</cp:coreProperties>
</file>