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řibáň" userId="072b247a92f8c739" providerId="LiveId" clId="{6CD301B2-C5C0-486C-86F6-A084F35AD5C5}"/>
    <pc:docChg chg="modSld">
      <pc:chgData name="Pavel Přibáň" userId="072b247a92f8c739" providerId="LiveId" clId="{6CD301B2-C5C0-486C-86F6-A084F35AD5C5}" dt="2021-03-09T19:39:39.859" v="19" actId="20577"/>
      <pc:docMkLst>
        <pc:docMk/>
      </pc:docMkLst>
      <pc:sldChg chg="modSp mod">
        <pc:chgData name="Pavel Přibáň" userId="072b247a92f8c739" providerId="LiveId" clId="{6CD301B2-C5C0-486C-86F6-A084F35AD5C5}" dt="2021-03-09T13:33:19.049" v="7" actId="20577"/>
        <pc:sldMkLst>
          <pc:docMk/>
          <pc:sldMk cId="3240738503" sldId="264"/>
        </pc:sldMkLst>
      </pc:sldChg>
      <pc:sldChg chg="modSp mod">
        <pc:chgData name="Pavel Přibáň" userId="072b247a92f8c739" providerId="LiveId" clId="{6CD301B2-C5C0-486C-86F6-A084F35AD5C5}" dt="2021-03-09T19:39:39.859" v="19" actId="20577"/>
        <pc:sldMkLst>
          <pc:docMk/>
          <pc:sldMk cId="1879852616" sldId="268"/>
        </pc:sldMkLst>
      </pc:sldChg>
    </pc:docChg>
  </pc:docChgLst>
  <pc:docChgLst>
    <pc:chgData name="Pavel Přibáň" userId="072b247a92f8c739" providerId="LiveId" clId="{AFBEE5EE-45CF-41E9-B4C3-C11B0A9B0694}"/>
    <pc:docChg chg="modSld">
      <pc:chgData name="Pavel Přibáň" userId="072b247a92f8c739" providerId="LiveId" clId="{AFBEE5EE-45CF-41E9-B4C3-C11B0A9B0694}" dt="2025-03-05T06:52:02.203" v="0" actId="20577"/>
      <pc:docMkLst>
        <pc:docMk/>
      </pc:docMkLst>
      <pc:sldChg chg="modSp mod">
        <pc:chgData name="Pavel Přibáň" userId="072b247a92f8c739" providerId="LiveId" clId="{AFBEE5EE-45CF-41E9-B4C3-C11B0A9B0694}" dt="2025-03-05T06:52:02.203" v="0" actId="20577"/>
        <pc:sldMkLst>
          <pc:docMk/>
          <pc:sldMk cId="1926345624" sldId="260"/>
        </pc:sldMkLst>
        <pc:spChg chg="mod">
          <ac:chgData name="Pavel Přibáň" userId="072b247a92f8c739" providerId="LiveId" clId="{AFBEE5EE-45CF-41E9-B4C3-C11B0A9B0694}" dt="2025-03-05T06:52:02.203" v="0" actId="20577"/>
          <ac:spMkLst>
            <pc:docMk/>
            <pc:sldMk cId="1926345624" sldId="260"/>
            <ac:spMk id="3" creationId="{043A2566-73BD-4C4F-ACCC-699647599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101A5-29B2-416A-8D18-C4136B61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43440E-FFCC-404A-B7C9-AAC9F30D6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2317F-5F35-460C-A052-1EE72241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E7A41F-606C-45D6-9E04-5E213BE2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C04CD4-DB22-4B27-ABE9-122567B3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4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9E4D1-2796-42C6-870E-57918883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D96C70-87D1-4429-8E2F-778687039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108B6-3AF0-4E9B-AEA2-560E7D11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90D8E-70F2-4E67-9DB8-6039FDBE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210B4A-0F27-466A-9F1C-667B5F73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6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5CC424-5FC2-48C1-814E-B8004167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ABDE8F-FAE2-432A-AEB6-151EF5AF1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698F84-A1D8-4D7A-B30C-9D4E68E5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0A1F5-A555-4DF0-A215-51BD1643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6AE791-13D9-463E-B62B-2A5C129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93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1D702-A2F2-4D6B-98DF-3998C32E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E8D0F-E153-4960-B9DD-8F3BDC789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630B1E-EC86-4B0A-8158-C801B4A5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5C30F3-4185-48F7-85AC-7B90028F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54885F-249B-4683-9A17-167820C6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5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39055-D98E-43F7-A5C0-A966F36E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20623D-B308-42C9-A4AE-690B49EF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6ED79-59A6-46C2-8DFA-7094F193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B98610-F21D-4B84-8B44-7F2E4DBA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1C09AA-56C7-4351-A8D1-6A788E83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2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00818-09D5-47FB-B587-14706403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79633-A7CB-4B97-AC18-1CF02066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841AF6-4650-4D69-A2B6-7BBFC6BE6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FBCED-0CE6-4B7F-A50A-5BC9673D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05AF8D-C65B-4B85-BDEF-2FA76C84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1C89A1-4C46-4D78-9383-4B1E909C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40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AE778-9691-4D14-AD74-1760703D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941401-283B-4AE5-9D80-CEAD08E2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2A10CC-43B1-417E-90C7-A74EB3834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A2A292-0A3E-4510-B996-3B06F348B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6A0A33-4F1D-42B4-94BB-8E7F2C728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DF35E0-24C6-4AFF-AE1C-2360B6B2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B296D2A-DB08-48AA-9462-D232AE9E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6DF2A0-8EBE-439B-8941-A671ED95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4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FEFE9-0184-4CED-B774-01B1A5D1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4BF765-FAD6-44EE-87A6-73A620BE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757B3F-C1E9-4EB5-B636-4F12451E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048DDB-70DB-4380-BD01-9750C1F5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7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75B997F-7944-40AB-924B-2AA24BED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E1C31B-F508-483A-9DD7-8173BD84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89B94E-8CBD-4E9B-BC4A-87D50BD5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2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447BA-1916-4F71-8442-3C71EE7A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3AF03-B224-46BF-8E56-C4F8F13A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6EF0DD-7F41-4242-B4A3-B13278BE3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F74FF5-F7FA-4582-B82A-39EF8B50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E93BF9-59CC-4887-96A9-5611B47E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203A5A-78A6-4887-A406-DADDCE6C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146DE-9039-4233-86DF-21BDB768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9EFD6C-6BB7-42D6-B54D-05BA091CF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F7B8E8-B55C-4A28-93B6-1C4F749CC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D13862-5630-4E6C-9907-4CB51F4B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207E95-C65C-4366-B02E-45FE861A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277BF8-A333-4821-AFB3-507D5EB2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AAF8DAD-CD48-4BF6-A5B9-CF3565E8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B4A7D7-46EC-4587-947B-2AFC17135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17BEE1-F9AE-47B1-B671-267A2AAF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A848-65FD-4C9C-BAAE-50F9CECA98A7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138B6-B606-4D4C-983E-E22615C1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25A36A-CBE7-45D9-924A-B048DE0FE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54A5-80B5-4A2C-AFA4-42F8A8B62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4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CF1DF-1AE9-4643-BC6F-7B15845DF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/>
              <a:t>Norsko po 2. světové válce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95913C-656C-47F8-A638-21DE41B61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/>
              <a:t>Norge i etterkrigstida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osoba, exteriér, lidé&#10;&#10;Popis byl vytvořen automaticky">
            <a:extLst>
              <a:ext uri="{FF2B5EF4-FFF2-40B4-BE49-F238E27FC236}">
                <a16:creationId xmlns:a16="http://schemas.microsoft.com/office/drawing/2014/main" id="{90B404C4-B754-4647-95A2-D87A01147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20330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700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88DDB-48C3-4E50-B95E-6D4D021B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cs-CZ" dirty="0" err="1"/>
              <a:t>Velferdsstaten</a:t>
            </a:r>
            <a:endParaRPr lang="cs-C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8510A92-4430-494D-9E08-F823431A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43" y="2811104"/>
            <a:ext cx="2071640" cy="29281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FB875-ACCB-4BB3-9231-6BA173E07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cs-CZ" sz="2000"/>
              <a:t>Sociálnědemokratická Arbeiderpartiet měla za cíl zvyšování sociální úrovně celého obyvatelstva</a:t>
            </a:r>
          </a:p>
          <a:p>
            <a:r>
              <a:rPr lang="cs-CZ" sz="2000"/>
              <a:t>Díky Marshallovu plánu, extrémně levné elektřině a německým investicím během války se poválečný průmysl rychle nastartoval a překonal všechny předválečné výsledky</a:t>
            </a:r>
          </a:p>
          <a:p>
            <a:r>
              <a:rPr lang="cs-CZ" sz="2000"/>
              <a:t>Přídavky na děti už v roce 1945, nemocenská 1946, zákon o dovolené 1947, podpora v nezaměstnanosti 1949, v polovině 60. let zavedení starobních důchodů</a:t>
            </a:r>
          </a:p>
          <a:p>
            <a:r>
              <a:rPr lang="cs-CZ" sz="2000"/>
              <a:t>Financováno z bohatého průmyslu a zvyšujících se daní</a:t>
            </a:r>
          </a:p>
        </p:txBody>
      </p:sp>
    </p:spTree>
    <p:extLst>
      <p:ext uri="{BB962C8B-B14F-4D97-AF65-F5344CB8AC3E}">
        <p14:creationId xmlns:p14="http://schemas.microsoft.com/office/powerpoint/2010/main" val="200642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oha, země, exteriér, hora&#10;&#10;Popis byl vytvořen automaticky">
            <a:extLst>
              <a:ext uri="{FF2B5EF4-FFF2-40B4-BE49-F238E27FC236}">
                <a16:creationId xmlns:a16="http://schemas.microsoft.com/office/drawing/2014/main" id="{36C7CBE5-C32D-4CB5-96DF-37B9C97E6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5" r="1" b="785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E74DEF-9585-4BBD-84E6-D3826B11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60. Léta v politice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B58CC2-5DD6-444C-A8D1-7E769716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1900" dirty="0" err="1">
                <a:solidFill>
                  <a:srgbClr val="000000"/>
                </a:solidFill>
              </a:rPr>
              <a:t>Ap</a:t>
            </a:r>
            <a:r>
              <a:rPr lang="cs-CZ" sz="1900" dirty="0">
                <a:solidFill>
                  <a:srgbClr val="000000"/>
                </a:solidFill>
              </a:rPr>
              <a:t> i nadále dominuje – poprvé ztrácí svoji nadpoloviční většinu mandátů až v roce 1961, kdy získává 74 mandátů ze 150</a:t>
            </a:r>
          </a:p>
          <a:p>
            <a:r>
              <a:rPr lang="cs-CZ" sz="1900" dirty="0">
                <a:solidFill>
                  <a:srgbClr val="000000"/>
                </a:solidFill>
              </a:rPr>
              <a:t>Poprvé ztrácí vládu po důlním neštěstí </a:t>
            </a:r>
            <a:r>
              <a:rPr lang="cs-CZ" sz="1900" dirty="0" err="1">
                <a:solidFill>
                  <a:srgbClr val="000000"/>
                </a:solidFill>
              </a:rPr>
              <a:t>Kings</a:t>
            </a:r>
            <a:r>
              <a:rPr lang="cs-CZ" sz="1900" dirty="0">
                <a:solidFill>
                  <a:srgbClr val="000000"/>
                </a:solidFill>
              </a:rPr>
              <a:t> Bay na Špicberkách – vytvoření koalice proti </a:t>
            </a:r>
            <a:r>
              <a:rPr lang="cs-CZ" sz="1900" dirty="0" err="1">
                <a:solidFill>
                  <a:srgbClr val="000000"/>
                </a:solidFill>
              </a:rPr>
              <a:t>Ap</a:t>
            </a:r>
            <a:r>
              <a:rPr lang="cs-CZ" sz="1900" dirty="0">
                <a:solidFill>
                  <a:srgbClr val="000000"/>
                </a:solidFill>
              </a:rPr>
              <a:t>, trvala jen 4 týdny, pak se </a:t>
            </a:r>
            <a:r>
              <a:rPr lang="cs-CZ" sz="1900" dirty="0" err="1">
                <a:solidFill>
                  <a:srgbClr val="000000"/>
                </a:solidFill>
              </a:rPr>
              <a:t>Gerhardsen</a:t>
            </a:r>
            <a:r>
              <a:rPr lang="cs-CZ" sz="1900" dirty="0">
                <a:solidFill>
                  <a:srgbClr val="000000"/>
                </a:solidFill>
              </a:rPr>
              <a:t> opět stává premiérem, až do roku 1965, kdy se poprvé ujímá vlády pravicovější opozice (u vlády do 1971)</a:t>
            </a:r>
          </a:p>
          <a:p>
            <a:r>
              <a:rPr lang="cs-CZ" sz="1900" dirty="0">
                <a:solidFill>
                  <a:srgbClr val="000000"/>
                </a:solidFill>
              </a:rPr>
              <a:t>Pokračování příklonu k Evropě, vyjednávání o vstupu do Evropského společenství</a:t>
            </a:r>
          </a:p>
        </p:txBody>
      </p:sp>
    </p:spTree>
    <p:extLst>
      <p:ext uri="{BB962C8B-B14F-4D97-AF65-F5344CB8AC3E}">
        <p14:creationId xmlns:p14="http://schemas.microsoft.com/office/powerpoint/2010/main" val="80226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868C6E-70B0-4B39-AC61-ABF21731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Oljeeventyret</a:t>
            </a:r>
          </a:p>
        </p:txBody>
      </p:sp>
      <p:pic>
        <p:nvPicPr>
          <p:cNvPr id="5" name="Obrázek 4" descr="Obsah obrázku voda, exteriér, obloha, loďka&#10;&#10;Popis byl vytvořen automaticky">
            <a:extLst>
              <a:ext uri="{FF2B5EF4-FFF2-40B4-BE49-F238E27FC236}">
                <a16:creationId xmlns:a16="http://schemas.microsoft.com/office/drawing/2014/main" id="{054A4F30-8E09-4E67-9620-92269556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760978"/>
            <a:ext cx="5856121" cy="329406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17767-460D-4FDF-A871-6ED9BCCD8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V první polovině 60. </a:t>
            </a:r>
            <a:r>
              <a:rPr lang="cs-CZ" sz="1600">
                <a:solidFill>
                  <a:srgbClr val="000000"/>
                </a:solidFill>
              </a:rPr>
              <a:t>let začíná </a:t>
            </a:r>
            <a:r>
              <a:rPr lang="cs-CZ" sz="1600" dirty="0">
                <a:solidFill>
                  <a:srgbClr val="000000"/>
                </a:solidFill>
              </a:rPr>
              <a:t>zájem o norské vody s ohledem na hledání ropy – zahraniční společnosti Phillips </a:t>
            </a:r>
            <a:r>
              <a:rPr lang="cs-CZ" sz="1600" dirty="0" err="1">
                <a:solidFill>
                  <a:srgbClr val="000000"/>
                </a:solidFill>
              </a:rPr>
              <a:t>Petroleum</a:t>
            </a:r>
            <a:r>
              <a:rPr lang="cs-CZ" sz="1600" dirty="0">
                <a:solidFill>
                  <a:srgbClr val="000000"/>
                </a:solidFill>
              </a:rPr>
              <a:t>, ESSO a podobně</a:t>
            </a:r>
          </a:p>
          <a:p>
            <a:r>
              <a:rPr lang="cs-CZ" sz="1600" dirty="0">
                <a:solidFill>
                  <a:srgbClr val="000000"/>
                </a:solidFill>
              </a:rPr>
              <a:t>Negativní nálady kvůli těžbě ropy zahraničními společnostmi – vzniká státní firma </a:t>
            </a:r>
            <a:r>
              <a:rPr lang="cs-CZ" sz="1600" dirty="0" err="1">
                <a:solidFill>
                  <a:srgbClr val="000000"/>
                </a:solidFill>
              </a:rPr>
              <a:t>Statoil</a:t>
            </a:r>
            <a:r>
              <a:rPr lang="cs-CZ" sz="1600" dirty="0">
                <a:solidFill>
                  <a:srgbClr val="000000"/>
                </a:solidFill>
              </a:rPr>
              <a:t> (dnes </a:t>
            </a:r>
            <a:r>
              <a:rPr lang="cs-CZ" sz="1600" dirty="0" err="1">
                <a:solidFill>
                  <a:srgbClr val="000000"/>
                </a:solidFill>
              </a:rPr>
              <a:t>Equinor</a:t>
            </a:r>
            <a:r>
              <a:rPr lang="cs-CZ" sz="1600" dirty="0">
                <a:solidFill>
                  <a:srgbClr val="000000"/>
                </a:solidFill>
              </a:rPr>
              <a:t>), která má od začátku polovinu z vytěžených objemů ropy a zemního plynu</a:t>
            </a:r>
          </a:p>
          <a:p>
            <a:r>
              <a:rPr lang="cs-CZ" sz="1600" dirty="0">
                <a:solidFill>
                  <a:srgbClr val="000000"/>
                </a:solidFill>
              </a:rPr>
              <a:t>První náznaky přítomnosti ropy během zkušebních vrtů v 1966 a 1968</a:t>
            </a:r>
          </a:p>
          <a:p>
            <a:r>
              <a:rPr lang="cs-CZ" sz="1600" dirty="0">
                <a:solidFill>
                  <a:srgbClr val="000000"/>
                </a:solidFill>
              </a:rPr>
              <a:t>O Vánocích 1969 objevení velkého naleziště ropy v místě </a:t>
            </a:r>
            <a:r>
              <a:rPr lang="cs-CZ" sz="1600" dirty="0" err="1">
                <a:solidFill>
                  <a:srgbClr val="000000"/>
                </a:solidFill>
              </a:rPr>
              <a:t>Ekofiskfeltet</a:t>
            </a:r>
            <a:r>
              <a:rPr lang="cs-CZ" sz="1600" dirty="0">
                <a:solidFill>
                  <a:srgbClr val="000000"/>
                </a:solidFill>
              </a:rPr>
              <a:t> – začátek norské ropné pohádky</a:t>
            </a:r>
          </a:p>
        </p:txBody>
      </p:sp>
    </p:spTree>
    <p:extLst>
      <p:ext uri="{BB962C8B-B14F-4D97-AF65-F5344CB8AC3E}">
        <p14:creationId xmlns:p14="http://schemas.microsoft.com/office/powerpoint/2010/main" val="187985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68FE-841B-4D8F-B272-475DA112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cs-CZ" dirty="0"/>
              <a:t>Obnova země - </a:t>
            </a:r>
            <a:r>
              <a:rPr lang="cs-CZ" dirty="0" err="1"/>
              <a:t>Finnmark</a:t>
            </a:r>
            <a:endParaRPr lang="cs-CZ" dirty="0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EFDAB2-01E4-43F5-A601-2893996F0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" r="2" b="805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990EB-3901-4C65-AAC4-E575E4392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438869"/>
          </a:xfrm>
        </p:spPr>
        <p:txBody>
          <a:bodyPr anchor="t">
            <a:normAutofit/>
          </a:bodyPr>
          <a:lstStyle/>
          <a:p>
            <a:r>
              <a:rPr lang="cs-CZ" sz="1800" dirty="0"/>
              <a:t>Během války nacisté na severu Norska aplikovali taktiku spálené země – takřka všechny obytné domy srovnané se zemí, obyvatelstvo vyhnáno – přesun na jih Norska, na severu zůstávají skoro jenom Sámové v divočině</a:t>
            </a:r>
          </a:p>
          <a:p>
            <a:r>
              <a:rPr lang="cs-CZ" sz="1800" dirty="0"/>
              <a:t>Obnova </a:t>
            </a:r>
            <a:r>
              <a:rPr lang="cs-CZ" sz="1800" dirty="0" err="1"/>
              <a:t>Finnmarky</a:t>
            </a:r>
            <a:r>
              <a:rPr lang="cs-CZ" sz="1800" dirty="0"/>
              <a:t> a severní části kraje </a:t>
            </a:r>
            <a:r>
              <a:rPr lang="cs-CZ" sz="1800" dirty="0" err="1"/>
              <a:t>Troms</a:t>
            </a:r>
            <a:r>
              <a:rPr lang="cs-CZ" sz="1800" dirty="0"/>
              <a:t> probíhala až do roku 1955</a:t>
            </a:r>
          </a:p>
          <a:p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07B681-849F-4B83-9E7F-439CEA69D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03" r="-2" b="-2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562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AE092-5721-41DF-9222-CE5254AC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Obnova země – zbytek Norska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175EAC-E456-4024-9842-37F303AC8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Několik měst na jihu vybombardovaných – poměrně rychlá obnova</a:t>
            </a:r>
          </a:p>
          <a:p>
            <a:r>
              <a:rPr lang="cs-CZ" sz="2000" dirty="0"/>
              <a:t>Norsko nebylo válkou tak zasažené – Němci silně investovali do rozvoje infrastruktury, stavěli elektrárny, továrny atd.</a:t>
            </a:r>
          </a:p>
          <a:p>
            <a:r>
              <a:rPr lang="cs-CZ" sz="2000" dirty="0"/>
              <a:t>Norsko se již během dvou let po válce dostalo v rámci HDP na předválečnou úroveň</a:t>
            </a:r>
          </a:p>
          <a:p>
            <a:r>
              <a:rPr lang="cs-CZ" sz="2000" dirty="0"/>
              <a:t>Nedocházelo pouze k nahrazení zničených segmentů stejnými, Norsko se snažilo využít situaci k transformaci k průmyslové zemi – moderní průmysl, moderní prvky bydlení atd.</a:t>
            </a:r>
            <a:endParaRPr lang="en-US" sz="2000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BE6A891-838C-4FA6-BDE8-2D4F0B84F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37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A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1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41A768-238F-4463-8BEF-D6D1F2CA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80" r="18700" b="24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58981F-E3BA-41A7-896B-C304E1EC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/>
              <a:t>Vypořádání se s kolaboranty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3A2566-73BD-4C4F-ACCC-69964759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1700" dirty="0"/>
              <a:t>Více než 90 000 soudních případů</a:t>
            </a:r>
          </a:p>
          <a:p>
            <a:r>
              <a:rPr lang="cs-CZ" sz="1700" dirty="0"/>
              <a:t>Odsouzeno 46 000 mužů a žen</a:t>
            </a:r>
          </a:p>
          <a:p>
            <a:r>
              <a:rPr lang="cs-CZ" sz="1700" dirty="0"/>
              <a:t>25 poprav – </a:t>
            </a:r>
            <a:r>
              <a:rPr lang="cs-CZ" sz="1700" dirty="0" err="1"/>
              <a:t>Vidkun</a:t>
            </a:r>
            <a:r>
              <a:rPr lang="cs-CZ" sz="1700" dirty="0"/>
              <a:t> Quisling a další 2 ministři, zbytek spolupracovníci Gestapa</a:t>
            </a:r>
          </a:p>
          <a:p>
            <a:r>
              <a:rPr lang="cs-CZ" sz="1700" dirty="0"/>
              <a:t>Většina dostala pokutu nebo jim byla odebrána některá práva</a:t>
            </a:r>
          </a:p>
          <a:p>
            <a:r>
              <a:rPr lang="cs-CZ" sz="1700" dirty="0"/>
              <a:t>Část byla odsouzena do vězení, 80 na doživotí</a:t>
            </a:r>
          </a:p>
          <a:p>
            <a:r>
              <a:rPr lang="cs-CZ" sz="1700" dirty="0"/>
              <a:t>Knut </a:t>
            </a:r>
            <a:r>
              <a:rPr lang="cs-CZ" sz="1700" dirty="0" err="1"/>
              <a:t>Hamsun</a:t>
            </a:r>
            <a:r>
              <a:rPr lang="cs-CZ" sz="1700" dirty="0"/>
              <a:t> – Podporoval Hitlera, po válce v psychiatrické léčebně pro nepříčetnost – jen krátce, poté poslán domů – snaha vyhnout se uvěznění držitele Nobelovy ceny?</a:t>
            </a:r>
          </a:p>
        </p:txBody>
      </p:sp>
    </p:spTree>
    <p:extLst>
      <p:ext uri="{BB962C8B-B14F-4D97-AF65-F5344CB8AC3E}">
        <p14:creationId xmlns:p14="http://schemas.microsoft.com/office/powerpoint/2010/main" val="192634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D7BD2-F797-4F61-9E24-275BC140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 err="1"/>
              <a:t>Tyskerjenter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6D620-3093-40F4-9892-5425DE39C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Během války mělo množství norských žen poměr s německými vojáky</a:t>
            </a:r>
          </a:p>
          <a:p>
            <a:r>
              <a:rPr lang="cs-CZ" sz="2000" dirty="0"/>
              <a:t>Minimálně 10 000 dětí, které mělo za otce německého vojáka</a:t>
            </a:r>
          </a:p>
          <a:p>
            <a:r>
              <a:rPr lang="cs-CZ" sz="2000" dirty="0"/>
              <a:t>Vztah žen k německým mužům nepodporoval obraz domácího odboje, který měl být všenárodní</a:t>
            </a:r>
          </a:p>
          <a:p>
            <a:r>
              <a:rPr lang="cs-CZ" sz="2000" dirty="0"/>
              <a:t>Vztah s Němcem nebyl protizákonný, ženy i děti byli nicméně odsuzovány společností – </a:t>
            </a:r>
            <a:r>
              <a:rPr lang="cs-CZ" sz="2000" dirty="0" err="1"/>
              <a:t>gatejustis</a:t>
            </a:r>
            <a:r>
              <a:rPr lang="cs-CZ" sz="2000" dirty="0"/>
              <a:t> – Násilí, šikana</a:t>
            </a:r>
          </a:p>
          <a:p>
            <a:r>
              <a:rPr lang="cs-CZ" sz="2000" dirty="0"/>
              <a:t>Mnoho žen odsouzeno na základě smyšlených skutků</a:t>
            </a:r>
          </a:p>
          <a:p>
            <a:r>
              <a:rPr lang="cs-CZ" sz="2000" dirty="0"/>
              <a:t>Změna zákona o občanství – ženy, které si vzaly Němce, ztratily norské občanství a byly odeslány do Německa </a:t>
            </a:r>
          </a:p>
          <a:p>
            <a:r>
              <a:rPr lang="cs-CZ" sz="2000" dirty="0"/>
              <a:t>Děti odebírány a převychovávány, stigma zrady po dlouhá desetiletí</a:t>
            </a:r>
          </a:p>
          <a:p>
            <a:r>
              <a:rPr lang="cs-CZ" sz="2000" dirty="0"/>
              <a:t>Hospodářští „kolaboranti“ bez stigmatu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" name="Obrázek 4" descr="Obsah obrázku exteriér, obloha, osoba, strom&#10;&#10;Popis byl vytvořen automaticky">
            <a:extLst>
              <a:ext uri="{FF2B5EF4-FFF2-40B4-BE49-F238E27FC236}">
                <a16:creationId xmlns:a16="http://schemas.microsoft.com/office/drawing/2014/main" id="{0B79FF9B-1561-4941-B3ED-DDB647D49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r="2451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F031C-0138-4876-8A0C-B506AB2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Obnova – Marshallův plán, povolenky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CC711-89AA-4334-9D49-BC0A256A1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Po válce Norsko přijalo nabídku USA a během několika let získalo přes 256 milionů dolarů</a:t>
            </a:r>
          </a:p>
          <a:p>
            <a:r>
              <a:rPr lang="cs-CZ" sz="2000" dirty="0"/>
              <a:t>Díky tomu se dařilo rozvíjet průmysl a vyhnout se poválečné chudobě</a:t>
            </a:r>
          </a:p>
          <a:p>
            <a:r>
              <a:rPr lang="cs-CZ" sz="2000" dirty="0"/>
              <a:t>Po dobu několika let nicméně i nadále byla část potravin na příděl – mléčné výrobky, cukr, káva, auta pak byla na příděl až do roku 1960</a:t>
            </a:r>
          </a:p>
          <a:p>
            <a:r>
              <a:rPr lang="cs-CZ" sz="2000" dirty="0"/>
              <a:t>Zaměření vlády na industrializaci – spojitost s politickým vývojem po 2. světové válce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3D2F3A-28B7-4FC8-9E70-58223B216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r="407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A6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2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21EAB-72C5-4434-8868-3555E414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9128" cy="1212315"/>
          </a:xfrm>
        </p:spPr>
        <p:txBody>
          <a:bodyPr anchor="b">
            <a:normAutofit/>
          </a:bodyPr>
          <a:lstStyle/>
          <a:p>
            <a:r>
              <a:rPr lang="cs-CZ" sz="4000"/>
              <a:t>Politický vývoj po 2. sv. válce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578301-DF42-46BB-A404-7C2C2272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 w="19050">
            <a:solidFill>
              <a:srgbClr val="A38B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B2B0B-CFD1-4C8F-AF64-60A15147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6096" cy="4277463"/>
          </a:xfrm>
        </p:spPr>
        <p:txBody>
          <a:bodyPr>
            <a:normAutofit/>
          </a:bodyPr>
          <a:lstStyle/>
          <a:p>
            <a:r>
              <a:rPr lang="cs-CZ" sz="1400" dirty="0"/>
              <a:t>V 1945 vláda národní jednoty, pak volby, ve kterých komunisté získávají 11 mandátů</a:t>
            </a:r>
          </a:p>
          <a:p>
            <a:r>
              <a:rPr lang="cs-CZ" sz="1400" dirty="0"/>
              <a:t>Snaha o pokračování v neutrální politice – Norsko se chtělo stát mostem mezi Západem a Východem</a:t>
            </a:r>
          </a:p>
          <a:p>
            <a:r>
              <a:rPr lang="cs-CZ" sz="1400" dirty="0" err="1"/>
              <a:t>Einar</a:t>
            </a:r>
            <a:r>
              <a:rPr lang="cs-CZ" sz="1400" dirty="0"/>
              <a:t> </a:t>
            </a:r>
            <a:r>
              <a:rPr lang="cs-CZ" sz="1400" dirty="0" err="1"/>
              <a:t>Gerhardsen</a:t>
            </a:r>
            <a:r>
              <a:rPr lang="cs-CZ" sz="1400" dirty="0"/>
              <a:t> – premiér za nejsilnější </a:t>
            </a:r>
            <a:r>
              <a:rPr lang="cs-CZ" sz="1400" dirty="0" err="1"/>
              <a:t>Ap</a:t>
            </a:r>
            <a:endParaRPr lang="cs-CZ" sz="1400" dirty="0"/>
          </a:p>
          <a:p>
            <a:r>
              <a:rPr lang="cs-CZ" sz="1400" dirty="0" err="1"/>
              <a:t>Arbeiderpartiet</a:t>
            </a:r>
            <a:r>
              <a:rPr lang="cs-CZ" sz="1400" dirty="0"/>
              <a:t> získává nadpoloviční většinu mandátů, úplnou moc</a:t>
            </a:r>
          </a:p>
          <a:p>
            <a:r>
              <a:rPr lang="cs-CZ" sz="1400" dirty="0"/>
              <a:t>Strach z komunistické strany, odklon od </a:t>
            </a:r>
            <a:r>
              <a:rPr lang="cs-CZ" sz="1400" dirty="0" err="1"/>
              <a:t>provýchodní</a:t>
            </a:r>
            <a:r>
              <a:rPr lang="cs-CZ" sz="1400" dirty="0"/>
              <a:t> orientace ( i na základě puče v Československu v 1948) </a:t>
            </a:r>
          </a:p>
          <a:p>
            <a:r>
              <a:rPr lang="cs-CZ" sz="1400" dirty="0" err="1"/>
              <a:t>Ap</a:t>
            </a:r>
            <a:r>
              <a:rPr lang="cs-CZ" sz="1400" dirty="0"/>
              <a:t> rozvíjí průmysl za účelem získání práce pro všechny, vymýcení chudoby, levná elektřina (i díky nacistickým elektrárnám) – těžký průmysl, výstavba bydlení</a:t>
            </a:r>
          </a:p>
          <a:p>
            <a:r>
              <a:rPr lang="cs-CZ" sz="1400" dirty="0"/>
              <a:t>1948 – </a:t>
            </a:r>
            <a:r>
              <a:rPr lang="cs-CZ" sz="1400" b="1" dirty="0" err="1"/>
              <a:t>Kråkerøytalen</a:t>
            </a:r>
            <a:r>
              <a:rPr lang="cs-CZ" sz="1400" b="1" dirty="0"/>
              <a:t> – </a:t>
            </a:r>
            <a:r>
              <a:rPr lang="cs-CZ" sz="1400" dirty="0"/>
              <a:t>cesta do NATO</a:t>
            </a:r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4DB346E3-7E8A-4B88-AC2E-34BC144C5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338" y="1954795"/>
            <a:ext cx="1272022" cy="1479588"/>
          </a:xfrm>
          <a:prstGeom prst="rect">
            <a:avLst/>
          </a:prstGeom>
          <a:solidFill>
            <a:srgbClr val="A38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monteres Arbeiderpartiet? | steigan.no">
            <a:extLst>
              <a:ext uri="{FF2B5EF4-FFF2-40B4-BE49-F238E27FC236}">
                <a16:creationId xmlns:a16="http://schemas.microsoft.com/office/drawing/2014/main" id="{73197B44-02E1-45A5-9EEB-ECE5C0EE9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r="13854" b="1"/>
          <a:stretch/>
        </p:blipFill>
        <p:spPr bwMode="auto">
          <a:xfrm>
            <a:off x="4576716" y="4193220"/>
            <a:ext cx="4230077" cy="25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A9DE1E-EE37-4ABC-AA78-B711E8FEE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r="-5" b="4250"/>
          <a:stretch/>
        </p:blipFill>
        <p:spPr>
          <a:xfrm>
            <a:off x="5154622" y="1577440"/>
            <a:ext cx="3571738" cy="22931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FAED30-FD29-4390-8618-85D4CAD82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4397" b="-4"/>
          <a:stretch/>
        </p:blipFill>
        <p:spPr>
          <a:xfrm>
            <a:off x="9135331" y="1701532"/>
            <a:ext cx="2752323" cy="44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hala, dav, hlediště, konferenční místnost&#10;&#10;Popis byl vytvořen automaticky">
            <a:extLst>
              <a:ext uri="{FF2B5EF4-FFF2-40B4-BE49-F238E27FC236}">
                <a16:creationId xmlns:a16="http://schemas.microsoft.com/office/drawing/2014/main" id="{B873FCD1-4196-4056-B602-176A5431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r="19470" b="-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DE0435-3FFF-4AF5-9697-BE4A356D2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Mezinárodní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72794-329B-42AF-A1A2-424FB99D5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93" y="1905000"/>
            <a:ext cx="4992545" cy="4391025"/>
          </a:xfrm>
        </p:spPr>
        <p:txBody>
          <a:bodyPr anchor="ctr"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</a:rPr>
              <a:t>Už v roce 1945 Norsko spoluzakládá novou OSN, od 1. února </a:t>
            </a:r>
            <a:r>
              <a:rPr lang="cs-CZ" sz="1800" dirty="0" err="1">
                <a:solidFill>
                  <a:srgbClr val="000000"/>
                </a:solidFill>
              </a:rPr>
              <a:t>Trygve</a:t>
            </a:r>
            <a:r>
              <a:rPr lang="cs-CZ" sz="1800" dirty="0">
                <a:solidFill>
                  <a:srgbClr val="000000"/>
                </a:solidFill>
              </a:rPr>
              <a:t> Lie generální tajemník OSN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Po událostech 1948 Norsko opouští politiku neutrality a přidává se plně k západním státům – zakládajícím členem NATO v 1949 – </a:t>
            </a:r>
            <a:r>
              <a:rPr lang="cs-CZ" sz="1800" dirty="0" err="1">
                <a:solidFill>
                  <a:srgbClr val="000000"/>
                </a:solidFill>
              </a:rPr>
              <a:t>Ap</a:t>
            </a:r>
            <a:r>
              <a:rPr lang="cs-CZ" sz="1800" dirty="0">
                <a:solidFill>
                  <a:srgbClr val="000000"/>
                </a:solidFill>
              </a:rPr>
              <a:t> nicméně vzhledem ke své komunistické minulosti rozpolcena – vnitřní rozpory. Nakonec díky silnému tlaku </a:t>
            </a:r>
            <a:r>
              <a:rPr lang="cs-CZ" sz="1800" dirty="0" err="1">
                <a:solidFill>
                  <a:srgbClr val="000000"/>
                </a:solidFill>
              </a:rPr>
              <a:t>Gerhardsena</a:t>
            </a:r>
            <a:r>
              <a:rPr lang="cs-CZ" sz="1800" dirty="0">
                <a:solidFill>
                  <a:srgbClr val="000000"/>
                </a:solidFill>
              </a:rPr>
              <a:t> vstup do NATO schválen</a:t>
            </a:r>
          </a:p>
          <a:p>
            <a:r>
              <a:rPr lang="cs-CZ" sz="1800" dirty="0">
                <a:solidFill>
                  <a:srgbClr val="000000"/>
                </a:solidFill>
              </a:rPr>
              <a:t>Vztah k Evropě – na konci 50. let společně s Británií a několika dalšími „krajními“ státy žádají o přístup do ESUO – Francouzské veto</a:t>
            </a:r>
          </a:p>
        </p:txBody>
      </p:sp>
    </p:spTree>
    <p:extLst>
      <p:ext uri="{BB962C8B-B14F-4D97-AF65-F5344CB8AC3E}">
        <p14:creationId xmlns:p14="http://schemas.microsoft.com/office/powerpoint/2010/main" val="324073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A090C-9805-4CEC-8772-F5FE7356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50. Léta v Norsku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F009D-BD59-4152-A8AD-48272749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 err="1"/>
              <a:t>Arbeiderpartiet</a:t>
            </a:r>
            <a:r>
              <a:rPr lang="cs-CZ" sz="2000" dirty="0"/>
              <a:t> i nadále zcela dominuje politické mapě Norska</a:t>
            </a:r>
          </a:p>
          <a:p>
            <a:r>
              <a:rPr lang="cs-CZ" sz="2000" dirty="0"/>
              <a:t>V roce 1957 umírá </a:t>
            </a:r>
            <a:r>
              <a:rPr lang="cs-CZ" sz="2000" dirty="0" err="1"/>
              <a:t>Haakon</a:t>
            </a:r>
            <a:r>
              <a:rPr lang="cs-CZ" sz="2000" dirty="0"/>
              <a:t> VII – nastupuje Olav V</a:t>
            </a:r>
          </a:p>
          <a:p>
            <a:r>
              <a:rPr lang="cs-CZ" sz="2000" dirty="0"/>
              <a:t>Norsko v rozmachu – nezaměstnanost padá, životní úroveň se zvedá, rostoucí průmysl, atd.</a:t>
            </a:r>
          </a:p>
          <a:p>
            <a:r>
              <a:rPr lang="cs-CZ" sz="2000" dirty="0"/>
              <a:t>První televizní vysílání, rozvoj divadel a kin</a:t>
            </a:r>
          </a:p>
          <a:p>
            <a:r>
              <a:rPr lang="cs-CZ" sz="2000" dirty="0"/>
              <a:t>Zavádění elektřiny a telefonu do domácností</a:t>
            </a:r>
          </a:p>
          <a:p>
            <a:r>
              <a:rPr lang="cs-CZ" sz="2000" dirty="0" err="1"/>
              <a:t>Ap</a:t>
            </a:r>
            <a:r>
              <a:rPr lang="cs-CZ" sz="2000" dirty="0"/>
              <a:t> spolupracuje s odbory, vznikají pevnější základy sociálního státu - </a:t>
            </a:r>
            <a:r>
              <a:rPr lang="cs-CZ" sz="2000" dirty="0" err="1"/>
              <a:t>Velferdsstaten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34020B-5B6C-4CC7-9EE7-8C82B7EF1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A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214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880</Words>
  <Application>Microsoft Office PowerPoint</Application>
  <PresentationFormat>Širokoúhlá obrazovka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Norsko po 2. světové válce</vt:lpstr>
      <vt:lpstr>Obnova země - Finnmark</vt:lpstr>
      <vt:lpstr>Obnova země – zbytek Norska</vt:lpstr>
      <vt:lpstr>Vypořádání se s kolaboranty</vt:lpstr>
      <vt:lpstr>Tyskerjenter</vt:lpstr>
      <vt:lpstr>Obnova – Marshallův plán, povolenky</vt:lpstr>
      <vt:lpstr>Politický vývoj po 2. sv. válce</vt:lpstr>
      <vt:lpstr>Mezinárodní politika</vt:lpstr>
      <vt:lpstr>50. Léta v Norsku</vt:lpstr>
      <vt:lpstr>Velferdsstaten</vt:lpstr>
      <vt:lpstr>60. Léta v politice</vt:lpstr>
      <vt:lpstr>Oljeeventyret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Přibáň</dc:creator>
  <cp:lastModifiedBy>Pavel Přibáň Mgr.</cp:lastModifiedBy>
  <cp:revision>17</cp:revision>
  <dcterms:created xsi:type="dcterms:W3CDTF">2021-03-08T12:44:14Z</dcterms:created>
  <dcterms:modified xsi:type="dcterms:W3CDTF">2025-03-05T06:52:12Z</dcterms:modified>
</cp:coreProperties>
</file>