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3" r:id="rId5"/>
    <p:sldId id="270" r:id="rId6"/>
    <p:sldId id="295" r:id="rId7"/>
    <p:sldId id="268" r:id="rId8"/>
    <p:sldId id="304" r:id="rId9"/>
    <p:sldId id="299" r:id="rId10"/>
    <p:sldId id="275" r:id="rId11"/>
    <p:sldId id="311" r:id="rId12"/>
    <p:sldId id="312" r:id="rId13"/>
    <p:sldId id="267" r:id="rId14"/>
    <p:sldId id="309" r:id="rId15"/>
    <p:sldId id="301" r:id="rId16"/>
    <p:sldId id="308" r:id="rId17"/>
    <p:sldId id="310" r:id="rId18"/>
    <p:sldId id="276" r:id="rId19"/>
    <p:sldId id="274" r:id="rId2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8F618F-59D0-4198-9C66-D410F08EA190}" v="17" dt="2025-03-02T17:22:18.0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89" d="100"/>
          <a:sy n="89" d="100"/>
        </p:scale>
        <p:origin x="41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3065FE-1748-8660-307C-C95DB36B6DF9}"/>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8D0A5B1-98FB-8FF0-8772-F819BB4CC0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99202B40-FA52-99E8-DBEE-642B8B73969E}"/>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CE68A50D-B631-F985-4088-2F19BFD5BAA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4783A55-971E-ECB9-3D3A-7AEE13BC7CE1}"/>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52798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DB781D-E87D-D914-0E82-F99476476BA4}"/>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C1F3F543-38A9-44FF-F04A-F5FC3848EF7D}"/>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14E7818-6B9F-A8E6-60E7-9B7510E0AD51}"/>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DBF2F1DE-530B-D3A1-940B-F7C8AE80FE2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2A8EECB-E4DD-E729-0215-DE3C065D3405}"/>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79852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E97C05AD-62A8-ACFE-8789-BDBF4F243053}"/>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44866A7E-89A4-5241-1F1C-BED30A59B7AB}"/>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BD4220F-9FEE-2456-F33B-CF65478CE2D0}"/>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4C90F8CD-C591-10D9-D548-AD24E2B5056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FB6BBC4-0016-8EBA-A6D0-48678D58E6AF}"/>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368982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E54E07-21A6-F771-F60C-2C48C625CA1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4D3CB29-5662-9463-B5D2-334FCFDEC96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DA23870-5CAF-65A6-3082-2AC1818330C4}"/>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E64778E7-BF15-A9A9-378E-76631772177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57462DE-17DC-9364-38DE-34A1C0D4E94C}"/>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33105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6DA9AD1-9393-33C4-F217-DD7CF710B0A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F3D59950-085E-0864-0FF4-3D81A97A2E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2A77BBF-355C-6533-523C-20BD0141E0ED}"/>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A8801422-04EF-D7FE-2AE8-E4ECEDA5A2B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0A183ED-13AF-E334-5FB1-E246D34C0C3C}"/>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80604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33F12F-9AC0-D5F1-93E3-C1C929B1D61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AEE412B8-060C-CEF5-D55C-4B9BE68568D8}"/>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A7799B6-F7EC-319C-EB24-4CA973E21B84}"/>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6093766-D074-4EA8-B774-04C753A293DF}"/>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6" name="Plassholder for bunntekst 5">
            <a:extLst>
              <a:ext uri="{FF2B5EF4-FFF2-40B4-BE49-F238E27FC236}">
                <a16:creationId xmlns:a16="http://schemas.microsoft.com/office/drawing/2014/main" id="{1530BA96-66B1-E7B2-74DB-50BCD83A9DB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BE2DBF2-CFA3-5DC2-A047-2F8D9D593A40}"/>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301655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BC3043-9372-09BD-FD09-6EECAB0488E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6A52FCD-AF0B-8646-1297-4758A9E6E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340922F1-95D4-CB9F-E049-DFF162D46D37}"/>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5395E056-FA7B-0411-5522-E14E3703C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D387AE3D-95B9-50AE-9A26-C525EDDB7E78}"/>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716664A-C69C-9ED1-72E7-D76BFA83E4E9}"/>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8" name="Plassholder for bunntekst 7">
            <a:extLst>
              <a:ext uri="{FF2B5EF4-FFF2-40B4-BE49-F238E27FC236}">
                <a16:creationId xmlns:a16="http://schemas.microsoft.com/office/drawing/2014/main" id="{FF305DEE-7DF7-129F-F788-1685B6E22E5E}"/>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51E22933-6296-CE9C-4580-7041C3015872}"/>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56256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22F810-70CA-4509-B08B-A4C0B2768367}"/>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2C2AA22C-1942-F008-08CE-C01B4134BEB2}"/>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4" name="Plassholder for bunntekst 3">
            <a:extLst>
              <a:ext uri="{FF2B5EF4-FFF2-40B4-BE49-F238E27FC236}">
                <a16:creationId xmlns:a16="http://schemas.microsoft.com/office/drawing/2014/main" id="{133BA7B7-F4D3-85DF-77CA-CC37B52660D4}"/>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6FB648F2-6E84-5122-BC52-009708696A0E}"/>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118375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250806AA-B070-F708-1EA4-E2219E6A979A}"/>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3" name="Plassholder for bunntekst 2">
            <a:extLst>
              <a:ext uri="{FF2B5EF4-FFF2-40B4-BE49-F238E27FC236}">
                <a16:creationId xmlns:a16="http://schemas.microsoft.com/office/drawing/2014/main" id="{3E95F9EF-EDC0-C5ED-EC04-EFFEB00BD5A7}"/>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60A74CF-C905-7A3D-04DB-C9CF18B592C2}"/>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3527864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F4F5011-5F6E-BA94-8926-70973D926B6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9CCAA671-1D39-C8F7-F259-E591522BBA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A750468E-3F95-20C3-874B-6079D4CBD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30AF524-176D-1D75-1657-00C229DBD76A}"/>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6" name="Plassholder for bunntekst 5">
            <a:extLst>
              <a:ext uri="{FF2B5EF4-FFF2-40B4-BE49-F238E27FC236}">
                <a16:creationId xmlns:a16="http://schemas.microsoft.com/office/drawing/2014/main" id="{37F46399-683D-2E09-2484-A6356A49617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DE751B11-9F46-70A0-4BCB-5166A94FA0B3}"/>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1732681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F94DEBC-B174-8DF5-30D3-504BBC023ED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F2F0940-C89E-4366-3CAF-D92CDA323E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38B8CBA9-659B-7B33-DED6-5E36CBFF8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662ED88-5B61-3DF9-29B8-FD8DA0F71C73}"/>
              </a:ext>
            </a:extLst>
          </p:cNvPr>
          <p:cNvSpPr>
            <a:spLocks noGrp="1"/>
          </p:cNvSpPr>
          <p:nvPr>
            <p:ph type="dt" sz="half" idx="10"/>
          </p:nvPr>
        </p:nvSpPr>
        <p:spPr/>
        <p:txBody>
          <a:bodyPr/>
          <a:lstStyle/>
          <a:p>
            <a:fld id="{2505155A-A3E0-48D4-A264-6AB0426E3D10}" type="datetimeFigureOut">
              <a:rPr lang="nb-NO" smtClean="0"/>
              <a:t>05.03.2025</a:t>
            </a:fld>
            <a:endParaRPr lang="nb-NO"/>
          </a:p>
        </p:txBody>
      </p:sp>
      <p:sp>
        <p:nvSpPr>
          <p:cNvPr id="6" name="Plassholder for bunntekst 5">
            <a:extLst>
              <a:ext uri="{FF2B5EF4-FFF2-40B4-BE49-F238E27FC236}">
                <a16:creationId xmlns:a16="http://schemas.microsoft.com/office/drawing/2014/main" id="{AB2CBCE7-6AB6-3039-9716-217C7309AB5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40E03CBB-37B8-F8BD-459D-E32745B854B1}"/>
              </a:ext>
            </a:extLst>
          </p:cNvPr>
          <p:cNvSpPr>
            <a:spLocks noGrp="1"/>
          </p:cNvSpPr>
          <p:nvPr>
            <p:ph type="sldNum" sz="quarter" idx="12"/>
          </p:nvPr>
        </p:nvSpPr>
        <p:spPr/>
        <p:txBody>
          <a:bodyPr/>
          <a:lstStyle/>
          <a:p>
            <a:fld id="{41687AE2-6DC1-4A3B-B546-13798A245880}" type="slidenum">
              <a:rPr lang="nb-NO" smtClean="0"/>
              <a:t>‹#›</a:t>
            </a:fld>
            <a:endParaRPr lang="nb-NO"/>
          </a:p>
        </p:txBody>
      </p:sp>
    </p:spTree>
    <p:extLst>
      <p:ext uri="{BB962C8B-B14F-4D97-AF65-F5344CB8AC3E}">
        <p14:creationId xmlns:p14="http://schemas.microsoft.com/office/powerpoint/2010/main" val="109749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A227649-A278-F8D2-22E4-85E5957A0A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8856F8CE-F440-08DC-8D0B-F113A66BE9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DA2391F-638D-CE1C-A808-C208500BC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05155A-A3E0-48D4-A264-6AB0426E3D10}" type="datetimeFigureOut">
              <a:rPr lang="nb-NO" smtClean="0"/>
              <a:t>05.03.2025</a:t>
            </a:fld>
            <a:endParaRPr lang="nb-NO"/>
          </a:p>
        </p:txBody>
      </p:sp>
      <p:sp>
        <p:nvSpPr>
          <p:cNvPr id="5" name="Plassholder for bunntekst 4">
            <a:extLst>
              <a:ext uri="{FF2B5EF4-FFF2-40B4-BE49-F238E27FC236}">
                <a16:creationId xmlns:a16="http://schemas.microsoft.com/office/drawing/2014/main" id="{D21317CC-1C65-DE84-612D-71EE66839B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Plassholder for lysbildenummer 5">
            <a:extLst>
              <a:ext uri="{FF2B5EF4-FFF2-40B4-BE49-F238E27FC236}">
                <a16:creationId xmlns:a16="http://schemas.microsoft.com/office/drawing/2014/main" id="{7C49C10E-6A24-F9D0-C29A-B79B8C8707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1687AE2-6DC1-4A3B-B546-13798A245880}" type="slidenum">
              <a:rPr lang="nb-NO" smtClean="0"/>
              <a:t>‹#›</a:t>
            </a:fld>
            <a:endParaRPr lang="nb-NO"/>
          </a:p>
        </p:txBody>
      </p:sp>
    </p:spTree>
    <p:extLst>
      <p:ext uri="{BB962C8B-B14F-4D97-AF65-F5344CB8AC3E}">
        <p14:creationId xmlns:p14="http://schemas.microsoft.com/office/powerpoint/2010/main" val="362801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2" name="Rectangle 1041">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Rectangle 1043">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63EC87E-5E22-32BD-5165-7EC84DAE0959}"/>
              </a:ext>
            </a:extLst>
          </p:cNvPr>
          <p:cNvSpPr>
            <a:spLocks noGrp="1"/>
          </p:cNvSpPr>
          <p:nvPr>
            <p:ph type="ctrTitle"/>
          </p:nvPr>
        </p:nvSpPr>
        <p:spPr>
          <a:xfrm>
            <a:off x="699714" y="5490971"/>
            <a:ext cx="6962072" cy="1159200"/>
          </a:xfrm>
        </p:spPr>
        <p:txBody>
          <a:bodyPr anchor="ctr">
            <a:normAutofit/>
          </a:bodyPr>
          <a:lstStyle/>
          <a:p>
            <a:pPr algn="l"/>
            <a:r>
              <a:rPr lang="nb-NO" sz="4000" dirty="0">
                <a:solidFill>
                  <a:srgbClr val="FFFFFF"/>
                </a:solidFill>
              </a:rPr>
              <a:t>Bachelorstudier 3.03.25</a:t>
            </a:r>
          </a:p>
        </p:txBody>
      </p:sp>
      <p:sp>
        <p:nvSpPr>
          <p:cNvPr id="3" name="Undertittel 2">
            <a:extLst>
              <a:ext uri="{FF2B5EF4-FFF2-40B4-BE49-F238E27FC236}">
                <a16:creationId xmlns:a16="http://schemas.microsoft.com/office/drawing/2014/main" id="{D882B760-1562-C578-43A3-58E761BBD2D1}"/>
              </a:ext>
            </a:extLst>
          </p:cNvPr>
          <p:cNvSpPr>
            <a:spLocks noGrp="1"/>
          </p:cNvSpPr>
          <p:nvPr>
            <p:ph type="subTitle" idx="1"/>
          </p:nvPr>
        </p:nvSpPr>
        <p:spPr>
          <a:xfrm>
            <a:off x="8456522" y="5633765"/>
            <a:ext cx="3408555" cy="873612"/>
          </a:xfrm>
        </p:spPr>
        <p:txBody>
          <a:bodyPr anchor="ctr">
            <a:normAutofit/>
          </a:bodyPr>
          <a:lstStyle/>
          <a:p>
            <a:pPr algn="l"/>
            <a:r>
              <a:rPr lang="nb-NO" sz="2000">
                <a:solidFill>
                  <a:srgbClr val="FFFFFF"/>
                </a:solidFill>
              </a:rPr>
              <a:t>Jens Nielsen</a:t>
            </a:r>
          </a:p>
        </p:txBody>
      </p:sp>
      <p:pic>
        <p:nvPicPr>
          <p:cNvPr id="4" name="Picture 2" descr="Detail fakulty | GAUDEAMUS EN">
            <a:extLst>
              <a:ext uri="{FF2B5EF4-FFF2-40B4-BE49-F238E27FC236}">
                <a16:creationId xmlns:a16="http://schemas.microsoft.com/office/drawing/2014/main" id="{4AB6D223-1C49-1E70-0AFA-31C7706B460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2757" y="390832"/>
            <a:ext cx="10479104" cy="4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4669C-24F5-A8DD-50AB-42A16744AEDC}"/>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1F6331BA-1AE5-BFED-6289-E4EFE4B9B13A}"/>
              </a:ext>
            </a:extLst>
          </p:cNvPr>
          <p:cNvSpPr>
            <a:spLocks noGrp="1"/>
          </p:cNvSpPr>
          <p:nvPr>
            <p:ph type="title"/>
          </p:nvPr>
        </p:nvSpPr>
        <p:spPr/>
        <p:txBody>
          <a:bodyPr/>
          <a:lstStyle/>
          <a:p>
            <a:r>
              <a:rPr lang="nb-NO" dirty="0"/>
              <a:t>Uttale </a:t>
            </a:r>
          </a:p>
        </p:txBody>
      </p:sp>
      <p:sp>
        <p:nvSpPr>
          <p:cNvPr id="3" name="Plassholder for innhold 2">
            <a:extLst>
              <a:ext uri="{FF2B5EF4-FFF2-40B4-BE49-F238E27FC236}">
                <a16:creationId xmlns:a16="http://schemas.microsoft.com/office/drawing/2014/main" id="{9763D2FD-7BC4-5442-21A1-899B232E8EBE}"/>
              </a:ext>
            </a:extLst>
          </p:cNvPr>
          <p:cNvSpPr>
            <a:spLocks noGrp="1"/>
          </p:cNvSpPr>
          <p:nvPr>
            <p:ph idx="1"/>
          </p:nvPr>
        </p:nvSpPr>
        <p:spPr/>
        <p:txBody>
          <a:bodyPr/>
          <a:lstStyle/>
          <a:p>
            <a:r>
              <a:rPr lang="nb-NO" dirty="0"/>
              <a:t>CALST </a:t>
            </a:r>
          </a:p>
          <a:p>
            <a:r>
              <a:rPr lang="nb-NO" dirty="0"/>
              <a:t>Norsk uttale</a:t>
            </a:r>
          </a:p>
          <a:p>
            <a:r>
              <a:rPr lang="nb-NO" dirty="0"/>
              <a:t>Vokabular </a:t>
            </a:r>
          </a:p>
        </p:txBody>
      </p:sp>
    </p:spTree>
    <p:extLst>
      <p:ext uri="{BB962C8B-B14F-4D97-AF65-F5344CB8AC3E}">
        <p14:creationId xmlns:p14="http://schemas.microsoft.com/office/powerpoint/2010/main" val="151279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4B66C1-A79A-2A85-0483-9448EFB048FF}"/>
              </a:ext>
            </a:extLst>
          </p:cNvPr>
          <p:cNvSpPr>
            <a:spLocks noGrp="1"/>
          </p:cNvSpPr>
          <p:nvPr>
            <p:ph type="title"/>
          </p:nvPr>
        </p:nvSpPr>
        <p:spPr/>
        <p:txBody>
          <a:bodyPr/>
          <a:lstStyle/>
          <a:p>
            <a:r>
              <a:rPr lang="nb-NO" dirty="0"/>
              <a:t>Vi leser </a:t>
            </a:r>
          </a:p>
        </p:txBody>
      </p:sp>
      <p:sp>
        <p:nvSpPr>
          <p:cNvPr id="3" name="Plassholder for innhold 2">
            <a:extLst>
              <a:ext uri="{FF2B5EF4-FFF2-40B4-BE49-F238E27FC236}">
                <a16:creationId xmlns:a16="http://schemas.microsoft.com/office/drawing/2014/main" id="{5E4A31DF-D8DC-6D02-04C7-C43385B7C285}"/>
              </a:ext>
            </a:extLst>
          </p:cNvPr>
          <p:cNvSpPr>
            <a:spLocks noGrp="1"/>
          </p:cNvSpPr>
          <p:nvPr>
            <p:ph idx="1"/>
          </p:nvPr>
        </p:nvSpPr>
        <p:spPr/>
        <p:txBody>
          <a:bodyPr>
            <a:normAutofit/>
          </a:bodyPr>
          <a:lstStyle/>
          <a:p>
            <a:pPr marL="0" indent="0" algn="l">
              <a:lnSpc>
                <a:spcPct val="150000"/>
              </a:lnSpc>
              <a:buNone/>
            </a:pPr>
            <a:r>
              <a:rPr lang="nb-NO" sz="2000" b="0" i="0" dirty="0">
                <a:solidFill>
                  <a:srgbClr val="111111"/>
                </a:solidFill>
                <a:effectLst/>
                <a:latin typeface="+mj-lt"/>
              </a:rPr>
              <a:t>Kristian og Kristine er kjærester. De ble sammen for tre måneder siden. Verken han eller hun har hatt kjæreste før. Paret har møttes nesten hver dag siden de ble kjærester. Med mindre det regner, går de en tur sammen om kveldene. De to sitter ofte sammen på en benk nede ved havna og lytter på vinden og ser på båtene. Etterpå pleier de å gå inn og drikke vin. Både Kristian og Kristine er svært forelsket. Så lenge de er sammen, er de lykkelige. Kristian og Kristine ringes hver dag i lunsjen selv om de har det travelt på jobb. Begge er smarte personer som liker å diskutere kompliserte tema. De er nesten alltid enige. Det er som om de alltid har kjent hverandre. Dess bedre kjent de blir, dess bedre liker de hverandre. De har fortsatt ikke kranglet. Paret vurderer å flytte sammen til sommeren.</a:t>
            </a:r>
          </a:p>
          <a:p>
            <a:endParaRPr lang="nb-NO" dirty="0">
              <a:latin typeface="+mj-lt"/>
            </a:endParaRPr>
          </a:p>
        </p:txBody>
      </p:sp>
    </p:spTree>
    <p:extLst>
      <p:ext uri="{BB962C8B-B14F-4D97-AF65-F5344CB8AC3E}">
        <p14:creationId xmlns:p14="http://schemas.microsoft.com/office/powerpoint/2010/main" val="395431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a:extLst>
              <a:ext uri="{FF2B5EF4-FFF2-40B4-BE49-F238E27FC236}">
                <a16:creationId xmlns:a16="http://schemas.microsoft.com/office/drawing/2014/main" id="{66E62E50-3B4C-8264-2EF0-090F85805D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387"/>
          <a:stretch/>
        </p:blipFill>
        <p:spPr bwMode="auto">
          <a:xfrm>
            <a:off x="-1" y="-2"/>
            <a:ext cx="5410198" cy="6858002"/>
          </a:xfrm>
          <a:prstGeom prst="rect">
            <a:avLst/>
          </a:prstGeom>
          <a:noFill/>
          <a:extLst>
            <a:ext uri="{909E8E84-426E-40DD-AFC4-6F175D3DCCD1}">
              <a14:hiddenFill xmlns:a14="http://schemas.microsoft.com/office/drawing/2010/main">
                <a:solidFill>
                  <a:srgbClr val="FFFFFF"/>
                </a:solidFill>
              </a14:hiddenFill>
            </a:ext>
          </a:extLst>
        </p:spPr>
      </p:pic>
      <p:sp useBgFill="1">
        <p:nvSpPr>
          <p:cNvPr id="3081" name="Rectangle 308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A754C54E-5F5D-84BC-FB11-394DC0D97F32}"/>
              </a:ext>
            </a:extLst>
          </p:cNvPr>
          <p:cNvSpPr>
            <a:spLocks noGrp="1"/>
          </p:cNvSpPr>
          <p:nvPr>
            <p:ph type="title"/>
          </p:nvPr>
        </p:nvSpPr>
        <p:spPr>
          <a:xfrm>
            <a:off x="6115317" y="405685"/>
            <a:ext cx="5464968" cy="1559301"/>
          </a:xfrm>
        </p:spPr>
        <p:txBody>
          <a:bodyPr>
            <a:normAutofit/>
          </a:bodyPr>
          <a:lstStyle/>
          <a:p>
            <a:r>
              <a:rPr lang="nb-NO" sz="4000"/>
              <a:t>Spørsmål </a:t>
            </a:r>
          </a:p>
        </p:txBody>
      </p:sp>
      <p:sp>
        <p:nvSpPr>
          <p:cNvPr id="3" name="Plassholder for innhold 2">
            <a:extLst>
              <a:ext uri="{FF2B5EF4-FFF2-40B4-BE49-F238E27FC236}">
                <a16:creationId xmlns:a16="http://schemas.microsoft.com/office/drawing/2014/main" id="{D51818E4-B338-71FB-3B3E-06B0AF0497DC}"/>
              </a:ext>
            </a:extLst>
          </p:cNvPr>
          <p:cNvSpPr>
            <a:spLocks noGrp="1"/>
          </p:cNvSpPr>
          <p:nvPr>
            <p:ph idx="1"/>
          </p:nvPr>
        </p:nvSpPr>
        <p:spPr>
          <a:xfrm>
            <a:off x="6115317" y="2743200"/>
            <a:ext cx="5247340" cy="3496878"/>
          </a:xfrm>
        </p:spPr>
        <p:txBody>
          <a:bodyPr anchor="ctr">
            <a:normAutofit/>
          </a:bodyPr>
          <a:lstStyle/>
          <a:p>
            <a:pPr marL="0" indent="0">
              <a:buNone/>
            </a:pPr>
            <a:r>
              <a:rPr lang="nb-NO" sz="2000" b="0" i="0">
                <a:effectLst/>
                <a:latin typeface="+mj-lt"/>
              </a:rPr>
              <a:t>1. Når ble Kristian og Kristine sammen?</a:t>
            </a:r>
            <a:br>
              <a:rPr lang="nb-NO" sz="2000" b="0" i="0">
                <a:effectLst/>
                <a:latin typeface="+mj-lt"/>
              </a:rPr>
            </a:br>
            <a:r>
              <a:rPr lang="nb-NO" sz="2000" b="0" i="0">
                <a:effectLst/>
                <a:latin typeface="+mj-lt"/>
              </a:rPr>
              <a:t>2. Hvordan har Kristian og Kristine det for tiden?</a:t>
            </a:r>
            <a:br>
              <a:rPr lang="nb-NO" sz="2000" b="0" i="0">
                <a:effectLst/>
                <a:latin typeface="+mj-lt"/>
              </a:rPr>
            </a:br>
            <a:r>
              <a:rPr lang="nb-NO" sz="2000" b="0" i="0">
                <a:effectLst/>
                <a:latin typeface="+mj-lt"/>
              </a:rPr>
              <a:t>3. Hva pleier de å gjøre når de møtes?</a:t>
            </a:r>
            <a:br>
              <a:rPr lang="nb-NO" sz="2000" b="0" i="0">
                <a:effectLst/>
                <a:latin typeface="+mj-lt"/>
              </a:rPr>
            </a:br>
            <a:r>
              <a:rPr lang="nb-NO" sz="2000" b="0" i="0">
                <a:effectLst/>
                <a:latin typeface="+mj-lt"/>
              </a:rPr>
              <a:t>4. Hva planlegger paret å gjøre til sommeren?</a:t>
            </a:r>
          </a:p>
          <a:p>
            <a:pPr marL="0" indent="0">
              <a:buNone/>
            </a:pPr>
            <a:br>
              <a:rPr lang="nb-NO" sz="2000" dirty="0"/>
            </a:br>
            <a:endParaRPr lang="nb-NO" sz="2000"/>
          </a:p>
        </p:txBody>
      </p:sp>
      <p:pic>
        <p:nvPicPr>
          <p:cNvPr id="5" name="Bilde 4">
            <a:extLst>
              <a:ext uri="{FF2B5EF4-FFF2-40B4-BE49-F238E27FC236}">
                <a16:creationId xmlns:a16="http://schemas.microsoft.com/office/drawing/2014/main" id="{39784D75-2F23-EA54-4BD3-6A7C5850BC2D}"/>
              </a:ext>
            </a:extLst>
          </p:cNvPr>
          <p:cNvPicPr>
            <a:picLocks noChangeAspect="1"/>
          </p:cNvPicPr>
          <p:nvPr/>
        </p:nvPicPr>
        <p:blipFill>
          <a:blip r:embed="rId3"/>
          <a:stretch>
            <a:fillRect/>
          </a:stretch>
        </p:blipFill>
        <p:spPr>
          <a:xfrm>
            <a:off x="9136129" y="786967"/>
            <a:ext cx="2707267" cy="2642032"/>
          </a:xfrm>
          <a:prstGeom prst="rect">
            <a:avLst/>
          </a:prstGeom>
        </p:spPr>
      </p:pic>
    </p:spTree>
    <p:extLst>
      <p:ext uri="{BB962C8B-B14F-4D97-AF65-F5344CB8AC3E}">
        <p14:creationId xmlns:p14="http://schemas.microsoft.com/office/powerpoint/2010/main" val="3596796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F4057-135B-9D36-382A-DF988054537E}"/>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74A7806F-6C0F-C0CE-3DB7-F43B57BDC4EB}"/>
              </a:ext>
            </a:extLst>
          </p:cNvPr>
          <p:cNvSpPr>
            <a:spLocks noGrp="1"/>
          </p:cNvSpPr>
          <p:nvPr>
            <p:ph type="title"/>
          </p:nvPr>
        </p:nvSpPr>
        <p:spPr/>
        <p:txBody>
          <a:bodyPr/>
          <a:lstStyle/>
          <a:p>
            <a:r>
              <a:rPr lang="nb-NO" dirty="0"/>
              <a:t>Tallene </a:t>
            </a:r>
          </a:p>
        </p:txBody>
      </p:sp>
      <p:sp>
        <p:nvSpPr>
          <p:cNvPr id="3" name="Plassholder for innhold 2">
            <a:extLst>
              <a:ext uri="{FF2B5EF4-FFF2-40B4-BE49-F238E27FC236}">
                <a16:creationId xmlns:a16="http://schemas.microsoft.com/office/drawing/2014/main" id="{B666D950-D7E0-7B67-4F8D-B9CF0B4FAF3A}"/>
              </a:ext>
            </a:extLst>
          </p:cNvPr>
          <p:cNvSpPr>
            <a:spLocks noGrp="1"/>
          </p:cNvSpPr>
          <p:nvPr>
            <p:ph idx="1"/>
          </p:nvPr>
        </p:nvSpPr>
        <p:spPr/>
        <p:txBody>
          <a:bodyPr/>
          <a:lstStyle/>
          <a:p>
            <a:endParaRPr lang="nb-NO" dirty="0"/>
          </a:p>
        </p:txBody>
      </p:sp>
      <p:pic>
        <p:nvPicPr>
          <p:cNvPr id="2050" name="Picture 2" descr="Amazon.com: TREND enterprises, Inc. Numbers 1-100 Wipe-Off® Chart, 17&quot; x  22&quot; : Office Products">
            <a:extLst>
              <a:ext uri="{FF2B5EF4-FFF2-40B4-BE49-F238E27FC236}">
                <a16:creationId xmlns:a16="http://schemas.microsoft.com/office/drawing/2014/main" id="{FD2CD037-3E7D-9C53-5E7D-A8817E3955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364" y="1260764"/>
            <a:ext cx="5597236" cy="5597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909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F4043-7083-63D5-CF35-1A0918BE9164}"/>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FF5C2232-9A98-7D29-68AD-CA80FDC200E4}"/>
              </a:ext>
            </a:extLst>
          </p:cNvPr>
          <p:cNvSpPr>
            <a:spLocks noGrp="1"/>
          </p:cNvSpPr>
          <p:nvPr>
            <p:ph type="title"/>
          </p:nvPr>
        </p:nvSpPr>
        <p:spPr/>
        <p:txBody>
          <a:bodyPr/>
          <a:lstStyle/>
          <a:p>
            <a:r>
              <a:rPr lang="nb-NO" dirty="0"/>
              <a:t>Tallene </a:t>
            </a:r>
          </a:p>
        </p:txBody>
      </p:sp>
      <p:sp>
        <p:nvSpPr>
          <p:cNvPr id="3" name="Plassholder for innhold 2">
            <a:extLst>
              <a:ext uri="{FF2B5EF4-FFF2-40B4-BE49-F238E27FC236}">
                <a16:creationId xmlns:a16="http://schemas.microsoft.com/office/drawing/2014/main" id="{8D1E9347-0A3C-D71E-2CF3-640BA96ECAC5}"/>
              </a:ext>
            </a:extLst>
          </p:cNvPr>
          <p:cNvSpPr>
            <a:spLocks noGrp="1"/>
          </p:cNvSpPr>
          <p:nvPr>
            <p:ph idx="1"/>
          </p:nvPr>
        </p:nvSpPr>
        <p:spPr>
          <a:xfrm>
            <a:off x="838200" y="1825625"/>
            <a:ext cx="10515600" cy="4591124"/>
          </a:xfrm>
        </p:spPr>
        <p:txBody>
          <a:bodyPr>
            <a:normAutofit/>
          </a:bodyPr>
          <a:lstStyle/>
          <a:p>
            <a:pPr marL="0" indent="0">
              <a:buNone/>
            </a:pPr>
            <a:r>
              <a:rPr lang="nb-NO" dirty="0"/>
              <a:t>Spesielle tall</a:t>
            </a:r>
          </a:p>
          <a:p>
            <a:r>
              <a:rPr lang="nb-NO" dirty="0"/>
              <a:t>7: syv / sju </a:t>
            </a:r>
          </a:p>
          <a:p>
            <a:r>
              <a:rPr lang="nb-NO" dirty="0"/>
              <a:t>11: elleve (</a:t>
            </a:r>
            <a:r>
              <a:rPr lang="nb-NO" dirty="0" err="1"/>
              <a:t>elve</a:t>
            </a:r>
            <a:r>
              <a:rPr lang="nb-NO" dirty="0"/>
              <a:t>)</a:t>
            </a:r>
          </a:p>
          <a:p>
            <a:r>
              <a:rPr lang="nb-NO" dirty="0"/>
              <a:t>12: tolv (</a:t>
            </a:r>
            <a:r>
              <a:rPr lang="nb-NO" dirty="0" err="1"/>
              <a:t>tåll</a:t>
            </a:r>
            <a:r>
              <a:rPr lang="nb-NO" dirty="0"/>
              <a:t>) </a:t>
            </a:r>
          </a:p>
          <a:p>
            <a:r>
              <a:rPr lang="nb-NO" dirty="0"/>
              <a:t>16: seksten (</a:t>
            </a:r>
            <a:r>
              <a:rPr lang="nb-NO" dirty="0" err="1"/>
              <a:t>sæjstn</a:t>
            </a:r>
            <a:r>
              <a:rPr lang="nb-NO" dirty="0"/>
              <a:t>)</a:t>
            </a:r>
          </a:p>
          <a:p>
            <a:r>
              <a:rPr lang="nb-NO" dirty="0"/>
              <a:t>17: sytten (</a:t>
            </a:r>
            <a:r>
              <a:rPr lang="nb-NO" dirty="0" err="1"/>
              <a:t>syttn</a:t>
            </a:r>
            <a:r>
              <a:rPr lang="nb-NO" dirty="0"/>
              <a:t>/</a:t>
            </a:r>
            <a:r>
              <a:rPr lang="nb-NO" dirty="0" err="1"/>
              <a:t>søttn</a:t>
            </a:r>
            <a:r>
              <a:rPr lang="nb-NO" dirty="0"/>
              <a:t>)</a:t>
            </a:r>
          </a:p>
          <a:p>
            <a:r>
              <a:rPr lang="nb-NO" dirty="0"/>
              <a:t>20: tjue / </a:t>
            </a:r>
            <a:r>
              <a:rPr lang="nb-NO" dirty="0" err="1"/>
              <a:t>tyve</a:t>
            </a:r>
            <a:r>
              <a:rPr lang="nb-NO" dirty="0"/>
              <a:t> </a:t>
            </a:r>
          </a:p>
          <a:p>
            <a:r>
              <a:rPr lang="nb-NO" dirty="0"/>
              <a:t>30: tretti / </a:t>
            </a:r>
            <a:r>
              <a:rPr lang="nb-NO" dirty="0" err="1"/>
              <a:t>tredve</a:t>
            </a:r>
            <a:endParaRPr lang="nb-NO" dirty="0"/>
          </a:p>
          <a:p>
            <a:r>
              <a:rPr lang="nb-NO" dirty="0"/>
              <a:t>20+ (to og </a:t>
            </a:r>
            <a:r>
              <a:rPr lang="nb-NO" dirty="0" err="1"/>
              <a:t>tyve</a:t>
            </a:r>
            <a:r>
              <a:rPr lang="nb-NO" dirty="0"/>
              <a:t>, fem og </a:t>
            </a:r>
            <a:r>
              <a:rPr lang="nb-NO" dirty="0" err="1"/>
              <a:t>tredve</a:t>
            </a:r>
            <a:r>
              <a:rPr lang="nb-NO" dirty="0"/>
              <a:t> etc.) </a:t>
            </a:r>
          </a:p>
          <a:p>
            <a:endParaRPr lang="nb-NO" dirty="0"/>
          </a:p>
        </p:txBody>
      </p:sp>
    </p:spTree>
    <p:extLst>
      <p:ext uri="{BB962C8B-B14F-4D97-AF65-F5344CB8AC3E}">
        <p14:creationId xmlns:p14="http://schemas.microsoft.com/office/powerpoint/2010/main" val="3626684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D960FA1-58A9-EDF9-3650-1D1694DCC0FC}"/>
              </a:ext>
            </a:extLst>
          </p:cNvPr>
          <p:cNvSpPr>
            <a:spLocks noGrp="1"/>
          </p:cNvSpPr>
          <p:nvPr>
            <p:ph type="title"/>
          </p:nvPr>
        </p:nvSpPr>
        <p:spPr/>
        <p:txBody>
          <a:bodyPr/>
          <a:lstStyle/>
          <a:p>
            <a:r>
              <a:rPr lang="nb-NO" dirty="0"/>
              <a:t>Ordenstallene </a:t>
            </a:r>
          </a:p>
        </p:txBody>
      </p:sp>
      <p:sp>
        <p:nvSpPr>
          <p:cNvPr id="3" name="Plassholder for innhold 2">
            <a:extLst>
              <a:ext uri="{FF2B5EF4-FFF2-40B4-BE49-F238E27FC236}">
                <a16:creationId xmlns:a16="http://schemas.microsoft.com/office/drawing/2014/main" id="{5839185F-2110-C4D0-E265-BA693DA8E01B}"/>
              </a:ext>
            </a:extLst>
          </p:cNvPr>
          <p:cNvSpPr>
            <a:spLocks noGrp="1"/>
          </p:cNvSpPr>
          <p:nvPr>
            <p:ph idx="1"/>
          </p:nvPr>
        </p:nvSpPr>
        <p:spPr/>
        <p:txBody>
          <a:bodyPr>
            <a:normAutofit fontScale="92500" lnSpcReduction="10000"/>
          </a:bodyPr>
          <a:lstStyle/>
          <a:p>
            <a:pPr marL="457200" indent="-457200">
              <a:buFont typeface="+mj-lt"/>
              <a:buAutoNum type="arabicPeriod"/>
            </a:pPr>
            <a:r>
              <a:rPr lang="nb-NO" sz="1800" dirty="0"/>
              <a:t>Første </a:t>
            </a:r>
          </a:p>
          <a:p>
            <a:pPr marL="457200" indent="-457200">
              <a:buFont typeface="+mj-lt"/>
              <a:buAutoNum type="arabicPeriod"/>
            </a:pPr>
            <a:r>
              <a:rPr lang="nb-NO" sz="1800" dirty="0"/>
              <a:t>Andre </a:t>
            </a:r>
          </a:p>
          <a:p>
            <a:pPr marL="457200" indent="-457200">
              <a:buFont typeface="+mj-lt"/>
              <a:buAutoNum type="arabicPeriod"/>
            </a:pPr>
            <a:r>
              <a:rPr lang="nb-NO" sz="1800" dirty="0"/>
              <a:t>Tredje </a:t>
            </a:r>
          </a:p>
          <a:p>
            <a:pPr marL="457200" indent="-457200">
              <a:buFont typeface="+mj-lt"/>
              <a:buAutoNum type="arabicPeriod"/>
            </a:pPr>
            <a:r>
              <a:rPr lang="nb-NO" sz="1800" dirty="0"/>
              <a:t>Fjerde </a:t>
            </a:r>
          </a:p>
          <a:p>
            <a:pPr marL="457200" indent="-457200">
              <a:buFont typeface="+mj-lt"/>
              <a:buAutoNum type="arabicPeriod"/>
            </a:pPr>
            <a:r>
              <a:rPr lang="nb-NO" sz="1800" dirty="0">
                <a:highlight>
                  <a:srgbClr val="00FF00"/>
                </a:highlight>
              </a:rPr>
              <a:t>Femte </a:t>
            </a:r>
          </a:p>
          <a:p>
            <a:pPr marL="457200" indent="-457200">
              <a:buFont typeface="+mj-lt"/>
              <a:buAutoNum type="arabicPeriod"/>
            </a:pPr>
            <a:r>
              <a:rPr lang="nb-NO" sz="1800" dirty="0"/>
              <a:t>Sjette </a:t>
            </a:r>
          </a:p>
          <a:p>
            <a:pPr marL="457200" indent="-457200">
              <a:buFont typeface="+mj-lt"/>
              <a:buAutoNum type="arabicPeriod"/>
            </a:pPr>
            <a:r>
              <a:rPr lang="nb-NO" sz="1800" dirty="0">
                <a:highlight>
                  <a:srgbClr val="FFFF00"/>
                </a:highlight>
              </a:rPr>
              <a:t>Syvende/sjuende </a:t>
            </a:r>
          </a:p>
          <a:p>
            <a:pPr marL="457200" indent="-457200">
              <a:buFont typeface="+mj-lt"/>
              <a:buAutoNum type="arabicPeriod"/>
            </a:pPr>
            <a:r>
              <a:rPr lang="nb-NO" sz="1800" dirty="0">
                <a:highlight>
                  <a:srgbClr val="FFFF00"/>
                </a:highlight>
              </a:rPr>
              <a:t>Åttende </a:t>
            </a:r>
          </a:p>
          <a:p>
            <a:pPr marL="457200" indent="-457200">
              <a:buFont typeface="+mj-lt"/>
              <a:buAutoNum type="arabicPeriod"/>
            </a:pPr>
            <a:r>
              <a:rPr lang="nb-NO" sz="1800" dirty="0">
                <a:highlight>
                  <a:srgbClr val="FFFF00"/>
                </a:highlight>
              </a:rPr>
              <a:t>Niende </a:t>
            </a:r>
          </a:p>
          <a:p>
            <a:pPr marL="457200" indent="-457200">
              <a:buFont typeface="+mj-lt"/>
              <a:buAutoNum type="arabicPeriod"/>
            </a:pPr>
            <a:r>
              <a:rPr lang="nb-NO" sz="1800" dirty="0">
                <a:highlight>
                  <a:srgbClr val="FFFF00"/>
                </a:highlight>
              </a:rPr>
              <a:t>Tiende</a:t>
            </a:r>
          </a:p>
          <a:p>
            <a:pPr marL="457200" indent="-457200">
              <a:buFont typeface="+mj-lt"/>
              <a:buAutoNum type="arabicPeriod"/>
            </a:pPr>
            <a:r>
              <a:rPr lang="nb-NO" sz="1800" dirty="0">
                <a:highlight>
                  <a:srgbClr val="00FF00"/>
                </a:highlight>
              </a:rPr>
              <a:t>Ellevte </a:t>
            </a:r>
          </a:p>
          <a:p>
            <a:pPr marL="457200" indent="-457200">
              <a:buFont typeface="+mj-lt"/>
              <a:buAutoNum type="arabicPeriod"/>
            </a:pPr>
            <a:r>
              <a:rPr lang="nb-NO" sz="1800" dirty="0">
                <a:highlight>
                  <a:srgbClr val="00FF00"/>
                </a:highlight>
              </a:rPr>
              <a:t>Tolvte </a:t>
            </a:r>
          </a:p>
          <a:p>
            <a:pPr marL="457200" indent="-457200">
              <a:buFont typeface="+mj-lt"/>
              <a:buAutoNum type="arabicPeriod"/>
            </a:pPr>
            <a:r>
              <a:rPr lang="nb-NO" sz="1800" dirty="0">
                <a:highlight>
                  <a:srgbClr val="FFFF00"/>
                </a:highlight>
              </a:rPr>
              <a:t>Trettende</a:t>
            </a:r>
            <a:r>
              <a:rPr lang="nb-NO" sz="1800" dirty="0">
                <a:highlight>
                  <a:srgbClr val="00FF00"/>
                </a:highlight>
              </a:rPr>
              <a:t> </a:t>
            </a:r>
          </a:p>
        </p:txBody>
      </p:sp>
      <p:sp>
        <p:nvSpPr>
          <p:cNvPr id="4" name="Plassholder for innhold 2">
            <a:extLst>
              <a:ext uri="{FF2B5EF4-FFF2-40B4-BE49-F238E27FC236}">
                <a16:creationId xmlns:a16="http://schemas.microsoft.com/office/drawing/2014/main" id="{CE79D18B-3469-8173-B91A-F7A30AB56292}"/>
              </a:ext>
            </a:extLst>
          </p:cNvPr>
          <p:cNvSpPr txBox="1">
            <a:spLocks/>
          </p:cNvSpPr>
          <p:nvPr/>
        </p:nvSpPr>
        <p:spPr>
          <a:xfrm>
            <a:off x="5285762" y="1825625"/>
            <a:ext cx="5561203" cy="4351338"/>
          </a:xfrm>
          <a:prstGeom prst="rect">
            <a:avLst/>
          </a:prstGeom>
          <a:ln>
            <a:noFill/>
          </a:ln>
        </p:spPr>
        <p:txBody>
          <a:bodyPr/>
          <a:lstStyle>
            <a:lvl1pPr marL="228600" indent="-228600" algn="l" defTabSz="914400" rtl="0" eaLnBrk="1" latinLnBrk="0" hangingPunct="1">
              <a:lnSpc>
                <a:spcPct val="90000"/>
              </a:lnSpc>
              <a:spcBef>
                <a:spcPts val="1000"/>
              </a:spcBef>
              <a:buClr>
                <a:srgbClr val="D22D40"/>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dirty="0">
                <a:latin typeface="+mj-lt"/>
              </a:rPr>
              <a:t>Uregelmessige: 1, 2, 3, 4, 6, 11 </a:t>
            </a:r>
          </a:p>
          <a:p>
            <a:r>
              <a:rPr lang="nb-NO" sz="2000" dirty="0">
                <a:latin typeface="+mj-lt"/>
              </a:rPr>
              <a:t>-</a:t>
            </a:r>
            <a:r>
              <a:rPr lang="nb-NO" sz="2000" dirty="0">
                <a:highlight>
                  <a:srgbClr val="00FF00"/>
                </a:highlight>
                <a:latin typeface="+mj-lt"/>
              </a:rPr>
              <a:t>te</a:t>
            </a:r>
            <a:r>
              <a:rPr lang="nb-NO" sz="2000" dirty="0">
                <a:latin typeface="+mj-lt"/>
              </a:rPr>
              <a:t>: Tolv-te </a:t>
            </a:r>
          </a:p>
          <a:p>
            <a:r>
              <a:rPr lang="nb-NO" sz="2000" dirty="0">
                <a:latin typeface="+mj-lt"/>
              </a:rPr>
              <a:t>-</a:t>
            </a:r>
            <a:r>
              <a:rPr lang="nb-NO" sz="2000" dirty="0">
                <a:highlight>
                  <a:srgbClr val="FFFF00"/>
                </a:highlight>
                <a:latin typeface="+mj-lt"/>
              </a:rPr>
              <a:t>ende</a:t>
            </a:r>
            <a:r>
              <a:rPr lang="nb-NO" sz="2000" dirty="0">
                <a:latin typeface="+mj-lt"/>
              </a:rPr>
              <a:t>: Tiende </a:t>
            </a:r>
          </a:p>
          <a:p>
            <a:endParaRPr lang="nb-NO" sz="2000" dirty="0">
              <a:latin typeface="+mj-lt"/>
            </a:endParaRPr>
          </a:p>
        </p:txBody>
      </p:sp>
    </p:spTree>
    <p:extLst>
      <p:ext uri="{BB962C8B-B14F-4D97-AF65-F5344CB8AC3E}">
        <p14:creationId xmlns:p14="http://schemas.microsoft.com/office/powerpoint/2010/main" val="1378993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9E8D7F-4EA6-39B3-3B6B-D8AFB8C885D4}"/>
              </a:ext>
            </a:extLst>
          </p:cNvPr>
          <p:cNvSpPr>
            <a:spLocks noGrp="1"/>
          </p:cNvSpPr>
          <p:nvPr>
            <p:ph type="title"/>
          </p:nvPr>
        </p:nvSpPr>
        <p:spPr>
          <a:xfrm>
            <a:off x="838200" y="365125"/>
            <a:ext cx="10515600" cy="1325563"/>
          </a:xfrm>
        </p:spPr>
        <p:txBody>
          <a:bodyPr>
            <a:normAutofit/>
          </a:bodyPr>
          <a:lstStyle/>
          <a:p>
            <a:r>
              <a:rPr lang="nb-NO"/>
              <a:t>Årstall </a:t>
            </a:r>
          </a:p>
        </p:txBody>
      </p:sp>
      <p:sp>
        <p:nvSpPr>
          <p:cNvPr id="9" name="Content Placeholder 2">
            <a:extLst>
              <a:ext uri="{FF2B5EF4-FFF2-40B4-BE49-F238E27FC236}">
                <a16:creationId xmlns:a16="http://schemas.microsoft.com/office/drawing/2014/main" id="{A108B96D-E44B-4E01-138F-EE4EE8A9821A}"/>
              </a:ext>
            </a:extLst>
          </p:cNvPr>
          <p:cNvSpPr>
            <a:spLocks noGrp="1"/>
          </p:cNvSpPr>
          <p:nvPr>
            <p:ph sz="half" idx="1"/>
          </p:nvPr>
        </p:nvSpPr>
        <p:spPr>
          <a:xfrm>
            <a:off x="838199" y="1825625"/>
            <a:ext cx="8061251" cy="4351338"/>
          </a:xfrm>
        </p:spPr>
        <p:txBody>
          <a:bodyPr/>
          <a:lstStyle/>
          <a:p>
            <a:pPr>
              <a:lnSpc>
                <a:spcPct val="150000"/>
              </a:lnSpc>
            </a:pPr>
            <a:r>
              <a:rPr lang="nb-NO" b="1" dirty="0"/>
              <a:t>1988</a:t>
            </a:r>
            <a:r>
              <a:rPr lang="nb-NO" dirty="0"/>
              <a:t>: nittenåttiåtte (nitten hundre og åttiåtte)</a:t>
            </a:r>
          </a:p>
          <a:p>
            <a:pPr>
              <a:lnSpc>
                <a:spcPct val="150000"/>
              </a:lnSpc>
            </a:pPr>
            <a:r>
              <a:rPr lang="nb-NO" b="1" dirty="0"/>
              <a:t>15.05.1988</a:t>
            </a:r>
            <a:r>
              <a:rPr lang="nb-NO" dirty="0"/>
              <a:t>: femtende i femte nittenåttiåtte / femtende mai åttiåtte </a:t>
            </a:r>
          </a:p>
          <a:p>
            <a:pPr>
              <a:lnSpc>
                <a:spcPct val="150000"/>
              </a:lnSpc>
            </a:pPr>
            <a:r>
              <a:rPr lang="nb-NO" b="1" dirty="0"/>
              <a:t>2001</a:t>
            </a:r>
            <a:r>
              <a:rPr lang="nb-NO" dirty="0"/>
              <a:t>: totusen og én </a:t>
            </a:r>
          </a:p>
          <a:p>
            <a:pPr>
              <a:lnSpc>
                <a:spcPct val="150000"/>
              </a:lnSpc>
            </a:pPr>
            <a:r>
              <a:rPr lang="nb-NO" b="1" dirty="0"/>
              <a:t>2012</a:t>
            </a:r>
            <a:r>
              <a:rPr lang="nb-NO" dirty="0"/>
              <a:t>: totusen og tolv / tjuetolv </a:t>
            </a:r>
          </a:p>
        </p:txBody>
      </p:sp>
    </p:spTree>
    <p:extLst>
      <p:ext uri="{BB962C8B-B14F-4D97-AF65-F5344CB8AC3E}">
        <p14:creationId xmlns:p14="http://schemas.microsoft.com/office/powerpoint/2010/main" val="3250695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B2819-4234-ECDB-81F4-6A02EF1B1A8C}"/>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541BD50E-B8FA-7429-A42A-92B58DD3A4DE}"/>
              </a:ext>
            </a:extLst>
          </p:cNvPr>
          <p:cNvSpPr>
            <a:spLocks noGrp="1"/>
          </p:cNvSpPr>
          <p:nvPr>
            <p:ph type="title"/>
          </p:nvPr>
        </p:nvSpPr>
        <p:spPr>
          <a:xfrm>
            <a:off x="838200" y="365125"/>
            <a:ext cx="10515600" cy="1325563"/>
          </a:xfrm>
        </p:spPr>
        <p:txBody>
          <a:bodyPr>
            <a:normAutofit/>
          </a:bodyPr>
          <a:lstStyle/>
          <a:p>
            <a:r>
              <a:rPr lang="nb-NO"/>
              <a:t>Årstall </a:t>
            </a:r>
          </a:p>
        </p:txBody>
      </p:sp>
      <p:sp>
        <p:nvSpPr>
          <p:cNvPr id="9" name="Content Placeholder 2">
            <a:extLst>
              <a:ext uri="{FF2B5EF4-FFF2-40B4-BE49-F238E27FC236}">
                <a16:creationId xmlns:a16="http://schemas.microsoft.com/office/drawing/2014/main" id="{6CF8AC99-A6AE-2FD6-D64B-E41BEDE71E41}"/>
              </a:ext>
            </a:extLst>
          </p:cNvPr>
          <p:cNvSpPr>
            <a:spLocks noGrp="1"/>
          </p:cNvSpPr>
          <p:nvPr>
            <p:ph sz="half" idx="1"/>
          </p:nvPr>
        </p:nvSpPr>
        <p:spPr>
          <a:xfrm>
            <a:off x="838200" y="1825625"/>
            <a:ext cx="5181600" cy="4351338"/>
          </a:xfrm>
        </p:spPr>
        <p:txBody>
          <a:bodyPr/>
          <a:lstStyle/>
          <a:p>
            <a:pPr>
              <a:lnSpc>
                <a:spcPct val="150000"/>
              </a:lnSpc>
            </a:pPr>
            <a:r>
              <a:rPr lang="nb-NO" dirty="0"/>
              <a:t>Far er født </a:t>
            </a:r>
            <a:r>
              <a:rPr lang="nb-NO" b="1" dirty="0"/>
              <a:t>1.3. 1980</a:t>
            </a:r>
          </a:p>
          <a:p>
            <a:pPr>
              <a:lnSpc>
                <a:spcPct val="150000"/>
              </a:lnSpc>
            </a:pPr>
            <a:r>
              <a:rPr lang="nb-NO" dirty="0"/>
              <a:t>Mor er født </a:t>
            </a:r>
            <a:r>
              <a:rPr lang="nb-NO" b="1" dirty="0"/>
              <a:t>17.5. 1982</a:t>
            </a:r>
          </a:p>
          <a:p>
            <a:pPr>
              <a:lnSpc>
                <a:spcPct val="150000"/>
              </a:lnSpc>
            </a:pPr>
            <a:r>
              <a:rPr lang="nb-NO" dirty="0"/>
              <a:t>Sønnen er født </a:t>
            </a:r>
            <a:r>
              <a:rPr lang="nb-NO" b="1" dirty="0"/>
              <a:t>13.12. 2016 </a:t>
            </a:r>
          </a:p>
          <a:p>
            <a:pPr>
              <a:lnSpc>
                <a:spcPct val="150000"/>
              </a:lnSpc>
            </a:pPr>
            <a:r>
              <a:rPr lang="nb-NO" dirty="0"/>
              <a:t>Dattera er født </a:t>
            </a:r>
            <a:r>
              <a:rPr lang="nb-NO" b="1" dirty="0"/>
              <a:t>26.6. 2017 </a:t>
            </a:r>
          </a:p>
          <a:p>
            <a:pPr>
              <a:lnSpc>
                <a:spcPct val="150000"/>
              </a:lnSpc>
            </a:pPr>
            <a:r>
              <a:rPr lang="nb-NO" dirty="0"/>
              <a:t>Jeg er født …</a:t>
            </a:r>
          </a:p>
        </p:txBody>
      </p:sp>
      <p:pic>
        <p:nvPicPr>
          <p:cNvPr id="4" name="Plassholder for innhold 4" descr="Et bilde som inneholder person, sitter, vindu, sofa&#10;&#10;Automatisk generert beskrivelse">
            <a:extLst>
              <a:ext uri="{FF2B5EF4-FFF2-40B4-BE49-F238E27FC236}">
                <a16:creationId xmlns:a16="http://schemas.microsoft.com/office/drawing/2014/main" id="{E8EEF032-3BD1-C5EA-BB1D-C5B9C1D09DB8}"/>
              </a:ext>
            </a:extLst>
          </p:cNvPr>
          <p:cNvPicPr>
            <a:picLocks noChangeAspect="1"/>
          </p:cNvPicPr>
          <p:nvPr/>
        </p:nvPicPr>
        <p:blipFill rotWithShape="1">
          <a:blip r:embed="rId2">
            <a:extLst>
              <a:ext uri="{28A0092B-C50C-407E-A947-70E740481C1C}">
                <a14:useLocalDpi xmlns:a14="http://schemas.microsoft.com/office/drawing/2010/main" val="0"/>
              </a:ext>
            </a:extLst>
          </a:blip>
          <a:srcRect l="25257" r="6568" b="-3"/>
          <a:stretch/>
        </p:blipFill>
        <p:spPr>
          <a:xfrm>
            <a:off x="6172200" y="1825625"/>
            <a:ext cx="5181600" cy="4351338"/>
          </a:xfrm>
          <a:prstGeom prst="rect">
            <a:avLst/>
          </a:prstGeom>
          <a:noFill/>
          <a:ln>
            <a:noFill/>
          </a:ln>
        </p:spPr>
      </p:pic>
    </p:spTree>
    <p:extLst>
      <p:ext uri="{BB962C8B-B14F-4D97-AF65-F5344CB8AC3E}">
        <p14:creationId xmlns:p14="http://schemas.microsoft.com/office/powerpoint/2010/main" val="1097625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089F37-5F46-37D5-68FF-2CCC5081E8FD}"/>
              </a:ext>
            </a:extLst>
          </p:cNvPr>
          <p:cNvSpPr>
            <a:spLocks noGrp="1"/>
          </p:cNvSpPr>
          <p:nvPr>
            <p:ph type="title"/>
          </p:nvPr>
        </p:nvSpPr>
        <p:spPr/>
        <p:txBody>
          <a:bodyPr/>
          <a:lstStyle/>
          <a:p>
            <a:r>
              <a:rPr lang="nb-NO" dirty="0"/>
              <a:t>Presenter hverandre</a:t>
            </a:r>
          </a:p>
        </p:txBody>
      </p:sp>
      <p:sp>
        <p:nvSpPr>
          <p:cNvPr id="3" name="Plassholder for innhold 2">
            <a:extLst>
              <a:ext uri="{FF2B5EF4-FFF2-40B4-BE49-F238E27FC236}">
                <a16:creationId xmlns:a16="http://schemas.microsoft.com/office/drawing/2014/main" id="{E406A783-5143-6E7E-8301-C9393E350985}"/>
              </a:ext>
            </a:extLst>
          </p:cNvPr>
          <p:cNvSpPr>
            <a:spLocks noGrp="1"/>
          </p:cNvSpPr>
          <p:nvPr>
            <p:ph idx="1"/>
          </p:nvPr>
        </p:nvSpPr>
        <p:spPr/>
        <p:txBody>
          <a:bodyPr/>
          <a:lstStyle/>
          <a:p>
            <a:r>
              <a:rPr lang="nb-NO" dirty="0"/>
              <a:t>Intervju sidepersonen </a:t>
            </a:r>
          </a:p>
          <a:p>
            <a:pPr marL="0" indent="0">
              <a:buNone/>
            </a:pPr>
            <a:endParaRPr lang="nb-NO" dirty="0"/>
          </a:p>
          <a:p>
            <a:pPr marL="514350" indent="-514350">
              <a:buFont typeface="+mj-lt"/>
              <a:buAutoNum type="arabicPeriod"/>
            </a:pPr>
            <a:r>
              <a:rPr lang="nb-NO" dirty="0"/>
              <a:t>Dette er… </a:t>
            </a:r>
          </a:p>
          <a:p>
            <a:pPr marL="514350" indent="-514350">
              <a:buFont typeface="+mj-lt"/>
              <a:buAutoNum type="arabicPeriod"/>
            </a:pPr>
            <a:r>
              <a:rPr lang="nb-NO" dirty="0"/>
              <a:t>Han/hun/hen er fra… og er </a:t>
            </a:r>
            <a:r>
              <a:rPr lang="nb-NO" dirty="0" err="1"/>
              <a:t>X</a:t>
            </a:r>
            <a:r>
              <a:rPr lang="nb-NO" dirty="0"/>
              <a:t> år gammel</a:t>
            </a:r>
          </a:p>
          <a:p>
            <a:pPr marL="514350" indent="-514350">
              <a:buFont typeface="+mj-lt"/>
              <a:buAutoNum type="arabicPeriod"/>
            </a:pPr>
            <a:r>
              <a:rPr lang="nb-NO" dirty="0"/>
              <a:t>Han/hun/hen liker… </a:t>
            </a:r>
          </a:p>
          <a:p>
            <a:pPr marL="514350" indent="-514350">
              <a:buFont typeface="+mj-lt"/>
              <a:buAutoNum type="arabicPeriod"/>
            </a:pPr>
            <a:r>
              <a:rPr lang="nb-NO" dirty="0"/>
              <a:t>Og studerer norsk fordi… </a:t>
            </a:r>
          </a:p>
          <a:p>
            <a:pPr marL="514350" indent="-514350">
              <a:buFont typeface="+mj-lt"/>
              <a:buAutoNum type="arabicPeriod"/>
            </a:pPr>
            <a:r>
              <a:rPr lang="nb-NO" dirty="0"/>
              <a:t>+ en morsom opplysning (</a:t>
            </a:r>
            <a:r>
              <a:rPr lang="nb-NO" dirty="0" err="1"/>
              <a:t>fun</a:t>
            </a:r>
            <a:r>
              <a:rPr lang="nb-NO" dirty="0"/>
              <a:t> </a:t>
            </a:r>
            <a:r>
              <a:rPr lang="nb-NO" dirty="0" err="1"/>
              <a:t>fact</a:t>
            </a:r>
            <a:r>
              <a:rPr lang="nb-NO" dirty="0"/>
              <a:t>) </a:t>
            </a:r>
          </a:p>
        </p:txBody>
      </p:sp>
    </p:spTree>
    <p:extLst>
      <p:ext uri="{BB962C8B-B14F-4D97-AF65-F5344CB8AC3E}">
        <p14:creationId xmlns:p14="http://schemas.microsoft.com/office/powerpoint/2010/main" val="780533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C4365-7A06-01A5-365F-53F9BE1F10B8}"/>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B3763221-003F-D81D-8E74-E4260088FD6C}"/>
              </a:ext>
            </a:extLst>
          </p:cNvPr>
          <p:cNvSpPr>
            <a:spLocks noGrp="1"/>
          </p:cNvSpPr>
          <p:nvPr>
            <p:ph type="title"/>
          </p:nvPr>
        </p:nvSpPr>
        <p:spPr/>
        <p:txBody>
          <a:bodyPr/>
          <a:lstStyle/>
          <a:p>
            <a:r>
              <a:rPr lang="nb-NO" dirty="0"/>
              <a:t>Oppsummering</a:t>
            </a:r>
          </a:p>
        </p:txBody>
      </p:sp>
      <p:sp>
        <p:nvSpPr>
          <p:cNvPr id="3" name="Plassholder for innhold 2">
            <a:extLst>
              <a:ext uri="{FF2B5EF4-FFF2-40B4-BE49-F238E27FC236}">
                <a16:creationId xmlns:a16="http://schemas.microsoft.com/office/drawing/2014/main" id="{A0EC7655-D880-0B78-6B8F-F2C7F2C5C745}"/>
              </a:ext>
            </a:extLst>
          </p:cNvPr>
          <p:cNvSpPr>
            <a:spLocks noGrp="1"/>
          </p:cNvSpPr>
          <p:nvPr>
            <p:ph idx="1"/>
          </p:nvPr>
        </p:nvSpPr>
        <p:spPr/>
        <p:txBody>
          <a:bodyPr/>
          <a:lstStyle/>
          <a:p>
            <a:r>
              <a:rPr lang="nb-NO" dirty="0"/>
              <a:t>Tallene?</a:t>
            </a:r>
          </a:p>
          <a:p>
            <a:r>
              <a:rPr lang="nb-NO" dirty="0"/>
              <a:t>Ordenstallene?</a:t>
            </a:r>
          </a:p>
          <a:p>
            <a:r>
              <a:rPr lang="nb-NO" dirty="0"/>
              <a:t>År og datoer?</a:t>
            </a:r>
          </a:p>
          <a:p>
            <a:r>
              <a:rPr lang="nb-NO" dirty="0"/>
              <a:t>Neste gang: 24. mars</a:t>
            </a:r>
          </a:p>
          <a:p>
            <a:pPr lvl="1"/>
            <a:r>
              <a:rPr lang="nb-NO" dirty="0"/>
              <a:t>Historie </a:t>
            </a:r>
          </a:p>
          <a:p>
            <a:pPr lvl="1"/>
            <a:r>
              <a:rPr lang="nb-NO" dirty="0"/>
              <a:t>Fortid </a:t>
            </a:r>
          </a:p>
          <a:p>
            <a:pPr lvl="1"/>
            <a:r>
              <a:rPr lang="nb-NO" dirty="0"/>
              <a:t>Presens perfektum og preteritum  </a:t>
            </a:r>
          </a:p>
          <a:p>
            <a:endParaRPr lang="nb-NO" dirty="0"/>
          </a:p>
          <a:p>
            <a:r>
              <a:rPr lang="nb-NO" dirty="0"/>
              <a:t>Epost: jens.nielsen@ff.cuni.cz</a:t>
            </a:r>
          </a:p>
        </p:txBody>
      </p:sp>
    </p:spTree>
    <p:extLst>
      <p:ext uri="{BB962C8B-B14F-4D97-AF65-F5344CB8AC3E}">
        <p14:creationId xmlns:p14="http://schemas.microsoft.com/office/powerpoint/2010/main" val="661442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90DEC-5BE4-70FD-A596-5AFF38D467BD}"/>
              </a:ext>
            </a:extLst>
          </p:cNvPr>
          <p:cNvSpPr>
            <a:spLocks noGrp="1"/>
          </p:cNvSpPr>
          <p:nvPr>
            <p:ph type="title"/>
          </p:nvPr>
        </p:nvSpPr>
        <p:spPr/>
        <p:txBody>
          <a:bodyPr/>
          <a:lstStyle/>
          <a:p>
            <a:r>
              <a:rPr lang="nb-NO" dirty="0"/>
              <a:t>Mål </a:t>
            </a:r>
          </a:p>
        </p:txBody>
      </p:sp>
      <p:sp>
        <p:nvSpPr>
          <p:cNvPr id="3" name="Plassholder for innhold 2">
            <a:extLst>
              <a:ext uri="{FF2B5EF4-FFF2-40B4-BE49-F238E27FC236}">
                <a16:creationId xmlns:a16="http://schemas.microsoft.com/office/drawing/2014/main" id="{7E9FF80D-C2DC-0170-C80B-BDA4FB57E09D}"/>
              </a:ext>
            </a:extLst>
          </p:cNvPr>
          <p:cNvSpPr>
            <a:spLocks noGrp="1"/>
          </p:cNvSpPr>
          <p:nvPr>
            <p:ph idx="1"/>
          </p:nvPr>
        </p:nvSpPr>
        <p:spPr/>
        <p:txBody>
          <a:bodyPr/>
          <a:lstStyle/>
          <a:p>
            <a:r>
              <a:rPr lang="nb-NO" dirty="0"/>
              <a:t>Bli kjent</a:t>
            </a:r>
          </a:p>
          <a:p>
            <a:r>
              <a:rPr lang="nb-NO" dirty="0"/>
              <a:t>Uttale</a:t>
            </a:r>
          </a:p>
          <a:p>
            <a:r>
              <a:rPr lang="nb-NO" dirty="0"/>
              <a:t>Tall og år </a:t>
            </a:r>
          </a:p>
          <a:p>
            <a:r>
              <a:rPr lang="nb-NO" dirty="0"/>
              <a:t>Presentasjon av hverandre</a:t>
            </a:r>
          </a:p>
        </p:txBody>
      </p:sp>
    </p:spTree>
    <p:extLst>
      <p:ext uri="{BB962C8B-B14F-4D97-AF65-F5344CB8AC3E}">
        <p14:creationId xmlns:p14="http://schemas.microsoft.com/office/powerpoint/2010/main" val="117901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0607BA3-02E9-7E50-DBB3-3A8C402A239A}"/>
              </a:ext>
            </a:extLst>
          </p:cNvPr>
          <p:cNvSpPr>
            <a:spLocks noGrp="1"/>
          </p:cNvSpPr>
          <p:nvPr>
            <p:ph type="title"/>
          </p:nvPr>
        </p:nvSpPr>
        <p:spPr/>
        <p:txBody>
          <a:bodyPr/>
          <a:lstStyle/>
          <a:p>
            <a:r>
              <a:rPr lang="nb-NO" dirty="0"/>
              <a:t>Vi blir kjent </a:t>
            </a:r>
            <a:r>
              <a:rPr lang="nb-NO" dirty="0">
                <a:sym typeface="Wingdings" panose="05000000000000000000" pitchFamily="2" charset="2"/>
              </a:rPr>
              <a:t></a:t>
            </a:r>
            <a:endParaRPr lang="nb-NO" dirty="0"/>
          </a:p>
        </p:txBody>
      </p:sp>
      <p:sp>
        <p:nvSpPr>
          <p:cNvPr id="3" name="Plassholder for innhold 2">
            <a:extLst>
              <a:ext uri="{FF2B5EF4-FFF2-40B4-BE49-F238E27FC236}">
                <a16:creationId xmlns:a16="http://schemas.microsoft.com/office/drawing/2014/main" id="{0BED040D-C6C5-5492-F7A4-AFF492881595}"/>
              </a:ext>
            </a:extLst>
          </p:cNvPr>
          <p:cNvSpPr>
            <a:spLocks noGrp="1"/>
          </p:cNvSpPr>
          <p:nvPr>
            <p:ph idx="1"/>
          </p:nvPr>
        </p:nvSpPr>
        <p:spPr/>
        <p:txBody>
          <a:bodyPr/>
          <a:lstStyle/>
          <a:p>
            <a:pPr marL="514350" indent="-514350">
              <a:buFont typeface="+mj-lt"/>
              <a:buAutoNum type="arabicPeriod"/>
            </a:pPr>
            <a:r>
              <a:rPr lang="nb-NO" dirty="0"/>
              <a:t>Hvem er du?</a:t>
            </a:r>
          </a:p>
          <a:p>
            <a:pPr marL="514350" indent="-514350">
              <a:buFont typeface="+mj-lt"/>
              <a:buAutoNum type="arabicPeriod"/>
            </a:pPr>
            <a:r>
              <a:rPr lang="nb-NO" dirty="0"/>
              <a:t>Hvor gammel er du?</a:t>
            </a:r>
          </a:p>
          <a:p>
            <a:pPr marL="514350" indent="-514350">
              <a:buFont typeface="+mj-lt"/>
              <a:buAutoNum type="arabicPeriod"/>
            </a:pPr>
            <a:r>
              <a:rPr lang="nb-NO" dirty="0"/>
              <a:t>Hvilke interesser har du?</a:t>
            </a:r>
          </a:p>
        </p:txBody>
      </p:sp>
    </p:spTree>
    <p:extLst>
      <p:ext uri="{BB962C8B-B14F-4D97-AF65-F5344CB8AC3E}">
        <p14:creationId xmlns:p14="http://schemas.microsoft.com/office/powerpoint/2010/main" val="2845327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A44D29-8071-CBE5-90FC-320B82BE29A8}"/>
              </a:ext>
            </a:extLst>
          </p:cNvPr>
          <p:cNvSpPr>
            <a:spLocks noGrp="1"/>
          </p:cNvSpPr>
          <p:nvPr>
            <p:ph type="title"/>
          </p:nvPr>
        </p:nvSpPr>
        <p:spPr/>
        <p:txBody>
          <a:bodyPr/>
          <a:lstStyle/>
          <a:p>
            <a:r>
              <a:rPr lang="nb-NO" dirty="0"/>
              <a:t>Norsk uttale</a:t>
            </a:r>
          </a:p>
        </p:txBody>
      </p:sp>
      <p:sp>
        <p:nvSpPr>
          <p:cNvPr id="3" name="Plassholder for innhold 2">
            <a:extLst>
              <a:ext uri="{FF2B5EF4-FFF2-40B4-BE49-F238E27FC236}">
                <a16:creationId xmlns:a16="http://schemas.microsoft.com/office/drawing/2014/main" id="{1E0A7AE8-5D21-8621-4270-18C068EED291}"/>
              </a:ext>
            </a:extLst>
          </p:cNvPr>
          <p:cNvSpPr>
            <a:spLocks noGrp="1"/>
          </p:cNvSpPr>
          <p:nvPr>
            <p:ph idx="1"/>
          </p:nvPr>
        </p:nvSpPr>
        <p:spPr/>
        <p:txBody>
          <a:bodyPr/>
          <a:lstStyle/>
          <a:p>
            <a:r>
              <a:rPr lang="nb-NO" dirty="0"/>
              <a:t>Norsk har 18 vokaler (monoftonger + seks diftonger) </a:t>
            </a:r>
          </a:p>
          <a:p>
            <a:r>
              <a:rPr lang="nb-NO" dirty="0"/>
              <a:t>24 konsonanter</a:t>
            </a:r>
          </a:p>
        </p:txBody>
      </p:sp>
      <p:pic>
        <p:nvPicPr>
          <p:cNvPr id="5" name="Bilde 4">
            <a:extLst>
              <a:ext uri="{FF2B5EF4-FFF2-40B4-BE49-F238E27FC236}">
                <a16:creationId xmlns:a16="http://schemas.microsoft.com/office/drawing/2014/main" id="{BA58491D-E641-0E43-A971-49EE58A01430}"/>
              </a:ext>
            </a:extLst>
          </p:cNvPr>
          <p:cNvPicPr>
            <a:picLocks noChangeAspect="1"/>
          </p:cNvPicPr>
          <p:nvPr/>
        </p:nvPicPr>
        <p:blipFill rotWithShape="1">
          <a:blip r:embed="rId2"/>
          <a:srcRect l="24255" t="17872" r="51729" b="56596"/>
          <a:stretch/>
        </p:blipFill>
        <p:spPr>
          <a:xfrm>
            <a:off x="282103" y="2996118"/>
            <a:ext cx="4473372" cy="2675107"/>
          </a:xfrm>
          <a:prstGeom prst="rect">
            <a:avLst/>
          </a:prstGeom>
        </p:spPr>
      </p:pic>
      <p:pic>
        <p:nvPicPr>
          <p:cNvPr id="7" name="Bilde 6">
            <a:extLst>
              <a:ext uri="{FF2B5EF4-FFF2-40B4-BE49-F238E27FC236}">
                <a16:creationId xmlns:a16="http://schemas.microsoft.com/office/drawing/2014/main" id="{346DD779-B6BF-352A-74C5-9D871A9C200F}"/>
              </a:ext>
            </a:extLst>
          </p:cNvPr>
          <p:cNvPicPr>
            <a:picLocks noChangeAspect="1"/>
          </p:cNvPicPr>
          <p:nvPr/>
        </p:nvPicPr>
        <p:blipFill rotWithShape="1">
          <a:blip r:embed="rId2"/>
          <a:srcRect l="24256" t="67802" r="33777" b="3546"/>
          <a:stretch/>
        </p:blipFill>
        <p:spPr>
          <a:xfrm>
            <a:off x="4900876" y="2996118"/>
            <a:ext cx="7193847" cy="2762657"/>
          </a:xfrm>
          <a:prstGeom prst="rect">
            <a:avLst/>
          </a:prstGeom>
        </p:spPr>
      </p:pic>
    </p:spTree>
    <p:extLst>
      <p:ext uri="{BB962C8B-B14F-4D97-AF65-F5344CB8AC3E}">
        <p14:creationId xmlns:p14="http://schemas.microsoft.com/office/powerpoint/2010/main" val="2326765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70F845-F0D0-B8CF-B9BC-3EA3F6F66236}"/>
              </a:ext>
            </a:extLst>
          </p:cNvPr>
          <p:cNvSpPr>
            <a:spLocks noGrp="1"/>
          </p:cNvSpPr>
          <p:nvPr>
            <p:ph type="title"/>
          </p:nvPr>
        </p:nvSpPr>
        <p:spPr/>
        <p:txBody>
          <a:bodyPr/>
          <a:lstStyle/>
          <a:p>
            <a:r>
              <a:rPr lang="nb-NO" dirty="0"/>
              <a:t>Uttale </a:t>
            </a:r>
          </a:p>
        </p:txBody>
      </p:sp>
      <p:sp>
        <p:nvSpPr>
          <p:cNvPr id="3" name="Plassholder for innhold 2">
            <a:extLst>
              <a:ext uri="{FF2B5EF4-FFF2-40B4-BE49-F238E27FC236}">
                <a16:creationId xmlns:a16="http://schemas.microsoft.com/office/drawing/2014/main" id="{ACEB71B7-1027-2183-F8A4-FD54F2C3FA8D}"/>
              </a:ext>
            </a:extLst>
          </p:cNvPr>
          <p:cNvSpPr>
            <a:spLocks noGrp="1"/>
          </p:cNvSpPr>
          <p:nvPr>
            <p:ph idx="1"/>
          </p:nvPr>
        </p:nvSpPr>
        <p:spPr/>
        <p:txBody>
          <a:bodyPr/>
          <a:lstStyle/>
          <a:p>
            <a:r>
              <a:rPr lang="nb-NO" dirty="0"/>
              <a:t>Norwegian </a:t>
            </a:r>
            <a:r>
              <a:rPr lang="nb-NO" dirty="0" err="1"/>
              <a:t>speech</a:t>
            </a:r>
            <a:r>
              <a:rPr lang="nb-NO" dirty="0"/>
              <a:t> sounds </a:t>
            </a:r>
            <a:r>
              <a:rPr lang="nb-NO" dirty="0" err="1"/>
              <a:t>compared</a:t>
            </a:r>
            <a:r>
              <a:rPr lang="nb-NO" dirty="0"/>
              <a:t> to </a:t>
            </a:r>
            <a:r>
              <a:rPr lang="nb-NO" dirty="0" err="1"/>
              <a:t>Czech</a:t>
            </a:r>
            <a:endParaRPr lang="nb-NO" dirty="0"/>
          </a:p>
        </p:txBody>
      </p:sp>
      <p:pic>
        <p:nvPicPr>
          <p:cNvPr id="5" name="Bilde 4">
            <a:extLst>
              <a:ext uri="{FF2B5EF4-FFF2-40B4-BE49-F238E27FC236}">
                <a16:creationId xmlns:a16="http://schemas.microsoft.com/office/drawing/2014/main" id="{EF76AE43-3D75-88B0-1C72-9761FFE1C150}"/>
              </a:ext>
            </a:extLst>
          </p:cNvPr>
          <p:cNvPicPr>
            <a:picLocks noChangeAspect="1"/>
          </p:cNvPicPr>
          <p:nvPr/>
        </p:nvPicPr>
        <p:blipFill>
          <a:blip r:embed="rId2"/>
          <a:stretch>
            <a:fillRect/>
          </a:stretch>
        </p:blipFill>
        <p:spPr>
          <a:xfrm>
            <a:off x="8389310" y="2635877"/>
            <a:ext cx="3143250" cy="3000375"/>
          </a:xfrm>
          <a:prstGeom prst="rect">
            <a:avLst/>
          </a:prstGeom>
        </p:spPr>
      </p:pic>
    </p:spTree>
    <p:extLst>
      <p:ext uri="{BB962C8B-B14F-4D97-AF65-F5344CB8AC3E}">
        <p14:creationId xmlns:p14="http://schemas.microsoft.com/office/powerpoint/2010/main" val="1603743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40045A-14C1-DB14-DA4F-EC1B4BC6377B}"/>
              </a:ext>
            </a:extLst>
          </p:cNvPr>
          <p:cNvSpPr>
            <a:spLocks noGrp="1"/>
          </p:cNvSpPr>
          <p:nvPr>
            <p:ph type="title"/>
          </p:nvPr>
        </p:nvSpPr>
        <p:spPr/>
        <p:txBody>
          <a:bodyPr/>
          <a:lstStyle/>
          <a:p>
            <a:r>
              <a:rPr lang="nb-NO" dirty="0"/>
              <a:t>Regle</a:t>
            </a:r>
          </a:p>
        </p:txBody>
      </p:sp>
      <p:sp>
        <p:nvSpPr>
          <p:cNvPr id="3" name="Plassholder for innhold 2">
            <a:extLst>
              <a:ext uri="{FF2B5EF4-FFF2-40B4-BE49-F238E27FC236}">
                <a16:creationId xmlns:a16="http://schemas.microsoft.com/office/drawing/2014/main" id="{411CEAD2-DF14-3501-A55B-B70267414CD4}"/>
              </a:ext>
            </a:extLst>
          </p:cNvPr>
          <p:cNvSpPr>
            <a:spLocks noGrp="1"/>
          </p:cNvSpPr>
          <p:nvPr>
            <p:ph idx="1"/>
          </p:nvPr>
        </p:nvSpPr>
        <p:spPr>
          <a:xfrm>
            <a:off x="838200" y="1825625"/>
            <a:ext cx="6457545" cy="4351338"/>
          </a:xfrm>
        </p:spPr>
        <p:txBody>
          <a:bodyPr/>
          <a:lstStyle/>
          <a:p>
            <a:pPr marL="0" indent="0">
              <a:lnSpc>
                <a:spcPct val="150000"/>
              </a:lnSpc>
              <a:buNone/>
            </a:pPr>
            <a:r>
              <a:rPr lang="nb-NO" dirty="0"/>
              <a:t>Ibsens ripsbusker og andre </a:t>
            </a:r>
            <a:r>
              <a:rPr lang="nb-NO" dirty="0" err="1"/>
              <a:t>buskevekster</a:t>
            </a:r>
            <a:r>
              <a:rPr lang="nb-NO" dirty="0"/>
              <a:t>. </a:t>
            </a:r>
          </a:p>
        </p:txBody>
      </p:sp>
      <p:pic>
        <p:nvPicPr>
          <p:cNvPr id="5" name="Bilde 4">
            <a:extLst>
              <a:ext uri="{FF2B5EF4-FFF2-40B4-BE49-F238E27FC236}">
                <a16:creationId xmlns:a16="http://schemas.microsoft.com/office/drawing/2014/main" id="{E41F7D89-CD69-A4FE-3F9A-35A3D67539B4}"/>
              </a:ext>
            </a:extLst>
          </p:cNvPr>
          <p:cNvPicPr>
            <a:picLocks noChangeAspect="1"/>
          </p:cNvPicPr>
          <p:nvPr/>
        </p:nvPicPr>
        <p:blipFill>
          <a:blip r:embed="rId2"/>
          <a:stretch>
            <a:fillRect/>
          </a:stretch>
        </p:blipFill>
        <p:spPr>
          <a:xfrm>
            <a:off x="7628634" y="1027906"/>
            <a:ext cx="3874525" cy="5262766"/>
          </a:xfrm>
          <a:prstGeom prst="rect">
            <a:avLst/>
          </a:prstGeom>
        </p:spPr>
      </p:pic>
    </p:spTree>
    <p:extLst>
      <p:ext uri="{BB962C8B-B14F-4D97-AF65-F5344CB8AC3E}">
        <p14:creationId xmlns:p14="http://schemas.microsoft.com/office/powerpoint/2010/main" val="2087073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A357005-9D88-0418-8FAA-760F8F92CE39}"/>
              </a:ext>
            </a:extLst>
          </p:cNvPr>
          <p:cNvSpPr>
            <a:spLocks noGrp="1"/>
          </p:cNvSpPr>
          <p:nvPr>
            <p:ph type="title"/>
          </p:nvPr>
        </p:nvSpPr>
        <p:spPr/>
        <p:txBody>
          <a:bodyPr/>
          <a:lstStyle/>
          <a:p>
            <a:r>
              <a:rPr lang="nb-NO" dirty="0"/>
              <a:t>Trykk</a:t>
            </a:r>
          </a:p>
        </p:txBody>
      </p:sp>
      <p:sp>
        <p:nvSpPr>
          <p:cNvPr id="3" name="Plassholder for innhold 2">
            <a:extLst>
              <a:ext uri="{FF2B5EF4-FFF2-40B4-BE49-F238E27FC236}">
                <a16:creationId xmlns:a16="http://schemas.microsoft.com/office/drawing/2014/main" id="{6CF1CFB0-614F-A992-C8E6-3A8F29606AEE}"/>
              </a:ext>
            </a:extLst>
          </p:cNvPr>
          <p:cNvSpPr>
            <a:spLocks noGrp="1"/>
          </p:cNvSpPr>
          <p:nvPr>
            <p:ph idx="1"/>
          </p:nvPr>
        </p:nvSpPr>
        <p:spPr/>
        <p:txBody>
          <a:bodyPr>
            <a:normAutofit/>
          </a:bodyPr>
          <a:lstStyle/>
          <a:p>
            <a:r>
              <a:rPr lang="nb-NO" dirty="0"/>
              <a:t>Norske ord har som regel trykk på første stavelse</a:t>
            </a:r>
          </a:p>
          <a:p>
            <a:pPr lvl="1"/>
            <a:r>
              <a:rPr lang="nb-NO" dirty="0"/>
              <a:t>Å </a:t>
            </a:r>
            <a:r>
              <a:rPr lang="nb-NO" b="1" i="1" dirty="0"/>
              <a:t>væ</a:t>
            </a:r>
            <a:r>
              <a:rPr lang="nb-NO" dirty="0"/>
              <a:t>re, </a:t>
            </a:r>
            <a:r>
              <a:rPr lang="nb-NO" b="1" i="1" dirty="0"/>
              <a:t>of</a:t>
            </a:r>
            <a:r>
              <a:rPr lang="nb-NO" dirty="0"/>
              <a:t>te, </a:t>
            </a:r>
            <a:r>
              <a:rPr lang="nb-NO" b="1" i="1" dirty="0"/>
              <a:t>gam</a:t>
            </a:r>
            <a:r>
              <a:rPr lang="nb-NO" dirty="0"/>
              <a:t>mel, </a:t>
            </a:r>
            <a:r>
              <a:rPr lang="nb-NO" b="1" i="1" dirty="0"/>
              <a:t>Os</a:t>
            </a:r>
            <a:r>
              <a:rPr lang="nb-NO" dirty="0"/>
              <a:t>lo </a:t>
            </a:r>
          </a:p>
          <a:p>
            <a:pPr lvl="1"/>
            <a:endParaRPr lang="nb-NO" dirty="0"/>
          </a:p>
          <a:p>
            <a:r>
              <a:rPr lang="nb-NO" dirty="0"/>
              <a:t>Låneord har trykk på siste </a:t>
            </a:r>
            <a:r>
              <a:rPr lang="nb-NO" u="sng" dirty="0"/>
              <a:t>tunge</a:t>
            </a:r>
            <a:r>
              <a:rPr lang="nb-NO" dirty="0"/>
              <a:t> stavelse</a:t>
            </a:r>
          </a:p>
          <a:p>
            <a:pPr lvl="1"/>
            <a:r>
              <a:rPr lang="nb-NO" dirty="0"/>
              <a:t>Gi</a:t>
            </a:r>
            <a:r>
              <a:rPr lang="nb-NO" b="1" i="1" dirty="0"/>
              <a:t>tar</a:t>
            </a:r>
            <a:r>
              <a:rPr lang="nb-NO" dirty="0"/>
              <a:t> [tung]</a:t>
            </a:r>
          </a:p>
          <a:p>
            <a:pPr lvl="1"/>
            <a:r>
              <a:rPr lang="nb-NO" dirty="0"/>
              <a:t>Situa</a:t>
            </a:r>
            <a:r>
              <a:rPr lang="nb-NO" b="1" i="1" dirty="0"/>
              <a:t>sjon </a:t>
            </a:r>
            <a:r>
              <a:rPr lang="nb-NO" dirty="0"/>
              <a:t>[tung] </a:t>
            </a:r>
          </a:p>
          <a:p>
            <a:pPr lvl="1"/>
            <a:r>
              <a:rPr lang="nb-NO" b="1" i="1" dirty="0"/>
              <a:t>An</a:t>
            </a:r>
            <a:r>
              <a:rPr lang="nb-NO" dirty="0"/>
              <a:t>ti [lett]</a:t>
            </a:r>
          </a:p>
          <a:p>
            <a:pPr lvl="1"/>
            <a:r>
              <a:rPr lang="nb-NO" dirty="0"/>
              <a:t>Stu</a:t>
            </a:r>
            <a:r>
              <a:rPr lang="nb-NO" b="1" i="1" dirty="0"/>
              <a:t>de</a:t>
            </a:r>
            <a:r>
              <a:rPr lang="nb-NO" dirty="0"/>
              <a:t>re [lett]</a:t>
            </a:r>
          </a:p>
          <a:p>
            <a:pPr lvl="1"/>
            <a:endParaRPr lang="nb-NO" dirty="0"/>
          </a:p>
          <a:p>
            <a:r>
              <a:rPr lang="nb-NO" dirty="0"/>
              <a:t>Sammensatte ord: trykk i første ord [ben</a:t>
            </a:r>
            <a:r>
              <a:rPr lang="nb-NO" b="1" i="1" dirty="0"/>
              <a:t>sin</a:t>
            </a:r>
            <a:r>
              <a:rPr lang="nb-NO" dirty="0"/>
              <a:t>stasjon]</a:t>
            </a:r>
          </a:p>
          <a:p>
            <a:endParaRPr lang="nb-NO" dirty="0"/>
          </a:p>
          <a:p>
            <a:pPr lvl="1"/>
            <a:endParaRPr lang="nb-NO" dirty="0"/>
          </a:p>
          <a:p>
            <a:pPr lvl="1"/>
            <a:endParaRPr lang="nb-NO" dirty="0"/>
          </a:p>
        </p:txBody>
      </p:sp>
    </p:spTree>
    <p:extLst>
      <p:ext uri="{BB962C8B-B14F-4D97-AF65-F5344CB8AC3E}">
        <p14:creationId xmlns:p14="http://schemas.microsoft.com/office/powerpoint/2010/main" val="1909988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DEB7A-D4AF-B4E1-6E72-E42A253BDA6F}"/>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F682E4CA-02FA-6569-3923-1B21D62D2C9D}"/>
              </a:ext>
            </a:extLst>
          </p:cNvPr>
          <p:cNvSpPr>
            <a:spLocks noGrp="1"/>
          </p:cNvSpPr>
          <p:nvPr>
            <p:ph type="title"/>
          </p:nvPr>
        </p:nvSpPr>
        <p:spPr/>
        <p:txBody>
          <a:bodyPr/>
          <a:lstStyle/>
          <a:p>
            <a:r>
              <a:rPr lang="nb-NO" dirty="0"/>
              <a:t>Trykk</a:t>
            </a:r>
          </a:p>
        </p:txBody>
      </p:sp>
      <p:sp>
        <p:nvSpPr>
          <p:cNvPr id="3" name="Plassholder for innhold 2">
            <a:extLst>
              <a:ext uri="{FF2B5EF4-FFF2-40B4-BE49-F238E27FC236}">
                <a16:creationId xmlns:a16="http://schemas.microsoft.com/office/drawing/2014/main" id="{1B1886ED-FCE7-BB25-0127-6D9E0CD1C036}"/>
              </a:ext>
            </a:extLst>
          </p:cNvPr>
          <p:cNvSpPr>
            <a:spLocks noGrp="1"/>
          </p:cNvSpPr>
          <p:nvPr>
            <p:ph idx="1"/>
          </p:nvPr>
        </p:nvSpPr>
        <p:spPr/>
        <p:txBody>
          <a:bodyPr>
            <a:normAutofit/>
          </a:bodyPr>
          <a:lstStyle/>
          <a:p>
            <a:r>
              <a:rPr lang="nb-NO" dirty="0"/>
              <a:t>Østnorske dialekter kan avvike fra mønsteret</a:t>
            </a:r>
          </a:p>
          <a:p>
            <a:r>
              <a:rPr lang="nb-NO" dirty="0"/>
              <a:t>Låneord har trykk på siste </a:t>
            </a:r>
            <a:r>
              <a:rPr lang="nb-NO" u="sng" dirty="0"/>
              <a:t>tunge</a:t>
            </a:r>
            <a:r>
              <a:rPr lang="nb-NO" dirty="0"/>
              <a:t> stavelse</a:t>
            </a:r>
          </a:p>
          <a:p>
            <a:pPr lvl="1"/>
            <a:r>
              <a:rPr lang="nb-NO" b="1" i="1" dirty="0"/>
              <a:t>Gi</a:t>
            </a:r>
            <a:r>
              <a:rPr lang="nb-NO" dirty="0"/>
              <a:t>tar </a:t>
            </a:r>
          </a:p>
          <a:p>
            <a:pPr lvl="1"/>
            <a:r>
              <a:rPr lang="nb-NO" b="1" i="1" dirty="0"/>
              <a:t>Sit</a:t>
            </a:r>
            <a:r>
              <a:rPr lang="nb-NO" dirty="0"/>
              <a:t>uasjon</a:t>
            </a:r>
          </a:p>
          <a:p>
            <a:pPr lvl="1"/>
            <a:r>
              <a:rPr lang="nb-NO" b="1" i="1" dirty="0"/>
              <a:t>An</a:t>
            </a:r>
            <a:r>
              <a:rPr lang="nb-NO" dirty="0"/>
              <a:t>ti </a:t>
            </a:r>
          </a:p>
          <a:p>
            <a:pPr lvl="1"/>
            <a:r>
              <a:rPr lang="nb-NO" b="1" i="1" dirty="0"/>
              <a:t>Stu</a:t>
            </a:r>
            <a:r>
              <a:rPr lang="nb-NO" i="1" dirty="0"/>
              <a:t>dere</a:t>
            </a:r>
            <a:endParaRPr lang="nb-NO" dirty="0"/>
          </a:p>
          <a:p>
            <a:endParaRPr lang="nb-NO" dirty="0"/>
          </a:p>
          <a:p>
            <a:pPr lvl="1"/>
            <a:endParaRPr lang="nb-NO" dirty="0"/>
          </a:p>
          <a:p>
            <a:pPr lvl="1"/>
            <a:endParaRPr lang="nb-NO" dirty="0"/>
          </a:p>
        </p:txBody>
      </p:sp>
    </p:spTree>
    <p:extLst>
      <p:ext uri="{BB962C8B-B14F-4D97-AF65-F5344CB8AC3E}">
        <p14:creationId xmlns:p14="http://schemas.microsoft.com/office/powerpoint/2010/main" val="343035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0D8B7E-784A-FA55-78D9-307AE1D8D3D5}"/>
              </a:ext>
            </a:extLst>
          </p:cNvPr>
          <p:cNvSpPr>
            <a:spLocks noGrp="1"/>
          </p:cNvSpPr>
          <p:nvPr>
            <p:ph type="title"/>
          </p:nvPr>
        </p:nvSpPr>
        <p:spPr/>
        <p:txBody>
          <a:bodyPr/>
          <a:lstStyle/>
          <a:p>
            <a:r>
              <a:rPr lang="nb-NO" dirty="0"/>
              <a:t>Intonasjon</a:t>
            </a:r>
          </a:p>
        </p:txBody>
      </p:sp>
      <p:sp>
        <p:nvSpPr>
          <p:cNvPr id="3" name="Plassholder for innhold 2">
            <a:extLst>
              <a:ext uri="{FF2B5EF4-FFF2-40B4-BE49-F238E27FC236}">
                <a16:creationId xmlns:a16="http://schemas.microsoft.com/office/drawing/2014/main" id="{49F1333F-3C39-3499-0E45-74E037F85BD0}"/>
              </a:ext>
            </a:extLst>
          </p:cNvPr>
          <p:cNvSpPr>
            <a:spLocks noGrp="1"/>
          </p:cNvSpPr>
          <p:nvPr>
            <p:ph idx="1"/>
          </p:nvPr>
        </p:nvSpPr>
        <p:spPr/>
        <p:txBody>
          <a:bodyPr/>
          <a:lstStyle/>
          <a:p>
            <a:pPr marL="0" indent="0">
              <a:lnSpc>
                <a:spcPct val="200000"/>
              </a:lnSpc>
              <a:buNone/>
            </a:pPr>
            <a:r>
              <a:rPr lang="nb-NO" dirty="0"/>
              <a:t>Praha er en fin by. </a:t>
            </a:r>
          </a:p>
          <a:p>
            <a:pPr marL="0" indent="0">
              <a:lnSpc>
                <a:spcPct val="200000"/>
              </a:lnSpc>
              <a:buNone/>
            </a:pPr>
            <a:r>
              <a:rPr lang="nb-NO" dirty="0"/>
              <a:t>Hun er tjue år gammel, men studerer i Tsjekkia.  </a:t>
            </a:r>
          </a:p>
          <a:p>
            <a:pPr marL="0" indent="0">
              <a:lnSpc>
                <a:spcPct val="200000"/>
              </a:lnSpc>
              <a:buNone/>
            </a:pPr>
            <a:r>
              <a:rPr lang="nb-NO" dirty="0"/>
              <a:t>Ønsker hun å lære seg norsk?</a:t>
            </a:r>
          </a:p>
        </p:txBody>
      </p:sp>
      <p:sp>
        <p:nvSpPr>
          <p:cNvPr id="4" name="Pil: ned 3">
            <a:extLst>
              <a:ext uri="{FF2B5EF4-FFF2-40B4-BE49-F238E27FC236}">
                <a16:creationId xmlns:a16="http://schemas.microsoft.com/office/drawing/2014/main" id="{07A3255F-9E09-C70A-C317-8332FED96594}"/>
              </a:ext>
            </a:extLst>
          </p:cNvPr>
          <p:cNvSpPr/>
          <p:nvPr/>
        </p:nvSpPr>
        <p:spPr>
          <a:xfrm>
            <a:off x="7501363" y="2937772"/>
            <a:ext cx="263769" cy="2164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Pil: ned 4">
            <a:extLst>
              <a:ext uri="{FF2B5EF4-FFF2-40B4-BE49-F238E27FC236}">
                <a16:creationId xmlns:a16="http://schemas.microsoft.com/office/drawing/2014/main" id="{A2E363D2-CA58-0E83-0CC3-E1972E4A9860}"/>
              </a:ext>
            </a:extLst>
          </p:cNvPr>
          <p:cNvSpPr/>
          <p:nvPr/>
        </p:nvSpPr>
        <p:spPr>
          <a:xfrm rot="10800000">
            <a:off x="4510147" y="3873805"/>
            <a:ext cx="272562" cy="254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Pil: ned 5">
            <a:extLst>
              <a:ext uri="{FF2B5EF4-FFF2-40B4-BE49-F238E27FC236}">
                <a16:creationId xmlns:a16="http://schemas.microsoft.com/office/drawing/2014/main" id="{A7DCF85E-5B04-15C5-7D9C-C73A6D42EEF8}"/>
              </a:ext>
            </a:extLst>
          </p:cNvPr>
          <p:cNvSpPr/>
          <p:nvPr/>
        </p:nvSpPr>
        <p:spPr>
          <a:xfrm rot="10800000">
            <a:off x="4167671" y="2915987"/>
            <a:ext cx="272562" cy="254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il: ned 6">
            <a:extLst>
              <a:ext uri="{FF2B5EF4-FFF2-40B4-BE49-F238E27FC236}">
                <a16:creationId xmlns:a16="http://schemas.microsoft.com/office/drawing/2014/main" id="{55F7B72C-9796-C965-7F93-8C45AEB2547A}"/>
              </a:ext>
            </a:extLst>
          </p:cNvPr>
          <p:cNvSpPr/>
          <p:nvPr/>
        </p:nvSpPr>
        <p:spPr>
          <a:xfrm>
            <a:off x="3148351" y="1930005"/>
            <a:ext cx="263769" cy="2164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Pil: ned 7">
            <a:extLst>
              <a:ext uri="{FF2B5EF4-FFF2-40B4-BE49-F238E27FC236}">
                <a16:creationId xmlns:a16="http://schemas.microsoft.com/office/drawing/2014/main" id="{8C1DEDEA-414E-BE69-4248-9811E913968D}"/>
              </a:ext>
            </a:extLst>
          </p:cNvPr>
          <p:cNvSpPr/>
          <p:nvPr/>
        </p:nvSpPr>
        <p:spPr>
          <a:xfrm rot="10800000">
            <a:off x="1431398" y="1910743"/>
            <a:ext cx="272562" cy="254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Pil: ned 8">
            <a:extLst>
              <a:ext uri="{FF2B5EF4-FFF2-40B4-BE49-F238E27FC236}">
                <a16:creationId xmlns:a16="http://schemas.microsoft.com/office/drawing/2014/main" id="{CE145555-D700-7A0C-A613-C2B2BFC524B4}"/>
              </a:ext>
            </a:extLst>
          </p:cNvPr>
          <p:cNvSpPr/>
          <p:nvPr/>
        </p:nvSpPr>
        <p:spPr>
          <a:xfrm rot="10800000">
            <a:off x="1567679" y="2899246"/>
            <a:ext cx="272562" cy="254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1821877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1094</TotalTime>
  <Words>599</Words>
  <Application>Microsoft Office PowerPoint</Application>
  <PresentationFormat>Širokoúhlá obrazovka</PresentationFormat>
  <Paragraphs>108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Aptos</vt:lpstr>
      <vt:lpstr>Aptos Display</vt:lpstr>
      <vt:lpstr>Arial</vt:lpstr>
      <vt:lpstr>Wingdings</vt:lpstr>
      <vt:lpstr>Office-tema</vt:lpstr>
      <vt:lpstr>Bachelorstudier 3.03.25</vt:lpstr>
      <vt:lpstr>Mål </vt:lpstr>
      <vt:lpstr>Vi blir kjent </vt:lpstr>
      <vt:lpstr>Norsk uttale</vt:lpstr>
      <vt:lpstr>Uttale </vt:lpstr>
      <vt:lpstr>Regle</vt:lpstr>
      <vt:lpstr>Trykk</vt:lpstr>
      <vt:lpstr>Trykk</vt:lpstr>
      <vt:lpstr>Intonasjon</vt:lpstr>
      <vt:lpstr>Uttale </vt:lpstr>
      <vt:lpstr>Vi leser </vt:lpstr>
      <vt:lpstr>Spørsmål </vt:lpstr>
      <vt:lpstr>Tallene </vt:lpstr>
      <vt:lpstr>Tallene </vt:lpstr>
      <vt:lpstr>Ordenstallene </vt:lpstr>
      <vt:lpstr>Årstall </vt:lpstr>
      <vt:lpstr>Årstall </vt:lpstr>
      <vt:lpstr>Presenter hverandre</vt:lpstr>
      <vt:lpstr>Oppsummering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Nielsen, Jens</dc:creator>
  <cp:lastModifiedBy>Miluše Juříčková</cp:lastModifiedBy>
  <cp:revision>2</cp:revision>
  <dcterms:created xsi:type="dcterms:W3CDTF">2025-02-21T09:06:07Z</dcterms:created>
  <dcterms:modified xsi:type="dcterms:W3CDTF">2025-03-05T06:06:19Z</dcterms:modified>
</cp:coreProperties>
</file>