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3" r:id="rId1"/>
  </p:sldMasterIdLst>
  <p:sldIdLst>
    <p:sldId id="256" r:id="rId2"/>
    <p:sldId id="274" r:id="rId3"/>
    <p:sldId id="262" r:id="rId4"/>
    <p:sldId id="263" r:id="rId5"/>
    <p:sldId id="264" r:id="rId6"/>
    <p:sldId id="259" r:id="rId7"/>
    <p:sldId id="265" r:id="rId8"/>
    <p:sldId id="271" r:id="rId9"/>
    <p:sldId id="273" r:id="rId10"/>
    <p:sldId id="276"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slav Vrzal" initials="MV" lastIdx="1" clrIdx="0">
    <p:extLst>
      <p:ext uri="{19B8F6BF-5375-455C-9EA6-DF929625EA0E}">
        <p15:presenceInfo xmlns:p15="http://schemas.microsoft.com/office/powerpoint/2012/main" userId="Miroslav Vrz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32ED5A3-DB28-4480-B760-501B440BCDDB}" type="slidenum">
              <a:rPr lang="en-US" smtClean="0"/>
              <a:t>‹#›</a:t>
            </a:fld>
            <a:endParaRPr lang="en-US" dirty="0"/>
          </a:p>
        </p:txBody>
      </p:sp>
    </p:spTree>
    <p:extLst>
      <p:ext uri="{BB962C8B-B14F-4D97-AF65-F5344CB8AC3E}">
        <p14:creationId xmlns:p14="http://schemas.microsoft.com/office/powerpoint/2010/main" val="4062947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324171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1895633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369908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8637870-EA4B-40A9-B294-37A428C00B97}" type="datetimeFigureOut">
              <a:rPr lang="en-US" smtClean="0"/>
              <a:t>2/17/2025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32ED5A3-DB28-4480-B760-501B440BCDDB}" type="slidenum">
              <a:rPr lang="en-US" smtClean="0"/>
              <a:t>‹#›</a:t>
            </a:fld>
            <a:endParaRPr lang="en-US" dirty="0"/>
          </a:p>
        </p:txBody>
      </p:sp>
    </p:spTree>
    <p:extLst>
      <p:ext uri="{BB962C8B-B14F-4D97-AF65-F5344CB8AC3E}">
        <p14:creationId xmlns:p14="http://schemas.microsoft.com/office/powerpoint/2010/main" val="11512968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65733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304109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14011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212461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37870-EA4B-40A9-B294-37A428C00B97}"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15109471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37870-EA4B-40A9-B294-37A428C00B97}" type="datetimeFigureOut">
              <a:rPr lang="en-US" smtClean="0"/>
              <a:t>2/17/2025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2ED5A3-DB28-4480-B760-501B440BCDDB}" type="slidenum">
              <a:rPr lang="en-US" smtClean="0"/>
              <a:t>‹#›</a:t>
            </a:fld>
            <a:endParaRPr lang="en-US" dirty="0"/>
          </a:p>
        </p:txBody>
      </p:sp>
    </p:spTree>
    <p:extLst>
      <p:ext uri="{BB962C8B-B14F-4D97-AF65-F5344CB8AC3E}">
        <p14:creationId xmlns:p14="http://schemas.microsoft.com/office/powerpoint/2010/main" val="419423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8637870-EA4B-40A9-B294-37A428C00B97}" type="datetimeFigureOut">
              <a:rPr lang="en-US" smtClean="0"/>
              <a:t>2/17/2025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32ED5A3-DB28-4480-B760-501B440BCDDB}" type="slidenum">
              <a:rPr lang="en-US" smtClean="0"/>
              <a:t>‹#›</a:t>
            </a:fld>
            <a:endParaRPr lang="en-US" dirty="0"/>
          </a:p>
        </p:txBody>
      </p:sp>
    </p:spTree>
    <p:extLst>
      <p:ext uri="{BB962C8B-B14F-4D97-AF65-F5344CB8AC3E}">
        <p14:creationId xmlns:p14="http://schemas.microsoft.com/office/powerpoint/2010/main" val="351243431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sz="6600" b="1" dirty="0"/>
              <a:t>Psychologické a pedagogické aspekty subkultur mládeže</a:t>
            </a:r>
            <a:endParaRPr lang="en-US" sz="6600" dirty="0"/>
          </a:p>
        </p:txBody>
      </p:sp>
      <p:sp>
        <p:nvSpPr>
          <p:cNvPr id="3" name="Subtitle 2"/>
          <p:cNvSpPr>
            <a:spLocks noGrp="1"/>
          </p:cNvSpPr>
          <p:nvPr>
            <p:ph type="subTitle" idx="1"/>
          </p:nvPr>
        </p:nvSpPr>
        <p:spPr>
          <a:xfrm>
            <a:off x="1069848" y="4389119"/>
            <a:ext cx="7891272" cy="1909043"/>
          </a:xfrm>
        </p:spPr>
        <p:txBody>
          <a:bodyPr/>
          <a:lstStyle/>
          <a:p>
            <a:r>
              <a:rPr lang="cs-CZ" dirty="0"/>
              <a:t>1. hodina</a:t>
            </a:r>
          </a:p>
          <a:p>
            <a:r>
              <a:rPr lang="cs-CZ" dirty="0"/>
              <a:t>Miroslav Vrzal</a:t>
            </a:r>
            <a:endParaRPr lang="en-US" dirty="0"/>
          </a:p>
        </p:txBody>
      </p:sp>
    </p:spTree>
    <p:extLst>
      <p:ext uri="{BB962C8B-B14F-4D97-AF65-F5344CB8AC3E}">
        <p14:creationId xmlns:p14="http://schemas.microsoft.com/office/powerpoint/2010/main" val="253183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CABC4-9146-16A3-A4B3-2A6C8A7F1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6336B-2DC5-E343-6247-B63226918CAC}"/>
              </a:ext>
            </a:extLst>
          </p:cNvPr>
          <p:cNvSpPr>
            <a:spLocks noGrp="1"/>
          </p:cNvSpPr>
          <p:nvPr>
            <p:ph type="title"/>
          </p:nvPr>
        </p:nvSpPr>
        <p:spPr/>
        <p:txBody>
          <a:bodyPr/>
          <a:lstStyle/>
          <a:p>
            <a:r>
              <a:rPr lang="cs-CZ" dirty="0"/>
              <a:t>Dospívání</a:t>
            </a:r>
            <a:endParaRPr lang="en-US" dirty="0"/>
          </a:p>
        </p:txBody>
      </p:sp>
      <p:sp>
        <p:nvSpPr>
          <p:cNvPr id="3" name="Content Placeholder 2">
            <a:extLst>
              <a:ext uri="{FF2B5EF4-FFF2-40B4-BE49-F238E27FC236}">
                <a16:creationId xmlns:a16="http://schemas.microsoft.com/office/drawing/2014/main" id="{12AC85B1-C15A-29C0-9939-DA7F194FCCDD}"/>
              </a:ext>
            </a:extLst>
          </p:cNvPr>
          <p:cNvSpPr>
            <a:spLocks noGrp="1"/>
          </p:cNvSpPr>
          <p:nvPr>
            <p:ph idx="1"/>
          </p:nvPr>
        </p:nvSpPr>
        <p:spPr>
          <a:xfrm>
            <a:off x="1069848" y="2121407"/>
            <a:ext cx="10434798" cy="4251961"/>
          </a:xfrm>
        </p:spPr>
        <p:txBody>
          <a:bodyPr>
            <a:normAutofit fontScale="92500" lnSpcReduction="10000"/>
          </a:bodyPr>
          <a:lstStyle/>
          <a:p>
            <a:r>
              <a:rPr lang="cs-CZ" sz="2200" dirty="0">
                <a:latin typeface="Arial" panose="020B0604020202020204" pitchFamily="34" charset="0"/>
                <a:cs typeface="Arial" panose="020B0604020202020204" pitchFamily="34" charset="0"/>
              </a:rPr>
              <a:t>Dospívání jako období osobní transformace a hledání.</a:t>
            </a:r>
          </a:p>
          <a:p>
            <a:r>
              <a:rPr lang="cs-CZ" sz="2200" dirty="0">
                <a:latin typeface="Arial" panose="020B0604020202020204" pitchFamily="34" charset="0"/>
                <a:cs typeface="Arial" panose="020B0604020202020204" pitchFamily="34" charset="0"/>
              </a:rPr>
              <a:t>Specifické výrazové prostředky, které slouží pro diferenciaci a vymezení vztahů mezi adolescenčními komunitami navzájem, i pro diferenciaci vztahů k dospělým.</a:t>
            </a:r>
          </a:p>
          <a:p>
            <a:pPr lvl="1"/>
            <a:r>
              <a:rPr lang="cs-CZ" sz="2000" dirty="0">
                <a:latin typeface="Arial" panose="020B0604020202020204" pitchFamily="34" charset="0"/>
                <a:cs typeface="Arial" panose="020B0604020202020204" pitchFamily="34" charset="0"/>
              </a:rPr>
              <a:t>V tomto ohledu například i specifický účes či oděv posilují unikátnost a pocit výjimečnosti ve vztahu k běžné konvenční či konzumní společnosti dospělých na jedné straně, pocit příslušnosti a sounáležitosti ke specifické komunitě, skupině vrstevníků či konkrétní hodnotové orientaci na straně druhé. Oděv je také prostředkem komunikace mezi vrstevníky a významným „signálem“ pro okolí.</a:t>
            </a:r>
          </a:p>
          <a:p>
            <a:r>
              <a:rPr lang="cs-CZ" sz="2200" dirty="0">
                <a:latin typeface="Arial" panose="020B0604020202020204" pitchFamily="34" charset="0"/>
                <a:cs typeface="Arial" panose="020B0604020202020204" pitchFamily="34" charset="0"/>
              </a:rPr>
              <a:t>Zcela ojedinělý význam má podle Macka hudba, která vyjadřuje hodnoty, názory a pocity adolescentů a je instrumentem pro sdílení a sdělování. </a:t>
            </a:r>
          </a:p>
          <a:p>
            <a:pPr lvl="1"/>
            <a:r>
              <a:rPr lang="cs-CZ" sz="2000" dirty="0">
                <a:latin typeface="Arial" panose="020B0604020202020204" pitchFamily="34" charset="0"/>
                <a:cs typeface="Arial" panose="020B0604020202020204" pitchFamily="34" charset="0"/>
              </a:rPr>
              <a:t>Prezentace názorů na hudbu a komunikace o hudbě mezi adolescenty navzájem funguje jako prostředek rychlé „diagnostiky“ postojů, názorů a hodnot vrstevníků („řekni mi, co posloucháš, a já budu vědět, kdo jsi“).</a:t>
            </a:r>
          </a:p>
          <a:p>
            <a:pPr marL="0" indent="0">
              <a:buNone/>
            </a:pPr>
            <a:r>
              <a:rPr lang="cs-CZ" sz="2200" dirty="0">
                <a:latin typeface="Arial" panose="020B0604020202020204" pitchFamily="34" charset="0"/>
                <a:cs typeface="Arial" panose="020B0604020202020204" pitchFamily="34" charset="0"/>
              </a:rPr>
              <a:t>Macek (1999:41-51)</a:t>
            </a:r>
          </a:p>
          <a:p>
            <a:endParaRPr lang="cs-CZ" dirty="0"/>
          </a:p>
          <a:p>
            <a:endParaRPr lang="cs-CZ" dirty="0"/>
          </a:p>
        </p:txBody>
      </p:sp>
    </p:spTree>
    <p:extLst>
      <p:ext uri="{BB962C8B-B14F-4D97-AF65-F5344CB8AC3E}">
        <p14:creationId xmlns:p14="http://schemas.microsoft.com/office/powerpoint/2010/main" val="161717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D655-CA2E-72D2-3D43-E19520A2C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6675C-E307-EAD9-C472-2B50EA7A69DC}"/>
              </a:ext>
            </a:extLst>
          </p:cNvPr>
          <p:cNvSpPr>
            <a:spLocks noGrp="1"/>
          </p:cNvSpPr>
          <p:nvPr>
            <p:ph type="title"/>
          </p:nvPr>
        </p:nvSpPr>
        <p:spPr/>
        <p:txBody>
          <a:bodyPr/>
          <a:lstStyle/>
          <a:p>
            <a:r>
              <a:rPr lang="cs-CZ" dirty="0"/>
              <a:t>Subkultura mládeže?</a:t>
            </a:r>
            <a:endParaRPr lang="en-US" dirty="0"/>
          </a:p>
        </p:txBody>
      </p:sp>
      <p:sp>
        <p:nvSpPr>
          <p:cNvPr id="3" name="Content Placeholder 2">
            <a:extLst>
              <a:ext uri="{FF2B5EF4-FFF2-40B4-BE49-F238E27FC236}">
                <a16:creationId xmlns:a16="http://schemas.microsoft.com/office/drawing/2014/main" id="{86711E0C-7A29-1B8F-C4B9-CF2F9877614B}"/>
              </a:ext>
            </a:extLst>
          </p:cNvPr>
          <p:cNvSpPr>
            <a:spLocks noGrp="1"/>
          </p:cNvSpPr>
          <p:nvPr>
            <p:ph idx="1"/>
          </p:nvPr>
        </p:nvSpPr>
        <p:spPr>
          <a:xfrm>
            <a:off x="1069849" y="2121408"/>
            <a:ext cx="5694846" cy="4050792"/>
          </a:xfrm>
        </p:spPr>
        <p:txBody>
          <a:bodyPr>
            <a:normAutofit/>
          </a:bodyPr>
          <a:lstStyle/>
          <a:p>
            <a:r>
              <a:rPr lang="cs-CZ" dirty="0">
                <a:latin typeface="Arial" panose="020B0604020202020204" pitchFamily="34" charset="0"/>
                <a:cs typeface="Arial" panose="020B0604020202020204" pitchFamily="34" charset="0"/>
              </a:rPr>
              <a:t>Jsou současné hudební subkultury stále subkulturami mládeže?</a:t>
            </a:r>
          </a:p>
          <a:p>
            <a:endParaRPr lang="cs-CZ" dirty="0"/>
          </a:p>
        </p:txBody>
      </p:sp>
      <p:pic>
        <p:nvPicPr>
          <p:cNvPr id="5" name="Obrázek 4" descr="Obsah obrázku oblečení, boty, venku, osoba&#10;&#10;Popis byl vytvořen automaticky">
            <a:extLst>
              <a:ext uri="{FF2B5EF4-FFF2-40B4-BE49-F238E27FC236}">
                <a16:creationId xmlns:a16="http://schemas.microsoft.com/office/drawing/2014/main" id="{B0380FB5-F864-4E52-31AD-2100A0BB0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340" y="904033"/>
            <a:ext cx="4412990" cy="5883987"/>
          </a:xfrm>
          <a:prstGeom prst="rect">
            <a:avLst/>
          </a:prstGeom>
        </p:spPr>
      </p:pic>
      <p:pic>
        <p:nvPicPr>
          <p:cNvPr id="6" name="Obrázek 5" descr="Obsah obrázku oblečení, muž, osoba, žena&#10;&#10;Popis byl vytvořen automaticky">
            <a:extLst>
              <a:ext uri="{FF2B5EF4-FFF2-40B4-BE49-F238E27FC236}">
                <a16:creationId xmlns:a16="http://schemas.microsoft.com/office/drawing/2014/main" id="{6501076B-93FB-C125-F7F0-8D94C663B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554" y="2913435"/>
            <a:ext cx="5166113" cy="3874585"/>
          </a:xfrm>
          <a:prstGeom prst="rect">
            <a:avLst/>
          </a:prstGeom>
        </p:spPr>
      </p:pic>
    </p:spTree>
    <p:extLst>
      <p:ext uri="{BB962C8B-B14F-4D97-AF65-F5344CB8AC3E}">
        <p14:creationId xmlns:p14="http://schemas.microsoft.com/office/powerpoint/2010/main" val="166799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EB6F-A69B-9D1D-3E3D-BE074C117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3AFA7-34C8-35D0-14ED-FC62D59388E4}"/>
              </a:ext>
            </a:extLst>
          </p:cNvPr>
          <p:cNvSpPr>
            <a:spLocks noGrp="1"/>
          </p:cNvSpPr>
          <p:nvPr>
            <p:ph type="title"/>
          </p:nvPr>
        </p:nvSpPr>
        <p:spPr/>
        <p:txBody>
          <a:bodyPr/>
          <a:lstStyle/>
          <a:p>
            <a:r>
              <a:rPr lang="cs-CZ" dirty="0"/>
              <a:t>Literatura</a:t>
            </a:r>
            <a:endParaRPr lang="en-US" dirty="0"/>
          </a:p>
        </p:txBody>
      </p:sp>
      <p:sp>
        <p:nvSpPr>
          <p:cNvPr id="3" name="Content Placeholder 2">
            <a:extLst>
              <a:ext uri="{FF2B5EF4-FFF2-40B4-BE49-F238E27FC236}">
                <a16:creationId xmlns:a16="http://schemas.microsoft.com/office/drawing/2014/main" id="{DD69FA19-558B-414D-198E-BF14A63E171C}"/>
              </a:ext>
            </a:extLst>
          </p:cNvPr>
          <p:cNvSpPr>
            <a:spLocks noGrp="1"/>
          </p:cNvSpPr>
          <p:nvPr>
            <p:ph idx="1"/>
          </p:nvPr>
        </p:nvSpPr>
        <p:spPr/>
        <p:txBody>
          <a:bodyPr>
            <a:normAutofit/>
          </a:bodyPr>
          <a:lstStyle/>
          <a:p>
            <a:endParaRPr lang="cs-CZ" dirty="0"/>
          </a:p>
        </p:txBody>
      </p:sp>
      <p:pic>
        <p:nvPicPr>
          <p:cNvPr id="2050" name="Picture 2" descr="čelit audit Hranice jan charvát mikrofon je naše bomba kosmas Zahustit Krok  Člověk">
            <a:extLst>
              <a:ext uri="{FF2B5EF4-FFF2-40B4-BE49-F238E27FC236}">
                <a16:creationId xmlns:a16="http://schemas.microsoft.com/office/drawing/2014/main" id="{F4F4BE49-41A9-E24F-29BC-71BD03455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727" y="606581"/>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krofon je naše bomba - Jan Charvát, Bob Kuřík | KOSMAS.cz - vaše  internetové knihkupectví">
            <a:extLst>
              <a:ext uri="{FF2B5EF4-FFF2-40B4-BE49-F238E27FC236}">
                <a16:creationId xmlns:a16="http://schemas.microsoft.com/office/drawing/2014/main" id="{381AF8A1-FE2E-F45D-0C4B-1EF77158C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397" y="1678697"/>
            <a:ext cx="2606413" cy="40010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olta stylem - Karolinum">
            <a:extLst>
              <a:ext uri="{FF2B5EF4-FFF2-40B4-BE49-F238E27FC236}">
                <a16:creationId xmlns:a16="http://schemas.microsoft.com/office/drawing/2014/main" id="{B7BAA128-60EF-44FD-0614-C85169F60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33" y="1909403"/>
            <a:ext cx="2566040" cy="333440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04E37425-CEFF-55FD-E759-694F3AD5717D}"/>
              </a:ext>
            </a:extLst>
          </p:cNvPr>
          <p:cNvPicPr>
            <a:picLocks noChangeAspect="1"/>
          </p:cNvPicPr>
          <p:nvPr/>
        </p:nvPicPr>
        <p:blipFill>
          <a:blip r:embed="rId5"/>
          <a:stretch>
            <a:fillRect/>
          </a:stretch>
        </p:blipFill>
        <p:spPr>
          <a:xfrm>
            <a:off x="3130421" y="2792557"/>
            <a:ext cx="2606412" cy="3678404"/>
          </a:xfrm>
          <a:prstGeom prst="rect">
            <a:avLst/>
          </a:prstGeom>
        </p:spPr>
      </p:pic>
    </p:spTree>
    <p:extLst>
      <p:ext uri="{BB962C8B-B14F-4D97-AF65-F5344CB8AC3E}">
        <p14:creationId xmlns:p14="http://schemas.microsoft.com/office/powerpoint/2010/main" val="338059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Kultura</a:t>
            </a:r>
            <a:endParaRPr lang="en-US" dirty="0"/>
          </a:p>
        </p:txBody>
      </p:sp>
      <p:sp>
        <p:nvSpPr>
          <p:cNvPr id="3" name="Content Placeholder 2"/>
          <p:cNvSpPr>
            <a:spLocks noGrp="1"/>
          </p:cNvSpPr>
          <p:nvPr>
            <p:ph idx="1"/>
          </p:nvPr>
        </p:nvSpPr>
        <p:spPr/>
        <p:txBody>
          <a:bodyPr>
            <a:normAutofit/>
          </a:bodyPr>
          <a:lstStyle/>
          <a:p>
            <a:r>
              <a:rPr lang="cs-CZ" dirty="0" err="1">
                <a:latin typeface="Arial" panose="020B0604020202020204" pitchFamily="34" charset="0"/>
                <a:cs typeface="Arial" panose="020B0604020202020204" pitchFamily="34" charset="0"/>
              </a:rPr>
              <a:t>Clifford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Geertz</a:t>
            </a:r>
            <a:r>
              <a:rPr lang="cs-CZ" dirty="0">
                <a:latin typeface="Arial" panose="020B0604020202020204" pitchFamily="34" charset="0"/>
                <a:cs typeface="Arial" panose="020B0604020202020204" pitchFamily="34" charset="0"/>
              </a:rPr>
              <a:t>, </a:t>
            </a:r>
            <a:r>
              <a:rPr lang="cs-CZ" i="1" dirty="0">
                <a:latin typeface="Arial" panose="020B0604020202020204" pitchFamily="34" charset="0"/>
                <a:cs typeface="Arial" panose="020B0604020202020204" pitchFamily="34" charset="0"/>
              </a:rPr>
              <a:t>Interpretace kultur: Vybrané eseje</a:t>
            </a:r>
            <a:r>
              <a:rPr lang="cs-CZ" dirty="0">
                <a:latin typeface="Arial" panose="020B0604020202020204" pitchFamily="34" charset="0"/>
                <a:cs typeface="Arial" panose="020B0604020202020204" pitchFamily="34" charset="0"/>
              </a:rPr>
              <a:t>. 2000.</a:t>
            </a:r>
          </a:p>
          <a:p>
            <a:pPr lvl="1"/>
            <a:r>
              <a:rPr lang="cs-CZ" dirty="0">
                <a:latin typeface="Arial" panose="020B0604020202020204" pitchFamily="34" charset="0"/>
                <a:cs typeface="Arial" panose="020B0604020202020204" pitchFamily="34" charset="0"/>
              </a:rPr>
              <a:t>„Domnívaje se, společně s Maxem Weberem, že člověk je zvíře zavěšené do pavučiny významů, kterou si samo upředlo, považuji kulturu za tyto pavučiny a její analýzu tudíž nikoliv za experimentální vědu pátrající po zákonu, nýbrž za vědu interpretativní, pátrající po významu. To, co hledám, je vysvětlení, interpretuji sociální projevy, jež jsou na povrchu záhadné.“ (s. 15)</a:t>
            </a:r>
          </a:p>
          <a:p>
            <a:pPr lvl="1"/>
            <a:r>
              <a:rPr lang="cs-CZ" dirty="0">
                <a:latin typeface="Arial" panose="020B0604020202020204" pitchFamily="34" charset="0"/>
                <a:cs typeface="Arial" panose="020B0604020202020204" pitchFamily="34" charset="0"/>
              </a:rPr>
              <a:t>Kultura se „skládá ze sociálně ustavených významových struktur“ (s. 23). Ty pak usměrňují jedince k jednání.</a:t>
            </a:r>
          </a:p>
          <a:p>
            <a:r>
              <a:rPr lang="cs-CZ" dirty="0" err="1">
                <a:latin typeface="Arial" panose="020B0604020202020204" pitchFamily="34" charset="0"/>
                <a:cs typeface="Arial" panose="020B0604020202020204" pitchFamily="34" charset="0"/>
              </a:rPr>
              <a:t>Hall</a:t>
            </a:r>
            <a:r>
              <a:rPr lang="cs-CZ" dirty="0">
                <a:latin typeface="Arial" panose="020B0604020202020204" pitchFamily="34" charset="0"/>
                <a:cs typeface="Arial" panose="020B0604020202020204" pitchFamily="34" charset="0"/>
              </a:rPr>
              <a:t> (1997; podle Smolík 2010: 28)</a:t>
            </a:r>
          </a:p>
          <a:p>
            <a:pPr lvl="1"/>
            <a:r>
              <a:rPr lang="cs-CZ" dirty="0">
                <a:latin typeface="Arial" panose="020B0604020202020204" pitchFamily="34" charset="0"/>
                <a:cs typeface="Arial" panose="020B0604020202020204" pitchFamily="34" charset="0"/>
              </a:rPr>
              <a:t>Kultura je sdílená konceptuální mapa, kde dochází ke sdílení jazykového systému a kódů, které usměrňují překládání mezi nimi. Toto překládání je umožněné tím, že existuje sociální konvence, že určité znaky reprezentují určité koncepty. Patřit ke stejné kultuře znamená mj. sdílet konceptuální a lingvistické univerzum.</a:t>
            </a:r>
          </a:p>
        </p:txBody>
      </p:sp>
    </p:spTree>
    <p:extLst>
      <p:ext uri="{BB962C8B-B14F-4D97-AF65-F5344CB8AC3E}">
        <p14:creationId xmlns:p14="http://schemas.microsoft.com/office/powerpoint/2010/main" val="410923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Subkultura</a:t>
            </a:r>
            <a:endParaRPr lang="en-US" dirty="0"/>
          </a:p>
        </p:txBody>
      </p:sp>
      <p:sp>
        <p:nvSpPr>
          <p:cNvPr id="3" name="Content Placeholder 2"/>
          <p:cNvSpPr>
            <a:spLocks noGrp="1"/>
          </p:cNvSpPr>
          <p:nvPr>
            <p:ph idx="1"/>
          </p:nvPr>
        </p:nvSpPr>
        <p:spPr>
          <a:xfrm>
            <a:off x="1069848" y="2121408"/>
            <a:ext cx="7374356" cy="4050792"/>
          </a:xfrm>
        </p:spPr>
        <p:txBody>
          <a:bodyPr>
            <a:normAutofit/>
          </a:bodyPr>
          <a:lstStyle/>
          <a:p>
            <a:r>
              <a:rPr lang="cs-CZ" dirty="0">
                <a:latin typeface="Arial" panose="020B0604020202020204" pitchFamily="34" charset="0"/>
                <a:cs typeface="Arial" panose="020B0604020202020204" pitchFamily="34" charset="0"/>
              </a:rPr>
              <a:t>Subkultura jako podkategorie kultury</a:t>
            </a:r>
          </a:p>
          <a:p>
            <a:pPr lvl="1"/>
            <a:r>
              <a:rPr lang="cs-CZ" dirty="0">
                <a:latin typeface="Arial" panose="020B0604020202020204" pitchFamily="34" charset="0"/>
                <a:cs typeface="Arial" panose="020B0604020202020204" pitchFamily="34" charset="0"/>
              </a:rPr>
              <a:t>Kategorie bez hodnotících soudů. </a:t>
            </a:r>
          </a:p>
          <a:p>
            <a:pPr lvl="1"/>
            <a:r>
              <a:rPr lang="cs-CZ" dirty="0">
                <a:latin typeface="Arial" panose="020B0604020202020204" pitchFamily="34" charset="0"/>
                <a:cs typeface="Arial" panose="020B0604020202020204" pitchFamily="34" charset="0"/>
              </a:rPr>
              <a:t>Kulturní vzorce, které sdílí dílčí segment populace na určitém území. Mnoho subkultur je však zároveň transnacionálních.</a:t>
            </a:r>
          </a:p>
          <a:p>
            <a:pPr lvl="1"/>
            <a:r>
              <a:rPr lang="cs-CZ" dirty="0">
                <a:latin typeface="Arial" panose="020B0604020202020204" pitchFamily="34" charset="0"/>
                <a:cs typeface="Arial" panose="020B0604020202020204" pitchFamily="34" charset="0"/>
              </a:rPr>
              <a:t>Subkultury jako domorodé „kmeny“ v městské džungli, které studuje současný antropolog.</a:t>
            </a:r>
          </a:p>
          <a:p>
            <a:pPr lvl="1"/>
            <a:r>
              <a:rPr lang="cs-CZ" dirty="0">
                <a:latin typeface="Arial" panose="020B0604020202020204" pitchFamily="34" charset="0"/>
                <a:cs typeface="Arial" panose="020B0604020202020204" pitchFamily="34" charset="0"/>
              </a:rPr>
              <a:t>Hudební subkultury jsou pak utvářeny okolo konkrétních hudebních stylů (metal, punk, hip hop, techno...)</a:t>
            </a:r>
          </a:p>
          <a:p>
            <a:pPr lvl="1"/>
            <a:r>
              <a:rPr lang="cs-CZ" dirty="0">
                <a:latin typeface="Arial" panose="020B0604020202020204" pitchFamily="34" charset="0"/>
                <a:cs typeface="Arial" panose="020B0604020202020204" pitchFamily="34" charset="0"/>
              </a:rPr>
              <a:t>Skupina lidí, kteří mají něco společného (např. sdílejí problém, zájem, činnost), a které spojuje určitý styl</a:t>
            </a:r>
          </a:p>
        </p:txBody>
      </p:sp>
      <p:pic>
        <p:nvPicPr>
          <p:cNvPr id="1026" name="Picture 2" descr="What's your subculture? | Subculture, Types of fashion styles, Urban tribes">
            <a:extLst>
              <a:ext uri="{FF2B5EF4-FFF2-40B4-BE49-F238E27FC236}">
                <a16:creationId xmlns:a16="http://schemas.microsoft.com/office/drawing/2014/main" id="{5A352FF0-D2CE-D43D-8F76-BAA987EC7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204" y="1592278"/>
            <a:ext cx="3600020" cy="397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4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Subkultura A styl</a:t>
            </a:r>
            <a:endParaRPr lang="en-US" dirty="0"/>
          </a:p>
        </p:txBody>
      </p:sp>
      <p:sp>
        <p:nvSpPr>
          <p:cNvPr id="3" name="Content Placeholder 2"/>
          <p:cNvSpPr>
            <a:spLocks noGrp="1"/>
          </p:cNvSpPr>
          <p:nvPr>
            <p:ph idx="1"/>
          </p:nvPr>
        </p:nvSpPr>
        <p:spPr>
          <a:xfrm>
            <a:off x="1069848" y="2093976"/>
            <a:ext cx="6973140" cy="4493436"/>
          </a:xfrm>
        </p:spPr>
        <p:txBody>
          <a:bodyPr>
            <a:normAutofit lnSpcReduction="10000"/>
          </a:bodyPr>
          <a:lstStyle/>
          <a:p>
            <a:r>
              <a:rPr lang="cs-CZ" dirty="0">
                <a:latin typeface="Arial" panose="020B0604020202020204" pitchFamily="34" charset="0"/>
                <a:cs typeface="Arial" panose="020B0604020202020204" pitchFamily="34" charset="0"/>
              </a:rPr>
              <a:t>Subkultury charakterizuje styl (specifický slang, tanec, hudba, oblečení, jídlo, vztah k drogám...), kterému členové subkultury přikládají specifický význam (Kolářová 2011: 16).</a:t>
            </a:r>
          </a:p>
          <a:p>
            <a:r>
              <a:rPr lang="cs-CZ" dirty="0">
                <a:latin typeface="Arial" panose="020B0604020202020204" pitchFamily="34" charset="0"/>
                <a:cs typeface="Arial" panose="020B0604020202020204" pitchFamily="34" charset="0"/>
              </a:rPr>
              <a:t>Styl jako předivo významů různých symbolů, které subkultury používají (např. spínací špendlík, pentagram, holá hlava...). </a:t>
            </a:r>
          </a:p>
          <a:p>
            <a:r>
              <a:rPr lang="cs-CZ" dirty="0">
                <a:latin typeface="Arial" panose="020B0604020202020204" pitchFamily="34" charset="0"/>
                <a:cs typeface="Arial" panose="020B0604020202020204" pitchFamily="34" charset="0"/>
              </a:rPr>
              <a:t>Každá subkultura má tedy svůj specifický konkrétní kód (distinktivní znaky), který odkazuje k určitému jednání a sdíleným postojům a hodnotám.</a:t>
            </a:r>
          </a:p>
          <a:p>
            <a:r>
              <a:rPr lang="cs-CZ" dirty="0">
                <a:latin typeface="Arial" panose="020B0604020202020204" pitchFamily="34" charset="0"/>
                <a:cs typeface="Arial" panose="020B0604020202020204" pitchFamily="34" charset="0"/>
              </a:rPr>
              <a:t>Subkulturním kapitál: znalosti a předměty spojené s danou subkulturou, jejichž hromadění zvyšuje prestiž daného člena subkultury. (</a:t>
            </a:r>
            <a:r>
              <a:rPr lang="cs-CZ" dirty="0" err="1">
                <a:latin typeface="Arial" panose="020B0604020202020204" pitchFamily="34" charset="0"/>
                <a:cs typeface="Arial" panose="020B0604020202020204" pitchFamily="34" charset="0"/>
              </a:rPr>
              <a:t>Thornton</a:t>
            </a:r>
            <a:r>
              <a:rPr lang="cs-CZ" dirty="0">
                <a:latin typeface="Arial" panose="020B0604020202020204" pitchFamily="34" charset="0"/>
                <a:cs typeface="Arial" panose="020B0604020202020204" pitchFamily="34" charset="0"/>
              </a:rPr>
              <a:t> 1997)</a:t>
            </a:r>
          </a:p>
          <a:p>
            <a:r>
              <a:rPr lang="cs-CZ" dirty="0">
                <a:latin typeface="Arial" panose="020B0604020202020204" pitchFamily="34" charset="0"/>
                <a:cs typeface="Arial" panose="020B0604020202020204" pitchFamily="34" charset="0"/>
              </a:rPr>
              <a:t>Styl a autenticita.</a:t>
            </a:r>
          </a:p>
        </p:txBody>
      </p:sp>
      <p:pic>
        <p:nvPicPr>
          <p:cNvPr id="5" name="Grafický objekt 4">
            <a:extLst>
              <a:ext uri="{FF2B5EF4-FFF2-40B4-BE49-F238E27FC236}">
                <a16:creationId xmlns:a16="http://schemas.microsoft.com/office/drawing/2014/main" id="{EB31BCFD-529B-4C31-B8F7-AB0313DEB9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6052" y="1329614"/>
            <a:ext cx="3881266" cy="2600448"/>
          </a:xfrm>
          <a:prstGeom prst="rect">
            <a:avLst/>
          </a:prstGeom>
        </p:spPr>
      </p:pic>
      <p:pic>
        <p:nvPicPr>
          <p:cNvPr id="7" name="Obrázek 6" descr="Obsah obrázku osoba, muž, držení, nošení&#10;&#10;Popis byl vytvořen automaticky">
            <a:extLst>
              <a:ext uri="{FF2B5EF4-FFF2-40B4-BE49-F238E27FC236}">
                <a16:creationId xmlns:a16="http://schemas.microsoft.com/office/drawing/2014/main" id="{BA01C88F-D6CB-42F2-BC64-F1D6A6A08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530" y="3950932"/>
            <a:ext cx="3895788" cy="2046811"/>
          </a:xfrm>
          <a:prstGeom prst="rect">
            <a:avLst/>
          </a:prstGeom>
        </p:spPr>
      </p:pic>
    </p:spTree>
    <p:extLst>
      <p:ext uri="{BB962C8B-B14F-4D97-AF65-F5344CB8AC3E}">
        <p14:creationId xmlns:p14="http://schemas.microsoft.com/office/powerpoint/2010/main" val="24530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Subkultura jako rezistence</a:t>
            </a:r>
            <a:endParaRPr lang="en-US" dirty="0"/>
          </a:p>
        </p:txBody>
      </p:sp>
      <p:sp>
        <p:nvSpPr>
          <p:cNvPr id="3" name="Content Placeholder 2"/>
          <p:cNvSpPr>
            <a:spLocks noGrp="1"/>
          </p:cNvSpPr>
          <p:nvPr>
            <p:ph idx="1"/>
          </p:nvPr>
        </p:nvSpPr>
        <p:spPr>
          <a:xfrm>
            <a:off x="1069848" y="2121408"/>
            <a:ext cx="7141091" cy="4050792"/>
          </a:xfrm>
        </p:spPr>
        <p:txBody>
          <a:bodyPr>
            <a:normAutofit lnSpcReduction="10000"/>
          </a:bodyPr>
          <a:lstStyle/>
          <a:p>
            <a:r>
              <a:rPr lang="cs-CZ" dirty="0">
                <a:latin typeface="Arial" panose="020B0604020202020204" pitchFamily="34" charset="0"/>
                <a:cs typeface="Arial" panose="020B0604020202020204" pitchFamily="34" charset="0"/>
              </a:rPr>
              <a:t>Pomocí stylu subkultury tvoří symbolické hranice jednak vůči ostatním subkulturám, tak vůči okolní společnosti. Styl jako narušování společenského řádu (viz </a:t>
            </a:r>
            <a:r>
              <a:rPr lang="cs-CZ" dirty="0" err="1">
                <a:latin typeface="Arial" panose="020B0604020202020204" pitchFamily="34" charset="0"/>
                <a:cs typeface="Arial" panose="020B0604020202020204" pitchFamily="34" charset="0"/>
              </a:rPr>
              <a:t>Hebdige</a:t>
            </a:r>
            <a:r>
              <a:rPr lang="cs-CZ" dirty="0">
                <a:latin typeface="Arial" panose="020B0604020202020204" pitchFamily="34" charset="0"/>
                <a:cs typeface="Arial" panose="020B0604020202020204" pitchFamily="34" charset="0"/>
              </a:rPr>
              <a:t> 1979), proti kterému se subkultury vymezují.</a:t>
            </a:r>
          </a:p>
          <a:p>
            <a:r>
              <a:rPr lang="cs-CZ" dirty="0">
                <a:latin typeface="Arial" panose="020B0604020202020204" pitchFamily="34" charset="0"/>
                <a:cs typeface="Arial" panose="020B0604020202020204" pitchFamily="34" charset="0"/>
              </a:rPr>
              <a:t>Subkultury se vyznačují určitou rezistencí. Opozice vůči dominantní kultuře je artikulovaná často jako opozici vůči mainstreamové masové kultuře, včetně mainstreamové hudby.</a:t>
            </a:r>
          </a:p>
          <a:p>
            <a:r>
              <a:rPr lang="cs-CZ" dirty="0">
                <a:latin typeface="Arial" panose="020B0604020202020204" pitchFamily="34" charset="0"/>
                <a:cs typeface="Arial" panose="020B0604020202020204" pitchFamily="34" charset="0"/>
              </a:rPr>
              <a:t>Rezistence se projevuje někdy i v přijímání radikálních myšlenek a některé ze subkultur (respektive spíše jejich části) se tak dostávají i do oblasti extremismu.</a:t>
            </a:r>
          </a:p>
          <a:p>
            <a:r>
              <a:rPr lang="cs-CZ" dirty="0">
                <a:latin typeface="Arial" panose="020B0604020202020204" pitchFamily="34" charset="0"/>
                <a:cs typeface="Arial" panose="020B0604020202020204" pitchFamily="34" charset="0"/>
              </a:rPr>
              <a:t>Součástí subkultur je společenská kontroverze. Ta může někdy vést i perzekuci či cenzuře.</a:t>
            </a:r>
          </a:p>
          <a:p>
            <a:endParaRPr lang="cs-CZ" dirty="0"/>
          </a:p>
          <a:p>
            <a:endParaRPr lang="cs-CZ" dirty="0"/>
          </a:p>
        </p:txBody>
      </p:sp>
      <p:pic>
        <p:nvPicPr>
          <p:cNvPr id="5" name="Obrázek 4" descr="Obsah obrázku osoba, muž, stojící, mladý&#10;&#10;Popis byl vytvořen automaticky">
            <a:extLst>
              <a:ext uri="{FF2B5EF4-FFF2-40B4-BE49-F238E27FC236}">
                <a16:creationId xmlns:a16="http://schemas.microsoft.com/office/drawing/2014/main" id="{DBD91C82-CFBF-402E-9C67-044B52C45295}"/>
              </a:ext>
            </a:extLst>
          </p:cNvPr>
          <p:cNvPicPr>
            <a:picLocks noChangeAspect="1"/>
          </p:cNvPicPr>
          <p:nvPr/>
        </p:nvPicPr>
        <p:blipFill rotWithShape="1">
          <a:blip r:embed="rId2">
            <a:extLst>
              <a:ext uri="{28A0092B-C50C-407E-A947-70E740481C1C}">
                <a14:useLocalDpi xmlns:a14="http://schemas.microsoft.com/office/drawing/2010/main" val="0"/>
              </a:ext>
            </a:extLst>
          </a:blip>
          <a:srcRect r="49131"/>
          <a:stretch/>
        </p:blipFill>
        <p:spPr>
          <a:xfrm>
            <a:off x="8318377" y="1994370"/>
            <a:ext cx="3703555" cy="3851275"/>
          </a:xfrm>
          <a:prstGeom prst="rect">
            <a:avLst/>
          </a:prstGeom>
        </p:spPr>
      </p:pic>
    </p:spTree>
    <p:extLst>
      <p:ext uri="{BB962C8B-B14F-4D97-AF65-F5344CB8AC3E}">
        <p14:creationId xmlns:p14="http://schemas.microsoft.com/office/powerpoint/2010/main" val="19434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Subkultura a kolektivní identita</a:t>
            </a:r>
            <a:endParaRPr lang="en-US" dirty="0"/>
          </a:p>
        </p:txBody>
      </p:sp>
      <p:sp>
        <p:nvSpPr>
          <p:cNvPr id="3" name="Content Placeholder 2"/>
          <p:cNvSpPr>
            <a:spLocks noGrp="1"/>
          </p:cNvSpPr>
          <p:nvPr>
            <p:ph idx="1"/>
          </p:nvPr>
        </p:nvSpPr>
        <p:spPr>
          <a:xfrm>
            <a:off x="1069848" y="2121408"/>
            <a:ext cx="7035465" cy="4344706"/>
          </a:xfrm>
        </p:spPr>
        <p:txBody>
          <a:bodyPr>
            <a:normAutofit lnSpcReduction="10000"/>
          </a:bodyPr>
          <a:lstStyle/>
          <a:p>
            <a:r>
              <a:rPr lang="cs-CZ" dirty="0">
                <a:latin typeface="Arial" panose="020B0604020202020204" pitchFamily="34" charset="0"/>
                <a:cs typeface="Arial" panose="020B0604020202020204" pitchFamily="34" charset="0"/>
              </a:rPr>
              <a:t>Utváří kolektivní identity jedinců, kteří sdílí podobný životní styl (navazování kontaktů, přátelství či partnerství s podobně smýšlejícími jedinci, podobný hudební vkus…).</a:t>
            </a:r>
          </a:p>
          <a:p>
            <a:r>
              <a:rPr lang="cs-CZ" dirty="0">
                <a:latin typeface="Arial" panose="020B0604020202020204" pitchFamily="34" charset="0"/>
                <a:cs typeface="Arial" panose="020B0604020202020204" pitchFamily="34" charset="0"/>
              </a:rPr>
              <a:t>Společné rituály (koncerty, festivaly…)</a:t>
            </a:r>
          </a:p>
          <a:p>
            <a:r>
              <a:rPr lang="cs-CZ" dirty="0">
                <a:latin typeface="Arial" panose="020B0604020202020204" pitchFamily="34" charset="0"/>
                <a:cs typeface="Arial" panose="020B0604020202020204" pitchFamily="34" charset="0"/>
              </a:rPr>
              <a:t>Souvislost subkultur se společenskou stratifikací. Část subkultur měla svůj původ v určitých společenských třídách.</a:t>
            </a:r>
          </a:p>
          <a:p>
            <a:r>
              <a:rPr lang="cs-CZ" dirty="0">
                <a:latin typeface="Arial" panose="020B0604020202020204" pitchFamily="34" charset="0"/>
                <a:cs typeface="Arial" panose="020B0604020202020204" pitchFamily="34" charset="0"/>
              </a:rPr>
              <a:t>Některé subkultury mají dnes však subkulturní identitu poměrně slabou či fluidní. Někdy lze hovořit spíše o módních stylech či společné konzumaci zábavy, než o deklarované příslušnost a silným pocit sepětí s nějakou subkulturou. Na druhou stranu v globálních podmínkách dochází k nové politizaci subkultur, které jsou zároveň stransnacionální.</a:t>
            </a:r>
          </a:p>
          <a:p>
            <a:endParaRPr lang="cs-CZ" dirty="0"/>
          </a:p>
          <a:p>
            <a:endParaRPr lang="cs-CZ" dirty="0"/>
          </a:p>
        </p:txBody>
      </p:sp>
      <p:pic>
        <p:nvPicPr>
          <p:cNvPr id="6" name="Obrázek 5">
            <a:extLst>
              <a:ext uri="{FF2B5EF4-FFF2-40B4-BE49-F238E27FC236}">
                <a16:creationId xmlns:a16="http://schemas.microsoft.com/office/drawing/2014/main" id="{CFC8F481-4E3D-41DC-BDB6-CA60C735C426}"/>
              </a:ext>
            </a:extLst>
          </p:cNvPr>
          <p:cNvPicPr>
            <a:picLocks noChangeAspect="1"/>
          </p:cNvPicPr>
          <p:nvPr/>
        </p:nvPicPr>
        <p:blipFill rotWithShape="1">
          <a:blip r:embed="rId2"/>
          <a:srcRect l="31237" t="39094" r="40656" b="17281"/>
          <a:stretch/>
        </p:blipFill>
        <p:spPr>
          <a:xfrm>
            <a:off x="8232137" y="2253533"/>
            <a:ext cx="3829234" cy="3343140"/>
          </a:xfrm>
          <a:prstGeom prst="rect">
            <a:avLst/>
          </a:prstGeom>
        </p:spPr>
      </p:pic>
    </p:spTree>
    <p:extLst>
      <p:ext uri="{BB962C8B-B14F-4D97-AF65-F5344CB8AC3E}">
        <p14:creationId xmlns:p14="http://schemas.microsoft.com/office/powerpoint/2010/main" val="9196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Subkultura x Scéna</a:t>
            </a:r>
            <a:endParaRPr lang="en-US" dirty="0"/>
          </a:p>
        </p:txBody>
      </p:sp>
      <p:sp>
        <p:nvSpPr>
          <p:cNvPr id="3" name="Content Placeholder 2"/>
          <p:cNvSpPr>
            <a:spLocks noGrp="1"/>
          </p:cNvSpPr>
          <p:nvPr>
            <p:ph idx="1"/>
          </p:nvPr>
        </p:nvSpPr>
        <p:spPr>
          <a:xfrm>
            <a:off x="1069848" y="2121408"/>
            <a:ext cx="8829932" cy="4050792"/>
          </a:xfrm>
        </p:spPr>
        <p:txBody>
          <a:bodyPr>
            <a:normAutofit/>
          </a:bodyPr>
          <a:lstStyle/>
          <a:p>
            <a:r>
              <a:rPr lang="cs-CZ" dirty="0">
                <a:latin typeface="Arial" panose="020B0604020202020204" pitchFamily="34" charset="0"/>
                <a:cs typeface="Arial" panose="020B0604020202020204" pitchFamily="34" charset="0"/>
              </a:rPr>
              <a:t>Někteří autoři se snaží nahradit pojem „subkultura“ pojmem „scéna“</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Subkultura: </a:t>
            </a:r>
          </a:p>
          <a:p>
            <a:pPr lvl="1"/>
            <a:r>
              <a:rPr lang="cs-CZ" dirty="0">
                <a:latin typeface="Arial" panose="020B0604020202020204" pitchFamily="34" charset="0"/>
                <a:cs typeface="Arial" panose="020B0604020202020204" pitchFamily="34" charset="0"/>
              </a:rPr>
              <a:t>Pevnější a více ohraničená subkulturní identita</a:t>
            </a:r>
          </a:p>
          <a:p>
            <a:pPr lvl="1"/>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Scéna: </a:t>
            </a:r>
          </a:p>
          <a:p>
            <a:pPr lvl="1"/>
            <a:r>
              <a:rPr lang="cs-CZ" dirty="0">
                <a:latin typeface="Arial" panose="020B0604020202020204" pitchFamily="34" charset="0"/>
                <a:cs typeface="Arial" panose="020B0604020202020204" pitchFamily="34" charset="0"/>
              </a:rPr>
              <a:t>Fluidnější identita a propustnost jednotlivých scén</a:t>
            </a:r>
          </a:p>
          <a:p>
            <a:endParaRPr lang="cs-CZ" dirty="0"/>
          </a:p>
        </p:txBody>
      </p:sp>
    </p:spTree>
    <p:extLst>
      <p:ext uri="{BB962C8B-B14F-4D97-AF65-F5344CB8AC3E}">
        <p14:creationId xmlns:p14="http://schemas.microsoft.com/office/powerpoint/2010/main" val="311833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15A2F-080B-8792-E008-1A7E4813E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9E01E-232E-E188-1902-D2A7B417EFCA}"/>
              </a:ext>
            </a:extLst>
          </p:cNvPr>
          <p:cNvSpPr>
            <a:spLocks noGrp="1"/>
          </p:cNvSpPr>
          <p:nvPr>
            <p:ph type="title"/>
          </p:nvPr>
        </p:nvSpPr>
        <p:spPr/>
        <p:txBody>
          <a:bodyPr/>
          <a:lstStyle/>
          <a:p>
            <a:r>
              <a:rPr lang="cs-CZ" dirty="0"/>
              <a:t>Subkultura mládeže</a:t>
            </a:r>
            <a:endParaRPr lang="en-US" dirty="0"/>
          </a:p>
        </p:txBody>
      </p:sp>
      <p:sp>
        <p:nvSpPr>
          <p:cNvPr id="3" name="Content Placeholder 2">
            <a:extLst>
              <a:ext uri="{FF2B5EF4-FFF2-40B4-BE49-F238E27FC236}">
                <a16:creationId xmlns:a16="http://schemas.microsoft.com/office/drawing/2014/main" id="{20DAFA05-ABF7-4CC3-BB23-D41FE22C2B55}"/>
              </a:ext>
            </a:extLst>
          </p:cNvPr>
          <p:cNvSpPr>
            <a:spLocks noGrp="1"/>
          </p:cNvSpPr>
          <p:nvPr>
            <p:ph idx="1"/>
          </p:nvPr>
        </p:nvSpPr>
        <p:spPr>
          <a:xfrm>
            <a:off x="1069847" y="2121408"/>
            <a:ext cx="5890789" cy="4050792"/>
          </a:xfrm>
        </p:spPr>
        <p:txBody>
          <a:bodyPr>
            <a:normAutofit/>
          </a:bodyPr>
          <a:lstStyle/>
          <a:p>
            <a:r>
              <a:rPr lang="cs-CZ" dirty="0">
                <a:latin typeface="Arial" panose="020B0604020202020204" pitchFamily="34" charset="0"/>
                <a:cs typeface="Arial" panose="020B0604020202020204" pitchFamily="34" charset="0"/>
              </a:rPr>
              <a:t>Subkultura mládeže je typ subkultury vázaný na specifické způsoby chování mládeže, na její sklon určitým hodnotovým preferencím, akceptování či zavrhování určitých norem, životní styl, odrážející podmínky života (Smolík 2017: 32)</a:t>
            </a:r>
          </a:p>
          <a:p>
            <a:r>
              <a:rPr lang="cs-CZ" dirty="0">
                <a:latin typeface="Arial" panose="020B0604020202020204" pitchFamily="34" charset="0"/>
                <a:cs typeface="Arial" panose="020B0604020202020204" pitchFamily="34" charset="0"/>
              </a:rPr>
              <a:t>Mládež</a:t>
            </a:r>
          </a:p>
          <a:p>
            <a:pPr lvl="1"/>
            <a:r>
              <a:rPr lang="cs-CZ" dirty="0">
                <a:latin typeface="Arial" panose="020B0604020202020204" pitchFamily="34" charset="0"/>
                <a:cs typeface="Arial" panose="020B0604020202020204" pitchFamily="34" charset="0"/>
              </a:rPr>
              <a:t>Pubescence (dospívání) a adolescence (mládí)</a:t>
            </a:r>
          </a:p>
          <a:p>
            <a:pPr lvl="1"/>
            <a:r>
              <a:rPr lang="cs-CZ" dirty="0">
                <a:latin typeface="Arial" panose="020B0604020202020204" pitchFamily="34" charset="0"/>
                <a:cs typeface="Arial" panose="020B0604020202020204" pitchFamily="34" charset="0"/>
              </a:rPr>
              <a:t>Role vrstevníků a part</a:t>
            </a:r>
          </a:p>
          <a:p>
            <a:pPr lvl="1"/>
            <a:r>
              <a:rPr lang="cs-CZ" dirty="0">
                <a:latin typeface="Arial" panose="020B0604020202020204" pitchFamily="34" charset="0"/>
                <a:cs typeface="Arial" panose="020B0604020202020204" pitchFamily="34" charset="0"/>
              </a:rPr>
              <a:t>Radikalita</a:t>
            </a:r>
          </a:p>
          <a:p>
            <a:r>
              <a:rPr lang="cs-CZ" dirty="0">
                <a:latin typeface="Arial" panose="020B0604020202020204" pitchFamily="34" charset="0"/>
                <a:cs typeface="Arial" panose="020B0604020202020204" pitchFamily="34" charset="0"/>
              </a:rPr>
              <a:t>Subkultury a jejich socializační role v období dospívání.</a:t>
            </a:r>
          </a:p>
          <a:p>
            <a:endParaRPr lang="cs-CZ" dirty="0"/>
          </a:p>
          <a:p>
            <a:endParaRPr lang="cs-CZ" dirty="0"/>
          </a:p>
        </p:txBody>
      </p:sp>
      <p:pic>
        <p:nvPicPr>
          <p:cNvPr id="7" name="Obrázek 6">
            <a:extLst>
              <a:ext uri="{FF2B5EF4-FFF2-40B4-BE49-F238E27FC236}">
                <a16:creationId xmlns:a16="http://schemas.microsoft.com/office/drawing/2014/main" id="{D76DD826-CA53-DEE3-2EE5-9094696F1B93}"/>
              </a:ext>
            </a:extLst>
          </p:cNvPr>
          <p:cNvPicPr>
            <a:picLocks noChangeAspect="1"/>
          </p:cNvPicPr>
          <p:nvPr/>
        </p:nvPicPr>
        <p:blipFill>
          <a:blip r:embed="rId2"/>
          <a:stretch>
            <a:fillRect/>
          </a:stretch>
        </p:blipFill>
        <p:spPr>
          <a:xfrm>
            <a:off x="6825147" y="2093976"/>
            <a:ext cx="5366853" cy="3303596"/>
          </a:xfrm>
          <a:prstGeom prst="rect">
            <a:avLst/>
          </a:prstGeom>
        </p:spPr>
      </p:pic>
    </p:spTree>
    <p:extLst>
      <p:ext uri="{BB962C8B-B14F-4D97-AF65-F5344CB8AC3E}">
        <p14:creationId xmlns:p14="http://schemas.microsoft.com/office/powerpoint/2010/main" val="40463599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2618</TotalTime>
  <Words>842</Words>
  <Application>Microsoft Office PowerPoint</Application>
  <PresentationFormat>Širokoúhlá obrazovka</PresentationFormat>
  <Paragraphs>57</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Rockwell</vt:lpstr>
      <vt:lpstr>Rockwell Condensed</vt:lpstr>
      <vt:lpstr>Wingdings</vt:lpstr>
      <vt:lpstr>Wood Type</vt:lpstr>
      <vt:lpstr>Psychologické a pedagogické aspekty subkultur mládeže</vt:lpstr>
      <vt:lpstr>Literatura</vt:lpstr>
      <vt:lpstr>Kultura</vt:lpstr>
      <vt:lpstr>Subkultura</vt:lpstr>
      <vt:lpstr>Subkultura A styl</vt:lpstr>
      <vt:lpstr>Subkultura jako rezistence</vt:lpstr>
      <vt:lpstr>Subkultura a kolektivní identita</vt:lpstr>
      <vt:lpstr>Subkultura x Scéna</vt:lpstr>
      <vt:lpstr>Subkultura mládeže</vt:lpstr>
      <vt:lpstr>Dospívání</vt:lpstr>
      <vt:lpstr>Subkultura mládeže?</vt:lpstr>
    </vt:vector>
  </TitlesOfParts>
  <Company>IBM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Miroslav Vrzal</dc:creator>
  <cp:lastModifiedBy>Miroslav Vrzal</cp:lastModifiedBy>
  <cp:revision>72</cp:revision>
  <dcterms:created xsi:type="dcterms:W3CDTF">2017-02-21T10:50:52Z</dcterms:created>
  <dcterms:modified xsi:type="dcterms:W3CDTF">2025-02-17T18:44:01Z</dcterms:modified>
</cp:coreProperties>
</file>