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3" r:id="rId1"/>
  </p:sldMasterIdLst>
  <p:sldIdLst>
    <p:sldId id="256" r:id="rId2"/>
    <p:sldId id="28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6" r:id="rId11"/>
    <p:sldId id="267" r:id="rId12"/>
    <p:sldId id="271" r:id="rId13"/>
    <p:sldId id="269" r:id="rId14"/>
    <p:sldId id="279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Vrzal" initials="MV" lastIdx="1" clrIdx="0">
    <p:extLst>
      <p:ext uri="{19B8F6BF-5375-455C-9EA6-DF929625EA0E}">
        <p15:presenceInfo xmlns:p15="http://schemas.microsoft.com/office/powerpoint/2012/main" userId="Miroslav Vrz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3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6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8637870-EA4B-40A9-B294-37A428C00B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32ED5A3-DB28-4480-B760-501B440BC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 dirty="0"/>
              <a:t>Psychologické a pedagogické aspekty subkultur mládeže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2. hodina</a:t>
            </a:r>
          </a:p>
          <a:p>
            <a:r>
              <a:rPr lang="cs-CZ" dirty="0"/>
              <a:t>Miroslav Vrzal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3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73" y="271720"/>
            <a:ext cx="10058400" cy="1609344"/>
          </a:xfrm>
        </p:spPr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7550369" cy="451021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Birminghamská škola kulturních studií (CCCS):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70. let 20. století.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Velká Británie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Neomarxistický přístup: subkultury vidí jako důsledkem v poválečného uspořádání prostředek vyjádření odporu dělnické třídy ke společenské hegemonii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Heroizace subkultur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Generační konflikt, mladí mají jiné hodnoty a mají také možnost jiného trávení volného času.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Zdůrazňování dělnického (třídního) původu u subkultur jako skinheads či punk.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Ekonomický determinismus. Ekonomický determinismus a kontext útlaku. Apriori teoretické uchopování.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Příklad Dick Hebdidge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Subculture: The Meaning of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(1979).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Důležitost subkulturního stylu jako způsobu rezistence, styl jako brikoláž</a:t>
            </a:r>
          </a:p>
          <a:p>
            <a:pPr lvl="1"/>
            <a:endParaRPr lang="cs-CZ" dirty="0"/>
          </a:p>
          <a:p>
            <a:pPr marL="27432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0A8FB9C2-8DB1-4F2A-9A6C-CA2783A1F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47" y="1289304"/>
            <a:ext cx="3095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2121408"/>
            <a:ext cx="7470470" cy="459011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Post-subkulturalisté: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Kritika CCCS (např. že kulturu nelze vnímat jako odraz třídy)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Snaha přiblížit se opět k intepretacím samotné subkultury.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Kritika konceptu subkultury. Který už z hlediska post-subkulturalistů není příliš použitelný, protože se jednak vytratila opozice dominantní kultura a subkultury a došlo k velké fragmentizaci stylů a rozmachu individualismu a konzumerismu (viz Kolářová 2011: 23-28).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Snaha o nahrazení např. konceptem scény: který zdůrazňuje větší fluiditu a dočasnost. Jedinec se pak pohybuje v rámci různých scén.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Představitel např. David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Muggleton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Podcenění politického rozměru subkultur (Kolářová 2011: 28-29)</a:t>
            </a:r>
          </a:p>
          <a:p>
            <a:pPr marL="27432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 descr="Obsah obrázku text, žena, fotka, kniha&#10;&#10;Popis byl vytvořen automaticky">
            <a:extLst>
              <a:ext uri="{FF2B5EF4-FFF2-40B4-BE49-F238E27FC236}">
                <a16:creationId xmlns:a16="http://schemas.microsoft.com/office/drawing/2014/main" id="{9FF13885-790C-4323-868D-13789067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19" y="1513769"/>
            <a:ext cx="3302640" cy="48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94170-6C36-D787-E35E-65B3F3B58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5DC7-F852-D151-4E75-5B07F6D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Subkultury a Gender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59D9-5335-A57E-2F8B-220C9D43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121408"/>
            <a:ext cx="6133384" cy="459011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 často deklarovaný rovnostářský étos, subkultury jako maskulinní prostředí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Prvky sexismu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Zejména hlavní hudební subkultury jsou většinou tvořeny muži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ženy může být např. problém s participací v kotli pod podiem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Ženy musí vyvíjet specifické strategie, aby byly uznány, a vyjednávat svoji ženskost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Reakce např. v podobě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riot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grrrrls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2050" name="Picture 2" descr="Music &amp; Deviance – 70's Punk | DJ Music Software">
            <a:extLst>
              <a:ext uri="{FF2B5EF4-FFF2-40B4-BE49-F238E27FC236}">
                <a16:creationId xmlns:a16="http://schemas.microsoft.com/office/drawing/2014/main" id="{17CA3B09-E454-F55E-5171-DA9CC6B7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03" y="1442941"/>
            <a:ext cx="44577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1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11F1-1058-D629-9C9C-5DBCE3CC0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9B3F-B3D1-3777-4A2C-75426128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Subkultury, kulturní průmysl a Trh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5C31-7938-7735-FE6A-84F73277B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121408"/>
            <a:ext cx="6413302" cy="459011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Frankfurtská škola (vnik 1923) a teorie kulturního průmyslu: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Theodore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Adorno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Herbert Marcuse a další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Marxistická orientace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Masová kultura a kulturní průmysl slouží vládnoucím korporativním zájmům a hraje důležitou roli v ideologické reprodukci kapitalismu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Kulturní průmysl vytváří artefakty (jako např. filmy, hudba) v kontextu industriální organizace a vykazují stejné rysy jako ostatní produkty masové výroby: komodifikace, standardizaci a zmasovění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Volný čas je vyplňován tím, co produkuje kulturní průmysl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heodor W. Adorno – filozof mnoha tváří | Opera PLUS">
            <a:extLst>
              <a:ext uri="{FF2B5EF4-FFF2-40B4-BE49-F238E27FC236}">
                <a16:creationId xmlns:a16="http://schemas.microsoft.com/office/drawing/2014/main" id="{01B4AEC1-8812-842B-7071-6CCDA6D9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75" y="2519265"/>
            <a:ext cx="3986842" cy="28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6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97481-580D-5A2A-A5AB-73A1CD64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983B-F27E-98DA-1E20-19BBD7CD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Subkultury, kulturní průmysl a Trh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62F2-D7D8-8BD8-A71B-8B407D0F6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121408"/>
            <a:ext cx="7470470" cy="459011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Subkulturní trh: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DIY styl „udělej si sám“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druhou stranu spotřební chování mládeže s důrazem na styl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Prodej subkulturních artefaktů jako desek (zejména dříve), oblečení, doplňků atd.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Širší kapitalistická produkce nicméně dokáže inkorporovat produkty subkultur do svého portfolia jako nové produkty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nonkonformita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se stává součástí konformity/mainstreamu)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Diskuze uvnitř subkultur ohledně komercializace (zaprodání se atd.)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3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6FCEE-B925-F023-5EEE-4BE10162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76F0-82E4-3914-E527-836F1DDD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Subkultury a média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B1414-83A3-FF50-585C-8B0B00D0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06666"/>
            <a:ext cx="6450625" cy="4590110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Pozornost médií: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Utváření obrazu a veřejného mínění o subkulturách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Role při možném vzniku morální paniky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Morální panika: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Společnost, média, morální i politické autority vnímají určitou skupinu jako morálně nepřijatelnou, přičemž se výrazně zvýší mediální pokrytí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apelativnost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společnost se vůči této skupině sjednocuje, což vytváří i tlak jednak na danou skupinu, tak např. na změnu zákonů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Kuřík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Slačálek, Charvát 2018: 25)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Morální panika produkuje strach ve společnosti</a:t>
            </a:r>
          </a:p>
          <a:p>
            <a:pPr lvl="2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Subkulturní média: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Subkultury provozují také vlastní média jako subkulturní časopisy/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ziny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pořady, sociální média</a:t>
            </a:r>
            <a:endParaRPr lang="cs-CZ" dirty="0"/>
          </a:p>
          <a:p>
            <a:pPr marL="27432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6146" name="Picture 2" descr="Policie České republiky - NELEGÁLNÍ TECHNOPARTY BYLA UKONČENA Technoparty  CZECHTEK 2005 a vznik Antikonfiktních týmů. 👉 Červenec 2005, pronajatá  louka na Tachovsku, pár hudebních aparatur. Technopárty může začít. Situace  na místě se">
            <a:extLst>
              <a:ext uri="{FF2B5EF4-FFF2-40B4-BE49-F238E27FC236}">
                <a16:creationId xmlns:a16="http://schemas.microsoft.com/office/drawing/2014/main" id="{A326110D-E54C-6F94-0B53-3D8970CB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19" y="90956"/>
            <a:ext cx="4006040" cy="40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enomén jménem F: Fanziny - Metal-Line">
            <a:extLst>
              <a:ext uri="{FF2B5EF4-FFF2-40B4-BE49-F238E27FC236}">
                <a16:creationId xmlns:a16="http://schemas.microsoft.com/office/drawing/2014/main" id="{D357D331-260F-D254-7408-8C4B6AED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30" y="4312308"/>
            <a:ext cx="4093029" cy="21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7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17A65-0EAE-7BAA-E15C-A814035E5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7E40-9C83-F286-C71B-8B347A6B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Subkultury a Politika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5595-F50F-796F-E9CF-0AD23A7E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6422633" cy="4590110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Mnohé subkultury se profilují jako apolitické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Snaha o vytváření subkultur jako autonomních prostorů  jako způsob politiky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Subkultury jsou politické skrz antisystémový náboj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Politika jako téma pro subkultury a jejich hudební skupiny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Některé subkultury se explicitně posouvají do oblasti politického radikalismu či extremismu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Interakce s politickými představiteli a bezpečnostními složkami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Repolitizace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subkultur na přelomu milénia (antiglobalismus, ekologie, feminismus atd.) a prolínání se sociálními hnutími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Rozdíly i společné prvky subkultur a hnutí (cíl: nějaká společenská změna – viz např.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hippies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170" name="Picture 2" descr="Kolektivně proti kapitálu - Omluvy: panel o protestech proti MMF/SB bez KPK  Protesty proti MMF/SB byla velká věc – a speciálně když si všímáme jejich  limitů, rozporů, dokonce jejich nebezpečí, mohou mít">
            <a:extLst>
              <a:ext uri="{FF2B5EF4-FFF2-40B4-BE49-F238E27FC236}">
                <a16:creationId xmlns:a16="http://schemas.microsoft.com/office/drawing/2014/main" id="{C1142B06-66A3-7281-FF5C-28C107F2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25" y="1949165"/>
            <a:ext cx="4116354" cy="28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6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B2338-A4A3-146F-93A0-FA396EF4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B30C-0ECA-5029-09DE-DB3308A5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subkultur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F4E1-BABF-57BD-D3EE-DC12F5B9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8053606" cy="4050792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Vznik subkultur umožnily určité procesy ve 20 století jako: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Urbanizace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Industrializace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Individualizace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Rozvoj volného času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Nárůst životní úrovně</a:t>
            </a:r>
          </a:p>
          <a:p>
            <a:pPr marL="27432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00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F31A9-1432-2ED1-656F-B936A524D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0242-11B8-FC45-C83A-A10086A0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A33A-3385-4D72-1C7D-B6585FB8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7372816" cy="4050792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Chicagská škola: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20. let 20. století, Katedra sociologie a antropologie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Studium městského života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Chicago jako výzkumná laboratoř: velký příliv obyvatelstva, průmysl, rychlý růst, kriminalita, gangy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Zaměření na městské komunity na okraji společnosti jako: narkomani, prostitutky, vandráci, imigranti, kriminálníci, gangy... a studium jejich chování a myšlení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té době označení subkultura normativní a bylo spojováno se sociální deviací a společenskou spodinou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Kvalitativní výzkumy a mikro přístup založený na pozorování a hutných výpovědích. Pohled zevnitř (viz např. Nel Anderson jakožto sám tulák), pohybování se v prostředí gangů.</a:t>
            </a:r>
          </a:p>
          <a:p>
            <a:pPr marL="27432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031A26-4471-5A3A-E7EA-57755AA2B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6" t="14369" r="4029" b="51456"/>
          <a:stretch/>
        </p:blipFill>
        <p:spPr>
          <a:xfrm>
            <a:off x="8043168" y="827843"/>
            <a:ext cx="4083728" cy="2343706"/>
          </a:xfrm>
          <a:prstGeom prst="rect">
            <a:avLst/>
          </a:prstGeom>
        </p:spPr>
      </p:pic>
      <p:pic>
        <p:nvPicPr>
          <p:cNvPr id="6" name="Obrázek 5" descr="Obsah obrázku fotka, osoba, pózování, exteriér&#10;&#10;Popis byl vytvořen automaticky">
            <a:extLst>
              <a:ext uri="{FF2B5EF4-FFF2-40B4-BE49-F238E27FC236}">
                <a16:creationId xmlns:a16="http://schemas.microsoft.com/office/drawing/2014/main" id="{1A595709-C699-EF13-0685-75F64B407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57" y="3385544"/>
            <a:ext cx="33337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8FE4A-3C1B-224B-1CE7-00B90F40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1B4F-6ECF-28B5-B9DB-831AC5C7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E2B2-017C-2CDF-BBDB-17F289E2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7372816" cy="4050792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1. generace chicagské sociologické školy: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20-30. léta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William Thomas, Florian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Znaniecky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Robert Ezra Park a další.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Etnografické a biografické přístupy při zkoumání sociálních procesů a problémů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 mezietnických vztahů přistěhovalců (z jihu USA, Židů, Irů, Italů, Poláků atd.) a hranic mezi jednotlivými komunitami, propustností těchto hranic, uplatnění na trhu práce, konflikt, sociální kontrola v rámci sociálních vztahů (Smolík 2017: 58).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2E4E9B-8EB0-F628-791F-253BA3FE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949" y="951163"/>
            <a:ext cx="2981227" cy="44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7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33AD3-3A16-DE2B-F148-ECE9139D0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9AB-F175-D4B0-5D8B-3B0DA3AE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F35C-FD85-6471-A449-3241A7AC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7372816" cy="4050792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1. generace chicagské sociologické školy: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 kriminálního chování: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Viz například proč se v některých částech vyskytuje více kriminality než v jiných?: Existence oblastí, ve kterých platí odlišná chování, a proto i delikventní/kriminální chování bylo vnímáno jinak a jeho výskyt byl častější v určitých částech města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gangland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Konkrétně přechod mezi obchodním centrem a obytnými čtvrtěmi na předměstí, kde žije střední třída. (Smolík 2017: 59)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Deviace jako odpověď na určité kulturní normy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Téma gangů mládeže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Fungování gangu je pro mladistvé ze spodních společenských vrstev náhradním řešením, jak uspokojit svoje společenské potřeby (Smolík 2017: 60)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William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Whyte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(po nějakou dobu sám člen gangu) popsal rituály, pravidla, pevný systém hodnot, semknutou strukturu a kód gangu.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85E821-A5B2-6EBA-8193-3EC87C5E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81" y="1719555"/>
            <a:ext cx="3094264" cy="43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1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0069-B17C-0DCB-F649-85560658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8B14-41AB-AA1E-D75D-2FF1E587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11DB3-1B11-E5EC-819A-ADABF26A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6588700" cy="4497166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1. generace chicagské sociologické školy:</a:t>
            </a:r>
          </a:p>
          <a:p>
            <a:pPr lvl="1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Whyte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Cohen: příčina kriminality je v jiné normativní kultuře, která staví do popředí jiné hodnoty, než jakými jsou symboly úspěchu a prosperity střední třídy, která je mocensky prostřednictvím zákonů zabezpečuje (Smolík 2017: 60).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Walter Miller: v rodinách delikventních chlapců obvykle chybí příklad úspěšného otce a dominantní roli hraje matka. Kompenzaci pro tyto chlapce představuje parta vrstevníků, kde si osvojují hodnoty a pravidla chování. Vrstevnické skupinky pak přerůstají někdy v delikventní gangy mladistvých s vysokou mírou soudržnosti a solidarity. Důležitý je status ve skupině a cení se chování jako odvaha riskovat, nebát se konfliktu, mazanost, odpor k autoritám, umění rychle vydělat peníze atd. Mnohé z hodnot nicméně zrcadlily v pokřivené nebo zesílené podobě obavy dospělé dělnické populace. (Smolík 2017: 60)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arly street gang (Library of Congress)">
            <a:extLst>
              <a:ext uri="{FF2B5EF4-FFF2-40B4-BE49-F238E27FC236}">
                <a16:creationId xmlns:a16="http://schemas.microsoft.com/office/drawing/2014/main" id="{99913FE1-D9C2-61D9-A7D5-9BB7A65B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49" y="2519266"/>
            <a:ext cx="4533626" cy="32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1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2F6D-AA04-48F6-86B2-4C5D395FB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FD52-C0F6-4756-CCA4-5AD3E97D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725B-4E2A-0F27-E5A3-D9B1EA86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6588700" cy="4497166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2. generace chicagské sociologické školy: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Zejména spojeno s Herbertem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Blumerem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publikoval četné teoretické práce, které představovaly základ pro kvalitativně zaměřený výzkum dalších výzkumníků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 jeho vedeném vznikla řada prací</a:t>
            </a:r>
          </a:p>
          <a:p>
            <a:pPr lvl="1"/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Boys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Becker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H.,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B.,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Hughes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E., Strauss A., 1961)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5D9EC1-25B7-28B2-6CC3-E3A4111B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39" y="878595"/>
            <a:ext cx="3819330" cy="57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F746F5-9347-A2DC-7802-DE7717722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4209064"/>
            <a:ext cx="6272115" cy="23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0644E-9F90-2C5E-F021-CB2F9B1AF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D6C5-74DC-2AFA-BCEB-84518A49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6C51C-1B41-577C-BA57-1CDDB974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49" y="2183552"/>
            <a:ext cx="6588700" cy="4497166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3. generace chicagské sociologické školy: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Paul G.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Cressey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jeho studie taxi tanečního klubů (1932), kde řeší svět tanečnic a jejich zákazníků. Zabývá se také životním cyklem tanečnic a jejich postupným sestupem.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H.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Becker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jeho studie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Outsiders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(1963)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která popisuje svět jazzových hudebníků a proces vzniku návyku na kouření marihuany.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hy Men in the 1920s Paid Women for Spins Around the Dance Hall - Atlas  Obscura">
            <a:extLst>
              <a:ext uri="{FF2B5EF4-FFF2-40B4-BE49-F238E27FC236}">
                <a16:creationId xmlns:a16="http://schemas.microsoft.com/office/drawing/2014/main" id="{5C3B471C-B6B8-EE22-6616-7C396422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29" y="1600947"/>
            <a:ext cx="4252284" cy="34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BD5C9-B089-E421-B052-6D7ABE655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4F8D-FE71-632D-A1BE-A2AB19D9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subkultur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C1C4-64D7-2FF9-02E3-BE55D8C8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50" y="2183551"/>
            <a:ext cx="5170446" cy="4893523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3. generace chicagské sociologické školy: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Albert Cohen (1955) a teorie delikventní subkultury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Subkultura jako kolektivní reakce na nemožnost dosažení určitého společenského postavení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Frustrace z nemožnosti dosáhnout cílů, které jsou definovány střední třídou jako úspěšná životní kariéra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Snaha o „pomstu“ majoritní společnosti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přijetí a získání statusu v delikventních skupinách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Odehrává se už ve školním prostředí založeném na standardech střední třídy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Chlapci z nižší třídy se prostřednictvím delikventní subkultury vyrovnávají s hodnotami střední třídy</a:t>
            </a:r>
          </a:p>
        </p:txBody>
      </p:sp>
      <p:pic>
        <p:nvPicPr>
          <p:cNvPr id="4098" name="Picture 2" descr="Popis není dostupný.">
            <a:extLst>
              <a:ext uri="{FF2B5EF4-FFF2-40B4-BE49-F238E27FC236}">
                <a16:creationId xmlns:a16="http://schemas.microsoft.com/office/drawing/2014/main" id="{1B11F573-3A63-630D-6C73-34E3C5C06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4" t="2768" r="4762" b="5941"/>
          <a:stretch/>
        </p:blipFill>
        <p:spPr bwMode="auto">
          <a:xfrm rot="16200000">
            <a:off x="6804626" y="1470625"/>
            <a:ext cx="4678749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69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1334</Words>
  <Application>Microsoft Office PowerPoint</Application>
  <PresentationFormat>Širokoúhlá obrazovka</PresentationFormat>
  <Paragraphs>120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Rockwell</vt:lpstr>
      <vt:lpstr>Rockwell Condensed</vt:lpstr>
      <vt:lpstr>Wingdings</vt:lpstr>
      <vt:lpstr>Wood Type</vt:lpstr>
      <vt:lpstr>Psychologické a pedagogické aspekty subkultur mládeže</vt:lpstr>
      <vt:lpstr>Vznik subkultur</vt:lpstr>
      <vt:lpstr>Studium subkultur</vt:lpstr>
      <vt:lpstr>Studium subkultur</vt:lpstr>
      <vt:lpstr>Studium subkultur</vt:lpstr>
      <vt:lpstr>Studium subkultur</vt:lpstr>
      <vt:lpstr>Studium subkultur</vt:lpstr>
      <vt:lpstr>Studium subkultur</vt:lpstr>
      <vt:lpstr>Studium subkultur</vt:lpstr>
      <vt:lpstr>Studium subkultur</vt:lpstr>
      <vt:lpstr>Studium subkultur</vt:lpstr>
      <vt:lpstr>Subkultury a Gender</vt:lpstr>
      <vt:lpstr>Subkultury, kulturní průmysl a Trh</vt:lpstr>
      <vt:lpstr>Subkultury, kulturní průmysl a Trh</vt:lpstr>
      <vt:lpstr>Subkultury a média</vt:lpstr>
      <vt:lpstr>Subkultury a Politika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Vrzal</dc:creator>
  <cp:lastModifiedBy>Miroslav Vrzal</cp:lastModifiedBy>
  <cp:revision>83</cp:revision>
  <dcterms:created xsi:type="dcterms:W3CDTF">2017-02-21T10:50:52Z</dcterms:created>
  <dcterms:modified xsi:type="dcterms:W3CDTF">2025-02-25T06:18:26Z</dcterms:modified>
</cp:coreProperties>
</file>