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59" r:id="rId5"/>
    <p:sldId id="260" r:id="rId6"/>
    <p:sldId id="284" r:id="rId7"/>
    <p:sldId id="285" r:id="rId8"/>
    <p:sldId id="286" r:id="rId9"/>
    <p:sldId id="291" r:id="rId10"/>
    <p:sldId id="287" r:id="rId11"/>
    <p:sldId id="288" r:id="rId12"/>
    <p:sldId id="289" r:id="rId13"/>
    <p:sldId id="290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8" r:id="rId23"/>
    <p:sldId id="275" r:id="rId24"/>
    <p:sldId id="298" r:id="rId25"/>
    <p:sldId id="276" r:id="rId26"/>
    <p:sldId id="279" r:id="rId27"/>
    <p:sldId id="280" r:id="rId28"/>
    <p:sldId id="297" r:id="rId29"/>
    <p:sldId id="281" r:id="rId30"/>
    <p:sldId id="282" r:id="rId31"/>
    <p:sldId id="294" r:id="rId32"/>
    <p:sldId id="292" r:id="rId33"/>
    <p:sldId id="29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FA062-FEF5-46B0-B3E6-FE5844CF8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2250B5-7489-4E37-AB8A-E294B2569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63E26-4044-40F8-A843-5AD6B4F8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9C312-7F0C-4B08-A618-6FE298BB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24B71-C0E9-412A-B79B-AFDFB94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6C468-D5F4-4F72-B478-36115C29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4DE52B-4EEC-4627-AA95-FC38E332F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BD139-AFE8-4835-A7BD-931C783A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2BA321-2ABC-49C0-AF60-8266A7EB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EA2476-792D-4DFD-B8AC-0D7EB715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6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770A1B-0D8A-4B2B-9C48-A40FDBAE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C79ACF-448F-47D5-990D-1A026039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3219A-B96E-4299-823B-BA4D4DF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8908AB-A709-4A21-B4FC-082BA1EB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BE452C-A268-41FF-9680-3D628267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2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DB573-DE93-4565-950F-DA7E027A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C3E5E-B205-4144-AD8D-E3EC8885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8C07F-08EB-4AEF-BE2C-8F73FFA0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3105D-C4F6-4414-80F3-6B13D773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B59CC1-886E-49D6-B376-AC2ED1CF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5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2B40C-0EE5-4E14-85FC-8F2E3065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638285-E4E5-497A-830B-0C00A896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2094BE-D513-42D5-B4CC-28077B02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FAB7E7-1642-43AB-B713-C2D4A07D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C719F-215C-46AF-BC05-8E78595B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604BB-D20E-43D7-8025-D9A61F4B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150B6-A6EB-4ABE-9884-63D7D35F0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C51111-D9E6-46C5-BBAC-6A7C0C7B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6DB78C-80E2-4752-9F4F-034EC759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4FF235-591C-4F41-BE04-DE09C90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704E0-AB42-4F2A-8D21-79CAA0F9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4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FB0C5-B44A-424B-9043-2372DEEB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0A3472-A78D-4730-8C4E-743CF1FE2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AD93E7-83F0-45E8-ACCF-7B0B4266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92BDA3-EEA9-4C67-A607-7E8363869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476AE2-B176-46F3-A2BC-B047999A6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F577F-5768-492F-8A9B-C30C3B50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D62B10-74E0-4026-B644-DD152964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ECD71-5E56-4377-BA23-E7413753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15469-E5B4-403E-AE98-427EE2A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05E27D-3919-4778-AD43-D9CC01B9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8A08FC-894E-4475-82C9-7B6EACDA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5D5DDE-B104-4E02-B1BE-ACC04BA1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2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C7B5D7-F508-4A95-BDA7-5CA27024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03ABF9-DEA0-4D38-9726-C510D7A6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A44BB4-BF99-43A6-AD78-702C35ED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DFFCA-7F7B-4F23-8E09-073ED505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E4916-B614-4B21-8165-25447A8C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96719-728E-4BF2-8657-8AFAEA1F0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6E3351-B822-4769-8DCF-7128CC47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A0E7BB-69F2-4733-B9CD-935371BB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57780C-2AE6-490B-8A1E-B43E7DC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3BC34-9F04-4D0F-A3F7-C23D5B95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E960BE-F60E-4376-8E32-A57B266C4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E99250-5F50-493D-97E1-46B052E42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A97A7A-1F73-4C49-BCEA-16E0A107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985A17-E7B5-4B80-903D-07EAE649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048A09-4C96-4FD0-845C-E7C7A8B6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1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BF6614-E1EA-451C-B8AE-43264766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6DD69F-ABBD-4D8D-8B51-8E6953D91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5295AC-AD0F-4B46-97E3-5C7CB1354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6683-DCA1-4A37-AC37-0DF39186B55F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03E4C-6CC6-4F64-B744-4AC24CDD7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A53C6C-5529-47F7-A37F-B1B56717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GZd1160m4" TargetMode="External"/><Relationship Id="rId2" Type="http://schemas.openxmlformats.org/officeDocument/2006/relationships/hyperlink" Target="https://www.youtube.com/watch?v=tDISXB7BKr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zvY_HBoe-Z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wP1Tg8MF2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A0297F-729C-42E2-AD28-537B374B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OTROCTVÍ A OTROCI V BRAZÍLII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D95832-79F5-4F19-8D53-54932B26B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9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FECCD8-8E2A-4C7A-ACF4-2F7DBFDB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Vztah k otrokům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567A96-CE5F-426E-B1F1-93FAA6F8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Církev</a:t>
            </a:r>
            <a:r>
              <a:rPr lang="en-US" sz="2000" dirty="0"/>
              <a:t> a </a:t>
            </a:r>
            <a:r>
              <a:rPr lang="en-US" sz="2000" dirty="0" err="1"/>
              <a:t>majitelé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en-US" sz="2000" dirty="0"/>
              <a:t> </a:t>
            </a:r>
            <a:r>
              <a:rPr lang="en-US" sz="2000" dirty="0" err="1"/>
              <a:t>zdůvodňovali</a:t>
            </a:r>
            <a:r>
              <a:rPr lang="en-US" sz="2000" dirty="0"/>
              <a:t> </a:t>
            </a:r>
            <a:r>
              <a:rPr lang="en-US" sz="2000" dirty="0" err="1"/>
              <a:t>kruté</a:t>
            </a:r>
            <a:r>
              <a:rPr lang="en-US" sz="2000" dirty="0"/>
              <a:t> </a:t>
            </a:r>
            <a:r>
              <a:rPr lang="en-US" sz="2000" dirty="0" err="1"/>
              <a:t>zacházení</a:t>
            </a:r>
            <a:r>
              <a:rPr lang="en-US" sz="2000" dirty="0"/>
              <a:t> s </a:t>
            </a:r>
            <a:r>
              <a:rPr lang="en-US" sz="2000" dirty="0" err="1"/>
              <a:t>nimi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b="1" dirty="0"/>
              <a:t>je </a:t>
            </a:r>
            <a:r>
              <a:rPr lang="en-US" sz="2000" b="1" dirty="0" err="1"/>
              <a:t>potřeba</a:t>
            </a:r>
            <a:r>
              <a:rPr lang="en-US" sz="2000" b="1" dirty="0"/>
              <a:t> </a:t>
            </a:r>
            <a:r>
              <a:rPr lang="en-US" sz="2000" b="1" dirty="0" err="1"/>
              <a:t>tyto</a:t>
            </a:r>
            <a:r>
              <a:rPr lang="en-US" sz="2000" b="1" dirty="0"/>
              <a:t> </a:t>
            </a:r>
            <a:r>
              <a:rPr lang="en-US" sz="2000" b="1" dirty="0" err="1"/>
              <a:t>divoké</a:t>
            </a:r>
            <a:r>
              <a:rPr lang="en-US" sz="2000" b="1" dirty="0"/>
              <a:t> </a:t>
            </a:r>
            <a:r>
              <a:rPr lang="en-US" sz="2000" b="1" dirty="0" err="1"/>
              <a:t>pohany</a:t>
            </a:r>
            <a:r>
              <a:rPr lang="en-US" sz="2000" b="1" dirty="0"/>
              <a:t> </a:t>
            </a:r>
            <a:r>
              <a:rPr lang="en-US" sz="2000" b="1" dirty="0" err="1"/>
              <a:t>zcivilizovat</a:t>
            </a:r>
            <a:r>
              <a:rPr lang="en-US" sz="2000" b="1" dirty="0"/>
              <a:t> a </a:t>
            </a:r>
            <a:r>
              <a:rPr lang="en-US" sz="2000" b="1" dirty="0" err="1"/>
              <a:t>přivést</a:t>
            </a:r>
            <a:r>
              <a:rPr lang="en-US" sz="2000" b="1" dirty="0"/>
              <a:t> k </a:t>
            </a:r>
            <a:r>
              <a:rPr lang="en-US" sz="2000" b="1" dirty="0" err="1"/>
              <a:t>disciplíně</a:t>
            </a:r>
            <a:r>
              <a:rPr lang="en-US" sz="2000" b="1" dirty="0"/>
              <a:t>, a to </a:t>
            </a:r>
            <a:r>
              <a:rPr lang="en-US" sz="2000" b="1" dirty="0" err="1"/>
              <a:t>právě</a:t>
            </a:r>
            <a:r>
              <a:rPr lang="en-US" sz="2000" b="1" dirty="0"/>
              <a:t> </a:t>
            </a:r>
            <a:r>
              <a:rPr lang="en-US" sz="2000" b="1" dirty="0" err="1"/>
              <a:t>těžkou</a:t>
            </a:r>
            <a:r>
              <a:rPr lang="en-US" sz="2000" b="1" dirty="0"/>
              <a:t> </a:t>
            </a:r>
            <a:r>
              <a:rPr lang="en-US" sz="2000" b="1" dirty="0" err="1"/>
              <a:t>prací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jen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mohli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spaseni</a:t>
            </a:r>
            <a:r>
              <a:rPr lang="en-US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Kromě</a:t>
            </a:r>
            <a:r>
              <a:rPr lang="en-US" sz="2000" dirty="0"/>
              <a:t> toho,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b="1" dirty="0" err="1"/>
              <a:t>pracovali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plantážích</a:t>
            </a:r>
            <a:r>
              <a:rPr lang="en-US" sz="2000" dirty="0"/>
              <a:t>, </a:t>
            </a:r>
            <a:r>
              <a:rPr lang="en-US" sz="2000" dirty="0" err="1"/>
              <a:t>někteří</a:t>
            </a:r>
            <a:r>
              <a:rPr lang="en-US" sz="2000" dirty="0"/>
              <a:t> z </a:t>
            </a:r>
            <a:r>
              <a:rPr lang="en-US" sz="2000" dirty="0" err="1"/>
              <a:t>otroků</a:t>
            </a:r>
            <a:r>
              <a:rPr lang="en-US" sz="2000" dirty="0"/>
              <a:t>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určeni</a:t>
            </a:r>
            <a:r>
              <a:rPr lang="en-US" sz="2000" dirty="0"/>
              <a:t> </a:t>
            </a:r>
            <a:r>
              <a:rPr lang="en-US" sz="2000" b="1" dirty="0" err="1"/>
              <a:t>sloužit</a:t>
            </a:r>
            <a:r>
              <a:rPr lang="en-US" sz="2000" b="1" dirty="0"/>
              <a:t> </a:t>
            </a:r>
            <a:r>
              <a:rPr lang="en-US" sz="2000" b="1" dirty="0" err="1"/>
              <a:t>členům</a:t>
            </a:r>
            <a:r>
              <a:rPr lang="en-US" sz="2000" b="1" dirty="0"/>
              <a:t> </a:t>
            </a:r>
            <a:r>
              <a:rPr lang="en-US" sz="2000" b="1" dirty="0" err="1"/>
              <a:t>rodiny</a:t>
            </a:r>
            <a:r>
              <a:rPr lang="en-US" sz="2000" b="1" dirty="0"/>
              <a:t> </a:t>
            </a:r>
            <a:r>
              <a:rPr lang="en-US" sz="2000" dirty="0" err="1"/>
              <a:t>plantážníka</a:t>
            </a:r>
            <a:r>
              <a:rPr lang="en-US" sz="2000" dirty="0"/>
              <a:t>: </a:t>
            </a:r>
            <a:r>
              <a:rPr lang="en-US" sz="2000" dirty="0" err="1"/>
              <a:t>kuchařky</a:t>
            </a:r>
            <a:r>
              <a:rPr lang="en-US" sz="2000" dirty="0"/>
              <a:t>, </a:t>
            </a:r>
            <a:r>
              <a:rPr lang="en-US" sz="2000" dirty="0" err="1"/>
              <a:t>chůvy</a:t>
            </a:r>
            <a:r>
              <a:rPr lang="en-US" sz="2000" dirty="0"/>
              <a:t>, </a:t>
            </a:r>
            <a:r>
              <a:rPr lang="en-US" sz="2000" dirty="0" err="1"/>
              <a:t>pážata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doprovázela</a:t>
            </a:r>
            <a:r>
              <a:rPr lang="en-US" sz="2000" dirty="0"/>
              <a:t> </a:t>
            </a:r>
            <a:r>
              <a:rPr lang="en-US" sz="2000" dirty="0" err="1"/>
              <a:t>pána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cestách</a:t>
            </a:r>
            <a:r>
              <a:rPr lang="cs-CZ" sz="2000" dirty="0"/>
              <a:t>, atd.</a:t>
            </a:r>
            <a:endParaRPr lang="en-US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Otroci</a:t>
            </a:r>
            <a:r>
              <a:rPr lang="en-US" sz="2000" dirty="0"/>
              <a:t> se </a:t>
            </a:r>
            <a:r>
              <a:rPr lang="en-US" sz="2000" dirty="0" err="1"/>
              <a:t>uplatňovali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městech</a:t>
            </a:r>
            <a:r>
              <a:rPr lang="en-US" sz="2000" dirty="0"/>
              <a:t> – </a:t>
            </a:r>
            <a:r>
              <a:rPr lang="en-US" sz="2000" dirty="0" err="1"/>
              <a:t>pánové</a:t>
            </a:r>
            <a:r>
              <a:rPr lang="en-US" sz="2000" dirty="0"/>
              <a:t> je </a:t>
            </a:r>
            <a:r>
              <a:rPr lang="cs-CZ" sz="2000" dirty="0"/>
              <a:t>vy</a:t>
            </a:r>
            <a:r>
              <a:rPr lang="en-US" sz="2000" dirty="0" err="1"/>
              <a:t>užívali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b="1" dirty="0" err="1"/>
              <a:t>nájemní</a:t>
            </a:r>
            <a:r>
              <a:rPr lang="en-US" sz="2000" b="1" dirty="0"/>
              <a:t> </a:t>
            </a:r>
            <a:r>
              <a:rPr lang="en-US" sz="2000" b="1" dirty="0" err="1"/>
              <a:t>sílu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vše</a:t>
            </a:r>
            <a:r>
              <a:rPr lang="en-US" sz="2000" dirty="0"/>
              <a:t> co </a:t>
            </a:r>
            <a:r>
              <a:rPr lang="en-US" sz="2000" dirty="0" err="1"/>
              <a:t>vydělali</a:t>
            </a:r>
            <a:r>
              <a:rPr lang="en-US" sz="2000" dirty="0"/>
              <a:t>, </a:t>
            </a:r>
            <a:r>
              <a:rPr lang="en-US" sz="2000" dirty="0" err="1"/>
              <a:t>odevzdávali</a:t>
            </a:r>
            <a:r>
              <a:rPr lang="en-US" sz="2000" dirty="0"/>
              <a:t> </a:t>
            </a:r>
            <a:r>
              <a:rPr lang="en-US" sz="2000" dirty="0" err="1"/>
              <a:t>svým</a:t>
            </a:r>
            <a:r>
              <a:rPr lang="en-US" sz="2000" dirty="0"/>
              <a:t> </a:t>
            </a:r>
            <a:r>
              <a:rPr lang="en-US" sz="2000" dirty="0" err="1"/>
              <a:t>majitelům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pracovali např. jako</a:t>
            </a:r>
            <a:r>
              <a:rPr lang="en-US" sz="2000" dirty="0"/>
              <a:t>: </a:t>
            </a:r>
            <a:r>
              <a:rPr lang="en-US" sz="2000" dirty="0" err="1"/>
              <a:t>truhláři</a:t>
            </a:r>
            <a:r>
              <a:rPr lang="en-US" sz="2000" dirty="0"/>
              <a:t>, </a:t>
            </a:r>
            <a:r>
              <a:rPr lang="en-US" sz="2000" dirty="0" err="1"/>
              <a:t>zedníci</a:t>
            </a:r>
            <a:r>
              <a:rPr lang="en-US" sz="2000" dirty="0"/>
              <a:t>, </a:t>
            </a:r>
            <a:r>
              <a:rPr lang="en-US" sz="2000" dirty="0" err="1"/>
              <a:t>natěrači</a:t>
            </a:r>
            <a:r>
              <a:rPr lang="en-US" sz="2000" dirty="0"/>
              <a:t>, </a:t>
            </a:r>
            <a:r>
              <a:rPr lang="en-US" sz="2000" dirty="0" err="1"/>
              <a:t>ševci</a:t>
            </a:r>
            <a:r>
              <a:rPr lang="en-US" sz="2000" dirty="0"/>
              <a:t>, </a:t>
            </a:r>
            <a:r>
              <a:rPr lang="en-US" sz="2000" dirty="0" err="1"/>
              <a:t>krejčí</a:t>
            </a:r>
            <a:r>
              <a:rPr lang="en-US" sz="2000" dirty="0"/>
              <a:t>, </a:t>
            </a:r>
            <a:r>
              <a:rPr lang="en-US" sz="2000" dirty="0" err="1"/>
              <a:t>kováři</a:t>
            </a:r>
            <a:r>
              <a:rPr lang="en-US" sz="2000" dirty="0"/>
              <a:t>, </a:t>
            </a:r>
            <a:r>
              <a:rPr lang="en-US" sz="2000" dirty="0" err="1"/>
              <a:t>holiči</a:t>
            </a:r>
            <a:r>
              <a:rPr lang="en-US" sz="2000" dirty="0"/>
              <a:t>, </a:t>
            </a:r>
            <a:r>
              <a:rPr lang="en-US" sz="2000" dirty="0" err="1"/>
              <a:t>kočí</a:t>
            </a:r>
            <a:r>
              <a:rPr lang="en-US" sz="2000" dirty="0"/>
              <a:t>,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 err="1"/>
              <a:t>závozníci</a:t>
            </a:r>
            <a:r>
              <a:rPr lang="en-US" sz="2000" dirty="0"/>
              <a:t>; </a:t>
            </a:r>
            <a:r>
              <a:rPr lang="en-US" sz="2000" dirty="0" err="1"/>
              <a:t>ženy</a:t>
            </a:r>
            <a:r>
              <a:rPr lang="en-US" sz="2000" dirty="0"/>
              <a:t> b</a:t>
            </a:r>
            <a:r>
              <a:rPr lang="cs-CZ" sz="2000" dirty="0" err="1"/>
              <a:t>ývaly</a:t>
            </a:r>
            <a:r>
              <a:rPr lang="cs-CZ" sz="2000" dirty="0"/>
              <a:t> </a:t>
            </a:r>
            <a:r>
              <a:rPr lang="en-US" sz="2000" dirty="0" err="1"/>
              <a:t>služkami</a:t>
            </a:r>
            <a:r>
              <a:rPr lang="en-US" sz="2000" dirty="0"/>
              <a:t> v </a:t>
            </a:r>
            <a:r>
              <a:rPr lang="en-US" sz="2000" dirty="0" err="1"/>
              <a:t>domácnostech</a:t>
            </a:r>
            <a:r>
              <a:rPr lang="en-US" sz="2000" dirty="0"/>
              <a:t>, </a:t>
            </a:r>
            <a:r>
              <a:rPr lang="en-US" sz="2000" dirty="0" err="1"/>
              <a:t>kuchařkami</a:t>
            </a:r>
            <a:r>
              <a:rPr lang="en-US" sz="2000" dirty="0"/>
              <a:t>, </a:t>
            </a:r>
            <a:r>
              <a:rPr lang="en-US" sz="2000" dirty="0" err="1"/>
              <a:t>kojnými</a:t>
            </a:r>
            <a:r>
              <a:rPr lang="en-US" sz="2000" dirty="0"/>
              <a:t>, </a:t>
            </a:r>
            <a:r>
              <a:rPr lang="en-US" sz="2000" dirty="0" err="1"/>
              <a:t>praly</a:t>
            </a:r>
            <a:r>
              <a:rPr lang="en-US" sz="2000" dirty="0"/>
              <a:t>, </a:t>
            </a:r>
            <a:r>
              <a:rPr lang="en-US" sz="2000" dirty="0" err="1"/>
              <a:t>žehlily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   </a:t>
            </a:r>
            <a:r>
              <a:rPr lang="en-US" sz="2000" dirty="0" err="1"/>
              <a:t>atd</a:t>
            </a:r>
            <a:r>
              <a:rPr lang="en-US" sz="2000" dirty="0"/>
              <a:t>.</a:t>
            </a:r>
            <a:r>
              <a:rPr lang="cs-CZ" sz="2000" dirty="0"/>
              <a:t>nebo</a:t>
            </a:r>
            <a:r>
              <a:rPr lang="en-US" sz="2000" dirty="0"/>
              <a:t> 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ulicích</a:t>
            </a:r>
            <a:r>
              <a:rPr lang="en-US" sz="2000" dirty="0"/>
              <a:t> </a:t>
            </a:r>
            <a:r>
              <a:rPr lang="cs-CZ" sz="2000" dirty="0"/>
              <a:t>prodávaly různá jídla</a:t>
            </a:r>
            <a:r>
              <a:rPr lang="en-US" sz="2000" dirty="0"/>
              <a:t> a </a:t>
            </a:r>
            <a:r>
              <a:rPr lang="en-US" sz="2000" dirty="0" err="1"/>
              <a:t>sladkosti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běžné</a:t>
            </a:r>
            <a:r>
              <a:rPr lang="en-US" sz="2000" dirty="0"/>
              <a:t> v </a:t>
            </a:r>
            <a:r>
              <a:rPr lang="en-US" sz="2000" dirty="0" err="1"/>
              <a:t>Africe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70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D2BA54-4848-42E4-8E1F-1AC56BEC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2D8FD7-5E41-4E43-873F-9A9AE227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395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Od </a:t>
            </a:r>
            <a:r>
              <a:rPr lang="en-US" sz="1700" dirty="0" err="1"/>
              <a:t>samého</a:t>
            </a:r>
            <a:r>
              <a:rPr lang="en-US" sz="1700" dirty="0"/>
              <a:t> </a:t>
            </a:r>
            <a:r>
              <a:rPr lang="en-US" sz="1700" dirty="0" err="1"/>
              <a:t>počátku</a:t>
            </a:r>
            <a:r>
              <a:rPr lang="en-US" sz="1700" dirty="0"/>
              <a:t> </a:t>
            </a:r>
            <a:r>
              <a:rPr lang="en-US" sz="1700" dirty="0" err="1"/>
              <a:t>byli</a:t>
            </a:r>
            <a:r>
              <a:rPr lang="en-US" sz="1700" dirty="0"/>
              <a:t> </a:t>
            </a:r>
            <a:r>
              <a:rPr lang="en-US" sz="1700" dirty="0" err="1"/>
              <a:t>někteří</a:t>
            </a:r>
            <a:r>
              <a:rPr lang="en-US" sz="1700" dirty="0"/>
              <a:t> </a:t>
            </a:r>
            <a:r>
              <a:rPr lang="en-US" sz="1700" dirty="0" err="1"/>
              <a:t>otroci</a:t>
            </a:r>
            <a:r>
              <a:rPr lang="en-US" sz="1700" dirty="0"/>
              <a:t> </a:t>
            </a:r>
            <a:r>
              <a:rPr lang="en-US" sz="1700" dirty="0" err="1"/>
              <a:t>svými</a:t>
            </a:r>
            <a:r>
              <a:rPr lang="en-US" sz="1700" dirty="0"/>
              <a:t> </a:t>
            </a:r>
            <a:r>
              <a:rPr lang="en-US" sz="1700" dirty="0" err="1"/>
              <a:t>pány</a:t>
            </a:r>
            <a:r>
              <a:rPr lang="en-US" sz="1700" dirty="0"/>
              <a:t> </a:t>
            </a:r>
            <a:r>
              <a:rPr lang="en-US" sz="1700" dirty="0" err="1"/>
              <a:t>osvobozováni</a:t>
            </a:r>
            <a:r>
              <a:rPr lang="en-US" sz="1700" dirty="0"/>
              <a:t>, ale </a:t>
            </a:r>
            <a:r>
              <a:rPr lang="en-US" sz="1700" dirty="0" err="1"/>
              <a:t>jejich</a:t>
            </a:r>
            <a:r>
              <a:rPr lang="en-US" sz="1700" dirty="0"/>
              <a:t> </a:t>
            </a:r>
            <a:r>
              <a:rPr lang="en-US" sz="1700" dirty="0" err="1"/>
              <a:t>počet</a:t>
            </a:r>
            <a:r>
              <a:rPr lang="en-US" sz="1700" dirty="0"/>
              <a:t> </a:t>
            </a:r>
            <a:r>
              <a:rPr lang="en-US" sz="1700" dirty="0" err="1"/>
              <a:t>byl</a:t>
            </a:r>
            <a:r>
              <a:rPr lang="en-US" sz="1700" dirty="0"/>
              <a:t> </a:t>
            </a:r>
            <a:r>
              <a:rPr lang="en-US" sz="1700" dirty="0" err="1"/>
              <a:t>malý</a:t>
            </a:r>
            <a:r>
              <a:rPr lang="en-US" sz="1700" dirty="0"/>
              <a:t> – v 16. a 17. </a:t>
            </a:r>
            <a:r>
              <a:rPr lang="en-US" sz="1700" dirty="0" err="1"/>
              <a:t>století</a:t>
            </a:r>
            <a:r>
              <a:rPr lang="en-US" sz="1700" dirty="0"/>
              <a:t> </a:t>
            </a:r>
            <a:r>
              <a:rPr lang="en-US" sz="1700" dirty="0" err="1"/>
              <a:t>jen</a:t>
            </a:r>
            <a:r>
              <a:rPr lang="en-US" sz="1700" dirty="0"/>
              <a:t> </a:t>
            </a:r>
            <a:r>
              <a:rPr lang="en-US" sz="1700" dirty="0" err="1"/>
              <a:t>jedno</a:t>
            </a:r>
            <a:r>
              <a:rPr lang="en-US" sz="1700" dirty="0"/>
              <a:t> </a:t>
            </a:r>
            <a:r>
              <a:rPr lang="en-US" sz="1700" dirty="0" err="1"/>
              <a:t>procento</a:t>
            </a:r>
            <a:r>
              <a:rPr lang="en-US" sz="1700" dirty="0"/>
              <a:t>. </a:t>
            </a:r>
            <a:r>
              <a:rPr lang="en-US" sz="1700" dirty="0" err="1"/>
              <a:t>Naopak</a:t>
            </a:r>
            <a:r>
              <a:rPr lang="en-US" sz="1700" dirty="0"/>
              <a:t> </a:t>
            </a:r>
            <a:r>
              <a:rPr lang="en-US" sz="1700" dirty="0" err="1"/>
              <a:t>běžné</a:t>
            </a:r>
            <a:r>
              <a:rPr lang="en-US" sz="1700" dirty="0"/>
              <a:t> </a:t>
            </a:r>
            <a:r>
              <a:rPr lang="en-US" sz="1700" dirty="0" err="1"/>
              <a:t>bylo</a:t>
            </a:r>
            <a:r>
              <a:rPr lang="en-US" sz="1700" dirty="0"/>
              <a:t> </a:t>
            </a:r>
            <a:r>
              <a:rPr lang="en-US" sz="1700" dirty="0" err="1"/>
              <a:t>jejich</a:t>
            </a:r>
            <a:r>
              <a:rPr lang="en-US" sz="1700" dirty="0"/>
              <a:t> </a:t>
            </a:r>
            <a:r>
              <a:rPr lang="en-US" sz="1700" dirty="0" err="1"/>
              <a:t>znovuzotročování</a:t>
            </a:r>
            <a:r>
              <a:rPr lang="en-US" sz="1700" dirty="0"/>
              <a:t> – </a:t>
            </a:r>
            <a:r>
              <a:rPr lang="en-US" sz="1700" dirty="0" err="1"/>
              <a:t>každý</a:t>
            </a:r>
            <a:r>
              <a:rPr lang="en-US" sz="1700" dirty="0"/>
              <a:t> </a:t>
            </a:r>
            <a:r>
              <a:rPr lang="en-US" sz="1700" dirty="0" err="1"/>
              <a:t>bývalý</a:t>
            </a:r>
            <a:r>
              <a:rPr lang="en-US" sz="1700" dirty="0"/>
              <a:t> </a:t>
            </a:r>
            <a:r>
              <a:rPr lang="en-US" sz="1700" dirty="0" err="1"/>
              <a:t>otrok</a:t>
            </a:r>
            <a:r>
              <a:rPr lang="en-US" sz="1700" dirty="0"/>
              <a:t> </a:t>
            </a:r>
            <a:r>
              <a:rPr lang="en-US" sz="1700" dirty="0" err="1"/>
              <a:t>mohl</a:t>
            </a:r>
            <a:r>
              <a:rPr lang="en-US" sz="1700" dirty="0"/>
              <a:t> </a:t>
            </a:r>
            <a:r>
              <a:rPr lang="en-US" sz="1700" dirty="0" err="1"/>
              <a:t>být</a:t>
            </a:r>
            <a:r>
              <a:rPr lang="en-US" sz="1700" dirty="0"/>
              <a:t> </a:t>
            </a:r>
            <a:r>
              <a:rPr lang="en-US" sz="1700" dirty="0" err="1"/>
              <a:t>znovu</a:t>
            </a:r>
            <a:r>
              <a:rPr lang="en-US" sz="1700" dirty="0"/>
              <a:t> </a:t>
            </a:r>
            <a:r>
              <a:rPr lang="en-US" sz="1700" dirty="0" err="1"/>
              <a:t>uvržen</a:t>
            </a:r>
            <a:r>
              <a:rPr lang="en-US" sz="1700" dirty="0"/>
              <a:t> do </a:t>
            </a:r>
            <a:r>
              <a:rPr lang="en-US" sz="1700" dirty="0" err="1"/>
              <a:t>otroctví</a:t>
            </a:r>
            <a:r>
              <a:rPr lang="en-US" sz="1700" dirty="0"/>
              <a:t> a to pod </a:t>
            </a:r>
            <a:r>
              <a:rPr lang="en-US" sz="1700" dirty="0" err="1"/>
              <a:t>nejrůznějšími</a:t>
            </a:r>
            <a:r>
              <a:rPr lang="en-US" sz="1700" dirty="0"/>
              <a:t> </a:t>
            </a:r>
            <a:r>
              <a:rPr lang="en-US" sz="1700" dirty="0" err="1"/>
              <a:t>záminkami</a:t>
            </a:r>
            <a:r>
              <a:rPr lang="en-US" sz="1700" dirty="0"/>
              <a:t>. 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</a:t>
            </a:r>
            <a:r>
              <a:rPr lang="en-US" sz="1700" dirty="0"/>
              <a:t>Jak </a:t>
            </a:r>
            <a:r>
              <a:rPr lang="en-US" sz="1700" dirty="0" err="1"/>
              <a:t>otroci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se </a:t>
            </a:r>
            <a:r>
              <a:rPr lang="en-US" sz="1700" dirty="0" err="1"/>
              <a:t>pohybovali</a:t>
            </a:r>
            <a:r>
              <a:rPr lang="en-US" sz="1700" dirty="0"/>
              <a:t> </a:t>
            </a:r>
            <a:r>
              <a:rPr lang="en-US" sz="1700" dirty="0" err="1"/>
              <a:t>mimo</a:t>
            </a:r>
            <a:r>
              <a:rPr lang="en-US" sz="1700" dirty="0"/>
              <a:t> </a:t>
            </a:r>
            <a:r>
              <a:rPr lang="en-US" sz="1700" dirty="0" err="1"/>
              <a:t>plantáže</a:t>
            </a:r>
            <a:r>
              <a:rPr lang="cs-CZ" sz="1700" dirty="0"/>
              <a:t>,</a:t>
            </a:r>
            <a:r>
              <a:rPr lang="en-US" sz="1700" dirty="0"/>
              <a:t> </a:t>
            </a:r>
            <a:r>
              <a:rPr lang="en-US" sz="1700" dirty="0" err="1"/>
              <a:t>tak</a:t>
            </a:r>
            <a:r>
              <a:rPr lang="en-US" sz="1700" dirty="0"/>
              <a:t> </a:t>
            </a:r>
            <a:r>
              <a:rPr lang="en-US" sz="1700" dirty="0" err="1"/>
              <a:t>osvobození</a:t>
            </a:r>
            <a:r>
              <a:rPr lang="en-US" sz="1700" dirty="0"/>
              <a:t> </a:t>
            </a:r>
            <a:r>
              <a:rPr lang="en-US" sz="1700" dirty="0" err="1"/>
              <a:t>otroci</a:t>
            </a:r>
            <a:r>
              <a:rPr lang="en-US" sz="1700" dirty="0"/>
              <a:t>, </a:t>
            </a:r>
            <a:r>
              <a:rPr lang="en-US" sz="1700" dirty="0" err="1"/>
              <a:t>museli</a:t>
            </a:r>
            <a:r>
              <a:rPr lang="en-US" sz="1700" dirty="0"/>
              <a:t> </a:t>
            </a:r>
            <a:r>
              <a:rPr lang="en-US" sz="1700" dirty="0" err="1"/>
              <a:t>mít</a:t>
            </a:r>
            <a:r>
              <a:rPr lang="en-US" sz="1700" dirty="0"/>
              <a:t> </a:t>
            </a:r>
            <a:r>
              <a:rPr lang="en-US" sz="1700" dirty="0" err="1"/>
              <a:t>stále</a:t>
            </a:r>
            <a:r>
              <a:rPr lang="en-US" sz="1700" dirty="0"/>
              <a:t> </a:t>
            </a:r>
            <a:r>
              <a:rPr lang="en-US" sz="1700" dirty="0" err="1"/>
              <a:t>při</a:t>
            </a:r>
            <a:r>
              <a:rPr lang="en-US" sz="1700" dirty="0"/>
              <a:t> </a:t>
            </a:r>
            <a:r>
              <a:rPr lang="en-US" sz="1700" dirty="0" err="1"/>
              <a:t>sobě</a:t>
            </a:r>
            <a:r>
              <a:rPr lang="en-US" sz="1700" dirty="0"/>
              <a:t> pas </a:t>
            </a:r>
            <a:r>
              <a:rPr lang="cs-CZ" sz="1700" dirty="0"/>
              <a:t>	</a:t>
            </a:r>
            <a:r>
              <a:rPr lang="en-US" sz="1700" dirty="0"/>
              <a:t>a </a:t>
            </a:r>
            <a:r>
              <a:rPr lang="en-US" sz="1700" dirty="0" err="1"/>
              <a:t>různá</a:t>
            </a:r>
            <a:r>
              <a:rPr lang="en-US" sz="1700" dirty="0"/>
              <a:t> </a:t>
            </a:r>
            <a:r>
              <a:rPr lang="en-US" sz="1700" dirty="0" err="1"/>
              <a:t>povolení</a:t>
            </a:r>
            <a:r>
              <a:rPr lang="en-US" sz="1700" dirty="0"/>
              <a:t> – to </a:t>
            </a:r>
            <a:r>
              <a:rPr lang="en-US" sz="1700" dirty="0" err="1"/>
              <a:t>svědčí</a:t>
            </a:r>
            <a:r>
              <a:rPr lang="en-US" sz="1700" dirty="0"/>
              <a:t> o tom, jak </a:t>
            </a:r>
            <a:r>
              <a:rPr lang="en-US" sz="1700" dirty="0" err="1"/>
              <a:t>moc</a:t>
            </a:r>
            <a:r>
              <a:rPr lang="en-US" sz="1700" dirty="0"/>
              <a:t> se je </a:t>
            </a:r>
            <a:r>
              <a:rPr lang="en-US" sz="1700" dirty="0" err="1"/>
              <a:t>společnost</a:t>
            </a:r>
            <a:r>
              <a:rPr lang="en-US" sz="1700" dirty="0"/>
              <a:t> </a:t>
            </a:r>
            <a:r>
              <a:rPr lang="en-US" sz="1700" dirty="0" err="1"/>
              <a:t>snažila</a:t>
            </a:r>
            <a:r>
              <a:rPr lang="en-US" sz="1700" dirty="0"/>
              <a:t> </a:t>
            </a:r>
            <a:r>
              <a:rPr lang="en-US" sz="1700" dirty="0" err="1"/>
              <a:t>mít</a:t>
            </a:r>
            <a:r>
              <a:rPr lang="en-US" sz="1700" dirty="0"/>
              <a:t> pod </a:t>
            </a:r>
            <a:r>
              <a:rPr lang="en-US" sz="1700" dirty="0" err="1"/>
              <a:t>kontrolou</a:t>
            </a:r>
            <a:r>
              <a:rPr lang="en-US" sz="1700" dirty="0"/>
              <a:t>, </a:t>
            </a:r>
            <a:r>
              <a:rPr lang="en-US" sz="1700" dirty="0" err="1"/>
              <a:t>tzn</a:t>
            </a:r>
            <a:r>
              <a:rPr lang="en-US" sz="1700" dirty="0"/>
              <a:t>. </a:t>
            </a:r>
            <a:r>
              <a:rPr lang="cs-CZ" sz="1700" dirty="0"/>
              <a:t>	</a:t>
            </a:r>
            <a:r>
              <a:rPr lang="en-US" sz="1700" dirty="0" err="1"/>
              <a:t>všechny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</a:t>
            </a:r>
            <a:r>
              <a:rPr lang="en-US" sz="1700" dirty="0" err="1"/>
              <a:t>měli</a:t>
            </a:r>
            <a:r>
              <a:rPr lang="en-US" sz="1700" dirty="0"/>
              <a:t> </a:t>
            </a:r>
            <a:r>
              <a:rPr lang="en-US" sz="1700" dirty="0" err="1"/>
              <a:t>svůj</a:t>
            </a:r>
            <a:r>
              <a:rPr lang="en-US" sz="1700" dirty="0"/>
              <a:t> </a:t>
            </a:r>
            <a:r>
              <a:rPr lang="en-US" sz="1700" dirty="0" err="1"/>
              <a:t>život</a:t>
            </a:r>
            <a:r>
              <a:rPr lang="en-US" sz="1700" dirty="0"/>
              <a:t> </a:t>
            </a:r>
            <a:r>
              <a:rPr lang="en-US" sz="1700" dirty="0" err="1"/>
              <a:t>spojený</a:t>
            </a:r>
            <a:r>
              <a:rPr lang="en-US" sz="1700" dirty="0"/>
              <a:t> s </a:t>
            </a:r>
            <a:r>
              <a:rPr lang="en-US" sz="1700" dirty="0" err="1"/>
              <a:t>otroctvím</a:t>
            </a:r>
            <a:r>
              <a:rPr lang="cs-CZ" sz="1700" dirty="0"/>
              <a:t> (a s tmavou pletí)</a:t>
            </a:r>
            <a:r>
              <a:rPr lang="en-US" sz="17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Otroctví</a:t>
            </a:r>
            <a:r>
              <a:rPr lang="en-US" sz="1700" dirty="0"/>
              <a:t> </a:t>
            </a:r>
            <a:r>
              <a:rPr lang="en-US" sz="1700" dirty="0" err="1"/>
              <a:t>zasáhlo</a:t>
            </a:r>
            <a:r>
              <a:rPr lang="en-US" sz="1700" dirty="0"/>
              <a:t> </a:t>
            </a:r>
            <a:r>
              <a:rPr lang="en-US" sz="1700" dirty="0" err="1"/>
              <a:t>celé</a:t>
            </a:r>
            <a:r>
              <a:rPr lang="en-US" sz="1700" dirty="0"/>
              <a:t> </a:t>
            </a:r>
            <a:r>
              <a:rPr lang="en-US" sz="1700" dirty="0" err="1"/>
              <a:t>území</a:t>
            </a:r>
            <a:r>
              <a:rPr lang="en-US" sz="1700" dirty="0"/>
              <a:t> </a:t>
            </a:r>
            <a:r>
              <a:rPr lang="en-US" sz="1700" dirty="0" err="1"/>
              <a:t>Brazílie</a:t>
            </a:r>
            <a:r>
              <a:rPr lang="en-US" sz="1700" dirty="0"/>
              <a:t> – </a:t>
            </a:r>
            <a:r>
              <a:rPr lang="en-US" sz="1700" dirty="0" err="1"/>
              <a:t>šlo</a:t>
            </a:r>
            <a:r>
              <a:rPr lang="en-US" sz="1700" dirty="0"/>
              <a:t> o </a:t>
            </a:r>
            <a:r>
              <a:rPr lang="en-US" sz="1700" b="1" dirty="0" err="1"/>
              <a:t>největší</a:t>
            </a:r>
            <a:r>
              <a:rPr lang="en-US" sz="1700" b="1" dirty="0"/>
              <a:t> </a:t>
            </a:r>
            <a:r>
              <a:rPr lang="en-US" sz="1700" b="1" dirty="0" err="1"/>
              <a:t>dovoz</a:t>
            </a:r>
            <a:r>
              <a:rPr lang="en-US" sz="1700" b="1" dirty="0"/>
              <a:t> </a:t>
            </a:r>
            <a:r>
              <a:rPr lang="en-US" sz="1700" b="1" dirty="0" err="1"/>
              <a:t>afrických</a:t>
            </a:r>
            <a:r>
              <a:rPr lang="en-US" sz="1700" b="1" dirty="0"/>
              <a:t> </a:t>
            </a:r>
            <a:r>
              <a:rPr lang="en-US" sz="1700" b="1" dirty="0" err="1"/>
              <a:t>otroků</a:t>
            </a:r>
            <a:r>
              <a:rPr lang="en-US" sz="1700" b="1" dirty="0"/>
              <a:t> v </a:t>
            </a:r>
            <a:r>
              <a:rPr lang="cs-CZ" sz="1700" b="1" dirty="0"/>
              <a:t>lidských </a:t>
            </a:r>
            <a:r>
              <a:rPr lang="en-US" sz="1700" b="1" dirty="0" err="1"/>
              <a:t>dějinách</a:t>
            </a:r>
            <a:r>
              <a:rPr lang="cs-CZ" sz="1700" dirty="0"/>
              <a:t>;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r</a:t>
            </a:r>
            <a:r>
              <a:rPr lang="en-US" sz="1700" dirty="0" err="1"/>
              <a:t>ozmohlo</a:t>
            </a:r>
            <a:r>
              <a:rPr lang="en-US" sz="1700" dirty="0"/>
              <a:t> se </a:t>
            </a:r>
            <a:r>
              <a:rPr lang="en-US" sz="1700" dirty="0" err="1"/>
              <a:t>zde</a:t>
            </a:r>
            <a:r>
              <a:rPr lang="en-US" sz="1700" dirty="0"/>
              <a:t> se </a:t>
            </a:r>
            <a:r>
              <a:rPr lang="en-US" sz="1700" dirty="0" err="1"/>
              <a:t>natolik</a:t>
            </a:r>
            <a:r>
              <a:rPr lang="en-US" sz="1700" dirty="0"/>
              <a:t>, </a:t>
            </a:r>
            <a:r>
              <a:rPr lang="en-US" sz="1700" dirty="0" err="1"/>
              <a:t>že</a:t>
            </a:r>
            <a:r>
              <a:rPr lang="en-US" sz="1700" dirty="0"/>
              <a:t> </a:t>
            </a:r>
            <a:r>
              <a:rPr lang="en-US" sz="1700" dirty="0" err="1"/>
              <a:t>otroky</a:t>
            </a:r>
            <a:r>
              <a:rPr lang="en-US" sz="1700" dirty="0"/>
              <a:t> </a:t>
            </a:r>
            <a:r>
              <a:rPr lang="en-US" sz="1700" dirty="0" err="1"/>
              <a:t>vlastnili</a:t>
            </a:r>
            <a:r>
              <a:rPr lang="en-US" sz="1700" dirty="0"/>
              <a:t> </a:t>
            </a:r>
            <a:r>
              <a:rPr lang="en-US" sz="1700" dirty="0" err="1"/>
              <a:t>kněží</a:t>
            </a:r>
            <a:r>
              <a:rPr lang="en-US" sz="1700" dirty="0"/>
              <a:t>, </a:t>
            </a:r>
            <a:r>
              <a:rPr lang="en-US" sz="1700" dirty="0" err="1"/>
              <a:t>vojáci</a:t>
            </a:r>
            <a:r>
              <a:rPr lang="en-US" sz="1700" dirty="0"/>
              <a:t>, </a:t>
            </a:r>
            <a:r>
              <a:rPr lang="en-US" sz="1700" dirty="0" err="1"/>
              <a:t>úředníci</a:t>
            </a:r>
            <a:r>
              <a:rPr lang="en-US" sz="1700" dirty="0"/>
              <a:t>, </a:t>
            </a:r>
            <a:r>
              <a:rPr lang="en-US" sz="1700" dirty="0" err="1"/>
              <a:t>řemeslníci</a:t>
            </a:r>
            <a:r>
              <a:rPr lang="en-US" sz="1700" dirty="0"/>
              <a:t>, </a:t>
            </a:r>
            <a:r>
              <a:rPr lang="en-US" sz="1700" dirty="0" err="1"/>
              <a:t>hospodští</a:t>
            </a:r>
            <a:r>
              <a:rPr lang="en-US" sz="1700" dirty="0"/>
              <a:t>, </a:t>
            </a:r>
            <a:r>
              <a:rPr lang="cs-CZ" sz="1700" dirty="0"/>
              <a:t>	</a:t>
            </a:r>
            <a:r>
              <a:rPr lang="en-US" sz="1700" dirty="0" err="1"/>
              <a:t>obchodníci</a:t>
            </a:r>
            <a:r>
              <a:rPr lang="en-US" sz="1700" dirty="0"/>
              <a:t>, </a:t>
            </a:r>
            <a:r>
              <a:rPr lang="en-US" sz="1700" dirty="0" err="1"/>
              <a:t>rolníci</a:t>
            </a:r>
            <a:r>
              <a:rPr lang="en-US" sz="1700" dirty="0"/>
              <a:t> a </a:t>
            </a:r>
            <a:r>
              <a:rPr lang="en-US" sz="1700" dirty="0" err="1"/>
              <a:t>dokonce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sami</a:t>
            </a:r>
            <a:r>
              <a:rPr lang="en-US" sz="1700" dirty="0"/>
              <a:t> </a:t>
            </a:r>
            <a:r>
              <a:rPr lang="en-US" sz="1700" dirty="0" err="1"/>
              <a:t>osvobození</a:t>
            </a:r>
            <a:r>
              <a:rPr lang="en-US" sz="1700" dirty="0"/>
              <a:t> </a:t>
            </a:r>
            <a:r>
              <a:rPr lang="en-US" sz="1700" dirty="0" err="1"/>
              <a:t>otroci</a:t>
            </a:r>
            <a:r>
              <a:rPr lang="cs-CZ" sz="1700" dirty="0"/>
              <a:t>.</a:t>
            </a:r>
            <a:endParaRPr lang="en-US" sz="17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700" b="1" dirty="0"/>
              <a:t>T</a:t>
            </a:r>
            <a:r>
              <a:rPr lang="en-US" sz="1700" b="1" dirty="0" err="1"/>
              <a:t>akto</a:t>
            </a:r>
            <a:r>
              <a:rPr lang="en-US" sz="1700" b="1" dirty="0"/>
              <a:t> se v </a:t>
            </a:r>
            <a:r>
              <a:rPr lang="en-US" sz="1700" b="1" dirty="0" err="1"/>
              <a:t>Brazílii</a:t>
            </a:r>
            <a:r>
              <a:rPr lang="en-US" sz="1700" b="1" dirty="0"/>
              <a:t> </a:t>
            </a:r>
            <a:r>
              <a:rPr lang="en-US" sz="1700" b="1" dirty="0" err="1"/>
              <a:t>zakořenila</a:t>
            </a:r>
            <a:r>
              <a:rPr lang="en-US" sz="1700" b="1" dirty="0"/>
              <a:t> </a:t>
            </a:r>
            <a:r>
              <a:rPr lang="en-US" sz="1700" b="1" dirty="0" err="1"/>
              <a:t>sociální</a:t>
            </a:r>
            <a:r>
              <a:rPr lang="en-US" sz="1700" b="1" dirty="0"/>
              <a:t> </a:t>
            </a:r>
            <a:r>
              <a:rPr lang="en-US" sz="1700" b="1" dirty="0" err="1"/>
              <a:t>nerovnost</a:t>
            </a:r>
            <a:r>
              <a:rPr lang="en-US" sz="1700" b="1" dirty="0"/>
              <a:t>, rasa a </a:t>
            </a:r>
            <a:r>
              <a:rPr lang="en-US" sz="1700" b="1" dirty="0" err="1"/>
              <a:t>barva</a:t>
            </a:r>
            <a:r>
              <a:rPr lang="en-US" sz="1700" b="1" dirty="0"/>
              <a:t> </a:t>
            </a:r>
            <a:r>
              <a:rPr lang="en-US" sz="1700" b="1" dirty="0" err="1"/>
              <a:t>pleti</a:t>
            </a:r>
            <a:r>
              <a:rPr lang="en-US" sz="1700" b="1" dirty="0"/>
              <a:t> se </a:t>
            </a:r>
            <a:r>
              <a:rPr lang="en-US" sz="1700" b="1" dirty="0" err="1"/>
              <a:t>staly</a:t>
            </a:r>
            <a:r>
              <a:rPr lang="en-US" sz="1700" b="1" dirty="0"/>
              <a:t> </a:t>
            </a:r>
            <a:r>
              <a:rPr lang="en-US" sz="1700" b="1" dirty="0" err="1"/>
              <a:t>rozhodujícím</a:t>
            </a:r>
            <a:r>
              <a:rPr lang="en-US" sz="1700" b="1" dirty="0"/>
              <a:t> </a:t>
            </a:r>
            <a:r>
              <a:rPr lang="en-US" sz="1700" b="1" dirty="0" err="1"/>
              <a:t>faktorem</a:t>
            </a:r>
            <a:r>
              <a:rPr lang="en-US" sz="1700" b="1" dirty="0"/>
              <a:t> pro </a:t>
            </a:r>
            <a:r>
              <a:rPr lang="en-US" sz="1700" b="1" dirty="0" err="1"/>
              <a:t>postavení</a:t>
            </a:r>
            <a:r>
              <a:rPr lang="en-US" sz="1700" b="1" dirty="0"/>
              <a:t> </a:t>
            </a:r>
            <a:r>
              <a:rPr lang="en-US" sz="1700" b="1" dirty="0" err="1"/>
              <a:t>ve</a:t>
            </a:r>
            <a:r>
              <a:rPr lang="en-US" sz="1700" b="1" dirty="0"/>
              <a:t> </a:t>
            </a:r>
            <a:r>
              <a:rPr lang="en-US" sz="1700" b="1" dirty="0" err="1"/>
              <a:t>společnosti</a:t>
            </a:r>
            <a:r>
              <a:rPr lang="en-US" sz="1700" b="1" dirty="0"/>
              <a:t>, </a:t>
            </a:r>
            <a:r>
              <a:rPr lang="en-US" sz="1700" b="1" dirty="0" err="1"/>
              <a:t>na</a:t>
            </a:r>
            <a:r>
              <a:rPr lang="en-US" sz="1700" b="1" dirty="0"/>
              <a:t> ty, </a:t>
            </a:r>
            <a:r>
              <a:rPr lang="en-US" sz="1700" b="1" dirty="0" err="1"/>
              <a:t>kdo</a:t>
            </a:r>
            <a:r>
              <a:rPr lang="en-US" sz="1700" b="1" dirty="0"/>
              <a:t> </a:t>
            </a:r>
            <a:r>
              <a:rPr lang="en-US" sz="1700" b="1" dirty="0" err="1"/>
              <a:t>poroučí</a:t>
            </a:r>
            <a:r>
              <a:rPr lang="en-US" sz="1700" b="1" dirty="0"/>
              <a:t> a ty, </a:t>
            </a:r>
            <a:r>
              <a:rPr lang="en-US" sz="1700" b="1" dirty="0" err="1"/>
              <a:t>kteří</a:t>
            </a:r>
            <a:r>
              <a:rPr lang="en-US" sz="1700" b="1" dirty="0"/>
              <a:t> </a:t>
            </a:r>
            <a:r>
              <a:rPr lang="en-US" sz="1700" b="1" dirty="0" err="1"/>
              <a:t>poslouchají</a:t>
            </a:r>
            <a:r>
              <a:rPr lang="en-US" sz="1700" b="1" dirty="0"/>
              <a:t> – </a:t>
            </a:r>
            <a:r>
              <a:rPr lang="en-US" sz="1700" b="1" dirty="0" err="1"/>
              <a:t>šlo</a:t>
            </a:r>
            <a:r>
              <a:rPr lang="en-US" sz="1700" b="1" dirty="0"/>
              <a:t> o </a:t>
            </a:r>
            <a:r>
              <a:rPr lang="en-US" sz="1700" b="1" dirty="0" err="1"/>
              <a:t>patriarchální</a:t>
            </a:r>
            <a:r>
              <a:rPr lang="en-US" sz="1700" b="1" dirty="0"/>
              <a:t> a </a:t>
            </a:r>
            <a:r>
              <a:rPr lang="en-US" sz="1700" b="1" dirty="0" err="1"/>
              <a:t>striktně</a:t>
            </a:r>
            <a:r>
              <a:rPr lang="en-US" sz="1700" b="1" dirty="0"/>
              <a:t> </a:t>
            </a:r>
            <a:r>
              <a:rPr lang="en-US" sz="1700" b="1" dirty="0" err="1"/>
              <a:t>hierarchicky</a:t>
            </a:r>
            <a:r>
              <a:rPr lang="en-US" sz="1700" b="1" dirty="0"/>
              <a:t> </a:t>
            </a:r>
            <a:r>
              <a:rPr lang="en-US" sz="1700" b="1" dirty="0" err="1"/>
              <a:t>uspořádanou</a:t>
            </a:r>
            <a:r>
              <a:rPr lang="en-US" sz="1700" b="1" dirty="0"/>
              <a:t> </a:t>
            </a:r>
            <a:r>
              <a:rPr lang="en-US" sz="1700" b="1" dirty="0" err="1"/>
              <a:t>společnost</a:t>
            </a:r>
            <a:r>
              <a:rPr lang="cs-CZ" sz="1700" b="1" dirty="0"/>
              <a:t>, ve které bylo násilí na denním pořádku</a:t>
            </a:r>
            <a:r>
              <a:rPr lang="en-US" sz="17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72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1B1C778-CB74-477A-81AC-82908984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Rezistence černých otroků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DA4DA9-8831-46C0-9272-97AAE766B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Na </a:t>
            </a:r>
            <a:r>
              <a:rPr lang="en-US" sz="2000" dirty="0" err="1"/>
              <a:t>druhé</a:t>
            </a:r>
            <a:r>
              <a:rPr lang="en-US" sz="2000" dirty="0"/>
              <a:t> </a:t>
            </a:r>
            <a:r>
              <a:rPr lang="en-US" sz="2000" dirty="0" err="1"/>
              <a:t>straně</a:t>
            </a:r>
            <a:r>
              <a:rPr lang="cs-CZ" sz="2000" dirty="0"/>
              <a:t> se</a:t>
            </a:r>
            <a:r>
              <a:rPr lang="en-US" sz="2000" dirty="0"/>
              <a:t> </a:t>
            </a:r>
            <a:r>
              <a:rPr lang="en-US" sz="2000" dirty="0" err="1"/>
              <a:t>otroci</a:t>
            </a:r>
            <a:r>
              <a:rPr lang="en-US" sz="2000" dirty="0"/>
              <a:t> </a:t>
            </a:r>
            <a:r>
              <a:rPr lang="cs-CZ" sz="2000" dirty="0"/>
              <a:t>nikdy nenechali snížit na pouhý pracovní nástroj a </a:t>
            </a:r>
            <a:r>
              <a:rPr lang="en-US" sz="2000" dirty="0"/>
              <a:t>po </a:t>
            </a:r>
            <a:r>
              <a:rPr lang="en-US" sz="2000" dirty="0" err="1"/>
              <a:t>celou</a:t>
            </a:r>
            <a:r>
              <a:rPr lang="en-US" sz="2000" dirty="0"/>
              <a:t> </a:t>
            </a:r>
            <a:r>
              <a:rPr lang="en-US" sz="2000" dirty="0" err="1"/>
              <a:t>dobu</a:t>
            </a:r>
            <a:r>
              <a:rPr lang="cs-CZ" sz="2000" dirty="0"/>
              <a:t> fungováno otrokářského systému v Brazílii</a:t>
            </a:r>
            <a:r>
              <a:rPr lang="en-US" sz="2000" dirty="0"/>
              <a:t> </a:t>
            </a:r>
            <a:r>
              <a:rPr lang="en-US" sz="2000" dirty="0" err="1"/>
              <a:t>bojovali</a:t>
            </a:r>
            <a:r>
              <a:rPr lang="en-US" sz="2000" dirty="0"/>
              <a:t> za </a:t>
            </a:r>
            <a:r>
              <a:rPr lang="en-US" sz="2000" dirty="0" err="1"/>
              <a:t>zlepšení</a:t>
            </a:r>
            <a:r>
              <a:rPr lang="en-US" sz="2000" dirty="0"/>
              <a:t> </a:t>
            </a:r>
            <a:r>
              <a:rPr lang="en-US" sz="2000" dirty="0" err="1"/>
              <a:t>svých</a:t>
            </a:r>
            <a:r>
              <a:rPr lang="en-US" sz="2000" dirty="0"/>
              <a:t> </a:t>
            </a:r>
            <a:r>
              <a:rPr lang="en-US" sz="2000" dirty="0" err="1"/>
              <a:t>podmínek</a:t>
            </a:r>
            <a:r>
              <a:rPr lang="en-US" sz="2000" dirty="0"/>
              <a:t> – </a:t>
            </a:r>
            <a:r>
              <a:rPr lang="en-US" sz="2000" dirty="0" err="1"/>
              <a:t>zachovali</a:t>
            </a:r>
            <a:r>
              <a:rPr lang="en-US" sz="2000" dirty="0"/>
              <a:t> se </a:t>
            </a:r>
            <a:r>
              <a:rPr lang="en-US" sz="2000" dirty="0" err="1"/>
              <a:t>petice</a:t>
            </a:r>
            <a:r>
              <a:rPr lang="en-US" sz="2000" dirty="0"/>
              <a:t>, </a:t>
            </a:r>
            <a:r>
              <a:rPr lang="cs-CZ" sz="2000" dirty="0"/>
              <a:t>v nichž</a:t>
            </a:r>
            <a:r>
              <a:rPr lang="en-US" sz="2000" dirty="0"/>
              <a:t> </a:t>
            </a:r>
            <a:r>
              <a:rPr lang="en-US" sz="2000" dirty="0" err="1"/>
              <a:t>žádají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pány</a:t>
            </a:r>
            <a:r>
              <a:rPr lang="en-US" sz="2000" dirty="0"/>
              <a:t> o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volného</a:t>
            </a:r>
            <a:r>
              <a:rPr lang="en-US" sz="2000" dirty="0"/>
              <a:t> </a:t>
            </a:r>
            <a:r>
              <a:rPr lang="en-US" sz="2000" dirty="0" err="1"/>
              <a:t>času</a:t>
            </a:r>
            <a:r>
              <a:rPr lang="en-US" sz="2000" dirty="0"/>
              <a:t>, aby se </a:t>
            </a:r>
            <a:r>
              <a:rPr lang="en-US" sz="2000" dirty="0" err="1"/>
              <a:t>mohli</a:t>
            </a:r>
            <a:r>
              <a:rPr lang="en-US" sz="2000" dirty="0"/>
              <a:t> </a:t>
            </a:r>
            <a:r>
              <a:rPr lang="en-US" sz="2000" dirty="0" err="1"/>
              <a:t>starat</a:t>
            </a:r>
            <a:r>
              <a:rPr lang="en-US" sz="2000" dirty="0"/>
              <a:t> o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rodiny</a:t>
            </a:r>
            <a:r>
              <a:rPr lang="en-US" sz="2000" dirty="0"/>
              <a:t> a </a:t>
            </a:r>
            <a:r>
              <a:rPr lang="en-US" sz="2000" dirty="0" err="1"/>
              <a:t>bavit</a:t>
            </a:r>
            <a:r>
              <a:rPr lang="en-US" sz="2000" dirty="0"/>
              <a:t> se</a:t>
            </a:r>
            <a:r>
              <a:rPr lang="cs-CZ" sz="2000" dirty="0"/>
              <a:t>;</a:t>
            </a:r>
            <a:r>
              <a:rPr lang="en-US" sz="2000" dirty="0"/>
              <a:t> </a:t>
            </a:r>
            <a:r>
              <a:rPr lang="en-US" sz="2000" dirty="0" err="1"/>
              <a:t>proměňovali</a:t>
            </a:r>
            <a:r>
              <a:rPr lang="en-US" sz="2000" dirty="0"/>
              <a:t> </a:t>
            </a:r>
            <a:r>
              <a:rPr lang="en-US" sz="2000" dirty="0" err="1"/>
              <a:t>postupně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zvyky</a:t>
            </a:r>
            <a:r>
              <a:rPr lang="en-US" sz="2000" dirty="0"/>
              <a:t> a </a:t>
            </a:r>
            <a:r>
              <a:rPr lang="en-US" sz="2000" dirty="0" err="1"/>
              <a:t>tradice</a:t>
            </a:r>
            <a:r>
              <a:rPr lang="en-US" sz="2000" dirty="0"/>
              <a:t>, aby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udržitelné</a:t>
            </a:r>
            <a:r>
              <a:rPr lang="en-US" sz="2000" dirty="0"/>
              <a:t> v </a:t>
            </a:r>
            <a:r>
              <a:rPr lang="en-US" sz="2000" dirty="0" err="1"/>
              <a:t>novém</a:t>
            </a:r>
            <a:r>
              <a:rPr lang="en-US" sz="2000" dirty="0"/>
              <a:t> </a:t>
            </a:r>
            <a:r>
              <a:rPr lang="en-US" sz="2000" dirty="0" err="1"/>
              <a:t>prostředí</a:t>
            </a:r>
            <a:endParaRPr lang="en-US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 err="1"/>
              <a:t>tímto</a:t>
            </a:r>
            <a:r>
              <a:rPr lang="en-US" sz="2000" dirty="0"/>
              <a:t> </a:t>
            </a:r>
            <a:r>
              <a:rPr lang="en-US" sz="2000" dirty="0" err="1"/>
              <a:t>způsobem</a:t>
            </a:r>
            <a:r>
              <a:rPr lang="en-US" sz="2000" dirty="0"/>
              <a:t> se v </a:t>
            </a:r>
            <a:r>
              <a:rPr lang="en-US" sz="2000" dirty="0" err="1"/>
              <a:t>Brazílii</a:t>
            </a:r>
            <a:r>
              <a:rPr lang="en-US" sz="2000" dirty="0"/>
              <a:t> </a:t>
            </a:r>
            <a:r>
              <a:rPr lang="en-US" sz="2000" dirty="0" err="1"/>
              <a:t>zrodilo</a:t>
            </a:r>
            <a:r>
              <a:rPr lang="en-US" sz="2000" dirty="0"/>
              <a:t> </a:t>
            </a:r>
            <a:r>
              <a:rPr lang="en-US" sz="2000" b="1" dirty="0"/>
              <a:t>candomblé</a:t>
            </a:r>
            <a:r>
              <a:rPr lang="en-US" sz="2000" dirty="0"/>
              <a:t> – </a:t>
            </a:r>
            <a:r>
              <a:rPr lang="en-US" sz="2000" dirty="0" err="1"/>
              <a:t>původní</a:t>
            </a:r>
            <a:r>
              <a:rPr lang="en-US" sz="2000" dirty="0"/>
              <a:t> </a:t>
            </a:r>
            <a:r>
              <a:rPr lang="en-US" sz="2000" dirty="0" err="1"/>
              <a:t>animistické</a:t>
            </a:r>
            <a:r>
              <a:rPr lang="en-US" sz="2000" dirty="0"/>
              <a:t> </a:t>
            </a:r>
            <a:r>
              <a:rPr lang="en-US" sz="2000" dirty="0" err="1"/>
              <a:t>náboženství</a:t>
            </a:r>
            <a:r>
              <a:rPr lang="en-US" sz="2000" dirty="0"/>
              <a:t> </a:t>
            </a:r>
            <a:r>
              <a:rPr lang="cs-CZ" sz="2000" dirty="0"/>
              <a:t>	</a:t>
            </a:r>
            <a:r>
              <a:rPr lang="en-US" sz="2000" dirty="0"/>
              <a:t>z Afriky </a:t>
            </a:r>
            <a:r>
              <a:rPr lang="en-US" sz="2000" dirty="0" err="1"/>
              <a:t>přizpůsobené</a:t>
            </a:r>
            <a:r>
              <a:rPr lang="en-US" sz="2000" dirty="0"/>
              <a:t> </a:t>
            </a:r>
            <a:r>
              <a:rPr lang="en-US" sz="2000" dirty="0" err="1"/>
              <a:t>katolickým</a:t>
            </a:r>
            <a:r>
              <a:rPr lang="en-US" sz="2000" dirty="0"/>
              <a:t> </a:t>
            </a:r>
            <a:r>
              <a:rPr lang="en-US" sz="2000" dirty="0" err="1"/>
              <a:t>svatým</a:t>
            </a:r>
            <a:r>
              <a:rPr lang="en-US" sz="2000" dirty="0"/>
              <a:t> </a:t>
            </a:r>
            <a:r>
              <a:rPr lang="cs-CZ" sz="2000" dirty="0"/>
              <a:t>(synkretismus)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             </a:t>
            </a:r>
            <a:r>
              <a:rPr lang="en-US" sz="2000" dirty="0"/>
              <a:t>a </a:t>
            </a:r>
            <a:r>
              <a:rPr lang="en-US" sz="2000" b="1" dirty="0"/>
              <a:t>capoeira</a:t>
            </a:r>
            <a:r>
              <a:rPr lang="en-US" sz="2000" dirty="0"/>
              <a:t> – </a:t>
            </a:r>
            <a:r>
              <a:rPr lang="en-US" sz="2000" dirty="0" err="1"/>
              <a:t>bojové</a:t>
            </a:r>
            <a:r>
              <a:rPr lang="en-US" sz="2000" dirty="0"/>
              <a:t> </a:t>
            </a:r>
            <a:r>
              <a:rPr lang="en-US" sz="2000" dirty="0" err="1"/>
              <a:t>umění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představováno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tanec</a:t>
            </a:r>
            <a:r>
              <a:rPr lang="en-US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Zotročení lidé </a:t>
            </a:r>
            <a:r>
              <a:rPr lang="en-US" sz="2000" dirty="0" err="1"/>
              <a:t>navíc</a:t>
            </a:r>
            <a:r>
              <a:rPr lang="cs-CZ" sz="2000" dirty="0"/>
              <a:t> nikdy</a:t>
            </a:r>
            <a:r>
              <a:rPr lang="en-US" sz="2000" dirty="0"/>
              <a:t> </a:t>
            </a:r>
            <a:r>
              <a:rPr lang="en-US" sz="2000" dirty="0" err="1"/>
              <a:t>nepřestali</a:t>
            </a:r>
            <a:r>
              <a:rPr lang="en-US" sz="2000" dirty="0"/>
              <a:t> </a:t>
            </a:r>
            <a:r>
              <a:rPr lang="en-US" sz="2000" dirty="0" err="1"/>
              <a:t>bojovat</a:t>
            </a:r>
            <a:r>
              <a:rPr lang="en-US" sz="2000" dirty="0"/>
              <a:t> za </a:t>
            </a:r>
            <a:r>
              <a:rPr lang="en-US" sz="2000" dirty="0" err="1"/>
              <a:t>svoji</a:t>
            </a:r>
            <a:r>
              <a:rPr lang="en-US" sz="2000" dirty="0"/>
              <a:t> </a:t>
            </a:r>
            <a:r>
              <a:rPr lang="en-US" sz="2000" dirty="0" err="1"/>
              <a:t>svobodu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97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0EF853-9568-49D1-8941-DB8D7497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Vzpoury otroků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AD638E-CBF1-4101-AD8A-E1CB9201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671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V </a:t>
            </a:r>
            <a:r>
              <a:rPr lang="en-US" sz="1600" dirty="0" err="1"/>
              <a:t>průběhu</a:t>
            </a:r>
            <a:r>
              <a:rPr lang="en-US" sz="1600" dirty="0"/>
              <a:t> 16. </a:t>
            </a:r>
            <a:r>
              <a:rPr lang="en-US" sz="1600" dirty="0" err="1"/>
              <a:t>století</a:t>
            </a:r>
            <a:r>
              <a:rPr lang="en-US" sz="1600" dirty="0"/>
              <a:t> se v </a:t>
            </a:r>
            <a:r>
              <a:rPr lang="en-US" sz="1600" dirty="0" err="1"/>
              <a:t>portugalské</a:t>
            </a:r>
            <a:r>
              <a:rPr lang="en-US" sz="1600" dirty="0"/>
              <a:t> </a:t>
            </a:r>
            <a:r>
              <a:rPr lang="en-US" sz="1600" dirty="0" err="1"/>
              <a:t>Americe</a:t>
            </a:r>
            <a:r>
              <a:rPr lang="en-US" sz="1600" dirty="0"/>
              <a:t> </a:t>
            </a:r>
            <a:r>
              <a:rPr lang="en-US" sz="1600" dirty="0" err="1"/>
              <a:t>začínají</a:t>
            </a:r>
            <a:r>
              <a:rPr lang="en-US" sz="1600" dirty="0"/>
              <a:t> </a:t>
            </a:r>
            <a:r>
              <a:rPr lang="en-US" sz="1600" dirty="0" err="1"/>
              <a:t>objevovat</a:t>
            </a:r>
            <a:r>
              <a:rPr lang="en-US" sz="1600" dirty="0"/>
              <a:t> </a:t>
            </a:r>
            <a:r>
              <a:rPr lang="en-US" sz="1600" dirty="0" err="1"/>
              <a:t>pojmy</a:t>
            </a:r>
            <a:r>
              <a:rPr lang="en-US" sz="1600" dirty="0"/>
              <a:t> </a:t>
            </a:r>
            <a:r>
              <a:rPr lang="en-US" sz="1600" dirty="0" err="1"/>
              <a:t>jako</a:t>
            </a:r>
            <a:r>
              <a:rPr lang="en-US" sz="1600" dirty="0"/>
              <a:t> „</a:t>
            </a:r>
            <a:r>
              <a:rPr lang="en-US" sz="1600" dirty="0" err="1"/>
              <a:t>mocambo</a:t>
            </a:r>
            <a:r>
              <a:rPr lang="en-US" sz="1600" dirty="0"/>
              <a:t>“ a „quilombo“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   </a:t>
            </a:r>
            <a:r>
              <a:rPr lang="cs-CZ" sz="1600" dirty="0"/>
              <a:t>	</a:t>
            </a:r>
            <a:r>
              <a:rPr lang="en-US" sz="1600" i="1" dirty="0" err="1"/>
              <a:t>mocambo</a:t>
            </a:r>
            <a:r>
              <a:rPr lang="en-US" sz="1600" dirty="0"/>
              <a:t> – </a:t>
            </a:r>
            <a:r>
              <a:rPr lang="en-US" sz="1600" dirty="0" err="1"/>
              <a:t>skrýš</a:t>
            </a:r>
            <a:r>
              <a:rPr lang="en-US" sz="1600" dirty="0"/>
              <a:t>, </a:t>
            </a:r>
            <a:r>
              <a:rPr lang="en-US" sz="1600" dirty="0" err="1"/>
              <a:t>úkryt</a:t>
            </a:r>
            <a:endParaRPr lang="en-US" sz="16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   </a:t>
            </a:r>
            <a:r>
              <a:rPr lang="cs-CZ" sz="1600" dirty="0"/>
              <a:t>	</a:t>
            </a:r>
            <a:r>
              <a:rPr lang="en-US" sz="1600" i="1" dirty="0"/>
              <a:t>quilombo</a:t>
            </a:r>
            <a:r>
              <a:rPr lang="en-US" sz="1600" dirty="0"/>
              <a:t> – </a:t>
            </a:r>
            <a:r>
              <a:rPr lang="en-US" sz="1600" dirty="0" err="1"/>
              <a:t>termín</a:t>
            </a:r>
            <a:r>
              <a:rPr lang="en-US" sz="1600" dirty="0"/>
              <a:t> </a:t>
            </a:r>
            <a:r>
              <a:rPr lang="en-US" sz="1600" dirty="0" err="1"/>
              <a:t>používaný</a:t>
            </a:r>
            <a:r>
              <a:rPr lang="en-US" sz="1600" dirty="0"/>
              <a:t> v </a:t>
            </a:r>
            <a:r>
              <a:rPr lang="en-US" sz="1600" dirty="0" err="1"/>
              <a:t>Angole</a:t>
            </a:r>
            <a:r>
              <a:rPr lang="en-US" sz="1600" dirty="0"/>
              <a:t> pro </a:t>
            </a:r>
            <a:r>
              <a:rPr lang="en-US" sz="1600" dirty="0" err="1"/>
              <a:t>opevněný</a:t>
            </a:r>
            <a:r>
              <a:rPr lang="en-US" sz="1600" dirty="0"/>
              <a:t> a </a:t>
            </a:r>
            <a:r>
              <a:rPr lang="en-US" sz="1600" dirty="0" err="1"/>
              <a:t>ozbrojený</a:t>
            </a:r>
            <a:r>
              <a:rPr lang="en-US" sz="1600" dirty="0"/>
              <a:t> </a:t>
            </a:r>
            <a:r>
              <a:rPr lang="en-US" sz="1600" dirty="0" err="1"/>
              <a:t>tábor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</a:t>
            </a:r>
            <a:r>
              <a:rPr lang="en-US" sz="1600" dirty="0" err="1"/>
              <a:t>válečníci</a:t>
            </a:r>
            <a:r>
              <a:rPr lang="en-US" sz="1600" dirty="0"/>
              <a:t> </a:t>
            </a:r>
            <a:r>
              <a:rPr lang="en-US" sz="1600" dirty="0" err="1"/>
              <a:t>procházeli</a:t>
            </a:r>
            <a:r>
              <a:rPr lang="en-US" sz="16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                         </a:t>
            </a:r>
            <a:r>
              <a:rPr lang="en-US" sz="1600" dirty="0" err="1"/>
              <a:t>iniciačními</a:t>
            </a:r>
            <a:r>
              <a:rPr lang="en-US" sz="1600" dirty="0"/>
              <a:t> </a:t>
            </a:r>
            <a:r>
              <a:rPr lang="en-US" sz="1600" dirty="0" err="1"/>
              <a:t>rituály</a:t>
            </a:r>
            <a:endParaRPr lang="en-US" sz="1600" dirty="0"/>
          </a:p>
          <a:p>
            <a:pPr marL="66675" indent="0">
              <a:spcAft>
                <a:spcPts val="800"/>
              </a:spcAft>
              <a:buNone/>
            </a:pPr>
            <a:r>
              <a:rPr lang="cs-CZ" sz="1600" dirty="0"/>
              <a:t>		</a:t>
            </a:r>
            <a:r>
              <a:rPr lang="en-US" sz="1600" dirty="0"/>
              <a:t> –</a:t>
            </a:r>
            <a:r>
              <a:rPr lang="cs-CZ" sz="1600" dirty="0"/>
              <a:t> </a:t>
            </a:r>
            <a:r>
              <a:rPr lang="en-US" sz="1600" dirty="0"/>
              <a:t>v </a:t>
            </a:r>
            <a:r>
              <a:rPr lang="en-US" sz="1600" dirty="0" err="1"/>
              <a:t>brazilských</a:t>
            </a:r>
            <a:r>
              <a:rPr lang="en-US" sz="1600" dirty="0"/>
              <a:t> </a:t>
            </a:r>
            <a:r>
              <a:rPr lang="en-US" sz="1600" dirty="0" err="1"/>
              <a:t>poměrech</a:t>
            </a:r>
            <a:r>
              <a:rPr lang="en-US" sz="1600" dirty="0"/>
              <a:t> </a:t>
            </a:r>
            <a:r>
              <a:rPr lang="en-US" sz="1600" dirty="0" err="1"/>
              <a:t>šlo</a:t>
            </a:r>
            <a:r>
              <a:rPr lang="en-US" sz="1600" dirty="0"/>
              <a:t> o </a:t>
            </a:r>
            <a:r>
              <a:rPr lang="cs-CZ" sz="1600" dirty="0"/>
              <a:t>tábory </a:t>
            </a:r>
            <a:r>
              <a:rPr lang="en-US" sz="1600" dirty="0" err="1"/>
              <a:t>organizovan</a:t>
            </a:r>
            <a:r>
              <a:rPr lang="cs-CZ" sz="1600" dirty="0" err="1"/>
              <a:t>ých</a:t>
            </a:r>
            <a:r>
              <a:rPr lang="cs-CZ" sz="1600" dirty="0"/>
              <a:t> </a:t>
            </a:r>
            <a:r>
              <a:rPr lang="en-US" sz="1600" dirty="0" err="1"/>
              <a:t>skupin</a:t>
            </a:r>
            <a:r>
              <a:rPr lang="en-US" sz="1600" dirty="0"/>
              <a:t> </a:t>
            </a:r>
            <a:r>
              <a:rPr lang="en-US" sz="1600" dirty="0" err="1"/>
              <a:t>uprchlých</a:t>
            </a:r>
            <a:r>
              <a:rPr lang="en-US" sz="1600" dirty="0"/>
              <a:t> </a:t>
            </a:r>
            <a:r>
              <a:rPr lang="en-US" sz="1600" dirty="0" err="1"/>
              <a:t>otroků</a:t>
            </a:r>
            <a:r>
              <a:rPr lang="en-US" sz="1600" dirty="0"/>
              <a:t> –</a:t>
            </a:r>
            <a:endParaRPr lang="cs-CZ" sz="1600" dirty="0"/>
          </a:p>
          <a:p>
            <a:pPr marL="66675" indent="0">
              <a:spcAft>
                <a:spcPts val="800"/>
              </a:spcAft>
              <a:buNone/>
            </a:pPr>
            <a:r>
              <a:rPr lang="cs-CZ" sz="1600" dirty="0"/>
              <a:t>		n</a:t>
            </a:r>
            <a:r>
              <a:rPr lang="en-US" sz="1600" dirty="0" err="1"/>
              <a:t>ejproslulejším</a:t>
            </a:r>
            <a:r>
              <a:rPr lang="en-US" sz="1600" dirty="0"/>
              <a:t> </a:t>
            </a:r>
            <a:r>
              <a:rPr lang="en-US" sz="1600" dirty="0" err="1"/>
              <a:t>táborem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Palmares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Portugalští</a:t>
            </a:r>
            <a:r>
              <a:rPr lang="en-US" sz="1600" dirty="0"/>
              <a:t> </a:t>
            </a:r>
            <a:r>
              <a:rPr lang="en-US" sz="1600" dirty="0" err="1"/>
              <a:t>kolonizátoři</a:t>
            </a:r>
            <a:r>
              <a:rPr lang="en-US" sz="1600" dirty="0"/>
              <a:t> </a:t>
            </a:r>
            <a:r>
              <a:rPr lang="en-US" sz="1600" dirty="0" err="1"/>
              <a:t>měli</a:t>
            </a:r>
            <a:r>
              <a:rPr lang="en-US" sz="1600" dirty="0"/>
              <a:t> z </a:t>
            </a:r>
            <a:r>
              <a:rPr lang="en-US" sz="1600" dirty="0" err="1"/>
              <a:t>těchto</a:t>
            </a:r>
            <a:r>
              <a:rPr lang="en-US" sz="1600" dirty="0"/>
              <a:t> </a:t>
            </a:r>
            <a:r>
              <a:rPr lang="en-US" sz="1600" dirty="0" err="1"/>
              <a:t>skupin</a:t>
            </a:r>
            <a:r>
              <a:rPr lang="en-US" sz="1600" dirty="0"/>
              <a:t> </a:t>
            </a:r>
            <a:r>
              <a:rPr lang="en-US" sz="1600" dirty="0" err="1"/>
              <a:t>takové</a:t>
            </a:r>
            <a:r>
              <a:rPr lang="en-US" sz="1600" dirty="0"/>
              <a:t> </a:t>
            </a:r>
            <a:r>
              <a:rPr lang="en-US" sz="1600" dirty="0" err="1"/>
              <a:t>obavy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vydáno</a:t>
            </a:r>
            <a:r>
              <a:rPr lang="en-US" sz="1600" dirty="0"/>
              <a:t> </a:t>
            </a:r>
            <a:r>
              <a:rPr lang="en-US" sz="1600" dirty="0" err="1"/>
              <a:t>oficiální</a:t>
            </a:r>
            <a:r>
              <a:rPr lang="en-US" sz="1600" dirty="0"/>
              <a:t> </a:t>
            </a:r>
            <a:r>
              <a:rPr lang="en-US" sz="1600" dirty="0" err="1"/>
              <a:t>nařízení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zakazovalo</a:t>
            </a:r>
            <a:r>
              <a:rPr lang="en-US" sz="1600" dirty="0"/>
              <a:t> </a:t>
            </a:r>
            <a:r>
              <a:rPr lang="en-US" sz="1600" dirty="0" err="1"/>
              <a:t>spolčování</a:t>
            </a:r>
            <a:r>
              <a:rPr lang="en-US" sz="1600" dirty="0"/>
              <a:t> </a:t>
            </a:r>
            <a:r>
              <a:rPr lang="en-US" sz="1600" dirty="0" err="1"/>
              <a:t>více</a:t>
            </a:r>
            <a:r>
              <a:rPr lang="en-US" sz="1600" dirty="0"/>
              <a:t> </a:t>
            </a:r>
            <a:r>
              <a:rPr lang="en-US" sz="1600" dirty="0" err="1"/>
              <a:t>než</a:t>
            </a:r>
            <a:r>
              <a:rPr lang="en-US" sz="1600" dirty="0"/>
              <a:t> 6</a:t>
            </a:r>
            <a:r>
              <a:rPr lang="cs-CZ" sz="1600" dirty="0"/>
              <a:t>-ti</a:t>
            </a:r>
            <a:r>
              <a:rPr lang="en-US" sz="1600" dirty="0"/>
              <a:t> </a:t>
            </a:r>
            <a:r>
              <a:rPr lang="en-US" sz="1600" dirty="0" err="1"/>
              <a:t>otroků</a:t>
            </a:r>
            <a:r>
              <a:rPr lang="en-US" sz="1600" dirty="0"/>
              <a:t> </a:t>
            </a:r>
            <a:r>
              <a:rPr lang="en-US" sz="1600" dirty="0" err="1"/>
              <a:t>mimo</a:t>
            </a:r>
            <a:r>
              <a:rPr lang="en-US" sz="1600" dirty="0"/>
              <a:t> </a:t>
            </a:r>
            <a:r>
              <a:rPr lang="en-US" sz="1600" dirty="0" err="1"/>
              <a:t>vykonávání</a:t>
            </a:r>
            <a:r>
              <a:rPr lang="en-US" sz="1600" dirty="0"/>
              <a:t> </a:t>
            </a:r>
            <a:r>
              <a:rPr lang="en-US" sz="1600" dirty="0" err="1"/>
              <a:t>pracovní</a:t>
            </a:r>
            <a:r>
              <a:rPr lang="en-US" sz="1600" dirty="0"/>
              <a:t> </a:t>
            </a:r>
            <a:r>
              <a:rPr lang="en-US" sz="1600" dirty="0" err="1"/>
              <a:t>povinnosti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78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D8E02A-CFF4-47A3-AE46-5A61C323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Quilomby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3C8B74-6AAA-42BB-A1E6-CFA44474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Nejreálnější</a:t>
            </a:r>
            <a:r>
              <a:rPr lang="en-US" sz="1700" dirty="0"/>
              <a:t> </a:t>
            </a:r>
            <a:r>
              <a:rPr lang="en-US" sz="1700" dirty="0" err="1"/>
              <a:t>možností</a:t>
            </a:r>
            <a:r>
              <a:rPr lang="en-US" sz="1700" dirty="0"/>
              <a:t>, jak se </a:t>
            </a:r>
            <a:r>
              <a:rPr lang="en-US" sz="1700" dirty="0" err="1"/>
              <a:t>zbavit</a:t>
            </a:r>
            <a:r>
              <a:rPr lang="en-US" sz="1700" dirty="0"/>
              <a:t> </a:t>
            </a:r>
            <a:r>
              <a:rPr lang="en-US" sz="1700" dirty="0" err="1"/>
              <a:t>otroctví</a:t>
            </a:r>
            <a:r>
              <a:rPr lang="en-US" sz="1700" dirty="0"/>
              <a:t>, </a:t>
            </a:r>
            <a:r>
              <a:rPr lang="en-US" sz="1700" dirty="0" err="1"/>
              <a:t>byl</a:t>
            </a:r>
            <a:r>
              <a:rPr lang="en-US" sz="1700" dirty="0"/>
              <a:t> pro </a:t>
            </a:r>
            <a:r>
              <a:rPr lang="en-US" sz="1700" dirty="0" err="1"/>
              <a:t>Afričany</a:t>
            </a:r>
            <a:r>
              <a:rPr lang="en-US" sz="1700" dirty="0"/>
              <a:t> </a:t>
            </a:r>
            <a:r>
              <a:rPr lang="en-US" sz="1700" dirty="0" err="1"/>
              <a:t>útěk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skupině</a:t>
            </a:r>
            <a:endParaRPr lang="en-US" sz="17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700" dirty="0"/>
              <a:t>	- </a:t>
            </a:r>
            <a:r>
              <a:rPr lang="en-US" sz="1700" dirty="0" err="1"/>
              <a:t>když</a:t>
            </a:r>
            <a:r>
              <a:rPr lang="en-US" sz="1700" dirty="0"/>
              <a:t> se </a:t>
            </a:r>
            <a:r>
              <a:rPr lang="en-US" sz="1700" dirty="0" err="1"/>
              <a:t>jim</a:t>
            </a:r>
            <a:r>
              <a:rPr lang="en-US" sz="1700" dirty="0"/>
              <a:t> to </a:t>
            </a:r>
            <a:r>
              <a:rPr lang="en-US" sz="1700" dirty="0" err="1"/>
              <a:t>podařilo</a:t>
            </a:r>
            <a:r>
              <a:rPr lang="en-US" sz="1700" dirty="0"/>
              <a:t>, </a:t>
            </a:r>
            <a:r>
              <a:rPr lang="en-US" sz="1700" dirty="0" err="1"/>
              <a:t>založili</a:t>
            </a:r>
            <a:r>
              <a:rPr lang="en-US" sz="1700" dirty="0"/>
              <a:t> </a:t>
            </a:r>
            <a:r>
              <a:rPr lang="en-US" sz="1700" dirty="0" err="1"/>
              <a:t>tábor</a:t>
            </a:r>
            <a:r>
              <a:rPr lang="en-US" sz="1700" dirty="0"/>
              <a:t> </a:t>
            </a:r>
            <a:r>
              <a:rPr lang="en-US" sz="1700" dirty="0" err="1"/>
              <a:t>buď</a:t>
            </a:r>
            <a:r>
              <a:rPr lang="en-US" sz="1700" dirty="0"/>
              <a:t> v </a:t>
            </a:r>
            <a:r>
              <a:rPr lang="en-US" sz="1700" dirty="0" err="1"/>
              <a:t>lesích</a:t>
            </a:r>
            <a:r>
              <a:rPr lang="en-US" sz="1700" dirty="0"/>
              <a:t> </a:t>
            </a:r>
            <a:r>
              <a:rPr lang="en-US" sz="1700" dirty="0" err="1"/>
              <a:t>nebo</a:t>
            </a:r>
            <a:r>
              <a:rPr lang="en-US" sz="1700" dirty="0"/>
              <a:t> v </a:t>
            </a:r>
            <a:r>
              <a:rPr lang="en-US" sz="1700" dirty="0" err="1"/>
              <a:t>neobydlených</a:t>
            </a:r>
            <a:r>
              <a:rPr lang="en-US" sz="1700" dirty="0"/>
              <a:t> </a:t>
            </a:r>
            <a:r>
              <a:rPr lang="en-US" sz="1700" dirty="0" err="1"/>
              <a:t>savanách</a:t>
            </a:r>
            <a:r>
              <a:rPr lang="en-US" sz="1700" dirty="0"/>
              <a:t> </a:t>
            </a:r>
            <a:r>
              <a:rPr lang="cs-CZ" sz="1700" dirty="0"/>
              <a:t>vnitrozemí 	</a:t>
            </a:r>
            <a:r>
              <a:rPr lang="en-US" sz="1700" dirty="0"/>
              <a:t>(</a:t>
            </a:r>
            <a:r>
              <a:rPr lang="en-US" sz="1700" dirty="0" err="1"/>
              <a:t>sertão</a:t>
            </a:r>
            <a:r>
              <a:rPr lang="en-US" sz="1700" dirty="0"/>
              <a:t>),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místě</a:t>
            </a:r>
            <a:r>
              <a:rPr lang="en-US" sz="1700" dirty="0"/>
              <a:t> </a:t>
            </a:r>
            <a:r>
              <a:rPr lang="en-US" sz="1700" dirty="0" err="1"/>
              <a:t>obtížně</a:t>
            </a:r>
            <a:r>
              <a:rPr lang="en-US" sz="1700" dirty="0"/>
              <a:t> </a:t>
            </a:r>
            <a:r>
              <a:rPr lang="en-US" sz="1700" dirty="0" err="1"/>
              <a:t>dostupném</a:t>
            </a:r>
            <a:r>
              <a:rPr lang="en-US" sz="17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Nejednalo</a:t>
            </a:r>
            <a:r>
              <a:rPr lang="en-US" sz="1700" dirty="0"/>
              <a:t> se ale </a:t>
            </a:r>
            <a:r>
              <a:rPr lang="en-US" sz="1700" dirty="0" err="1"/>
              <a:t>pouze</a:t>
            </a:r>
            <a:r>
              <a:rPr lang="en-US" sz="1700" dirty="0"/>
              <a:t> o </a:t>
            </a:r>
            <a:r>
              <a:rPr lang="en-US" sz="1700" dirty="0" err="1"/>
              <a:t>provizorní</a:t>
            </a:r>
            <a:r>
              <a:rPr lang="en-US" sz="1700" dirty="0"/>
              <a:t> </a:t>
            </a:r>
            <a:r>
              <a:rPr lang="en-US" sz="1700" dirty="0" err="1"/>
              <a:t>tábory</a:t>
            </a:r>
            <a:r>
              <a:rPr lang="en-US" sz="1700" dirty="0"/>
              <a:t>, </a:t>
            </a:r>
            <a:r>
              <a:rPr lang="en-US" sz="1700" dirty="0" err="1"/>
              <a:t>byla</a:t>
            </a:r>
            <a:r>
              <a:rPr lang="en-US" sz="1700" dirty="0"/>
              <a:t> to </a:t>
            </a:r>
            <a:r>
              <a:rPr lang="en-US" sz="1700" dirty="0" err="1"/>
              <a:t>organizovaná</a:t>
            </a:r>
            <a:r>
              <a:rPr lang="en-US" sz="1700" dirty="0"/>
              <a:t> </a:t>
            </a:r>
            <a:r>
              <a:rPr lang="en-US" sz="1700" dirty="0" err="1"/>
              <a:t>společenství</a:t>
            </a:r>
            <a:r>
              <a:rPr lang="en-US" sz="1700" dirty="0"/>
              <a:t>, </a:t>
            </a:r>
            <a:r>
              <a:rPr lang="en-US" sz="1700" dirty="0" err="1"/>
              <a:t>která</a:t>
            </a:r>
            <a:r>
              <a:rPr lang="en-US" sz="1700" dirty="0"/>
              <a:t>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alternativou</a:t>
            </a:r>
            <a:r>
              <a:rPr lang="en-US" sz="1700" dirty="0"/>
              <a:t> </a:t>
            </a:r>
            <a:r>
              <a:rPr lang="en-US" sz="1700" dirty="0" err="1"/>
              <a:t>zaběhnutých</a:t>
            </a:r>
            <a:r>
              <a:rPr lang="en-US" sz="1700" dirty="0"/>
              <a:t> </a:t>
            </a:r>
            <a:r>
              <a:rPr lang="en-US" sz="1700" dirty="0" err="1"/>
              <a:t>pořádků</a:t>
            </a:r>
            <a:r>
              <a:rPr lang="en-US" sz="1700" dirty="0"/>
              <a:t> – </a:t>
            </a:r>
            <a:r>
              <a:rPr lang="en-US" sz="1700" i="1" dirty="0" err="1"/>
              <a:t>quilomby</a:t>
            </a:r>
            <a:r>
              <a:rPr lang="en-US" sz="1700" dirty="0"/>
              <a:t> se </a:t>
            </a:r>
            <a:r>
              <a:rPr lang="en-US" sz="1700" dirty="0" err="1"/>
              <a:t>stávaly</a:t>
            </a:r>
            <a:r>
              <a:rPr lang="en-US" sz="1700" dirty="0"/>
              <a:t> </a:t>
            </a:r>
            <a:r>
              <a:rPr lang="en-US" sz="1700" dirty="0" err="1"/>
              <a:t>součástí</a:t>
            </a:r>
            <a:r>
              <a:rPr lang="en-US" sz="1700" dirty="0"/>
              <a:t> </a:t>
            </a:r>
            <a:r>
              <a:rPr lang="en-US" sz="1700" dirty="0" err="1"/>
              <a:t>lokálních</a:t>
            </a:r>
            <a:r>
              <a:rPr lang="en-US" sz="1700" dirty="0"/>
              <a:t> </a:t>
            </a:r>
            <a:r>
              <a:rPr lang="en-US" sz="1700" dirty="0" err="1"/>
              <a:t>společenství</a:t>
            </a:r>
            <a:r>
              <a:rPr lang="en-US" sz="1700" dirty="0"/>
              <a:t> 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</a:t>
            </a:r>
            <a:r>
              <a:rPr lang="en-US" sz="1700" dirty="0"/>
              <a:t>– </a:t>
            </a:r>
            <a:r>
              <a:rPr lang="en-US" sz="1700" dirty="0" err="1"/>
              <a:t>jejich</a:t>
            </a:r>
            <a:r>
              <a:rPr lang="en-US" sz="1700" dirty="0"/>
              <a:t> </a:t>
            </a:r>
            <a:r>
              <a:rPr lang="en-US" sz="1700" dirty="0" err="1"/>
              <a:t>obyvatelé</a:t>
            </a:r>
            <a:r>
              <a:rPr lang="en-US" sz="1700" dirty="0"/>
              <a:t> </a:t>
            </a:r>
            <a:r>
              <a:rPr lang="en-US" sz="1700" dirty="0" err="1"/>
              <a:t>obchodovali</a:t>
            </a:r>
            <a:r>
              <a:rPr lang="en-US" sz="1700" dirty="0"/>
              <a:t> s </a:t>
            </a:r>
            <a:r>
              <a:rPr lang="en-US" sz="1700" dirty="0" err="1"/>
              <a:t>osadníky</a:t>
            </a:r>
            <a:r>
              <a:rPr lang="en-US" sz="1700" dirty="0"/>
              <a:t>, </a:t>
            </a:r>
            <a:r>
              <a:rPr lang="en-US" sz="1700" dirty="0" err="1"/>
              <a:t>zřizovali</a:t>
            </a:r>
            <a:r>
              <a:rPr lang="en-US" sz="1700" dirty="0"/>
              <a:t> </a:t>
            </a:r>
            <a:r>
              <a:rPr lang="en-US" sz="1700" dirty="0" err="1"/>
              <a:t>komplexí</a:t>
            </a:r>
            <a:r>
              <a:rPr lang="en-US" sz="1700" dirty="0"/>
              <a:t> </a:t>
            </a:r>
            <a:r>
              <a:rPr lang="en-US" sz="1700" dirty="0" err="1"/>
              <a:t>síť</a:t>
            </a:r>
            <a:r>
              <a:rPr lang="en-US" sz="1700" dirty="0"/>
              <a:t> </a:t>
            </a:r>
            <a:r>
              <a:rPr lang="en-US" sz="1700" dirty="0" err="1"/>
              <a:t>informací</a:t>
            </a:r>
            <a:r>
              <a:rPr lang="en-US" sz="1700" dirty="0"/>
              <a:t> a </a:t>
            </a:r>
            <a:r>
              <a:rPr lang="en-US" sz="1700" dirty="0" err="1"/>
              <a:t>informátorů</a:t>
            </a:r>
            <a:r>
              <a:rPr lang="en-US" sz="1700" dirty="0"/>
              <a:t>.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Obyvatelé</a:t>
            </a:r>
            <a:r>
              <a:rPr lang="en-US" sz="1700" dirty="0"/>
              <a:t> </a:t>
            </a:r>
            <a:r>
              <a:rPr lang="en-US" sz="1700" dirty="0" err="1"/>
              <a:t>quilombů</a:t>
            </a:r>
            <a:r>
              <a:rPr lang="en-US" sz="1700" dirty="0"/>
              <a:t> se </a:t>
            </a:r>
            <a:r>
              <a:rPr lang="en-US" sz="1700" dirty="0" err="1"/>
              <a:t>živili</a:t>
            </a:r>
            <a:r>
              <a:rPr lang="en-US" sz="1700" dirty="0"/>
              <a:t> </a:t>
            </a:r>
            <a:r>
              <a:rPr lang="en-US" sz="1700" dirty="0" err="1"/>
              <a:t>sběrem</a:t>
            </a:r>
            <a:r>
              <a:rPr lang="en-US" sz="1700" dirty="0"/>
              <a:t> </a:t>
            </a:r>
            <a:r>
              <a:rPr lang="en-US" sz="1700" dirty="0" err="1"/>
              <a:t>lesních</a:t>
            </a:r>
            <a:r>
              <a:rPr lang="en-US" sz="1700" dirty="0"/>
              <a:t> </a:t>
            </a:r>
            <a:r>
              <a:rPr lang="en-US" sz="1700" dirty="0" err="1"/>
              <a:t>plodů</a:t>
            </a:r>
            <a:r>
              <a:rPr lang="en-US" sz="1700" dirty="0"/>
              <a:t>, </a:t>
            </a:r>
            <a:r>
              <a:rPr lang="en-US" sz="1700" dirty="0" err="1"/>
              <a:t>měli</a:t>
            </a:r>
            <a:r>
              <a:rPr lang="en-US" sz="1700" dirty="0"/>
              <a:t> </a:t>
            </a:r>
            <a:r>
              <a:rPr lang="en-US" sz="1700" dirty="0" err="1"/>
              <a:t>vlastní</a:t>
            </a:r>
            <a:r>
              <a:rPr lang="en-US" sz="1700" dirty="0"/>
              <a:t> </a:t>
            </a:r>
            <a:r>
              <a:rPr lang="en-US" sz="1700" dirty="0" err="1"/>
              <a:t>malá</a:t>
            </a:r>
            <a:r>
              <a:rPr lang="en-US" sz="1700" dirty="0"/>
              <a:t> pole, </a:t>
            </a:r>
            <a:r>
              <a:rPr lang="en-US" sz="1700" dirty="0" err="1"/>
              <a:t>kde</a:t>
            </a:r>
            <a:r>
              <a:rPr lang="en-US" sz="1700" dirty="0"/>
              <a:t> </a:t>
            </a:r>
            <a:r>
              <a:rPr lang="en-US" sz="1700" dirty="0" err="1"/>
              <a:t>pěstovali</a:t>
            </a:r>
            <a:r>
              <a:rPr lang="en-US" sz="1700" dirty="0"/>
              <a:t> </a:t>
            </a:r>
            <a:r>
              <a:rPr lang="en-US" sz="1700" dirty="0" err="1"/>
              <a:t>kukuřici</a:t>
            </a:r>
            <a:r>
              <a:rPr lang="en-US" sz="1700" dirty="0"/>
              <a:t>, </a:t>
            </a:r>
            <a:r>
              <a:rPr lang="en-US" sz="1700" dirty="0" err="1"/>
              <a:t>maniok</a:t>
            </a:r>
            <a:r>
              <a:rPr lang="en-US" sz="1700" dirty="0"/>
              <a:t>, </a:t>
            </a:r>
            <a:r>
              <a:rPr lang="en-US" sz="1700" dirty="0" err="1"/>
              <a:t>fazole</a:t>
            </a:r>
            <a:r>
              <a:rPr lang="en-US" sz="1700" dirty="0"/>
              <a:t>, </a:t>
            </a:r>
            <a:r>
              <a:rPr lang="en-US" sz="1700" dirty="0" err="1"/>
              <a:t>tabák</a:t>
            </a:r>
            <a:r>
              <a:rPr lang="en-US" sz="1700" dirty="0"/>
              <a:t>, </a:t>
            </a:r>
            <a:r>
              <a:rPr lang="en-US" sz="1700" dirty="0" err="1"/>
              <a:t>batáty</a:t>
            </a:r>
            <a:r>
              <a:rPr lang="en-US" sz="1700" dirty="0"/>
              <a:t>, </a:t>
            </a:r>
            <a:r>
              <a:rPr lang="en-US" sz="1700" dirty="0" err="1"/>
              <a:t>chovali</a:t>
            </a:r>
            <a:r>
              <a:rPr lang="en-US" sz="1700" dirty="0"/>
              <a:t> </a:t>
            </a:r>
            <a:r>
              <a:rPr lang="en-US" sz="1700" dirty="0" err="1"/>
              <a:t>slepice</a:t>
            </a:r>
            <a:r>
              <a:rPr lang="en-US" sz="1700" dirty="0"/>
              <a:t>. A </a:t>
            </a:r>
            <a:r>
              <a:rPr lang="en-US" sz="1700" dirty="0" err="1"/>
              <a:t>především</a:t>
            </a:r>
            <a:r>
              <a:rPr lang="en-US" sz="1700" dirty="0"/>
              <a:t> </a:t>
            </a:r>
            <a:r>
              <a:rPr lang="en-US" sz="1700" dirty="0" err="1"/>
              <a:t>navazovali</a:t>
            </a:r>
            <a:r>
              <a:rPr lang="en-US" sz="1700" dirty="0"/>
              <a:t> </a:t>
            </a:r>
            <a:r>
              <a:rPr lang="en-US" sz="1700" dirty="0" err="1"/>
              <a:t>vztahy</a:t>
            </a:r>
            <a:r>
              <a:rPr lang="en-US" sz="1700" dirty="0"/>
              <a:t> se </a:t>
            </a:r>
            <a:r>
              <a:rPr lang="en-US" sz="1700" dirty="0" err="1"/>
              <a:t>sousedními</a:t>
            </a:r>
            <a:r>
              <a:rPr lang="en-US" sz="1700" dirty="0"/>
              <a:t> </a:t>
            </a:r>
            <a:r>
              <a:rPr lang="en-US" sz="1700" dirty="0" err="1"/>
              <a:t>osadami</a:t>
            </a:r>
            <a:r>
              <a:rPr lang="en-US" sz="1700" dirty="0"/>
              <a:t> – </a:t>
            </a:r>
            <a:r>
              <a:rPr lang="en-US" sz="1700" dirty="0" err="1"/>
              <a:t>většinou</a:t>
            </a:r>
            <a:r>
              <a:rPr lang="en-US" sz="1700" dirty="0"/>
              <a:t> </a:t>
            </a:r>
            <a:r>
              <a:rPr lang="en-US" sz="1700" dirty="0" err="1"/>
              <a:t>šlo</a:t>
            </a:r>
            <a:r>
              <a:rPr lang="en-US" sz="1700" dirty="0"/>
              <a:t> o </a:t>
            </a:r>
            <a:r>
              <a:rPr lang="en-US" sz="1700" dirty="0" err="1"/>
              <a:t>kombinaci</a:t>
            </a:r>
            <a:r>
              <a:rPr lang="en-US" sz="1700" dirty="0"/>
              <a:t> </a:t>
            </a:r>
            <a:r>
              <a:rPr lang="en-US" sz="1700" dirty="0" err="1"/>
              <a:t>mírumilovného</a:t>
            </a:r>
            <a:r>
              <a:rPr lang="en-US" sz="1700" dirty="0"/>
              <a:t> a </a:t>
            </a:r>
            <a:r>
              <a:rPr lang="en-US" sz="1700" dirty="0" err="1"/>
              <a:t>konfliktního</a:t>
            </a:r>
            <a:r>
              <a:rPr lang="en-US" sz="1700" dirty="0"/>
              <a:t> </a:t>
            </a:r>
            <a:r>
              <a:rPr lang="en-US" sz="1700" dirty="0" err="1"/>
              <a:t>soužití</a:t>
            </a:r>
            <a:r>
              <a:rPr lang="en-US" sz="1700" dirty="0"/>
              <a:t> – s </a:t>
            </a:r>
            <a:r>
              <a:rPr lang="en-US" sz="1700" dirty="0" err="1"/>
              <a:t>některými</a:t>
            </a:r>
            <a:r>
              <a:rPr lang="en-US" sz="1700" dirty="0"/>
              <a:t> </a:t>
            </a:r>
            <a:r>
              <a:rPr lang="en-US" sz="1700" dirty="0" err="1"/>
              <a:t>osadami</a:t>
            </a:r>
            <a:r>
              <a:rPr lang="en-US" sz="1700" dirty="0"/>
              <a:t> </a:t>
            </a:r>
            <a:r>
              <a:rPr lang="en-US" sz="1700" dirty="0" err="1"/>
              <a:t>obchodovali</a:t>
            </a:r>
            <a:r>
              <a:rPr lang="en-US" sz="1700" dirty="0"/>
              <a:t>, </a:t>
            </a:r>
            <a:r>
              <a:rPr lang="en-US" sz="1700" dirty="0" err="1"/>
              <a:t>jiné</a:t>
            </a:r>
            <a:r>
              <a:rPr lang="en-US" sz="1700" dirty="0"/>
              <a:t> </a:t>
            </a:r>
            <a:r>
              <a:rPr lang="en-US" sz="1700" dirty="0" err="1"/>
              <a:t>přepadávali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5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6ED72-6D23-4977-B97C-409112DF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08D0A1-88A5-4EF1-9BCF-F4C9C297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Například</a:t>
            </a:r>
            <a:r>
              <a:rPr lang="en-US" sz="1700" dirty="0"/>
              <a:t> </a:t>
            </a:r>
            <a:r>
              <a:rPr lang="en-US" sz="1700" b="1" i="1" dirty="0" err="1"/>
              <a:t>Buraco</a:t>
            </a:r>
            <a:r>
              <a:rPr lang="en-US" sz="1700" b="1" i="1" dirty="0"/>
              <a:t> do Tatu </a:t>
            </a:r>
            <a:r>
              <a:rPr lang="en-US" sz="1700" dirty="0"/>
              <a:t>(</a:t>
            </a:r>
            <a:r>
              <a:rPr lang="en-US" sz="1700" dirty="0" err="1"/>
              <a:t>Pásovcova</a:t>
            </a:r>
            <a:r>
              <a:rPr lang="en-US" sz="1700" dirty="0"/>
              <a:t> </a:t>
            </a:r>
            <a:r>
              <a:rPr lang="en-US" sz="1700" dirty="0" err="1"/>
              <a:t>nora</a:t>
            </a:r>
            <a:r>
              <a:rPr lang="en-US" sz="1700" dirty="0"/>
              <a:t>) v </a:t>
            </a:r>
            <a:r>
              <a:rPr lang="en-US" sz="1700" dirty="0" err="1"/>
              <a:t>blízkosti</a:t>
            </a:r>
            <a:r>
              <a:rPr lang="en-US" sz="1700" dirty="0"/>
              <a:t> </a:t>
            </a:r>
            <a:r>
              <a:rPr lang="en-US" sz="1700" dirty="0" err="1"/>
              <a:t>Salvadoru</a:t>
            </a:r>
            <a:r>
              <a:rPr lang="en-US" sz="1700" dirty="0"/>
              <a:t>, v 18. </a:t>
            </a:r>
            <a:r>
              <a:rPr lang="en-US" sz="1700" dirty="0" err="1"/>
              <a:t>století</a:t>
            </a:r>
            <a:r>
              <a:rPr lang="en-US" sz="1700" dirty="0"/>
              <a:t> – </a:t>
            </a:r>
            <a:r>
              <a:rPr lang="en-US" sz="1700" dirty="0" err="1"/>
              <a:t>tato</a:t>
            </a:r>
            <a:r>
              <a:rPr lang="en-US" sz="1700" dirty="0"/>
              <a:t> </a:t>
            </a:r>
            <a:r>
              <a:rPr lang="en-US" sz="1700" dirty="0" err="1"/>
              <a:t>komunita</a:t>
            </a:r>
            <a:r>
              <a:rPr lang="en-US" sz="1700" dirty="0"/>
              <a:t> </a:t>
            </a:r>
            <a:r>
              <a:rPr lang="en-US" sz="1700" dirty="0" err="1"/>
              <a:t>žila</a:t>
            </a:r>
            <a:r>
              <a:rPr lang="en-US" sz="17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        z </a:t>
            </a:r>
            <a:r>
              <a:rPr lang="en-US" sz="1700" dirty="0" err="1"/>
              <a:t>přepadávání</a:t>
            </a:r>
            <a:r>
              <a:rPr lang="en-US" sz="1700" dirty="0"/>
              <a:t> a </a:t>
            </a:r>
            <a:r>
              <a:rPr lang="en-US" sz="1700" dirty="0" err="1"/>
              <a:t>zároveň</a:t>
            </a:r>
            <a:r>
              <a:rPr lang="en-US" sz="1700" dirty="0"/>
              <a:t> </a:t>
            </a:r>
            <a:r>
              <a:rPr lang="en-US" sz="1700" dirty="0" err="1"/>
              <a:t>úzké</a:t>
            </a:r>
            <a:r>
              <a:rPr lang="en-US" sz="1700" dirty="0"/>
              <a:t> </a:t>
            </a:r>
            <a:r>
              <a:rPr lang="en-US" sz="1700" dirty="0" err="1"/>
              <a:t>spolupráce</a:t>
            </a:r>
            <a:r>
              <a:rPr lang="en-US" sz="1700" dirty="0"/>
              <a:t> s </a:t>
            </a:r>
            <a:r>
              <a:rPr lang="en-US" sz="1700" dirty="0" err="1"/>
              <a:t>otroky</a:t>
            </a:r>
            <a:r>
              <a:rPr lang="en-US" sz="1700" dirty="0"/>
              <a:t> a </a:t>
            </a:r>
            <a:r>
              <a:rPr lang="en-US" sz="1700" dirty="0" err="1"/>
              <a:t>osvobozenými</a:t>
            </a:r>
            <a:r>
              <a:rPr lang="en-US" sz="1700" dirty="0"/>
              <a:t> </a:t>
            </a:r>
            <a:r>
              <a:rPr lang="en-US" sz="1700" dirty="0" err="1"/>
              <a:t>otroky</a:t>
            </a:r>
            <a:r>
              <a:rPr lang="en-US" sz="1700" dirty="0"/>
              <a:t> z </a:t>
            </a:r>
            <a:r>
              <a:rPr lang="en-US" sz="1700" dirty="0" err="1"/>
              <a:t>tohoto</a:t>
            </a:r>
            <a:r>
              <a:rPr lang="en-US" sz="1700" dirty="0"/>
              <a:t> </a:t>
            </a:r>
            <a:r>
              <a:rPr lang="en-US" sz="1700" dirty="0" err="1"/>
              <a:t>města</a:t>
            </a:r>
            <a:r>
              <a:rPr lang="en-US" sz="17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Komunity</a:t>
            </a:r>
            <a:r>
              <a:rPr lang="en-US" sz="1700" dirty="0"/>
              <a:t> se ne</a:t>
            </a:r>
            <a:r>
              <a:rPr lang="cs-CZ" sz="1700" dirty="0"/>
              <a:t>omezovaly jen na</a:t>
            </a:r>
            <a:r>
              <a:rPr lang="en-US" sz="1700" dirty="0"/>
              <a:t> </a:t>
            </a:r>
            <a:r>
              <a:rPr lang="en-US" sz="1700" dirty="0" err="1"/>
              <a:t>uprchl</a:t>
            </a:r>
            <a:r>
              <a:rPr lang="cs-CZ" sz="1700" dirty="0"/>
              <a:t>é</a:t>
            </a:r>
            <a:r>
              <a:rPr lang="en-US" sz="1700" dirty="0"/>
              <a:t> </a:t>
            </a:r>
            <a:r>
              <a:rPr lang="en-US" sz="1700" dirty="0" err="1"/>
              <a:t>otrok</a:t>
            </a:r>
            <a:r>
              <a:rPr lang="cs-CZ" sz="1700" dirty="0"/>
              <a:t>y</a:t>
            </a:r>
            <a:r>
              <a:rPr lang="en-US" sz="1700" dirty="0"/>
              <a:t> – </a:t>
            </a:r>
            <a:r>
              <a:rPr lang="en-US" sz="1700" dirty="0" err="1"/>
              <a:t>jejich</a:t>
            </a:r>
            <a:r>
              <a:rPr lang="en-US" sz="1700" dirty="0"/>
              <a:t> </a:t>
            </a:r>
            <a:r>
              <a:rPr lang="cs-CZ" sz="1700" dirty="0"/>
              <a:t>fungování zajišťovali</a:t>
            </a:r>
            <a:r>
              <a:rPr lang="en-US" sz="1700" dirty="0"/>
              <a:t> </a:t>
            </a:r>
            <a:r>
              <a:rPr lang="en-US" sz="1700" dirty="0" err="1"/>
              <a:t>překupníci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</a:t>
            </a:r>
            <a:r>
              <a:rPr lang="en-US" sz="1700" dirty="0" err="1"/>
              <a:t>vyjednávali</a:t>
            </a:r>
            <a:r>
              <a:rPr lang="en-US" sz="1700" dirty="0"/>
              <a:t> </a:t>
            </a:r>
            <a:r>
              <a:rPr lang="en-US" sz="1700" dirty="0" err="1"/>
              <a:t>prodej</a:t>
            </a:r>
            <a:r>
              <a:rPr lang="en-US" sz="1700" dirty="0"/>
              <a:t> </a:t>
            </a:r>
            <a:r>
              <a:rPr lang="en-US" sz="1700" dirty="0" err="1"/>
              <a:t>zboží</a:t>
            </a:r>
            <a:r>
              <a:rPr lang="en-US" sz="1700" dirty="0"/>
              <a:t>; </a:t>
            </a:r>
            <a:r>
              <a:rPr lang="en-US" sz="1700" dirty="0" err="1"/>
              <a:t>otroci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farmách</a:t>
            </a:r>
            <a:r>
              <a:rPr lang="en-US" sz="1700" dirty="0"/>
              <a:t> v </a:t>
            </a:r>
            <a:r>
              <a:rPr lang="en-US" sz="1700" dirty="0" err="1"/>
              <a:t>tichosti</a:t>
            </a:r>
            <a:r>
              <a:rPr lang="en-US" sz="1700" dirty="0"/>
              <a:t> </a:t>
            </a:r>
            <a:r>
              <a:rPr lang="en-US" sz="1700" dirty="0" err="1"/>
              <a:t>sbírali</a:t>
            </a:r>
            <a:r>
              <a:rPr lang="en-US" sz="1700" dirty="0"/>
              <a:t> </a:t>
            </a:r>
            <a:r>
              <a:rPr lang="en-US" sz="1700" dirty="0" err="1"/>
              <a:t>informace</a:t>
            </a:r>
            <a:r>
              <a:rPr lang="en-US" sz="1700" dirty="0"/>
              <a:t> a </a:t>
            </a:r>
            <a:r>
              <a:rPr lang="en-US" sz="1700" dirty="0" err="1"/>
              <a:t>zajišťovali</a:t>
            </a:r>
            <a:r>
              <a:rPr lang="en-US" sz="1700" dirty="0"/>
              <a:t> </a:t>
            </a:r>
            <a:r>
              <a:rPr lang="en-US" sz="1700" dirty="0" err="1"/>
              <a:t>spojení</a:t>
            </a:r>
            <a:r>
              <a:rPr lang="en-US" sz="1700" dirty="0"/>
              <a:t> </a:t>
            </a:r>
            <a:r>
              <a:rPr lang="en-US" sz="1700" dirty="0" err="1"/>
              <a:t>mezi</a:t>
            </a:r>
            <a:r>
              <a:rPr lang="en-US" sz="1700" dirty="0"/>
              <a:t> </a:t>
            </a:r>
            <a:r>
              <a:rPr lang="en-US" sz="1700" dirty="0" err="1"/>
              <a:t>různými</a:t>
            </a:r>
            <a:r>
              <a:rPr lang="en-US" sz="1700" dirty="0"/>
              <a:t> </a:t>
            </a:r>
            <a:r>
              <a:rPr lang="en-US" sz="1700" dirty="0" err="1"/>
              <a:t>komunitami</a:t>
            </a:r>
            <a:r>
              <a:rPr lang="en-US" sz="1700" dirty="0"/>
              <a:t>; </a:t>
            </a:r>
            <a:r>
              <a:rPr lang="en-US" sz="1700" dirty="0" err="1"/>
              <a:t>obchodníci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</a:t>
            </a:r>
            <a:r>
              <a:rPr lang="en-US" sz="1700" dirty="0" err="1"/>
              <a:t>zásobovali</a:t>
            </a:r>
            <a:r>
              <a:rPr lang="en-US" sz="1700" dirty="0"/>
              <a:t> </a:t>
            </a:r>
            <a:r>
              <a:rPr lang="en-US" sz="1700" dirty="0" err="1"/>
              <a:t>tábory</a:t>
            </a:r>
            <a:r>
              <a:rPr lang="en-US" sz="1700" dirty="0"/>
              <a:t> </a:t>
            </a:r>
            <a:r>
              <a:rPr lang="en-US" sz="1700" dirty="0" err="1"/>
              <a:t>střelným</a:t>
            </a:r>
            <a:r>
              <a:rPr lang="en-US" sz="1700" dirty="0"/>
              <a:t> </a:t>
            </a:r>
            <a:r>
              <a:rPr lang="en-US" sz="1700" dirty="0" err="1"/>
              <a:t>prachem</a:t>
            </a:r>
            <a:r>
              <a:rPr lang="en-US" sz="1700" dirty="0"/>
              <a:t>, </a:t>
            </a:r>
            <a:r>
              <a:rPr lang="en-US" sz="1700" dirty="0" err="1"/>
              <a:t>pálenkou</a:t>
            </a:r>
            <a:r>
              <a:rPr lang="en-US" sz="1700" dirty="0"/>
              <a:t>, </a:t>
            </a:r>
            <a:r>
              <a:rPr lang="en-US" sz="1700" dirty="0" err="1"/>
              <a:t>solí</a:t>
            </a:r>
            <a:r>
              <a:rPr lang="en-US" sz="1700" dirty="0"/>
              <a:t> a </a:t>
            </a:r>
            <a:r>
              <a:rPr lang="en-US" sz="1700" dirty="0" err="1"/>
              <a:t>oblečením</a:t>
            </a:r>
            <a:r>
              <a:rPr lang="en-US" sz="1700" dirty="0"/>
              <a:t> a </a:t>
            </a:r>
            <a:r>
              <a:rPr lang="en-US" sz="1700" dirty="0" err="1"/>
              <a:t>prodávali</a:t>
            </a:r>
            <a:r>
              <a:rPr lang="en-US" sz="1700" dirty="0"/>
              <a:t> </a:t>
            </a:r>
            <a:r>
              <a:rPr lang="en-US" sz="1700" dirty="0" err="1"/>
              <a:t>zboží</a:t>
            </a:r>
            <a:r>
              <a:rPr lang="cs-CZ" sz="1700" dirty="0"/>
              <a:t> uloupené členy komunity</a:t>
            </a:r>
            <a:r>
              <a:rPr lang="en-US" sz="17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Vláda</a:t>
            </a:r>
            <a:r>
              <a:rPr lang="en-US" sz="1700" dirty="0"/>
              <a:t> se </a:t>
            </a:r>
            <a:r>
              <a:rPr lang="en-US" sz="1700" dirty="0" err="1"/>
              <a:t>snažila</a:t>
            </a:r>
            <a:r>
              <a:rPr lang="en-US" sz="1700" dirty="0"/>
              <a:t> </a:t>
            </a:r>
            <a:r>
              <a:rPr lang="en-US" sz="1700" dirty="0" err="1"/>
              <a:t>zničit</a:t>
            </a:r>
            <a:r>
              <a:rPr lang="en-US" sz="1700" dirty="0"/>
              <a:t> </a:t>
            </a:r>
            <a:r>
              <a:rPr lang="en-US" sz="1700" dirty="0" err="1"/>
              <a:t>ohniska</a:t>
            </a:r>
            <a:r>
              <a:rPr lang="en-US" sz="1700" dirty="0"/>
              <a:t> </a:t>
            </a:r>
            <a:r>
              <a:rPr lang="en-US" sz="1700" dirty="0" err="1"/>
              <a:t>quilombů</a:t>
            </a:r>
            <a:r>
              <a:rPr lang="en-US" sz="1700" dirty="0"/>
              <a:t>, </a:t>
            </a:r>
            <a:r>
              <a:rPr lang="en-US" sz="1700" dirty="0" err="1"/>
              <a:t>která</a:t>
            </a:r>
            <a:r>
              <a:rPr lang="en-US" sz="1700" dirty="0"/>
              <a:t> </a:t>
            </a:r>
            <a:r>
              <a:rPr lang="en-US" sz="1700" dirty="0" err="1"/>
              <a:t>žila</a:t>
            </a:r>
            <a:r>
              <a:rPr lang="en-US" sz="1700" dirty="0"/>
              <a:t> z </a:t>
            </a:r>
            <a:r>
              <a:rPr lang="en-US" sz="1700" dirty="0" err="1"/>
              <a:t>loupeží</a:t>
            </a:r>
            <a:r>
              <a:rPr lang="en-US" sz="1700" dirty="0"/>
              <a:t>. Ale </a:t>
            </a:r>
            <a:r>
              <a:rPr lang="en-US" sz="1700" dirty="0" err="1"/>
              <a:t>například</a:t>
            </a:r>
            <a:r>
              <a:rPr lang="en-US" sz="1700" dirty="0"/>
              <a:t> k</a:t>
            </a:r>
            <a:r>
              <a:rPr lang="cs-CZ" sz="1700" dirty="0"/>
              <a:t>e zničení</a:t>
            </a:r>
            <a:r>
              <a:rPr lang="en-US" sz="1700" dirty="0"/>
              <a:t> </a:t>
            </a:r>
            <a:r>
              <a:rPr lang="en-US" sz="1700" i="1" dirty="0" err="1"/>
              <a:t>Buraco</a:t>
            </a:r>
            <a:r>
              <a:rPr lang="en-US" sz="1700" i="1" dirty="0"/>
              <a:t> do Tatu </a:t>
            </a:r>
            <a:r>
              <a:rPr lang="en-US" sz="1700" dirty="0" err="1"/>
              <a:t>jí</a:t>
            </a:r>
            <a:r>
              <a:rPr lang="en-US" sz="1700" dirty="0"/>
              <a:t> </a:t>
            </a:r>
            <a:r>
              <a:rPr lang="en-US" sz="1700" dirty="0" err="1"/>
              <a:t>nestačilo</a:t>
            </a:r>
            <a:r>
              <a:rPr lang="en-US" sz="1700" dirty="0"/>
              <a:t> </a:t>
            </a:r>
            <a:r>
              <a:rPr lang="en-US" sz="1700" dirty="0" err="1"/>
              <a:t>vyslat</a:t>
            </a:r>
            <a:r>
              <a:rPr lang="en-US" sz="1700" dirty="0"/>
              <a:t> </a:t>
            </a:r>
            <a:r>
              <a:rPr lang="en-US" sz="1700" dirty="0" err="1"/>
              <a:t>policejní</a:t>
            </a:r>
            <a:r>
              <a:rPr lang="en-US" sz="1700" dirty="0"/>
              <a:t> </a:t>
            </a:r>
            <a:r>
              <a:rPr lang="en-US" sz="1700" dirty="0" err="1"/>
              <a:t>oddíly</a:t>
            </a:r>
            <a:r>
              <a:rPr lang="en-US" sz="1700" dirty="0"/>
              <a:t>, </a:t>
            </a:r>
            <a:r>
              <a:rPr lang="en-US" sz="1700" dirty="0" err="1"/>
              <a:t>musely</a:t>
            </a:r>
            <a:r>
              <a:rPr lang="en-US" sz="1700" dirty="0"/>
              <a:t> </a:t>
            </a:r>
            <a:r>
              <a:rPr lang="en-US" sz="1700" dirty="0" err="1"/>
              <a:t>jí</a:t>
            </a:r>
            <a:r>
              <a:rPr lang="en-US" sz="1700" dirty="0"/>
              <a:t> </a:t>
            </a:r>
            <a:r>
              <a:rPr lang="en-US" sz="1700" dirty="0" err="1"/>
              <a:t>přitom</a:t>
            </a:r>
            <a:r>
              <a:rPr lang="en-US" sz="1700" dirty="0"/>
              <a:t> </a:t>
            </a:r>
            <a:r>
              <a:rPr lang="en-US" sz="1700" dirty="0" err="1"/>
              <a:t>pomoci</a:t>
            </a:r>
            <a:r>
              <a:rPr lang="en-US" sz="1700" dirty="0"/>
              <a:t> </a:t>
            </a:r>
            <a:r>
              <a:rPr lang="en-US" sz="1700" dirty="0" err="1"/>
              <a:t>regimenty</a:t>
            </a:r>
            <a:r>
              <a:rPr lang="en-US" sz="1700" dirty="0"/>
              <a:t> </a:t>
            </a:r>
            <a:r>
              <a:rPr lang="cs-CZ" sz="1700" dirty="0"/>
              <a:t>domorodých</a:t>
            </a:r>
            <a:r>
              <a:rPr lang="en-US" sz="1700" dirty="0"/>
              <a:t> </a:t>
            </a:r>
            <a:r>
              <a:rPr lang="en-US" sz="1700" dirty="0" err="1"/>
              <a:t>bojovníků</a:t>
            </a:r>
            <a:r>
              <a:rPr lang="en-US" sz="1700" dirty="0"/>
              <a:t>.</a:t>
            </a:r>
            <a:r>
              <a:rPr lang="cs-CZ" sz="1700" dirty="0"/>
              <a:t> 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Mnohé</a:t>
            </a:r>
            <a:r>
              <a:rPr lang="en-US" sz="1700" dirty="0"/>
              <a:t> </a:t>
            </a:r>
            <a:r>
              <a:rPr lang="en-US" sz="1700" dirty="0" err="1"/>
              <a:t>kumunity</a:t>
            </a:r>
            <a:r>
              <a:rPr lang="en-US" sz="1700" dirty="0"/>
              <a:t> se ale </a:t>
            </a:r>
            <a:r>
              <a:rPr lang="en-US" sz="1700" dirty="0" err="1"/>
              <a:t>násilí</a:t>
            </a:r>
            <a:r>
              <a:rPr lang="cs-CZ" sz="1700" dirty="0"/>
              <a:t> </a:t>
            </a:r>
            <a:r>
              <a:rPr lang="en-US" sz="1700" dirty="0" err="1"/>
              <a:t>vyhýbaly</a:t>
            </a:r>
            <a:r>
              <a:rPr lang="en-US" sz="1700" dirty="0"/>
              <a:t>. </a:t>
            </a:r>
            <a:r>
              <a:rPr lang="en-US" sz="1700" dirty="0" err="1"/>
              <a:t>Například</a:t>
            </a:r>
            <a:r>
              <a:rPr lang="en-US" sz="1700" dirty="0"/>
              <a:t> </a:t>
            </a:r>
            <a:r>
              <a:rPr lang="en-US" sz="1700" dirty="0" err="1"/>
              <a:t>skupiny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se </a:t>
            </a:r>
            <a:r>
              <a:rPr lang="en-US" sz="1700" dirty="0" err="1"/>
              <a:t>usadily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dolním</a:t>
            </a:r>
            <a:r>
              <a:rPr lang="en-US" sz="1700" dirty="0"/>
              <a:t> </a:t>
            </a:r>
            <a:r>
              <a:rPr lang="en-US" sz="1700" dirty="0" err="1"/>
              <a:t>toku</a:t>
            </a:r>
            <a:r>
              <a:rPr lang="en-US" sz="1700" dirty="0"/>
              <a:t> </a:t>
            </a:r>
            <a:r>
              <a:rPr lang="en-US" sz="1700" dirty="0" err="1"/>
              <a:t>Amazonky</a:t>
            </a:r>
            <a:r>
              <a:rPr lang="en-US" sz="1700" dirty="0"/>
              <a:t> se </a:t>
            </a:r>
            <a:r>
              <a:rPr lang="en-US" sz="1700" dirty="0" err="1"/>
              <a:t>ukryly</a:t>
            </a:r>
            <a:r>
              <a:rPr lang="en-US" sz="1700" dirty="0"/>
              <a:t> v </a:t>
            </a:r>
            <a:r>
              <a:rPr lang="en-US" sz="1700" dirty="0" err="1"/>
              <a:t>těžko</a:t>
            </a:r>
            <a:r>
              <a:rPr lang="en-US" sz="1700" dirty="0"/>
              <a:t> </a:t>
            </a:r>
            <a:r>
              <a:rPr lang="en-US" sz="1700" dirty="0" err="1"/>
              <a:t>dostupných</a:t>
            </a:r>
            <a:r>
              <a:rPr lang="en-US" sz="1700" dirty="0"/>
              <a:t> </a:t>
            </a:r>
            <a:r>
              <a:rPr lang="en-US" sz="1700" dirty="0" err="1"/>
              <a:t>oblastech</a:t>
            </a:r>
            <a:r>
              <a:rPr lang="en-US" sz="1700" dirty="0"/>
              <a:t> a tam </a:t>
            </a:r>
            <a:r>
              <a:rPr lang="en-US" sz="1700" dirty="0" err="1"/>
              <a:t>přežívaly</a:t>
            </a:r>
            <a:r>
              <a:rPr lang="en-US" sz="1700" dirty="0"/>
              <a:t> </a:t>
            </a:r>
            <a:r>
              <a:rPr lang="en-US" sz="1700" dirty="0" err="1"/>
              <a:t>díky</a:t>
            </a:r>
            <a:r>
              <a:rPr lang="en-US" sz="1700" dirty="0"/>
              <a:t> </a:t>
            </a:r>
            <a:r>
              <a:rPr lang="en-US" sz="1700" dirty="0" err="1"/>
              <a:t>soužití</a:t>
            </a:r>
            <a:r>
              <a:rPr lang="en-US" sz="1700" dirty="0"/>
              <a:t> s </a:t>
            </a:r>
            <a:r>
              <a:rPr lang="en-US" sz="1700" dirty="0" err="1"/>
              <a:t>přírodou</a:t>
            </a:r>
            <a:r>
              <a:rPr lang="en-US" sz="1700" dirty="0"/>
              <a:t> a </a:t>
            </a:r>
            <a:r>
              <a:rPr lang="en-US" sz="1700" dirty="0" err="1"/>
              <a:t>často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s </a:t>
            </a:r>
            <a:r>
              <a:rPr lang="cs-CZ" sz="1700" dirty="0"/>
              <a:t>domorodci</a:t>
            </a:r>
            <a:r>
              <a:rPr lang="en-US" sz="1700" dirty="0"/>
              <a:t>. </a:t>
            </a:r>
            <a:r>
              <a:rPr lang="cs-CZ" sz="1700" dirty="0"/>
              <a:t>Lidé v nich </a:t>
            </a:r>
            <a:r>
              <a:rPr lang="en-US" sz="1700" dirty="0" err="1"/>
              <a:t>měnil</a:t>
            </a:r>
            <a:r>
              <a:rPr lang="cs-CZ" sz="1700" dirty="0"/>
              <a:t>i</a:t>
            </a:r>
            <a:r>
              <a:rPr lang="en-US" sz="1700" dirty="0"/>
              <a:t> </a:t>
            </a:r>
            <a:r>
              <a:rPr lang="en-US" sz="1700" dirty="0" err="1"/>
              <a:t>své</a:t>
            </a:r>
            <a:r>
              <a:rPr lang="en-US" sz="1700" dirty="0"/>
              <a:t> </a:t>
            </a:r>
            <a:r>
              <a:rPr lang="en-US" sz="1700" dirty="0" err="1"/>
              <a:t>zvyky</a:t>
            </a:r>
            <a:r>
              <a:rPr lang="en-US" sz="1700" dirty="0"/>
              <a:t> a </a:t>
            </a:r>
            <a:r>
              <a:rPr lang="en-US" sz="1700" dirty="0" err="1"/>
              <a:t>návyky</a:t>
            </a:r>
            <a:r>
              <a:rPr lang="en-US" sz="1700" dirty="0"/>
              <a:t> z Afriky a </a:t>
            </a:r>
            <a:r>
              <a:rPr lang="en-US" sz="1700" dirty="0" err="1"/>
              <a:t>objev</a:t>
            </a:r>
            <a:r>
              <a:rPr lang="cs-CZ" sz="1700" dirty="0" err="1"/>
              <a:t>ovali</a:t>
            </a:r>
            <a:r>
              <a:rPr lang="en-US" sz="1700" dirty="0"/>
              <a:t> </a:t>
            </a:r>
            <a:r>
              <a:rPr lang="en-US" sz="1700" dirty="0" err="1"/>
              <a:t>nové</a:t>
            </a:r>
            <a:r>
              <a:rPr lang="en-US" sz="1700" dirty="0"/>
              <a:t> </a:t>
            </a:r>
            <a:r>
              <a:rPr lang="en-US" sz="1700" dirty="0" err="1"/>
              <a:t>zdroje</a:t>
            </a:r>
            <a:r>
              <a:rPr lang="en-US" sz="1700" dirty="0"/>
              <a:t> </a:t>
            </a:r>
            <a:r>
              <a:rPr lang="en-US" sz="1700" dirty="0" err="1"/>
              <a:t>obživy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léků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88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CB3A00E-96B1-4B00-A33B-214A0F6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PALMARES (1597 – 1694)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05B387-556A-47DF-BE97-7B59D84C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>
                <a:effectLst/>
              </a:rPr>
              <a:t> </a:t>
            </a:r>
            <a:r>
              <a:rPr lang="cs-CZ" sz="1900" b="1" dirty="0" err="1">
                <a:effectLst/>
              </a:rPr>
              <a:t>Palmares</a:t>
            </a:r>
            <a:r>
              <a:rPr lang="cs-CZ" sz="1900" dirty="0">
                <a:effectLst/>
              </a:rPr>
              <a:t> bylo n</a:t>
            </a:r>
            <a:r>
              <a:rPr lang="en-US" sz="1900" dirty="0" err="1"/>
              <a:t>ejvětší</a:t>
            </a:r>
            <a:r>
              <a:rPr lang="en-US" sz="1900" dirty="0"/>
              <a:t> </a:t>
            </a:r>
            <a:r>
              <a:rPr lang="en-US" sz="1900" dirty="0" err="1"/>
              <a:t>komunit</a:t>
            </a:r>
            <a:r>
              <a:rPr lang="cs-CZ" sz="1900" dirty="0"/>
              <a:t>ou</a:t>
            </a:r>
            <a:r>
              <a:rPr lang="en-US" sz="1900" dirty="0"/>
              <a:t> </a:t>
            </a:r>
            <a:r>
              <a:rPr lang="en-US" sz="1900" dirty="0" err="1"/>
              <a:t>uprchlých</a:t>
            </a:r>
            <a:r>
              <a:rPr lang="en-US" sz="1900" dirty="0"/>
              <a:t> </a:t>
            </a:r>
            <a:r>
              <a:rPr lang="en-US" sz="1900" dirty="0" err="1"/>
              <a:t>otroků</a:t>
            </a:r>
            <a:r>
              <a:rPr lang="en-US" sz="1900" dirty="0"/>
              <a:t> a </a:t>
            </a:r>
            <a:r>
              <a:rPr lang="en-US" sz="1900" dirty="0" err="1"/>
              <a:t>pravděpodobně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s </a:t>
            </a:r>
            <a:r>
              <a:rPr lang="en-US" sz="1900" dirty="0" err="1"/>
              <a:t>nejdelším</a:t>
            </a:r>
            <a:r>
              <a:rPr lang="en-US" sz="1900" dirty="0"/>
              <a:t> </a:t>
            </a:r>
            <a:r>
              <a:rPr lang="cs-CZ" sz="1900" dirty="0"/>
              <a:t>existencí</a:t>
            </a:r>
            <a:r>
              <a:rPr lang="en-US" sz="19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Komunita</a:t>
            </a:r>
            <a:r>
              <a:rPr lang="en-US" sz="1900" dirty="0"/>
              <a:t> </a:t>
            </a:r>
            <a:r>
              <a:rPr lang="en-US" sz="1900" dirty="0" err="1"/>
              <a:t>vznikla</a:t>
            </a:r>
            <a:r>
              <a:rPr lang="en-US" sz="1900" dirty="0"/>
              <a:t> </a:t>
            </a:r>
            <a:r>
              <a:rPr lang="en-US" sz="1900" dirty="0" err="1"/>
              <a:t>kolem</a:t>
            </a:r>
            <a:r>
              <a:rPr lang="en-US" sz="1900" dirty="0"/>
              <a:t> </a:t>
            </a:r>
            <a:r>
              <a:rPr lang="en-US" sz="1900" dirty="0" err="1"/>
              <a:t>roku</a:t>
            </a:r>
            <a:r>
              <a:rPr lang="en-US" sz="1900" dirty="0"/>
              <a:t> 1597 – </a:t>
            </a:r>
            <a:r>
              <a:rPr lang="en-US" sz="1900" dirty="0" err="1"/>
              <a:t>sestávala</a:t>
            </a:r>
            <a:r>
              <a:rPr lang="en-US" sz="1900" dirty="0"/>
              <a:t> </a:t>
            </a:r>
            <a:r>
              <a:rPr lang="en-US" sz="1900" dirty="0" err="1"/>
              <a:t>původně</a:t>
            </a:r>
            <a:r>
              <a:rPr lang="en-US" sz="1900" dirty="0"/>
              <a:t> z </a:t>
            </a:r>
            <a:r>
              <a:rPr lang="en-US" sz="1900" dirty="0" err="1"/>
              <a:t>asi</a:t>
            </a:r>
            <a:r>
              <a:rPr lang="en-US" sz="1900" dirty="0"/>
              <a:t> 40 </a:t>
            </a:r>
            <a:r>
              <a:rPr lang="en-US" sz="1900" dirty="0" err="1"/>
              <a:t>otroků</a:t>
            </a:r>
            <a:r>
              <a:rPr lang="en-US" sz="1900" dirty="0"/>
              <a:t>, </a:t>
            </a:r>
            <a:r>
              <a:rPr lang="en-US" sz="1900" dirty="0" err="1"/>
              <a:t>kteří</a:t>
            </a:r>
            <a:r>
              <a:rPr lang="en-US" sz="1900" dirty="0"/>
              <a:t> </a:t>
            </a:r>
            <a:r>
              <a:rPr lang="en-US" sz="1900" dirty="0" err="1"/>
              <a:t>utekli</a:t>
            </a:r>
            <a:r>
              <a:rPr lang="en-US" sz="1900" dirty="0"/>
              <a:t> </a:t>
            </a:r>
            <a:r>
              <a:rPr lang="en-US" sz="1900" dirty="0" err="1"/>
              <a:t>společně</a:t>
            </a:r>
            <a:r>
              <a:rPr lang="en-US" sz="1900" dirty="0"/>
              <a:t> z </a:t>
            </a:r>
            <a:r>
              <a:rPr lang="en-US" sz="1900" dirty="0" err="1"/>
              <a:t>třtinových</a:t>
            </a:r>
            <a:r>
              <a:rPr lang="en-US" sz="1900" dirty="0"/>
              <a:t> </a:t>
            </a:r>
            <a:r>
              <a:rPr lang="en-US" sz="1900" dirty="0" err="1"/>
              <a:t>plantáží</a:t>
            </a:r>
            <a:r>
              <a:rPr lang="en-US" sz="1900" dirty="0"/>
              <a:t> v </a:t>
            </a:r>
            <a:r>
              <a:rPr lang="en-US" sz="1900" dirty="0" err="1"/>
              <a:t>Pernambuc</a:t>
            </a:r>
            <a:r>
              <a:rPr lang="cs-CZ" sz="1900" dirty="0"/>
              <a:t>u</a:t>
            </a:r>
            <a:r>
              <a:rPr lang="en-US" sz="1900" dirty="0"/>
              <a:t> a </a:t>
            </a:r>
            <a:r>
              <a:rPr lang="en-US" sz="1900" dirty="0" err="1"/>
              <a:t>ukryli</a:t>
            </a:r>
            <a:r>
              <a:rPr lang="en-US" sz="1900" dirty="0"/>
              <a:t> se </a:t>
            </a:r>
            <a:r>
              <a:rPr lang="en-US" sz="1900" dirty="0" err="1"/>
              <a:t>hluboko</a:t>
            </a:r>
            <a:r>
              <a:rPr lang="en-US" sz="1900" dirty="0"/>
              <a:t> v </a:t>
            </a:r>
            <a:r>
              <a:rPr lang="en-US" sz="1900" dirty="0" err="1"/>
              <a:t>neobydlených</a:t>
            </a:r>
            <a:r>
              <a:rPr lang="en-US" sz="1900" dirty="0"/>
              <a:t> </a:t>
            </a:r>
            <a:r>
              <a:rPr lang="en-US" sz="1900" dirty="0" err="1"/>
              <a:t>horách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území</a:t>
            </a:r>
            <a:r>
              <a:rPr lang="en-US" sz="1900" dirty="0"/>
              <a:t> </a:t>
            </a:r>
            <a:r>
              <a:rPr lang="en-US" sz="1900" dirty="0" err="1"/>
              <a:t>dnešního</a:t>
            </a:r>
            <a:r>
              <a:rPr lang="en-US" sz="1900" dirty="0"/>
              <a:t> </a:t>
            </a:r>
            <a:r>
              <a:rPr lang="en-US" sz="1900" dirty="0" err="1"/>
              <a:t>státu</a:t>
            </a:r>
            <a:r>
              <a:rPr lang="en-US" sz="1900" dirty="0"/>
              <a:t> Alagoas.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Název</a:t>
            </a:r>
            <a:r>
              <a:rPr lang="en-US" sz="1900" dirty="0"/>
              <a:t> </a:t>
            </a:r>
            <a:r>
              <a:rPr lang="en-US" sz="1900" dirty="0" err="1"/>
              <a:t>Palmares</a:t>
            </a:r>
            <a:r>
              <a:rPr lang="en-US" sz="1900" dirty="0"/>
              <a:t> – </a:t>
            </a:r>
            <a:r>
              <a:rPr lang="en-US" sz="1900" dirty="0" err="1"/>
              <a:t>palma</a:t>
            </a:r>
            <a:r>
              <a:rPr lang="en-US" sz="1900" dirty="0"/>
              <a:t> – </a:t>
            </a:r>
            <a:r>
              <a:rPr lang="en-US" sz="1900" dirty="0" err="1"/>
              <a:t>strom</a:t>
            </a:r>
            <a:r>
              <a:rPr lang="en-US" sz="1900" dirty="0"/>
              <a:t>, </a:t>
            </a:r>
            <a:r>
              <a:rPr lang="en-US" sz="1900" dirty="0" err="1"/>
              <a:t>který</a:t>
            </a:r>
            <a:r>
              <a:rPr lang="en-US" sz="1900" dirty="0"/>
              <a:t> </a:t>
            </a:r>
            <a:r>
              <a:rPr lang="en-US" sz="1900" dirty="0" err="1"/>
              <a:t>jim</a:t>
            </a:r>
            <a:r>
              <a:rPr lang="en-US" sz="1900" dirty="0"/>
              <a:t> </a:t>
            </a:r>
            <a:r>
              <a:rPr lang="en-US" sz="1900" dirty="0" err="1"/>
              <a:t>dával</a:t>
            </a:r>
            <a:r>
              <a:rPr lang="en-US" sz="1900" dirty="0"/>
              <a:t> </a:t>
            </a:r>
            <a:r>
              <a:rPr lang="en-US" sz="1900" dirty="0" err="1"/>
              <a:t>obživu</a:t>
            </a:r>
            <a:r>
              <a:rPr lang="en-US" sz="1900" dirty="0"/>
              <a:t> (</a:t>
            </a:r>
            <a:r>
              <a:rPr lang="en-US" sz="1900" dirty="0" err="1"/>
              <a:t>palmito</a:t>
            </a:r>
            <a:r>
              <a:rPr lang="en-US" sz="1900" dirty="0"/>
              <a:t>) a </a:t>
            </a:r>
            <a:r>
              <a:rPr lang="en-US" sz="1900" dirty="0" err="1"/>
              <a:t>zároveň</a:t>
            </a:r>
            <a:r>
              <a:rPr lang="en-US" sz="1900" dirty="0"/>
              <a:t> </a:t>
            </a:r>
            <a:r>
              <a:rPr lang="en-US" sz="1900" dirty="0" err="1"/>
              <a:t>vlákno</a:t>
            </a:r>
            <a:r>
              <a:rPr lang="en-US" sz="1900" dirty="0"/>
              <a:t>, </a:t>
            </a:r>
            <a:r>
              <a:rPr lang="en-US" sz="1900" dirty="0" err="1"/>
              <a:t>ze</a:t>
            </a:r>
            <a:r>
              <a:rPr lang="en-US" sz="1900" dirty="0"/>
              <a:t> </a:t>
            </a:r>
            <a:r>
              <a:rPr lang="en-US" sz="1900" dirty="0" err="1"/>
              <a:t>kterého</a:t>
            </a:r>
            <a:r>
              <a:rPr lang="en-US" sz="1900" dirty="0"/>
              <a:t> </a:t>
            </a:r>
            <a:r>
              <a:rPr lang="en-US" sz="1900" dirty="0" err="1"/>
              <a:t>si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r>
              <a:rPr lang="en-US" sz="1900" dirty="0"/>
              <a:t>                                 </a:t>
            </a:r>
            <a:r>
              <a:rPr lang="en-US" sz="1900" dirty="0" err="1"/>
              <a:t>dělali</a:t>
            </a:r>
            <a:r>
              <a:rPr lang="en-US" sz="1900" dirty="0"/>
              <a:t> </a:t>
            </a:r>
            <a:r>
              <a:rPr lang="en-US" sz="1900" dirty="0" err="1"/>
              <a:t>oblečení</a:t>
            </a:r>
            <a:r>
              <a:rPr lang="en-US" sz="1900" dirty="0"/>
              <a:t> a </a:t>
            </a:r>
            <a:r>
              <a:rPr lang="en-US" sz="1900" dirty="0" err="1"/>
              <a:t>pletli</a:t>
            </a:r>
            <a:r>
              <a:rPr lang="en-US" sz="1900" dirty="0"/>
              <a:t> </a:t>
            </a:r>
            <a:r>
              <a:rPr lang="en-US" sz="1900" dirty="0" err="1"/>
              <a:t>provazy</a:t>
            </a:r>
            <a:r>
              <a:rPr lang="en-US" sz="1900" dirty="0"/>
              <a:t> a </a:t>
            </a:r>
            <a:r>
              <a:rPr lang="en-US" sz="1900" dirty="0" err="1"/>
              <a:t>jeho</a:t>
            </a:r>
            <a:r>
              <a:rPr lang="en-US" sz="1900" dirty="0"/>
              <a:t> </a:t>
            </a:r>
            <a:r>
              <a:rPr lang="en-US" sz="1900" dirty="0" err="1"/>
              <a:t>listy</a:t>
            </a:r>
            <a:r>
              <a:rPr lang="en-US" sz="1900" dirty="0"/>
              <a:t> </a:t>
            </a:r>
            <a:r>
              <a:rPr lang="en-US" sz="1900" dirty="0" err="1"/>
              <a:t>zastřešovali</a:t>
            </a:r>
            <a:r>
              <a:rPr lang="en-US" sz="1900" dirty="0"/>
              <a:t> </a:t>
            </a:r>
            <a:r>
              <a:rPr lang="en-US" sz="1900" dirty="0" err="1"/>
              <a:t>svá</a:t>
            </a:r>
            <a:r>
              <a:rPr lang="en-US" sz="1900" dirty="0"/>
              <a:t> </a:t>
            </a:r>
            <a:r>
              <a:rPr lang="en-US" sz="1900" dirty="0" err="1"/>
              <a:t>obydlí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56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796D3EC-E9FA-4EB4-A140-81ED54B1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PALMARES – Serra da Barriga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8" name="Zástupný obsah 7" descr="Obsah obrázku příroda, hora, exteriér, tráva&#10;&#10;Popis byl vytvořen automaticky">
            <a:extLst>
              <a:ext uri="{FF2B5EF4-FFF2-40B4-BE49-F238E27FC236}">
                <a16:creationId xmlns:a16="http://schemas.microsoft.com/office/drawing/2014/main" id="{A018C309-9F24-49A4-96EF-639ADFD37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r="-1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5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9F118F-6441-4BC5-A499-1BDE02DA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3762E-C97B-4014-BEAB-5AD08147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Palmares</a:t>
            </a:r>
            <a:r>
              <a:rPr lang="en-US" sz="2000" dirty="0"/>
              <a:t> </a:t>
            </a:r>
            <a:r>
              <a:rPr lang="en-US" sz="2000" dirty="0" err="1"/>
              <a:t>nebylo</a:t>
            </a:r>
            <a:r>
              <a:rPr lang="en-US" sz="2000" dirty="0"/>
              <a:t> </a:t>
            </a:r>
            <a:r>
              <a:rPr lang="cs-CZ" sz="2000" dirty="0"/>
              <a:t>žádnou </a:t>
            </a:r>
            <a:r>
              <a:rPr lang="en-US" sz="2000" dirty="0" err="1"/>
              <a:t>izolovanou</a:t>
            </a:r>
            <a:r>
              <a:rPr lang="en-US" sz="2000" dirty="0"/>
              <a:t> </a:t>
            </a:r>
            <a:r>
              <a:rPr lang="en-US" sz="2000" dirty="0" err="1"/>
              <a:t>komunitou</a:t>
            </a:r>
            <a:r>
              <a:rPr lang="en-US" sz="2000" dirty="0"/>
              <a:t>,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b="1" dirty="0" err="1"/>
              <a:t>konfederací</a:t>
            </a:r>
            <a:r>
              <a:rPr lang="en-US" sz="2000" dirty="0"/>
              <a:t> - </a:t>
            </a:r>
            <a:r>
              <a:rPr lang="en-US" sz="2000" dirty="0" err="1"/>
              <a:t>sloučením</a:t>
            </a:r>
            <a:r>
              <a:rPr lang="en-US" sz="2000" dirty="0"/>
              <a:t> </a:t>
            </a:r>
            <a:r>
              <a:rPr lang="en-US" sz="2000" dirty="0" err="1"/>
              <a:t>různých</a:t>
            </a:r>
            <a:r>
              <a:rPr lang="en-US" sz="2000" dirty="0"/>
              <a:t> </a:t>
            </a:r>
            <a:r>
              <a:rPr lang="en-US" sz="2000" dirty="0" err="1"/>
              <a:t>komunit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zachovávaly</a:t>
            </a:r>
            <a:r>
              <a:rPr lang="en-US" sz="2000" dirty="0"/>
              <a:t> </a:t>
            </a:r>
            <a:r>
              <a:rPr lang="en-US" sz="2000" dirty="0" err="1"/>
              <a:t>autonomii</a:t>
            </a:r>
            <a:r>
              <a:rPr lang="en-US" sz="2000" dirty="0"/>
              <a:t>, </a:t>
            </a:r>
            <a:r>
              <a:rPr lang="en-US" sz="2000" dirty="0" err="1"/>
              <a:t>měly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s </a:t>
            </a:r>
            <a:r>
              <a:rPr lang="en-US" sz="2000" dirty="0" err="1"/>
              <a:t>sebou</a:t>
            </a:r>
            <a:r>
              <a:rPr lang="en-US" sz="2000" dirty="0"/>
              <a:t> </a:t>
            </a:r>
            <a:r>
              <a:rPr lang="en-US" sz="2000" dirty="0" err="1"/>
              <a:t>různé</a:t>
            </a:r>
            <a:r>
              <a:rPr lang="en-US" sz="2000" dirty="0"/>
              <a:t> </a:t>
            </a:r>
            <a:r>
              <a:rPr lang="en-US" sz="2000" dirty="0" err="1"/>
              <a:t>smlouvy</a:t>
            </a:r>
            <a:r>
              <a:rPr lang="en-US" sz="2000" dirty="0"/>
              <a:t>, </a:t>
            </a:r>
            <a:r>
              <a:rPr lang="en-US" sz="2000" dirty="0" err="1"/>
              <a:t>vytvářely</a:t>
            </a:r>
            <a:r>
              <a:rPr lang="en-US" sz="2000" dirty="0"/>
              <a:t> </a:t>
            </a:r>
            <a:r>
              <a:rPr lang="en-US" sz="2000" dirty="0" err="1"/>
              <a:t>síť</a:t>
            </a:r>
            <a:r>
              <a:rPr lang="en-US" sz="2000" dirty="0"/>
              <a:t> </a:t>
            </a:r>
            <a:r>
              <a:rPr lang="en-US" sz="2000" dirty="0" err="1"/>
              <a:t>obchodních</a:t>
            </a:r>
            <a:r>
              <a:rPr lang="en-US" sz="2000" dirty="0"/>
              <a:t> </a:t>
            </a:r>
            <a:r>
              <a:rPr lang="en-US" sz="2000" dirty="0" err="1"/>
              <a:t>vztahů</a:t>
            </a:r>
            <a:r>
              <a:rPr lang="en-US" sz="2000" dirty="0"/>
              <a:t> a </a:t>
            </a:r>
            <a:r>
              <a:rPr lang="en-US" sz="2000" dirty="0" err="1"/>
              <a:t>volily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vůdce</a:t>
            </a:r>
            <a:endParaRPr lang="en-US" sz="2000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2000" b="1" i="1" dirty="0"/>
              <a:t>Z</a:t>
            </a:r>
            <a:r>
              <a:rPr lang="en-US" sz="2000" b="1" i="1" dirty="0" err="1"/>
              <a:t>umbi</a:t>
            </a:r>
            <a:r>
              <a:rPr lang="en-US" sz="2000" b="1" dirty="0"/>
              <a:t> </a:t>
            </a:r>
            <a:r>
              <a:rPr lang="cs-CZ" sz="2000" dirty="0"/>
              <a:t>- </a:t>
            </a:r>
            <a:r>
              <a:rPr lang="en-US" sz="2000" dirty="0"/>
              <a:t> </a:t>
            </a:r>
            <a:r>
              <a:rPr lang="en-US" sz="2000" dirty="0" err="1"/>
              <a:t>titul</a:t>
            </a:r>
            <a:r>
              <a:rPr lang="en-US" sz="2000" dirty="0"/>
              <a:t> </a:t>
            </a:r>
            <a:r>
              <a:rPr lang="en-US" sz="2000" dirty="0" err="1"/>
              <a:t>duchovního</a:t>
            </a:r>
            <a:r>
              <a:rPr lang="en-US" sz="2000" dirty="0"/>
              <a:t> a </a:t>
            </a:r>
            <a:r>
              <a:rPr lang="en-US" sz="2000" dirty="0" err="1"/>
              <a:t>vojenského</a:t>
            </a:r>
            <a:r>
              <a:rPr lang="en-US" sz="2000" dirty="0"/>
              <a:t> </a:t>
            </a:r>
            <a:r>
              <a:rPr lang="en-US" sz="2000" dirty="0" err="1"/>
              <a:t>vůdce</a:t>
            </a:r>
            <a:r>
              <a:rPr lang="en-US" sz="2000" dirty="0"/>
              <a:t> </a:t>
            </a:r>
            <a:r>
              <a:rPr lang="en-US" sz="2000" dirty="0" err="1"/>
              <a:t>komunity</a:t>
            </a:r>
            <a:r>
              <a:rPr lang="cs-CZ" sz="2000" dirty="0"/>
              <a:t>.</a:t>
            </a:r>
            <a:endParaRPr lang="en-US" sz="2000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2000" dirty="0"/>
              <a:t>Součástí konfederace </a:t>
            </a:r>
            <a:r>
              <a:rPr lang="cs-CZ" sz="2000" dirty="0" err="1"/>
              <a:t>Plamares</a:t>
            </a:r>
            <a:r>
              <a:rPr lang="cs-CZ" sz="2000" dirty="0"/>
              <a:t> byla např. </a:t>
            </a:r>
            <a:r>
              <a:rPr lang="en-US" sz="2000" dirty="0" err="1"/>
              <a:t>komunita</a:t>
            </a:r>
            <a:r>
              <a:rPr lang="en-US" sz="2000" dirty="0"/>
              <a:t> </a:t>
            </a:r>
            <a:r>
              <a:rPr lang="en-US" sz="2000" b="1" dirty="0" err="1"/>
              <a:t>Subupira</a:t>
            </a:r>
            <a:r>
              <a:rPr lang="en-US" sz="2000" dirty="0"/>
              <a:t> – </a:t>
            </a:r>
            <a:r>
              <a:rPr lang="en-US" sz="2000" dirty="0" err="1"/>
              <a:t>vojenská</a:t>
            </a:r>
            <a:r>
              <a:rPr lang="en-US" sz="2000" dirty="0"/>
              <a:t> </a:t>
            </a:r>
            <a:r>
              <a:rPr lang="en-US" sz="2000" dirty="0" err="1"/>
              <a:t>základna</a:t>
            </a:r>
            <a:r>
              <a:rPr lang="cs-CZ" sz="2000" dirty="0"/>
              <a:t> nebo</a:t>
            </a:r>
            <a:endParaRPr lang="en-US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	komunita/</a:t>
            </a:r>
            <a:r>
              <a:rPr lang="en-US" sz="2000" dirty="0"/>
              <a:t>quilombo </a:t>
            </a:r>
            <a:r>
              <a:rPr lang="en-US" sz="2000" b="1" dirty="0" err="1"/>
              <a:t>Cerca</a:t>
            </a:r>
            <a:r>
              <a:rPr lang="en-US" sz="2000" b="1" dirty="0"/>
              <a:t> Real do </a:t>
            </a:r>
            <a:r>
              <a:rPr lang="en-US" sz="2000" b="1" dirty="0" err="1"/>
              <a:t>Macaco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nejdůležitější</a:t>
            </a:r>
            <a:r>
              <a:rPr lang="en-US" sz="2000" dirty="0"/>
              <a:t> </a:t>
            </a:r>
            <a:r>
              <a:rPr lang="en-US" sz="2000" dirty="0" err="1"/>
              <a:t>komunita</a:t>
            </a:r>
            <a:r>
              <a:rPr lang="en-US" sz="2000" dirty="0"/>
              <a:t> </a:t>
            </a:r>
            <a:r>
              <a:rPr lang="en-US" sz="2000" dirty="0" err="1"/>
              <a:t>Palmares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se</a:t>
            </a:r>
            <a:endParaRPr lang="cs-CZ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                </a:t>
            </a:r>
            <a:r>
              <a:rPr lang="en-US" sz="2000" dirty="0" err="1"/>
              <a:t>nacházelo</a:t>
            </a:r>
            <a:r>
              <a:rPr lang="en-US" sz="2000" dirty="0"/>
              <a:t> </a:t>
            </a:r>
            <a:r>
              <a:rPr lang="en-US" sz="2000" dirty="0" err="1"/>
              <a:t>politické</a:t>
            </a:r>
            <a:r>
              <a:rPr lang="en-US" sz="2000" dirty="0"/>
              <a:t> a </a:t>
            </a:r>
            <a:r>
              <a:rPr lang="en-US" sz="2000" dirty="0" err="1"/>
              <a:t>administrativní</a:t>
            </a:r>
            <a:r>
              <a:rPr lang="en-US" sz="2000" dirty="0"/>
              <a:t> centrum</a:t>
            </a:r>
            <a:r>
              <a:rPr lang="cs-CZ" sz="2000" dirty="0"/>
              <a:t>,</a:t>
            </a:r>
            <a:r>
              <a:rPr lang="en-US" sz="2000" dirty="0"/>
              <a:t> v </a:t>
            </a:r>
            <a:r>
              <a:rPr lang="en-US" sz="2000" dirty="0" err="1"/>
              <a:t>něm</a:t>
            </a:r>
            <a:r>
              <a:rPr lang="en-US" sz="2000" dirty="0"/>
              <a:t> </a:t>
            </a:r>
            <a:r>
              <a:rPr lang="en-US" sz="2000" dirty="0" err="1"/>
              <a:t>žil</a:t>
            </a:r>
            <a:r>
              <a:rPr lang="en-US" sz="2000" dirty="0"/>
              <a:t> „</a:t>
            </a:r>
            <a:r>
              <a:rPr lang="en-US" sz="2000" dirty="0" err="1"/>
              <a:t>velký</a:t>
            </a:r>
            <a:r>
              <a:rPr lang="en-US" sz="2000" dirty="0"/>
              <a:t> </a:t>
            </a:r>
            <a:r>
              <a:rPr lang="en-US" sz="2000" dirty="0" err="1"/>
              <a:t>šéf</a:t>
            </a:r>
            <a:r>
              <a:rPr lang="en-US" sz="2000" dirty="0"/>
              <a:t>“ (</a:t>
            </a:r>
            <a:r>
              <a:rPr lang="en-US" sz="2000" b="1" i="1" dirty="0"/>
              <a:t>Ganga Zumba</a:t>
            </a:r>
            <a:r>
              <a:rPr lang="en-US" sz="2000" dirty="0"/>
              <a:t>,</a:t>
            </a:r>
            <a:endParaRPr lang="cs-CZ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               </a:t>
            </a:r>
            <a:r>
              <a:rPr lang="en-US" sz="2000" dirty="0" err="1"/>
              <a:t>Chefe</a:t>
            </a:r>
            <a:r>
              <a:rPr lang="en-US" sz="2000" dirty="0"/>
              <a:t> Grande),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předsedal</a:t>
            </a:r>
            <a:r>
              <a:rPr lang="cs-CZ" sz="2000" dirty="0"/>
              <a:t> </a:t>
            </a:r>
            <a:r>
              <a:rPr lang="en-US" sz="2000" dirty="0" err="1"/>
              <a:t>radě</a:t>
            </a:r>
            <a:r>
              <a:rPr lang="en-US" sz="2000" dirty="0"/>
              <a:t> </a:t>
            </a:r>
            <a:r>
              <a:rPr lang="en-US" sz="2000" dirty="0" err="1"/>
              <a:t>složené</a:t>
            </a:r>
            <a:r>
              <a:rPr lang="en-US" sz="2000" dirty="0"/>
              <a:t> z </a:t>
            </a:r>
            <a:r>
              <a:rPr lang="en-US" sz="2000" dirty="0" err="1"/>
              <a:t>vůdčích</a:t>
            </a:r>
            <a:r>
              <a:rPr lang="en-US" sz="2000" dirty="0"/>
              <a:t> </a:t>
            </a:r>
            <a:r>
              <a:rPr lang="en-US" sz="2000" dirty="0" err="1"/>
              <a:t>osobností</a:t>
            </a:r>
            <a:r>
              <a:rPr lang="en-US" sz="2000" dirty="0"/>
              <a:t> </a:t>
            </a:r>
            <a:r>
              <a:rPr lang="en-US" sz="2000" dirty="0" err="1"/>
              <a:t>jednotlivých</a:t>
            </a:r>
            <a:r>
              <a:rPr lang="en-US" sz="2000" dirty="0"/>
              <a:t> </a:t>
            </a:r>
            <a:r>
              <a:rPr lang="en-US" sz="2000" dirty="0" err="1"/>
              <a:t>komunit</a:t>
            </a:r>
            <a:r>
              <a:rPr lang="en-US" sz="2000" dirty="0"/>
              <a:t>, </a:t>
            </a:r>
            <a:endParaRPr lang="cs-CZ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              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jednala</a:t>
            </a:r>
            <a:r>
              <a:rPr lang="en-US" sz="2000" dirty="0"/>
              <a:t> jak o </a:t>
            </a:r>
            <a:r>
              <a:rPr lang="en-US" sz="2000" dirty="0" err="1"/>
              <a:t>mírových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cs-CZ" sz="2000" dirty="0"/>
              <a:t> </a:t>
            </a:r>
            <a:r>
              <a:rPr lang="en-US" sz="2000" dirty="0"/>
              <a:t> </a:t>
            </a:r>
            <a:r>
              <a:rPr lang="en-US" sz="2000" dirty="0" err="1"/>
              <a:t>válečných</a:t>
            </a:r>
            <a:r>
              <a:rPr lang="en-US" sz="2000" dirty="0"/>
              <a:t> </a:t>
            </a:r>
            <a:r>
              <a:rPr lang="en-US" sz="2000" dirty="0" err="1"/>
              <a:t>záležitostech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97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25EE049-79DA-4BD7-889B-D207C5C3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9FA2B8-E268-4BF8-8B71-082A5E35F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678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členové</a:t>
            </a:r>
            <a:r>
              <a:rPr lang="en-US" sz="2000" dirty="0"/>
              <a:t> </a:t>
            </a:r>
            <a:r>
              <a:rPr lang="en-US" sz="2000" dirty="0" err="1"/>
              <a:t>komunity</a:t>
            </a:r>
            <a:r>
              <a:rPr lang="en-US" sz="2000" dirty="0"/>
              <a:t>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původem</a:t>
            </a:r>
            <a:r>
              <a:rPr lang="en-US" sz="2000" dirty="0"/>
              <a:t> z </a:t>
            </a:r>
            <a:r>
              <a:rPr lang="en-US" sz="2000" dirty="0" err="1"/>
              <a:t>Angoly</a:t>
            </a:r>
            <a:r>
              <a:rPr lang="en-US" sz="2000" dirty="0"/>
              <a:t> a </a:t>
            </a:r>
            <a:r>
              <a:rPr lang="en-US" sz="2000" dirty="0" err="1"/>
              <a:t>Konga</a:t>
            </a:r>
            <a:r>
              <a:rPr lang="en-US" sz="2000" dirty="0"/>
              <a:t> – </a:t>
            </a:r>
            <a:r>
              <a:rPr lang="en-US" sz="2000" dirty="0" err="1"/>
              <a:t>dali</a:t>
            </a:r>
            <a:r>
              <a:rPr lang="en-US" sz="2000" dirty="0"/>
              <a:t> </a:t>
            </a:r>
            <a:r>
              <a:rPr lang="en-US" sz="2000" dirty="0" err="1"/>
              <a:t>jí</a:t>
            </a:r>
            <a:r>
              <a:rPr lang="en-US" sz="2000" dirty="0"/>
              <a:t> </a:t>
            </a:r>
            <a:r>
              <a:rPr lang="en-US" sz="2000" dirty="0" err="1"/>
              <a:t>název</a:t>
            </a:r>
            <a:r>
              <a:rPr lang="en-US" sz="2000" dirty="0"/>
              <a:t> Angola </a:t>
            </a:r>
            <a:r>
              <a:rPr lang="en-US" sz="2000" dirty="0" err="1"/>
              <a:t>Janga</a:t>
            </a:r>
            <a:r>
              <a:rPr lang="en-US" sz="2000" dirty="0"/>
              <a:t>, </a:t>
            </a:r>
            <a:r>
              <a:rPr lang="en-US" sz="2000" i="1" dirty="0"/>
              <a:t>Malá Angola</a:t>
            </a:r>
            <a:r>
              <a:rPr lang="en-US" sz="2000" dirty="0"/>
              <a:t>,</a:t>
            </a:r>
            <a:r>
              <a:rPr lang="cs-CZ" sz="2000" dirty="0"/>
              <a:t>a </a:t>
            </a:r>
            <a:r>
              <a:rPr lang="en-US" sz="2000" dirty="0" err="1"/>
              <a:t>měla</a:t>
            </a:r>
            <a:r>
              <a:rPr lang="en-US" sz="2000" dirty="0"/>
              <a:t> </a:t>
            </a:r>
            <a:r>
              <a:rPr lang="en-US" sz="2000" dirty="0" err="1"/>
              <a:t>přizpůsobit</a:t>
            </a:r>
            <a:r>
              <a:rPr lang="en-US" sz="2000" dirty="0"/>
              <a:t> </a:t>
            </a:r>
            <a:r>
              <a:rPr lang="en-US" sz="2000" dirty="0" err="1"/>
              <a:t>africkou</a:t>
            </a:r>
            <a:r>
              <a:rPr lang="en-US" sz="2000" dirty="0"/>
              <a:t> </a:t>
            </a:r>
            <a:r>
              <a:rPr lang="en-US" sz="2000" dirty="0" err="1"/>
              <a:t>komunitu</a:t>
            </a:r>
            <a:r>
              <a:rPr lang="en-US" sz="2000" dirty="0"/>
              <a:t> </a:t>
            </a:r>
            <a:r>
              <a:rPr lang="en-US" sz="2000" dirty="0" err="1"/>
              <a:t>brazilským</a:t>
            </a:r>
            <a:r>
              <a:rPr lang="en-US" sz="2000" dirty="0"/>
              <a:t> </a:t>
            </a:r>
            <a:r>
              <a:rPr lang="en-US" sz="2000" dirty="0" err="1"/>
              <a:t>poměrům</a:t>
            </a:r>
            <a:r>
              <a:rPr lang="en-US" sz="2000" dirty="0"/>
              <a:t>.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b="1" dirty="0" err="1"/>
              <a:t>Palmares</a:t>
            </a:r>
            <a:r>
              <a:rPr lang="en-US" sz="2000" b="1" dirty="0"/>
              <a:t> </a:t>
            </a:r>
            <a:r>
              <a:rPr lang="en-US" sz="2000" b="1" dirty="0" err="1"/>
              <a:t>jako</a:t>
            </a:r>
            <a:r>
              <a:rPr lang="en-US" sz="2000" b="1" dirty="0"/>
              <a:t> </a:t>
            </a:r>
            <a:r>
              <a:rPr lang="en-US" sz="2000" b="1" dirty="0" err="1"/>
              <a:t>nový</a:t>
            </a:r>
            <a:r>
              <a:rPr lang="en-US" sz="2000" b="1" dirty="0"/>
              <a:t>, </a:t>
            </a:r>
            <a:r>
              <a:rPr lang="en-US" sz="2000" b="1" dirty="0" err="1"/>
              <a:t>malý</a:t>
            </a:r>
            <a:r>
              <a:rPr lang="en-US" sz="2000" b="1" dirty="0"/>
              <a:t> </a:t>
            </a:r>
            <a:r>
              <a:rPr lang="en-US" sz="2000" b="1" dirty="0" err="1"/>
              <a:t>africký</a:t>
            </a:r>
            <a:r>
              <a:rPr lang="en-US" sz="2000" b="1" dirty="0"/>
              <a:t> </a:t>
            </a:r>
            <a:r>
              <a:rPr lang="en-US" sz="2000" b="1" dirty="0" err="1"/>
              <a:t>stát</a:t>
            </a:r>
            <a:r>
              <a:rPr lang="en-US" sz="2000" b="1" dirty="0"/>
              <a:t>, s </a:t>
            </a:r>
            <a:r>
              <a:rPr lang="en-US" sz="2000" b="1" dirty="0" err="1"/>
              <a:t>politicky</a:t>
            </a:r>
            <a:r>
              <a:rPr lang="en-US" sz="2000" b="1" dirty="0"/>
              <a:t> </a:t>
            </a:r>
            <a:r>
              <a:rPr lang="en-US" sz="2000" b="1" dirty="0" err="1"/>
              <a:t>organizovaným</a:t>
            </a:r>
            <a:r>
              <a:rPr lang="en-US" sz="2000" b="1" dirty="0"/>
              <a:t> </a:t>
            </a:r>
            <a:r>
              <a:rPr lang="en-US" sz="2000" b="1" dirty="0" err="1"/>
              <a:t>životem</a:t>
            </a:r>
            <a:r>
              <a:rPr lang="en-US" sz="2000" b="1" dirty="0"/>
              <a:t> </a:t>
            </a:r>
            <a:endParaRPr lang="cs-CZ" sz="2000" b="1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</a:t>
            </a:r>
            <a:r>
              <a:rPr lang="en-US" sz="2000" dirty="0"/>
              <a:t>– </a:t>
            </a:r>
            <a:r>
              <a:rPr lang="en-US" sz="2000" dirty="0" err="1"/>
              <a:t>měl</a:t>
            </a:r>
            <a:r>
              <a:rPr lang="en-US" sz="2000" dirty="0"/>
              <a:t> </a:t>
            </a:r>
            <a:r>
              <a:rPr lang="en-US" sz="2000" dirty="0" err="1"/>
              <a:t>veřejnou</a:t>
            </a:r>
            <a:r>
              <a:rPr lang="en-US" sz="2000" dirty="0"/>
              <a:t> </a:t>
            </a:r>
            <a:r>
              <a:rPr lang="en-US" sz="2000" dirty="0" err="1"/>
              <a:t>správu</a:t>
            </a:r>
            <a:r>
              <a:rPr lang="en-US" sz="2000" dirty="0"/>
              <a:t>, </a:t>
            </a:r>
            <a:r>
              <a:rPr lang="en-US" sz="2000" dirty="0" err="1"/>
              <a:t>vlastní</a:t>
            </a:r>
            <a:r>
              <a:rPr lang="en-US" sz="2000" dirty="0"/>
              <a:t> </a:t>
            </a:r>
            <a:r>
              <a:rPr lang="en-US" sz="2000" dirty="0" err="1"/>
              <a:t>zákony</a:t>
            </a:r>
            <a:r>
              <a:rPr lang="en-US" sz="2000" dirty="0"/>
              <a:t>, </a:t>
            </a:r>
            <a:r>
              <a:rPr lang="en-US" sz="2000" dirty="0" err="1"/>
              <a:t>vlastní</a:t>
            </a:r>
            <a:r>
              <a:rPr lang="en-US" sz="2000" dirty="0"/>
              <a:t> </a:t>
            </a:r>
            <a:r>
              <a:rPr lang="en-US" sz="2000" dirty="0" err="1"/>
              <a:t>formu</a:t>
            </a:r>
            <a:r>
              <a:rPr lang="en-US" sz="2000" dirty="0"/>
              <a:t> </a:t>
            </a:r>
            <a:r>
              <a:rPr lang="en-US" sz="2000" dirty="0" err="1"/>
              <a:t>vlády</a:t>
            </a:r>
            <a:r>
              <a:rPr lang="en-US" sz="2000" dirty="0"/>
              <a:t>, </a:t>
            </a:r>
            <a:r>
              <a:rPr lang="en-US" sz="2000" dirty="0" err="1"/>
              <a:t>vojenskou</a:t>
            </a:r>
            <a:r>
              <a:rPr lang="en-US" sz="2000" dirty="0"/>
              <a:t> </a:t>
            </a:r>
            <a:r>
              <a:rPr lang="en-US" sz="2000" dirty="0" err="1"/>
              <a:t>strukturu</a:t>
            </a:r>
            <a:r>
              <a:rPr lang="en-US" sz="2000" dirty="0"/>
              <a:t> a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</a:t>
            </a:r>
            <a:r>
              <a:rPr lang="en-US" sz="2000" dirty="0"/>
              <a:t> </a:t>
            </a:r>
            <a:r>
              <a:rPr lang="en-US" sz="2000" dirty="0" err="1"/>
              <a:t>náboženské</a:t>
            </a:r>
            <a:r>
              <a:rPr lang="en-US" sz="2000" dirty="0"/>
              <a:t> a </a:t>
            </a:r>
            <a:r>
              <a:rPr lang="en-US" sz="2000" dirty="0" err="1"/>
              <a:t>kulturní</a:t>
            </a:r>
            <a:r>
              <a:rPr lang="en-US" sz="2000" dirty="0"/>
              <a:t> </a:t>
            </a:r>
            <a:r>
              <a:rPr lang="en-US" sz="2000" dirty="0" err="1"/>
              <a:t>principy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komunitu</a:t>
            </a:r>
            <a:r>
              <a:rPr lang="en-US" sz="2000" dirty="0"/>
              <a:t> </a:t>
            </a:r>
            <a:r>
              <a:rPr lang="en-US" sz="2000" dirty="0" err="1"/>
              <a:t>stmelovaly</a:t>
            </a:r>
            <a:r>
              <a:rPr lang="en-US" sz="2000" dirty="0"/>
              <a:t> a </a:t>
            </a:r>
            <a:r>
              <a:rPr lang="en-US" sz="2000" dirty="0" err="1"/>
              <a:t>posilovaly</a:t>
            </a:r>
            <a:r>
              <a:rPr lang="en-US" sz="2000" dirty="0"/>
              <a:t>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identitu</a:t>
            </a:r>
            <a:r>
              <a:rPr lang="en-US" sz="20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Dokonce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koloniální</a:t>
            </a:r>
            <a:r>
              <a:rPr lang="en-US" sz="2000" dirty="0"/>
              <a:t> </a:t>
            </a:r>
            <a:r>
              <a:rPr lang="en-US" sz="2000" dirty="0" err="1"/>
              <a:t>správa</a:t>
            </a:r>
            <a:r>
              <a:rPr lang="en-US" sz="2000" dirty="0"/>
              <a:t> je </a:t>
            </a:r>
            <a:r>
              <a:rPr lang="en-US" sz="2000" dirty="0" err="1"/>
              <a:t>uznávala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autonomní</a:t>
            </a:r>
            <a:r>
              <a:rPr lang="en-US" sz="2000" dirty="0"/>
              <a:t> </a:t>
            </a:r>
            <a:r>
              <a:rPr lang="en-US" sz="2000" dirty="0" err="1"/>
              <a:t>celek</a:t>
            </a:r>
            <a:r>
              <a:rPr lang="en-US" sz="2000" dirty="0"/>
              <a:t> a v </a:t>
            </a:r>
            <a:r>
              <a:rPr lang="en-US" sz="2000" dirty="0" err="1"/>
              <a:t>oficiálních</a:t>
            </a:r>
            <a:r>
              <a:rPr lang="en-US" sz="2000" dirty="0"/>
              <a:t> </a:t>
            </a:r>
            <a:r>
              <a:rPr lang="en-US" sz="2000" dirty="0" err="1"/>
              <a:t>správách</a:t>
            </a:r>
            <a:r>
              <a:rPr lang="en-US" sz="2000" dirty="0"/>
              <a:t> </a:t>
            </a:r>
            <a:r>
              <a:rPr lang="en-US" sz="2000" dirty="0" err="1"/>
              <a:t>nazývala</a:t>
            </a:r>
            <a:r>
              <a:rPr lang="en-US" sz="2000" dirty="0"/>
              <a:t> </a:t>
            </a:r>
            <a:r>
              <a:rPr lang="en-US" sz="2000" dirty="0" err="1"/>
              <a:t>Palmares</a:t>
            </a:r>
            <a:r>
              <a:rPr lang="en-US" sz="2000" dirty="0"/>
              <a:t> </a:t>
            </a:r>
            <a:r>
              <a:rPr lang="en-US" sz="2000" b="1" dirty="0"/>
              <a:t>„</a:t>
            </a:r>
            <a:r>
              <a:rPr lang="en-US" sz="2000" b="1" dirty="0" err="1"/>
              <a:t>republikou</a:t>
            </a:r>
            <a:r>
              <a:rPr lang="en-US" sz="2000" b="1" dirty="0"/>
              <a:t>“</a:t>
            </a:r>
            <a:r>
              <a:rPr lang="en-US" sz="2000" dirty="0"/>
              <a:t>.</a:t>
            </a:r>
            <a:r>
              <a:rPr lang="en-US" sz="2000" b="1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V </a:t>
            </a:r>
            <a:r>
              <a:rPr lang="en-US" sz="2000" dirty="0" err="1"/>
              <a:t>době</a:t>
            </a:r>
            <a:r>
              <a:rPr lang="en-US" sz="2000" dirty="0"/>
              <a:t> </a:t>
            </a:r>
            <a:r>
              <a:rPr lang="en-US" sz="2000" dirty="0" err="1"/>
              <a:t>největšího</a:t>
            </a:r>
            <a:r>
              <a:rPr lang="en-US" sz="2000" dirty="0"/>
              <a:t> </a:t>
            </a:r>
            <a:r>
              <a:rPr lang="en-US" sz="2000" dirty="0" err="1"/>
              <a:t>rozkvětu</a:t>
            </a:r>
            <a:r>
              <a:rPr lang="en-US" sz="2000" dirty="0"/>
              <a:t> </a:t>
            </a:r>
            <a:r>
              <a:rPr lang="en-US" sz="2000" dirty="0" err="1"/>
              <a:t>žilo</a:t>
            </a:r>
            <a:r>
              <a:rPr lang="en-US" sz="2000" dirty="0"/>
              <a:t> v </a:t>
            </a:r>
            <a:r>
              <a:rPr lang="en-US" sz="2000" b="1" dirty="0" err="1"/>
              <a:t>Palmares</a:t>
            </a:r>
            <a:r>
              <a:rPr lang="en-US" sz="2000" b="1" dirty="0"/>
              <a:t> </a:t>
            </a:r>
            <a:r>
              <a:rPr lang="en-US" sz="2000" b="1" dirty="0" err="1"/>
              <a:t>přibližně</a:t>
            </a:r>
            <a:r>
              <a:rPr lang="en-US" sz="2000" b="1" dirty="0"/>
              <a:t> 20 000 </a:t>
            </a:r>
            <a:r>
              <a:rPr lang="en-US" sz="2000" b="1" dirty="0" err="1"/>
              <a:t>obyvatel</a:t>
            </a:r>
            <a:r>
              <a:rPr lang="en-US" sz="2000" b="1" dirty="0"/>
              <a:t> </a:t>
            </a:r>
            <a:r>
              <a:rPr lang="en-US" sz="2000" dirty="0"/>
              <a:t>– z toho 6 000</a:t>
            </a:r>
            <a:r>
              <a:rPr lang="cs-CZ" sz="2000" dirty="0"/>
              <a:t> </a:t>
            </a:r>
            <a:r>
              <a:rPr lang="en-US" sz="2000" dirty="0"/>
              <a:t>v </a:t>
            </a:r>
            <a:r>
              <a:rPr lang="en-US" sz="2000" dirty="0" err="1"/>
              <a:t>hlavním</a:t>
            </a:r>
            <a:r>
              <a:rPr lang="en-US" sz="2000" dirty="0"/>
              <a:t> </a:t>
            </a:r>
            <a:r>
              <a:rPr lang="en-US" sz="2000" dirty="0" err="1"/>
              <a:t>quilombu</a:t>
            </a:r>
            <a:r>
              <a:rPr lang="en-US" sz="2000" dirty="0"/>
              <a:t> </a:t>
            </a:r>
            <a:r>
              <a:rPr lang="en-US" sz="2000" dirty="0" err="1"/>
              <a:t>Cerca</a:t>
            </a:r>
            <a:r>
              <a:rPr lang="en-US" sz="2000" dirty="0"/>
              <a:t> Real do </a:t>
            </a:r>
            <a:r>
              <a:rPr lang="en-US" sz="2000" dirty="0" err="1"/>
              <a:t>Macaco</a:t>
            </a:r>
            <a:r>
              <a:rPr lang="en-US" sz="2000" dirty="0"/>
              <a:t>.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Pro </a:t>
            </a:r>
            <a:r>
              <a:rPr lang="en-US" sz="2000" dirty="0" err="1"/>
              <a:t>srovnání</a:t>
            </a:r>
            <a:r>
              <a:rPr lang="en-US" sz="2000" dirty="0"/>
              <a:t>: v </a:t>
            </a:r>
            <a:r>
              <a:rPr lang="en-US" sz="2000" dirty="0" err="1"/>
              <a:t>roce</a:t>
            </a:r>
            <a:r>
              <a:rPr lang="en-US" sz="2000" dirty="0"/>
              <a:t> 1660 </a:t>
            </a:r>
            <a:r>
              <a:rPr lang="en-US" sz="2000" dirty="0" err="1"/>
              <a:t>žilo</a:t>
            </a:r>
            <a:r>
              <a:rPr lang="en-US" sz="2000" dirty="0"/>
              <a:t> v </a:t>
            </a:r>
            <a:r>
              <a:rPr lang="en-US" sz="2000" b="1" dirty="0"/>
              <a:t>Riu de </a:t>
            </a:r>
            <a:r>
              <a:rPr lang="en-US" sz="2000" b="1" dirty="0" err="1"/>
              <a:t>Janeiru</a:t>
            </a:r>
            <a:r>
              <a:rPr lang="en-US" sz="2000" b="1" dirty="0"/>
              <a:t> 7 000 </a:t>
            </a:r>
            <a:r>
              <a:rPr lang="en-US" sz="2000" dirty="0" err="1"/>
              <a:t>obyvatel</a:t>
            </a:r>
            <a:r>
              <a:rPr lang="en-US" sz="2000" dirty="0"/>
              <a:t> 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cs-CZ" sz="2000" dirty="0"/>
              <a:t>domorodců a černých otroků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12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6E0D1DE-892A-42BD-BF2B-B98BFD23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62E917-A8F3-494C-AC9B-C93C90B5F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Na </a:t>
            </a:r>
            <a:r>
              <a:rPr lang="en-US" sz="2000" dirty="0" err="1"/>
              <a:t>přelomu</a:t>
            </a:r>
            <a:r>
              <a:rPr lang="en-US" sz="2000" dirty="0"/>
              <a:t> 16. a 17. </a:t>
            </a:r>
            <a:r>
              <a:rPr lang="en-US" sz="2000" dirty="0" err="1"/>
              <a:t>století</a:t>
            </a:r>
            <a:r>
              <a:rPr lang="en-US" sz="2000" dirty="0"/>
              <a:t>, </a:t>
            </a:r>
            <a:r>
              <a:rPr lang="en-US" sz="2000" dirty="0" err="1"/>
              <a:t>italský</a:t>
            </a:r>
            <a:r>
              <a:rPr lang="en-US" sz="2000" dirty="0"/>
              <a:t> </a:t>
            </a:r>
            <a:r>
              <a:rPr lang="en-US" sz="2000" dirty="0" err="1"/>
              <a:t>jezuita</a:t>
            </a:r>
            <a:r>
              <a:rPr lang="en-US" sz="2000" dirty="0"/>
              <a:t> </a:t>
            </a:r>
            <a:r>
              <a:rPr lang="en-US" sz="2000" dirty="0" err="1"/>
              <a:t>Antonil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usadil</a:t>
            </a:r>
            <a:r>
              <a:rPr lang="en-US" sz="2000" dirty="0"/>
              <a:t> v </a:t>
            </a:r>
            <a:r>
              <a:rPr lang="en-US" sz="2000" dirty="0" err="1"/>
              <a:t>Brazílii</a:t>
            </a:r>
            <a:r>
              <a:rPr lang="en-US" sz="2000" dirty="0"/>
              <a:t>, </a:t>
            </a:r>
            <a:r>
              <a:rPr lang="en-US" sz="2000" dirty="0" err="1"/>
              <a:t>definoval</a:t>
            </a:r>
            <a:r>
              <a:rPr lang="en-US" sz="2000" dirty="0"/>
              <a:t> </a:t>
            </a:r>
            <a:r>
              <a:rPr lang="en-US" sz="2000" dirty="0" err="1"/>
              <a:t>otroky</a:t>
            </a:r>
            <a:r>
              <a:rPr lang="en-US" sz="2000" dirty="0"/>
              <a:t> v zemi </a:t>
            </a:r>
            <a:r>
              <a:rPr lang="en-US" sz="2000" dirty="0" err="1"/>
              <a:t>jako</a:t>
            </a:r>
            <a:r>
              <a:rPr lang="en-US" sz="2000" dirty="0"/>
              <a:t>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i="1" dirty="0"/>
              <a:t>„… </a:t>
            </a:r>
            <a:r>
              <a:rPr lang="en-US" sz="2000" i="1" dirty="0" err="1"/>
              <a:t>ruce</a:t>
            </a:r>
            <a:r>
              <a:rPr lang="en-US" sz="2000" i="1" dirty="0"/>
              <a:t> a </a:t>
            </a:r>
            <a:r>
              <a:rPr lang="en-US" sz="2000" i="1" dirty="0" err="1"/>
              <a:t>nohy</a:t>
            </a:r>
            <a:r>
              <a:rPr lang="en-US" sz="2000" i="1" dirty="0"/>
              <a:t> </a:t>
            </a:r>
            <a:r>
              <a:rPr lang="en-US" sz="2000" i="1" dirty="0" err="1"/>
              <a:t>majitele</a:t>
            </a:r>
            <a:r>
              <a:rPr lang="en-US" sz="2000" i="1" dirty="0"/>
              <a:t> </a:t>
            </a:r>
            <a:r>
              <a:rPr lang="en-US" sz="2000" i="1" dirty="0" err="1"/>
              <a:t>plantáží</a:t>
            </a:r>
            <a:r>
              <a:rPr lang="en-US" sz="2000" i="1" dirty="0"/>
              <a:t>, </a:t>
            </a:r>
            <a:r>
              <a:rPr lang="en-US" sz="2000" i="1" dirty="0" err="1"/>
              <a:t>protože</a:t>
            </a:r>
            <a:r>
              <a:rPr lang="en-US" sz="2000" i="1" dirty="0"/>
              <a:t> bez </a:t>
            </a:r>
            <a:r>
              <a:rPr lang="en-US" sz="2000" i="1" dirty="0" err="1"/>
              <a:t>nich</a:t>
            </a:r>
            <a:r>
              <a:rPr lang="en-US" sz="2000" i="1" dirty="0"/>
              <a:t> by </a:t>
            </a:r>
            <a:r>
              <a:rPr lang="en-US" sz="2000" i="1" dirty="0" err="1"/>
              <a:t>nebylo</a:t>
            </a:r>
            <a:r>
              <a:rPr lang="en-US" sz="2000" i="1" dirty="0"/>
              <a:t> </a:t>
            </a:r>
            <a:r>
              <a:rPr lang="en-US" sz="2000" i="1" dirty="0" err="1"/>
              <a:t>možné</a:t>
            </a:r>
            <a:r>
              <a:rPr lang="en-US" sz="2000" i="1" dirty="0"/>
              <a:t> </a:t>
            </a:r>
            <a:r>
              <a:rPr lang="en-US" sz="2000" i="1" dirty="0" err="1"/>
              <a:t>zakládat</a:t>
            </a:r>
            <a:r>
              <a:rPr lang="en-US" sz="2000" i="1" dirty="0"/>
              <a:t>, </a:t>
            </a:r>
            <a:r>
              <a:rPr lang="cs-CZ" sz="2000" i="1" dirty="0"/>
              <a:t>	</a:t>
            </a:r>
            <a:r>
              <a:rPr lang="en-US" sz="2000" i="1" dirty="0" err="1"/>
              <a:t>udržovat</a:t>
            </a:r>
            <a:r>
              <a:rPr lang="en-US" sz="2000" i="1" dirty="0"/>
              <a:t> a </a:t>
            </a:r>
            <a:r>
              <a:rPr lang="en-US" sz="2000" i="1" dirty="0" err="1"/>
              <a:t>rozšiřovat</a:t>
            </a:r>
            <a:r>
              <a:rPr lang="en-US" sz="2000" i="1" dirty="0"/>
              <a:t> </a:t>
            </a:r>
            <a:r>
              <a:rPr lang="cs-CZ" sz="2000" i="1" dirty="0"/>
              <a:t>statky</a:t>
            </a:r>
            <a:r>
              <a:rPr lang="en-US" sz="2000" i="1" dirty="0"/>
              <a:t>, ani se </a:t>
            </a:r>
            <a:r>
              <a:rPr lang="en-US" sz="2000" i="1" dirty="0" err="1"/>
              <a:t>starat</a:t>
            </a:r>
            <a:r>
              <a:rPr lang="en-US" sz="2000" i="1" dirty="0"/>
              <a:t> o p</a:t>
            </a:r>
            <a:r>
              <a:rPr lang="cs-CZ" sz="2000" i="1" dirty="0" err="1"/>
              <a:t>ěstování</a:t>
            </a:r>
            <a:r>
              <a:rPr lang="cs-CZ" sz="2000" i="1" dirty="0"/>
              <a:t> a zpracování třtiny</a:t>
            </a:r>
            <a:r>
              <a:rPr lang="en-US" sz="2000" i="1" dirty="0"/>
              <a:t>.“ </a:t>
            </a:r>
            <a:endParaRPr lang="cs-CZ" sz="2000" i="1" dirty="0"/>
          </a:p>
          <a:p>
            <a:pPr marL="0" indent="0">
              <a:spcAft>
                <a:spcPts val="800"/>
              </a:spcAft>
              <a:buNone/>
            </a:pPr>
            <a:endParaRPr lang="en-US" sz="2000" i="1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Otroci</a:t>
            </a:r>
            <a:r>
              <a:rPr lang="en-US" sz="2000" dirty="0"/>
              <a:t>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samotným</a:t>
            </a:r>
            <a:r>
              <a:rPr lang="en-US" sz="2000" dirty="0"/>
              <a:t> </a:t>
            </a:r>
            <a:r>
              <a:rPr lang="en-US" sz="2000" dirty="0" err="1"/>
              <a:t>základem</a:t>
            </a:r>
            <a:r>
              <a:rPr lang="en-US" sz="2000" dirty="0"/>
              <a:t> </a:t>
            </a:r>
            <a:r>
              <a:rPr lang="en-US" sz="2000" dirty="0" err="1"/>
              <a:t>společnosti</a:t>
            </a:r>
            <a:r>
              <a:rPr lang="en-US" sz="2000" dirty="0"/>
              <a:t> a v </a:t>
            </a:r>
            <a:r>
              <a:rPr lang="en-US" sz="2000" dirty="0" err="1"/>
              <a:t>některých</a:t>
            </a:r>
            <a:r>
              <a:rPr lang="en-US" sz="2000" dirty="0"/>
              <a:t> </a:t>
            </a:r>
            <a:r>
              <a:rPr lang="en-US" sz="2000" dirty="0" err="1"/>
              <a:t>částech</a:t>
            </a:r>
            <a:r>
              <a:rPr lang="en-US" sz="2000" dirty="0"/>
              <a:t> </a:t>
            </a:r>
            <a:r>
              <a:rPr lang="en-US" sz="2000" dirty="0" err="1"/>
              <a:t>Bahie</a:t>
            </a:r>
            <a:r>
              <a:rPr lang="en-US" sz="2000" dirty="0"/>
              <a:t> </a:t>
            </a:r>
            <a:r>
              <a:rPr lang="en-US" sz="2000" dirty="0" err="1"/>
              <a:t>tvořili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75% populace.</a:t>
            </a:r>
          </a:p>
        </p:txBody>
      </p:sp>
    </p:spTree>
    <p:extLst>
      <p:ext uri="{BB962C8B-B14F-4D97-AF65-F5344CB8AC3E}">
        <p14:creationId xmlns:p14="http://schemas.microsoft.com/office/powerpoint/2010/main" val="113989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D145E0-DD64-4986-A1FD-77C9083F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69F0F3-06F2-48B7-97BB-39A038D9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Tato </a:t>
            </a:r>
            <a:r>
              <a:rPr lang="en-US" sz="2000" dirty="0" err="1"/>
              <a:t>konfederace</a:t>
            </a:r>
            <a:r>
              <a:rPr lang="en-US" sz="2000" dirty="0"/>
              <a:t> </a:t>
            </a:r>
            <a:r>
              <a:rPr lang="en-US" sz="2000" dirty="0" err="1"/>
              <a:t>komunit</a:t>
            </a:r>
            <a:r>
              <a:rPr lang="en-US" sz="2000" dirty="0"/>
              <a:t> </a:t>
            </a:r>
            <a:r>
              <a:rPr lang="cs-CZ" sz="2000" dirty="0"/>
              <a:t>rozvíjela</a:t>
            </a:r>
            <a:r>
              <a:rPr lang="en-US" sz="2000" dirty="0"/>
              <a:t> </a:t>
            </a:r>
            <a:r>
              <a:rPr lang="en-US" sz="2000" dirty="0" err="1"/>
              <a:t>intenzivní</a:t>
            </a:r>
            <a:r>
              <a:rPr lang="en-US" sz="2000" dirty="0"/>
              <a:t> </a:t>
            </a:r>
            <a:r>
              <a:rPr lang="en-US" sz="2000" dirty="0" err="1"/>
              <a:t>styky</a:t>
            </a:r>
            <a:r>
              <a:rPr lang="en-US" sz="2000" dirty="0"/>
              <a:t> s </a:t>
            </a:r>
            <a:r>
              <a:rPr lang="en-US" sz="2000" dirty="0" err="1"/>
              <a:t>okolními</a:t>
            </a:r>
            <a:r>
              <a:rPr lang="en-US" sz="2000" dirty="0"/>
              <a:t> </a:t>
            </a:r>
            <a:r>
              <a:rPr lang="en-US" sz="2000" dirty="0" err="1"/>
              <a:t>osadami</a:t>
            </a:r>
            <a:r>
              <a:rPr lang="en-US" sz="2000" dirty="0"/>
              <a:t> a </a:t>
            </a:r>
            <a:r>
              <a:rPr lang="en-US" sz="2000" dirty="0" err="1"/>
              <a:t>tábory</a:t>
            </a:r>
            <a:r>
              <a:rPr lang="en-US" sz="2000" dirty="0"/>
              <a:t>; </a:t>
            </a:r>
            <a:r>
              <a:rPr lang="en-US" sz="2000" dirty="0" err="1"/>
              <a:t>zároveň</a:t>
            </a:r>
            <a:r>
              <a:rPr lang="en-US" sz="2000" dirty="0"/>
              <a:t> </a:t>
            </a:r>
            <a:r>
              <a:rPr lang="en-US" sz="2000" dirty="0" err="1"/>
              <a:t>napomáhala</a:t>
            </a:r>
            <a:r>
              <a:rPr lang="en-US" sz="2000" dirty="0"/>
              <a:t> </a:t>
            </a:r>
            <a:r>
              <a:rPr lang="en-US" sz="2000" dirty="0" err="1"/>
              <a:t>skupinovým</a:t>
            </a:r>
            <a:r>
              <a:rPr lang="en-US" sz="2000" dirty="0"/>
              <a:t> </a:t>
            </a:r>
            <a:r>
              <a:rPr lang="en-US" sz="2000" dirty="0" err="1"/>
              <a:t>útěkům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en-US" sz="2000" dirty="0"/>
              <a:t> a </a:t>
            </a:r>
            <a:r>
              <a:rPr lang="en-US" sz="2000" dirty="0" err="1"/>
              <a:t>přepad</a:t>
            </a:r>
            <a:r>
              <a:rPr lang="cs-CZ" sz="2000" dirty="0" err="1"/>
              <a:t>ávala</a:t>
            </a:r>
            <a:r>
              <a:rPr lang="en-US" sz="2000" dirty="0"/>
              <a:t> </a:t>
            </a:r>
            <a:r>
              <a:rPr lang="en-US" sz="2000" dirty="0" err="1"/>
              <a:t>sídl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plantážníků</a:t>
            </a:r>
            <a:r>
              <a:rPr lang="en-US" sz="2000" dirty="0"/>
              <a:t>, </a:t>
            </a:r>
            <a:r>
              <a:rPr lang="en-US" sz="2000" dirty="0" err="1"/>
              <a:t>farmářů</a:t>
            </a:r>
            <a:r>
              <a:rPr lang="en-US" sz="2000" dirty="0"/>
              <a:t> </a:t>
            </a:r>
            <a:r>
              <a:rPr lang="cs-CZ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osad</a:t>
            </a:r>
            <a:r>
              <a:rPr lang="cs-CZ" sz="2000" dirty="0"/>
              <a:t>y</a:t>
            </a:r>
            <a:r>
              <a:rPr lang="en-US" sz="2000" dirty="0"/>
              <a:t>. </a:t>
            </a:r>
            <a:r>
              <a:rPr lang="en-US" sz="2000" dirty="0" err="1"/>
              <a:t>Udržela</a:t>
            </a:r>
            <a:r>
              <a:rPr lang="en-US" sz="2000" dirty="0"/>
              <a:t> se </a:t>
            </a:r>
            <a:r>
              <a:rPr lang="en-US" sz="2000" dirty="0" err="1"/>
              <a:t>téměř</a:t>
            </a:r>
            <a:r>
              <a:rPr lang="en-US" sz="2000" dirty="0"/>
              <a:t> </a:t>
            </a:r>
            <a:r>
              <a:rPr lang="en-US" sz="2000" dirty="0" err="1"/>
              <a:t>sto</a:t>
            </a:r>
            <a:r>
              <a:rPr lang="en-US" sz="2000" dirty="0"/>
              <a:t> let.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výprava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ní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povolána</a:t>
            </a:r>
            <a:r>
              <a:rPr lang="en-US" sz="2000" dirty="0"/>
              <a:t> v </a:t>
            </a:r>
            <a:r>
              <a:rPr lang="en-US" sz="2000" dirty="0" err="1"/>
              <a:t>roce</a:t>
            </a:r>
            <a:r>
              <a:rPr lang="en-US" sz="2000" dirty="0"/>
              <a:t> 1612, </a:t>
            </a:r>
            <a:r>
              <a:rPr lang="en-US" sz="2000" dirty="0" err="1"/>
              <a:t>poslední</a:t>
            </a:r>
            <a:r>
              <a:rPr lang="en-US" sz="2000" dirty="0"/>
              <a:t>, </a:t>
            </a:r>
            <a:r>
              <a:rPr lang="en-US" sz="2000" dirty="0" err="1"/>
              <a:t>kdy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poražena</a:t>
            </a:r>
            <a:r>
              <a:rPr lang="en-US" sz="2000" dirty="0"/>
              <a:t>, </a:t>
            </a:r>
            <a:r>
              <a:rPr lang="cs-CZ" sz="2000" dirty="0"/>
              <a:t>	</a:t>
            </a:r>
            <a:r>
              <a:rPr lang="en-US" sz="2000" dirty="0"/>
              <a:t>v </a:t>
            </a:r>
            <a:r>
              <a:rPr lang="en-US" sz="2000" dirty="0" err="1"/>
              <a:t>roce</a:t>
            </a:r>
            <a:r>
              <a:rPr lang="en-US" sz="2000" dirty="0"/>
              <a:t> 1694.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 err="1"/>
              <a:t>Například</a:t>
            </a:r>
            <a:r>
              <a:rPr lang="en-US" sz="2000" dirty="0"/>
              <a:t> v </a:t>
            </a:r>
            <a:r>
              <a:rPr lang="en-US" sz="2000" dirty="0" err="1"/>
              <a:t>době</a:t>
            </a:r>
            <a:r>
              <a:rPr lang="en-US" sz="2000" dirty="0"/>
              <a:t>, </a:t>
            </a:r>
            <a:r>
              <a:rPr lang="en-US" sz="2000" dirty="0" err="1"/>
              <a:t>kdy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provincie</a:t>
            </a:r>
            <a:r>
              <a:rPr lang="en-US" sz="2000" dirty="0"/>
              <a:t> Pernambuco </a:t>
            </a:r>
            <a:r>
              <a:rPr lang="en-US" sz="2000" dirty="0" err="1"/>
              <a:t>okupována</a:t>
            </a:r>
            <a:r>
              <a:rPr lang="en-US" sz="2000" dirty="0"/>
              <a:t> </a:t>
            </a:r>
            <a:r>
              <a:rPr lang="en-US" sz="2000" dirty="0" err="1"/>
              <a:t>Holanďany</a:t>
            </a:r>
            <a:r>
              <a:rPr lang="en-US" sz="2000" dirty="0"/>
              <a:t>, </a:t>
            </a:r>
            <a:r>
              <a:rPr lang="cs-CZ" sz="2000" dirty="0"/>
              <a:t>      	</a:t>
            </a:r>
            <a:r>
              <a:rPr lang="en-US" sz="2000" dirty="0" err="1"/>
              <a:t>Západoindick</a:t>
            </a:r>
            <a:r>
              <a:rPr lang="cs-CZ" sz="2000" dirty="0"/>
              <a:t>á </a:t>
            </a:r>
            <a:r>
              <a:rPr lang="en-US" sz="2000" dirty="0" err="1"/>
              <a:t>společnost</a:t>
            </a:r>
            <a:r>
              <a:rPr lang="en-US" sz="2000" dirty="0"/>
              <a:t> </a:t>
            </a:r>
            <a:r>
              <a:rPr lang="en-US" sz="2000" dirty="0" err="1"/>
              <a:t>vyslala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Palmares</a:t>
            </a:r>
            <a:r>
              <a:rPr lang="en-US" sz="2000" dirty="0"/>
              <a:t> </a:t>
            </a:r>
            <a:r>
              <a:rPr lang="en-US" sz="2000" dirty="0" err="1"/>
              <a:t>dvě</a:t>
            </a:r>
            <a:r>
              <a:rPr lang="en-US" sz="2000" dirty="0"/>
              <a:t> </a:t>
            </a:r>
            <a:r>
              <a:rPr lang="en-US" sz="2000" dirty="0" err="1"/>
              <a:t>vojenské</a:t>
            </a:r>
            <a:r>
              <a:rPr lang="en-US" sz="2000" dirty="0"/>
              <a:t> </a:t>
            </a:r>
            <a:r>
              <a:rPr lang="en-US" sz="2000" dirty="0" err="1"/>
              <a:t>expedice</a:t>
            </a:r>
            <a:r>
              <a:rPr lang="en-US" sz="2000" dirty="0"/>
              <a:t>, </a:t>
            </a:r>
            <a:r>
              <a:rPr lang="en-US" sz="2000" dirty="0" err="1"/>
              <a:t>obě</a:t>
            </a:r>
            <a:r>
              <a:rPr lang="en-US" sz="2000" dirty="0"/>
              <a:t> </a:t>
            </a:r>
            <a:r>
              <a:rPr lang="en-US" sz="2000" dirty="0" err="1"/>
              <a:t>neúspěšné</a:t>
            </a:r>
            <a:r>
              <a:rPr lang="en-US" sz="20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Od </a:t>
            </a:r>
            <a:r>
              <a:rPr lang="en-US" sz="2000" dirty="0" err="1"/>
              <a:t>roku</a:t>
            </a:r>
            <a:r>
              <a:rPr lang="en-US" sz="2000" dirty="0"/>
              <a:t> 1670, </a:t>
            </a:r>
            <a:r>
              <a:rPr lang="en-US" sz="2000" dirty="0" err="1"/>
              <a:t>kdy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oblast </a:t>
            </a:r>
            <a:r>
              <a:rPr lang="en-US" sz="2000" dirty="0" err="1"/>
              <a:t>Pernambuc</a:t>
            </a:r>
            <a:r>
              <a:rPr lang="cs-CZ" sz="2000" dirty="0"/>
              <a:t>a</a:t>
            </a:r>
            <a:r>
              <a:rPr lang="en-US" sz="2000" dirty="0"/>
              <a:t> v </a:t>
            </a:r>
            <a:r>
              <a:rPr lang="en-US" sz="2000" dirty="0" err="1"/>
              <a:t>neustálém</a:t>
            </a:r>
            <a:r>
              <a:rPr lang="en-US" sz="2000" dirty="0"/>
              <a:t> </a:t>
            </a:r>
            <a:r>
              <a:rPr lang="en-US" sz="2000" dirty="0" err="1"/>
              <a:t>ohrožení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strany</a:t>
            </a:r>
            <a:r>
              <a:rPr lang="en-US" sz="2000" dirty="0"/>
              <a:t> </a:t>
            </a:r>
            <a:r>
              <a:rPr lang="cs-CZ" sz="2000" dirty="0"/>
              <a:t>obyvatel </a:t>
            </a:r>
            <a:r>
              <a:rPr lang="cs-CZ" sz="2000" dirty="0" err="1"/>
              <a:t>quilombů</a:t>
            </a:r>
            <a:r>
              <a:rPr lang="cs-CZ" sz="2000" dirty="0"/>
              <a:t> </a:t>
            </a:r>
            <a:r>
              <a:rPr lang="en-US" sz="2000" dirty="0"/>
              <a:t>a</a:t>
            </a:r>
            <a:r>
              <a:rPr lang="cs-CZ" sz="2000" dirty="0"/>
              <a:t> kdy se</a:t>
            </a:r>
            <a:r>
              <a:rPr lang="en-US" sz="2000" dirty="0"/>
              <a:t> </a:t>
            </a:r>
            <a:r>
              <a:rPr lang="en-US" sz="2000" dirty="0" err="1"/>
              <a:t>zároveň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pověst</a:t>
            </a:r>
            <a:r>
              <a:rPr lang="en-US" sz="2000" dirty="0"/>
              <a:t> </a:t>
            </a:r>
            <a:r>
              <a:rPr lang="en-US" sz="2000" dirty="0" err="1"/>
              <a:t>šířila</a:t>
            </a:r>
            <a:r>
              <a:rPr lang="en-US" sz="2000" dirty="0"/>
              <a:t> po </a:t>
            </a:r>
            <a:r>
              <a:rPr lang="en-US" sz="2000" dirty="0" err="1"/>
              <a:t>celé</a:t>
            </a:r>
            <a:r>
              <a:rPr lang="en-US" sz="2000" dirty="0"/>
              <a:t> </a:t>
            </a:r>
            <a:r>
              <a:rPr lang="en-US" sz="2000" dirty="0" err="1"/>
              <a:t>Americe</a:t>
            </a:r>
            <a:r>
              <a:rPr lang="en-US" sz="2000" dirty="0"/>
              <a:t>, </a:t>
            </a:r>
            <a:r>
              <a:rPr lang="en-US" sz="2000" dirty="0" err="1"/>
              <a:t>koloniální</a:t>
            </a:r>
            <a:r>
              <a:rPr lang="en-US" sz="2000" dirty="0"/>
              <a:t> </a:t>
            </a:r>
            <a:r>
              <a:rPr lang="en-US" sz="2000" dirty="0" err="1"/>
              <a:t>vláda</a:t>
            </a:r>
            <a:r>
              <a:rPr lang="en-US" sz="2000" dirty="0"/>
              <a:t> </a:t>
            </a:r>
            <a:r>
              <a:rPr lang="en-US" sz="2000" dirty="0" err="1"/>
              <a:t>zaujala</a:t>
            </a:r>
            <a:r>
              <a:rPr lang="en-US" sz="2000" dirty="0"/>
              <a:t> </a:t>
            </a:r>
            <a:r>
              <a:rPr lang="en-US" sz="2000" dirty="0" err="1"/>
              <a:t>strategii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systematického</a:t>
            </a:r>
            <a:r>
              <a:rPr lang="en-US" sz="2000" dirty="0"/>
              <a:t> </a:t>
            </a:r>
            <a:r>
              <a:rPr lang="en-US" sz="2000" dirty="0" err="1"/>
              <a:t>potírání</a:t>
            </a:r>
            <a:r>
              <a:rPr lang="en-US" sz="2000" dirty="0"/>
              <a:t> – </a:t>
            </a:r>
            <a:r>
              <a:rPr lang="en-US" sz="2000" dirty="0" err="1"/>
              <a:t>každoročně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nim</a:t>
            </a:r>
            <a:r>
              <a:rPr lang="en-US" sz="2000" dirty="0"/>
              <a:t> </a:t>
            </a:r>
            <a:r>
              <a:rPr lang="en-US" sz="2000" dirty="0" err="1"/>
              <a:t>vysílala</a:t>
            </a:r>
            <a:r>
              <a:rPr lang="en-US" sz="2000" dirty="0"/>
              <a:t> </a:t>
            </a:r>
            <a:r>
              <a:rPr lang="en-US" sz="2000" dirty="0" err="1"/>
              <a:t>vojenské</a:t>
            </a:r>
            <a:r>
              <a:rPr lang="en-US" sz="2000" dirty="0"/>
              <a:t> </a:t>
            </a:r>
            <a:r>
              <a:rPr lang="en-US" sz="2000" dirty="0" err="1"/>
              <a:t>expedice</a:t>
            </a:r>
            <a:r>
              <a:rPr lang="en-US" sz="2000" dirty="0"/>
              <a:t> a </a:t>
            </a:r>
            <a:r>
              <a:rPr lang="en-US" sz="2000" dirty="0" err="1"/>
              <a:t>zvědy</a:t>
            </a:r>
            <a:r>
              <a:rPr lang="cs-CZ" sz="2000" dirty="0"/>
              <a:t> a</a:t>
            </a:r>
            <a:r>
              <a:rPr lang="en-US" sz="2000" dirty="0"/>
              <a:t> </a:t>
            </a:r>
            <a:r>
              <a:rPr lang="en-US" sz="2000" dirty="0" err="1"/>
              <a:t>ničila</a:t>
            </a:r>
            <a:r>
              <a:rPr lang="en-US" sz="2000" dirty="0"/>
              <a:t> </a:t>
            </a:r>
            <a:r>
              <a:rPr lang="en-US" sz="2000" dirty="0" err="1"/>
              <a:t>obchodní</a:t>
            </a:r>
            <a:r>
              <a:rPr lang="en-US" sz="2000" dirty="0"/>
              <a:t> </a:t>
            </a:r>
            <a:r>
              <a:rPr lang="en-US" sz="2000" dirty="0" err="1"/>
              <a:t>síť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komunitou</a:t>
            </a:r>
            <a:r>
              <a:rPr lang="en-US" sz="2000" dirty="0"/>
              <a:t> a </a:t>
            </a:r>
            <a:r>
              <a:rPr lang="en-US" sz="2000" dirty="0" err="1"/>
              <a:t>osadami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19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8BD494-CDFC-42BD-8FDA-4BA64EE1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Zničení </a:t>
            </a:r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Palmares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690433-4F37-494C-92B4-DEEA6A05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71040"/>
            <a:ext cx="9724031" cy="452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b="1" dirty="0"/>
              <a:t>V </a:t>
            </a:r>
            <a:r>
              <a:rPr lang="en-US" sz="1600" b="1" dirty="0" err="1"/>
              <a:t>roce</a:t>
            </a:r>
            <a:r>
              <a:rPr lang="en-US" sz="1600" b="1" dirty="0"/>
              <a:t> 1678, v Recife </a:t>
            </a:r>
            <a:r>
              <a:rPr lang="en-US" sz="1600" b="1" dirty="0" err="1"/>
              <a:t>proběhlo</a:t>
            </a:r>
            <a:r>
              <a:rPr lang="en-US" sz="1600" b="1" dirty="0"/>
              <a:t> </a:t>
            </a:r>
            <a:r>
              <a:rPr lang="en-US" sz="1600" b="1" dirty="0" err="1"/>
              <a:t>jednání</a:t>
            </a:r>
            <a:r>
              <a:rPr lang="en-US" sz="1600" b="1" dirty="0"/>
              <a:t> </a:t>
            </a:r>
            <a:r>
              <a:rPr lang="en-US" sz="1600" b="1" dirty="0" err="1"/>
              <a:t>mezi</a:t>
            </a:r>
            <a:r>
              <a:rPr lang="en-US" sz="1600" b="1" dirty="0"/>
              <a:t> </a:t>
            </a:r>
            <a:r>
              <a:rPr lang="en-US" sz="1600" b="1" dirty="0" err="1"/>
              <a:t>reprezentanty</a:t>
            </a:r>
            <a:r>
              <a:rPr lang="en-US" sz="1600" b="1" dirty="0"/>
              <a:t> </a:t>
            </a:r>
            <a:r>
              <a:rPr lang="en-US" sz="1600" b="1" dirty="0" err="1"/>
              <a:t>koloniální</a:t>
            </a:r>
            <a:r>
              <a:rPr lang="en-US" sz="1600" b="1" dirty="0"/>
              <a:t> </a:t>
            </a:r>
            <a:r>
              <a:rPr lang="en-US" sz="1600" b="1" dirty="0" err="1"/>
              <a:t>vlády</a:t>
            </a:r>
            <a:r>
              <a:rPr lang="en-US" sz="1600" b="1" dirty="0"/>
              <a:t> a </a:t>
            </a:r>
            <a:r>
              <a:rPr lang="en-US" sz="1600" b="1" dirty="0" err="1"/>
              <a:t>zástupci</a:t>
            </a:r>
            <a:r>
              <a:rPr lang="en-US" sz="1600" b="1" dirty="0"/>
              <a:t> </a:t>
            </a:r>
            <a:r>
              <a:rPr lang="cs-CZ" sz="1600" b="1" dirty="0"/>
              <a:t>obyvatel z </a:t>
            </a:r>
            <a:r>
              <a:rPr lang="cs-CZ" sz="1600" b="1" dirty="0" err="1"/>
              <a:t>Palmares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vyslal</a:t>
            </a:r>
            <a:r>
              <a:rPr lang="en-US" sz="1600" dirty="0"/>
              <a:t>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hlavní</a:t>
            </a:r>
            <a:r>
              <a:rPr lang="en-US" sz="1600" dirty="0"/>
              <a:t> </a:t>
            </a:r>
            <a:r>
              <a:rPr lang="en-US" sz="1600" dirty="0" err="1"/>
              <a:t>šéf</a:t>
            </a:r>
            <a:r>
              <a:rPr lang="en-US" sz="1600" dirty="0"/>
              <a:t>, Ganga Zumba, a </a:t>
            </a:r>
            <a:r>
              <a:rPr lang="en-US" sz="1600" dirty="0" err="1"/>
              <a:t>během</a:t>
            </a:r>
            <a:r>
              <a:rPr lang="en-US" sz="1600" dirty="0"/>
              <a:t> </a:t>
            </a:r>
            <a:r>
              <a:rPr lang="en-US" sz="1600" dirty="0" err="1"/>
              <a:t>kterého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b="1" dirty="0" err="1"/>
              <a:t>uzavřena</a:t>
            </a:r>
            <a:r>
              <a:rPr lang="en-US" sz="1600" b="1" dirty="0"/>
              <a:t> </a:t>
            </a:r>
            <a:r>
              <a:rPr lang="en-US" sz="1600" b="1" dirty="0" err="1"/>
              <a:t>mírová</a:t>
            </a:r>
            <a:r>
              <a:rPr lang="en-US" sz="1600" b="1" dirty="0"/>
              <a:t> </a:t>
            </a:r>
            <a:r>
              <a:rPr lang="en-US" sz="1600" b="1" dirty="0" err="1"/>
              <a:t>dohoda</a:t>
            </a:r>
            <a:endParaRPr lang="en-US" sz="1600" b="1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jejím</a:t>
            </a:r>
            <a:r>
              <a:rPr lang="en-US" sz="1600" dirty="0"/>
              <a:t> </a:t>
            </a:r>
            <a:r>
              <a:rPr lang="en-US" sz="1600" dirty="0" err="1"/>
              <a:t>základě</a:t>
            </a:r>
            <a:r>
              <a:rPr lang="en-US" sz="1600" dirty="0"/>
              <a:t> </a:t>
            </a:r>
            <a:r>
              <a:rPr lang="en-US" sz="1600" dirty="0" err="1"/>
              <a:t>měli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</a:t>
            </a:r>
            <a:r>
              <a:rPr lang="en-US" sz="1600" dirty="0" err="1"/>
              <a:t>navráceni</a:t>
            </a:r>
            <a:r>
              <a:rPr lang="en-US" sz="1600" dirty="0"/>
              <a:t> do </a:t>
            </a:r>
            <a:r>
              <a:rPr lang="en-US" sz="1600" dirty="0" err="1"/>
              <a:t>rukou</a:t>
            </a:r>
            <a:r>
              <a:rPr lang="en-US" sz="1600" dirty="0"/>
              <a:t> </a:t>
            </a:r>
            <a:r>
              <a:rPr lang="cs-CZ" sz="1600" dirty="0"/>
              <a:t>pánů</a:t>
            </a:r>
            <a:r>
              <a:rPr lang="en-US" sz="1600" dirty="0"/>
              <a:t> </a:t>
            </a:r>
            <a:r>
              <a:rPr lang="en-US" sz="1600" dirty="0" err="1"/>
              <a:t>všichni</a:t>
            </a:r>
            <a:r>
              <a:rPr lang="en-US" sz="1600" dirty="0"/>
              <a:t> </a:t>
            </a:r>
            <a:r>
              <a:rPr lang="en-US" sz="1600" dirty="0" err="1"/>
              <a:t>uprchlí</a:t>
            </a:r>
            <a:r>
              <a:rPr lang="en-US" sz="1600" dirty="0"/>
              <a:t> </a:t>
            </a:r>
            <a:r>
              <a:rPr lang="en-US" sz="1600" dirty="0" err="1"/>
              <a:t>otroci</a:t>
            </a:r>
            <a:r>
              <a:rPr lang="en-US" sz="1600" dirty="0"/>
              <a:t>, </a:t>
            </a:r>
            <a:r>
              <a:rPr lang="en-US" sz="1600" dirty="0" err="1"/>
              <a:t>tedy</a:t>
            </a:r>
            <a:r>
              <a:rPr lang="en-US" sz="1600" dirty="0"/>
              <a:t> </a:t>
            </a:r>
            <a:r>
              <a:rPr lang="en-US" sz="1600" dirty="0" err="1"/>
              <a:t>ti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v </a:t>
            </a:r>
            <a:r>
              <a:rPr lang="en-US" sz="1600" dirty="0" err="1"/>
              <a:t>komunitě</a:t>
            </a:r>
            <a:r>
              <a:rPr lang="en-US" sz="1600" dirty="0"/>
              <a:t> </a:t>
            </a:r>
            <a:r>
              <a:rPr lang="cs-CZ" sz="1600" dirty="0"/>
              <a:t>   	</a:t>
            </a:r>
            <a:r>
              <a:rPr lang="en-US" sz="1600" dirty="0" err="1"/>
              <a:t>nenarodili</a:t>
            </a:r>
            <a:r>
              <a:rPr lang="en-US" sz="1600" dirty="0"/>
              <a:t>    </a:t>
            </a:r>
            <a:r>
              <a:rPr lang="cs-CZ" sz="1600" dirty="0"/>
              <a:t>- </a:t>
            </a:r>
            <a:r>
              <a:rPr lang="en-US" sz="1600" dirty="0"/>
              <a:t>z </a:t>
            </a:r>
            <a:r>
              <a:rPr lang="en-US" sz="1600" dirty="0" err="1"/>
              <a:t>portugalské</a:t>
            </a:r>
            <a:r>
              <a:rPr lang="en-US" sz="1600" dirty="0"/>
              <a:t> </a:t>
            </a:r>
            <a:r>
              <a:rPr lang="en-US" sz="1600" dirty="0" err="1"/>
              <a:t>strany</a:t>
            </a:r>
            <a:r>
              <a:rPr lang="en-US" sz="1600" dirty="0"/>
              <a:t> se </a:t>
            </a:r>
            <a:r>
              <a:rPr lang="en-US" sz="1600" dirty="0" err="1"/>
              <a:t>jednalo</a:t>
            </a:r>
            <a:r>
              <a:rPr lang="en-US" sz="1600" dirty="0"/>
              <a:t> o </a:t>
            </a:r>
            <a:r>
              <a:rPr lang="en-US" sz="1600" b="1" dirty="0" err="1"/>
              <a:t>strategický</a:t>
            </a:r>
            <a:r>
              <a:rPr lang="en-US" sz="1600" b="1" dirty="0"/>
              <a:t> </a:t>
            </a:r>
            <a:r>
              <a:rPr lang="en-US" sz="1600" b="1" dirty="0" err="1"/>
              <a:t>tah</a:t>
            </a:r>
            <a:r>
              <a:rPr lang="en-US" sz="1600" b="1" dirty="0"/>
              <a:t>, </a:t>
            </a:r>
            <a:r>
              <a:rPr lang="en-US" sz="1600" b="1" dirty="0" err="1"/>
              <a:t>který</a:t>
            </a:r>
            <a:r>
              <a:rPr lang="en-US" sz="1600" b="1" dirty="0"/>
              <a:t> </a:t>
            </a:r>
            <a:r>
              <a:rPr lang="en-US" sz="1600" b="1" dirty="0" err="1"/>
              <a:t>měl</a:t>
            </a:r>
            <a:r>
              <a:rPr lang="en-US" sz="1600" b="1" dirty="0"/>
              <a:t> </a:t>
            </a:r>
            <a:r>
              <a:rPr lang="en-US" sz="1600" b="1" dirty="0" err="1"/>
              <a:t>narušit</a:t>
            </a:r>
            <a:r>
              <a:rPr lang="en-US" sz="1600" b="1" dirty="0"/>
              <a:t> </a:t>
            </a:r>
            <a:r>
              <a:rPr lang="en-US" sz="1600" b="1" dirty="0" err="1"/>
              <a:t>vnitřní</a:t>
            </a:r>
            <a:r>
              <a:rPr lang="en-US" sz="1600" b="1" dirty="0"/>
              <a:t> </a:t>
            </a:r>
            <a:r>
              <a:rPr lang="en-US" sz="1600" b="1" dirty="0" err="1"/>
              <a:t>sounáležitost</a:t>
            </a:r>
            <a:r>
              <a:rPr lang="en-US" sz="1600" b="1" dirty="0"/>
              <a:t> </a:t>
            </a:r>
            <a:r>
              <a:rPr lang="cs-CZ" sz="1600" b="1" dirty="0"/>
              <a:t>	</a:t>
            </a:r>
            <a:r>
              <a:rPr lang="en-US" sz="1600" b="1" dirty="0" err="1"/>
              <a:t>komunity</a:t>
            </a:r>
            <a:r>
              <a:rPr lang="cs-CZ" sz="1600" b="1" dirty="0"/>
              <a:t>;</a:t>
            </a:r>
            <a:endParaRPr lang="en-US" sz="1600" b="1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 err="1"/>
              <a:t>výměnou</a:t>
            </a:r>
            <a:r>
              <a:rPr lang="en-US" sz="1600" dirty="0"/>
              <a:t> za to </a:t>
            </a:r>
            <a:r>
              <a:rPr lang="en-US" sz="1600" dirty="0" err="1"/>
              <a:t>Portugalci</a:t>
            </a:r>
            <a:r>
              <a:rPr lang="en-US" sz="1600" dirty="0"/>
              <a:t> </a:t>
            </a:r>
            <a:r>
              <a:rPr lang="en-US" sz="1600" dirty="0" err="1"/>
              <a:t>nabídli</a:t>
            </a:r>
            <a:r>
              <a:rPr lang="en-US" sz="1600" dirty="0"/>
              <a:t> </a:t>
            </a:r>
            <a:r>
              <a:rPr lang="en-US" sz="1600" dirty="0" err="1"/>
              <a:t>ostatním</a:t>
            </a:r>
            <a:r>
              <a:rPr lang="en-US" sz="1600" dirty="0"/>
              <a:t> </a:t>
            </a:r>
            <a:r>
              <a:rPr lang="en-US" sz="1600" dirty="0" err="1"/>
              <a:t>členům</a:t>
            </a:r>
            <a:r>
              <a:rPr lang="en-US" sz="1600" dirty="0"/>
              <a:t> </a:t>
            </a:r>
            <a:r>
              <a:rPr lang="en-US" sz="1600" dirty="0" err="1"/>
              <a:t>komunity</a:t>
            </a:r>
            <a:r>
              <a:rPr lang="en-US" sz="1600" dirty="0"/>
              <a:t> </a:t>
            </a:r>
            <a:r>
              <a:rPr lang="en-US" sz="1600" dirty="0" err="1"/>
              <a:t>svobodu</a:t>
            </a:r>
            <a:r>
              <a:rPr lang="en-US" sz="1600" dirty="0"/>
              <a:t> a </a:t>
            </a:r>
            <a:r>
              <a:rPr lang="en-US" sz="1600" dirty="0" err="1"/>
              <a:t>půdu</a:t>
            </a:r>
            <a:r>
              <a:rPr lang="en-US" sz="1600" dirty="0"/>
              <a:t>, </a:t>
            </a:r>
            <a:r>
              <a:rPr lang="en-US" sz="1600" dirty="0" err="1"/>
              <a:t>kterou</a:t>
            </a:r>
            <a:r>
              <a:rPr lang="en-US" sz="1600" dirty="0"/>
              <a:t> by </a:t>
            </a:r>
            <a:r>
              <a:rPr lang="en-US" sz="1600" dirty="0" err="1"/>
              <a:t>mohli</a:t>
            </a:r>
            <a:r>
              <a:rPr lang="en-US" sz="1600" dirty="0"/>
              <a:t> </a:t>
            </a:r>
            <a:r>
              <a:rPr lang="en-US" sz="1600" dirty="0" err="1"/>
              <a:t>obdělávat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/>
              <a:t>s </a:t>
            </a:r>
            <a:r>
              <a:rPr lang="en-US" sz="1600" dirty="0" err="1"/>
              <a:t>povinností</a:t>
            </a:r>
            <a:r>
              <a:rPr lang="en-US" sz="1600" dirty="0"/>
              <a:t> </a:t>
            </a:r>
            <a:r>
              <a:rPr lang="en-US" sz="1600" dirty="0" err="1"/>
              <a:t>placení</a:t>
            </a:r>
            <a:r>
              <a:rPr lang="en-US" sz="1600" dirty="0"/>
              <a:t> </a:t>
            </a:r>
            <a:r>
              <a:rPr lang="en-US" sz="1600" dirty="0" err="1"/>
              <a:t>daní</a:t>
            </a:r>
            <a:r>
              <a:rPr lang="en-US" sz="1600" dirty="0"/>
              <a:t> </a:t>
            </a:r>
            <a:r>
              <a:rPr lang="en-US" sz="1600" dirty="0" err="1"/>
              <a:t>Portugalské</a:t>
            </a:r>
            <a:r>
              <a:rPr lang="en-US" sz="1600" dirty="0"/>
              <a:t> </a:t>
            </a:r>
            <a:r>
              <a:rPr lang="cs-CZ" sz="1600" dirty="0"/>
              <a:t>k</a:t>
            </a:r>
            <a:r>
              <a:rPr lang="en-US" sz="1600" dirty="0" err="1"/>
              <a:t>oruně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dirty="0"/>
              <a:t>Tato </a:t>
            </a:r>
            <a:r>
              <a:rPr lang="en-US" sz="1600" b="1" dirty="0" err="1"/>
              <a:t>smlouva</a:t>
            </a:r>
            <a:r>
              <a:rPr lang="en-US" sz="1600" b="1" dirty="0"/>
              <a:t> </a:t>
            </a:r>
            <a:r>
              <a:rPr lang="en-US" sz="1600" b="1" dirty="0" err="1"/>
              <a:t>proti</a:t>
            </a:r>
            <a:r>
              <a:rPr lang="en-US" sz="1600" b="1" dirty="0"/>
              <a:t> </a:t>
            </a:r>
            <a:r>
              <a:rPr lang="en-US" sz="1600" b="1" dirty="0" err="1"/>
              <a:t>sobě</a:t>
            </a:r>
            <a:r>
              <a:rPr lang="en-US" sz="1600" b="1" dirty="0"/>
              <a:t> </a:t>
            </a:r>
            <a:r>
              <a:rPr lang="en-US" sz="1600" b="1" dirty="0" err="1"/>
              <a:t>postavila</a:t>
            </a:r>
            <a:r>
              <a:rPr lang="en-US" sz="1600" b="1" dirty="0"/>
              <a:t> </a:t>
            </a:r>
            <a:r>
              <a:rPr lang="en-US" sz="1600" b="1" dirty="0" err="1"/>
              <a:t>hlavního</a:t>
            </a:r>
            <a:r>
              <a:rPr lang="en-US" sz="1600" b="1" dirty="0"/>
              <a:t> </a:t>
            </a:r>
            <a:r>
              <a:rPr lang="en-US" sz="1600" b="1" dirty="0" err="1"/>
              <a:t>šéfa</a:t>
            </a:r>
            <a:r>
              <a:rPr lang="en-US" sz="1600" b="1" dirty="0"/>
              <a:t> </a:t>
            </a:r>
            <a:r>
              <a:rPr lang="en-US" sz="1600" b="1" dirty="0" err="1"/>
              <a:t>komunity</a:t>
            </a:r>
            <a:r>
              <a:rPr lang="en-US" sz="1600" b="1" dirty="0"/>
              <a:t> Ganga </a:t>
            </a:r>
            <a:r>
              <a:rPr lang="en-US" sz="1600" b="1" dirty="0" err="1"/>
              <a:t>Zumbu</a:t>
            </a:r>
            <a:r>
              <a:rPr lang="en-US" sz="1600" b="1" dirty="0"/>
              <a:t> a </a:t>
            </a:r>
            <a:r>
              <a:rPr lang="en-US" sz="1600" b="1" dirty="0" err="1"/>
              <a:t>duchovního</a:t>
            </a:r>
            <a:r>
              <a:rPr lang="en-US" sz="1600" b="1" dirty="0"/>
              <a:t> a </a:t>
            </a:r>
            <a:r>
              <a:rPr lang="en-US" sz="1600" b="1" dirty="0" err="1"/>
              <a:t>vojenského</a:t>
            </a:r>
            <a:r>
              <a:rPr lang="en-US" sz="1600" b="1" dirty="0"/>
              <a:t> </a:t>
            </a:r>
            <a:r>
              <a:rPr lang="en-US" sz="1600" b="1" dirty="0" err="1"/>
              <a:t>vůdce</a:t>
            </a:r>
            <a:r>
              <a:rPr lang="en-US" sz="1600" b="1" dirty="0"/>
              <a:t> </a:t>
            </a:r>
            <a:r>
              <a:rPr lang="en-US" sz="1600" b="1" dirty="0" err="1"/>
              <a:t>Zumbiho</a:t>
            </a:r>
            <a:r>
              <a:rPr lang="en-US" sz="1600" b="1" dirty="0"/>
              <a:t>.</a:t>
            </a:r>
            <a:r>
              <a:rPr lang="en-US" sz="1600" dirty="0"/>
              <a:t> Ganga Zumba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obviněn</a:t>
            </a:r>
            <a:r>
              <a:rPr lang="en-US" sz="1600" dirty="0"/>
              <a:t>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zrady</a:t>
            </a:r>
            <a:r>
              <a:rPr lang="en-US" sz="1600" dirty="0"/>
              <a:t> a </a:t>
            </a:r>
            <a:r>
              <a:rPr lang="en-US" sz="1600" dirty="0" err="1"/>
              <a:t>následně</a:t>
            </a:r>
            <a:r>
              <a:rPr lang="en-US" sz="1600" dirty="0"/>
              <a:t> </a:t>
            </a:r>
            <a:r>
              <a:rPr lang="en-US" sz="1600" dirty="0" err="1"/>
              <a:t>otráven</a:t>
            </a:r>
            <a:r>
              <a:rPr lang="en-US" sz="1600" dirty="0"/>
              <a:t>,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vojenští</a:t>
            </a:r>
            <a:r>
              <a:rPr lang="en-US" sz="1600" dirty="0"/>
              <a:t> </a:t>
            </a:r>
            <a:r>
              <a:rPr lang="en-US" sz="1600" dirty="0" err="1"/>
              <a:t>šéfové</a:t>
            </a:r>
            <a:r>
              <a:rPr lang="en-US" sz="1600" dirty="0"/>
              <a:t> </a:t>
            </a:r>
            <a:r>
              <a:rPr lang="en-US" sz="1600" dirty="0" err="1"/>
              <a:t>popraveni</a:t>
            </a:r>
            <a:r>
              <a:rPr lang="en-US" sz="1600" dirty="0"/>
              <a:t>. V </a:t>
            </a:r>
            <a:r>
              <a:rPr lang="en-US" sz="1600" dirty="0" err="1"/>
              <a:t>následujících</a:t>
            </a:r>
            <a:r>
              <a:rPr lang="en-US" sz="1600" dirty="0"/>
              <a:t> 15-ti </a:t>
            </a:r>
            <a:r>
              <a:rPr lang="en-US" sz="1600" dirty="0" err="1"/>
              <a:t>letech</a:t>
            </a:r>
            <a:r>
              <a:rPr lang="en-US" sz="1600" dirty="0"/>
              <a:t> </a:t>
            </a:r>
            <a:r>
              <a:rPr lang="en-US" sz="1600" dirty="0" err="1"/>
              <a:t>vedl</a:t>
            </a:r>
            <a:r>
              <a:rPr lang="en-US" sz="1600" dirty="0"/>
              <a:t> Zumbi </a:t>
            </a:r>
            <a:r>
              <a:rPr lang="en-US" sz="1600" dirty="0" err="1"/>
              <a:t>krvavou</a:t>
            </a:r>
            <a:r>
              <a:rPr lang="en-US" sz="1600" dirty="0"/>
              <a:t> </a:t>
            </a:r>
            <a:r>
              <a:rPr lang="en-US" sz="1600" dirty="0" err="1"/>
              <a:t>válku</a:t>
            </a:r>
            <a:r>
              <a:rPr lang="en-US" sz="1600" dirty="0"/>
              <a:t> </a:t>
            </a:r>
            <a:r>
              <a:rPr lang="en-US" sz="1600" dirty="0" err="1"/>
              <a:t>proti</a:t>
            </a:r>
            <a:r>
              <a:rPr lang="en-US" sz="1600" dirty="0"/>
              <a:t> </a:t>
            </a:r>
            <a:r>
              <a:rPr lang="en-US" sz="1600" dirty="0" err="1"/>
              <a:t>koloniálním</a:t>
            </a:r>
            <a:r>
              <a:rPr lang="en-US" sz="1600" dirty="0"/>
              <a:t> </a:t>
            </a:r>
            <a:r>
              <a:rPr lang="en-US" sz="1600" dirty="0" err="1"/>
              <a:t>autoritám</a:t>
            </a:r>
            <a:r>
              <a:rPr lang="en-US" sz="1600" dirty="0"/>
              <a:t> a </a:t>
            </a:r>
            <a:r>
              <a:rPr lang="en-US" sz="1600" dirty="0" err="1"/>
              <a:t>hájil</a:t>
            </a:r>
            <a:r>
              <a:rPr lang="en-US" sz="1600" dirty="0"/>
              <a:t> </a:t>
            </a:r>
            <a:r>
              <a:rPr lang="en-US" sz="1600" dirty="0" err="1"/>
              <a:t>autonomii</a:t>
            </a:r>
            <a:r>
              <a:rPr lang="en-US" sz="1600" dirty="0"/>
              <a:t> </a:t>
            </a:r>
            <a:r>
              <a:rPr lang="en-US" sz="1600" dirty="0" err="1"/>
              <a:t>všech</a:t>
            </a:r>
            <a:r>
              <a:rPr lang="en-US" sz="1600" dirty="0"/>
              <a:t> </a:t>
            </a:r>
            <a:r>
              <a:rPr lang="en-US" sz="1600" dirty="0" err="1"/>
              <a:t>komunit</a:t>
            </a:r>
            <a:r>
              <a:rPr lang="en-US" sz="1600" dirty="0"/>
              <a:t> a </a:t>
            </a:r>
            <a:r>
              <a:rPr lang="en-US" sz="1600" dirty="0" err="1"/>
              <a:t>svobodu</a:t>
            </a:r>
            <a:r>
              <a:rPr lang="en-US" sz="1600" dirty="0"/>
              <a:t> </a:t>
            </a:r>
            <a:r>
              <a:rPr lang="en-US" sz="1600" dirty="0" err="1"/>
              <a:t>všech</a:t>
            </a:r>
            <a:r>
              <a:rPr lang="en-US" sz="1600" dirty="0"/>
              <a:t> </a:t>
            </a:r>
            <a:r>
              <a:rPr lang="en-US" sz="1600" dirty="0" err="1"/>
              <a:t>jejích</a:t>
            </a:r>
            <a:r>
              <a:rPr lang="en-US" sz="1600" dirty="0"/>
              <a:t> </a:t>
            </a:r>
            <a:r>
              <a:rPr lang="en-US" sz="1600" dirty="0" err="1"/>
              <a:t>obyvatel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 err="1"/>
              <a:t>Válka</a:t>
            </a:r>
            <a:r>
              <a:rPr lang="en-US" sz="1600" dirty="0"/>
              <a:t> </a:t>
            </a:r>
            <a:r>
              <a:rPr lang="en-US" sz="1600" dirty="0" err="1"/>
              <a:t>skončila</a:t>
            </a:r>
            <a:r>
              <a:rPr lang="en-US" sz="1600" dirty="0"/>
              <a:t> </a:t>
            </a:r>
            <a:r>
              <a:rPr lang="en-US" sz="1600" dirty="0" err="1"/>
              <a:t>teprve</a:t>
            </a:r>
            <a:r>
              <a:rPr lang="en-US" sz="1600" dirty="0"/>
              <a:t> v </a:t>
            </a:r>
            <a:r>
              <a:rPr lang="en-US" sz="1600" dirty="0" err="1"/>
              <a:t>roce</a:t>
            </a:r>
            <a:r>
              <a:rPr lang="en-US" sz="1600" dirty="0"/>
              <a:t> 1694, </a:t>
            </a:r>
            <a:r>
              <a:rPr lang="en-US" sz="1600" dirty="0" err="1"/>
              <a:t>kdy</a:t>
            </a:r>
            <a:r>
              <a:rPr lang="en-US" sz="1600" dirty="0"/>
              <a:t> </a:t>
            </a:r>
            <a:r>
              <a:rPr lang="en-US" sz="1600" dirty="0" err="1"/>
              <a:t>padla</a:t>
            </a:r>
            <a:r>
              <a:rPr lang="en-US" sz="1600" dirty="0"/>
              <a:t> </a:t>
            </a:r>
            <a:r>
              <a:rPr lang="en-US" sz="1600" dirty="0" err="1"/>
              <a:t>nejdůležitější</a:t>
            </a:r>
            <a:r>
              <a:rPr lang="en-US" sz="1600" dirty="0"/>
              <a:t> </a:t>
            </a:r>
            <a:r>
              <a:rPr lang="en-US" sz="1600" dirty="0" err="1"/>
              <a:t>komunita</a:t>
            </a:r>
            <a:r>
              <a:rPr lang="en-US" sz="1600" dirty="0"/>
              <a:t> </a:t>
            </a:r>
            <a:r>
              <a:rPr lang="en-US" sz="1600" dirty="0" err="1"/>
              <a:t>Cerca</a:t>
            </a:r>
            <a:r>
              <a:rPr lang="en-US" sz="1600" dirty="0"/>
              <a:t> Real do </a:t>
            </a:r>
            <a:r>
              <a:rPr lang="en-US" sz="1600" dirty="0" err="1"/>
              <a:t>Macaco</a:t>
            </a:r>
            <a:r>
              <a:rPr lang="en-US" sz="1600" dirty="0"/>
              <a:t> po 42 </a:t>
            </a:r>
            <a:r>
              <a:rPr lang="en-US" sz="1600" dirty="0" err="1"/>
              <a:t>denním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 err="1"/>
              <a:t>obléhání</a:t>
            </a:r>
            <a:r>
              <a:rPr lang="en-US" sz="1600" dirty="0"/>
              <a:t> – </a:t>
            </a:r>
            <a:r>
              <a:rPr lang="cs-CZ" sz="1600" dirty="0"/>
              <a:t>	</a:t>
            </a:r>
            <a:r>
              <a:rPr lang="en-US" sz="1600" dirty="0" err="1"/>
              <a:t>povstalci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cs-CZ" sz="16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poraženi</a:t>
            </a:r>
            <a:r>
              <a:rPr lang="en-US" sz="1600" dirty="0"/>
              <a:t> v </a:t>
            </a:r>
            <a:r>
              <a:rPr lang="en-US" sz="1600" dirty="0" err="1"/>
              <a:t>boji</a:t>
            </a:r>
            <a:r>
              <a:rPr lang="en-US" sz="1600" dirty="0"/>
              <a:t>, Zumbi </a:t>
            </a:r>
            <a:r>
              <a:rPr lang="en-US" sz="1600" dirty="0" err="1"/>
              <a:t>popraven</a:t>
            </a:r>
            <a:r>
              <a:rPr lang="en-US" sz="1600" dirty="0"/>
              <a:t> a </a:t>
            </a:r>
            <a:r>
              <a:rPr lang="en-US" sz="1600" dirty="0" err="1"/>
              <a:t>Palmares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vypáleno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Palmares</a:t>
            </a:r>
            <a:r>
              <a:rPr lang="en-US" sz="1600" dirty="0"/>
              <a:t> se </a:t>
            </a:r>
            <a:r>
              <a:rPr lang="en-US" sz="1600" dirty="0" err="1"/>
              <a:t>měl</a:t>
            </a:r>
            <a:r>
              <a:rPr lang="cs-CZ" sz="1600" dirty="0"/>
              <a:t>o</a:t>
            </a:r>
            <a:r>
              <a:rPr lang="en-US" sz="1600" dirty="0"/>
              <a:t> </a:t>
            </a:r>
            <a:r>
              <a:rPr lang="en-US" sz="1600" dirty="0" err="1"/>
              <a:t>stát</a:t>
            </a:r>
            <a:r>
              <a:rPr lang="en-US" sz="1600" dirty="0"/>
              <a:t> </a:t>
            </a:r>
            <a:r>
              <a:rPr lang="en-US" sz="1600" dirty="0" err="1"/>
              <a:t>výstražným</a:t>
            </a:r>
            <a:r>
              <a:rPr lang="en-US" sz="1600" dirty="0"/>
              <a:t> </a:t>
            </a:r>
            <a:r>
              <a:rPr lang="en-US" sz="1600" dirty="0" err="1"/>
              <a:t>příkladem</a:t>
            </a:r>
            <a:r>
              <a:rPr lang="en-US" sz="1600" dirty="0"/>
              <a:t>, ale </a:t>
            </a:r>
            <a:r>
              <a:rPr lang="en-US" sz="1600" dirty="0" err="1"/>
              <a:t>stal</a:t>
            </a:r>
            <a:r>
              <a:rPr lang="cs-CZ" sz="1600" dirty="0"/>
              <a:t>o</a:t>
            </a:r>
            <a:r>
              <a:rPr lang="en-US" sz="1600" dirty="0"/>
              <a:t> se </a:t>
            </a:r>
            <a:r>
              <a:rPr lang="en-US" sz="1600" dirty="0" err="1"/>
              <a:t>něčím</a:t>
            </a:r>
            <a:r>
              <a:rPr lang="en-US" sz="1600" dirty="0"/>
              <a:t> </a:t>
            </a:r>
            <a:r>
              <a:rPr lang="cs-CZ" sz="1600" dirty="0"/>
              <a:t>zcela jiným</a:t>
            </a:r>
            <a:r>
              <a:rPr lang="en-US" sz="1600" dirty="0"/>
              <a:t> – </a:t>
            </a:r>
            <a:r>
              <a:rPr lang="en-US" sz="1600" b="1" dirty="0" err="1"/>
              <a:t>symbolem</a:t>
            </a:r>
            <a:r>
              <a:rPr lang="en-US" sz="1600" b="1" dirty="0"/>
              <a:t> </a:t>
            </a:r>
            <a:r>
              <a:rPr lang="en-US" sz="1600" b="1" dirty="0" err="1"/>
              <a:t>boje</a:t>
            </a:r>
            <a:r>
              <a:rPr lang="en-US" sz="1600" b="1" dirty="0"/>
              <a:t> </a:t>
            </a:r>
            <a:r>
              <a:rPr lang="en-US" sz="1600" b="1" dirty="0" err="1"/>
              <a:t>Afričanů</a:t>
            </a:r>
            <a:r>
              <a:rPr lang="en-US" sz="1600" b="1" dirty="0"/>
              <a:t> </a:t>
            </a:r>
            <a:r>
              <a:rPr lang="en-US" sz="1600" dirty="0"/>
              <a:t>za </a:t>
            </a:r>
            <a:r>
              <a:rPr lang="en-US" sz="1600" dirty="0" err="1"/>
              <a:t>své</a:t>
            </a:r>
            <a:r>
              <a:rPr lang="en-US" sz="1600" dirty="0"/>
              <a:t> </a:t>
            </a:r>
            <a:r>
              <a:rPr lang="en-US" sz="1600" dirty="0" err="1"/>
              <a:t>společenské</a:t>
            </a:r>
            <a:r>
              <a:rPr lang="en-US" sz="1600" dirty="0"/>
              <a:t> </a:t>
            </a:r>
            <a:r>
              <a:rPr lang="en-US" sz="1600" dirty="0" err="1"/>
              <a:t>uznání</a:t>
            </a:r>
            <a:r>
              <a:rPr lang="en-US" sz="1600" dirty="0"/>
              <a:t> a za </a:t>
            </a:r>
            <a:r>
              <a:rPr lang="en-US" sz="1600" dirty="0" err="1"/>
              <a:t>Brazílii</a:t>
            </a:r>
            <a:r>
              <a:rPr lang="en-US" sz="1600" dirty="0"/>
              <a:t>, v </a:t>
            </a:r>
            <a:r>
              <a:rPr lang="en-US" sz="1600" dirty="0" err="1"/>
              <a:t>níž</a:t>
            </a:r>
            <a:r>
              <a:rPr lang="en-US" sz="1600" dirty="0"/>
              <a:t> </a:t>
            </a:r>
            <a:r>
              <a:rPr lang="en-US" sz="1600" dirty="0" err="1"/>
              <a:t>otroci</a:t>
            </a:r>
            <a:r>
              <a:rPr lang="en-US" sz="1600" dirty="0"/>
              <a:t> </a:t>
            </a:r>
            <a:r>
              <a:rPr lang="en-US" sz="1600" dirty="0" err="1"/>
              <a:t>nehráli</a:t>
            </a:r>
            <a:r>
              <a:rPr lang="en-US" sz="1600" dirty="0"/>
              <a:t> </a:t>
            </a:r>
            <a:r>
              <a:rPr lang="en-US" sz="1600" dirty="0" err="1"/>
              <a:t>jen</a:t>
            </a:r>
            <a:r>
              <a:rPr lang="en-US" sz="1600" dirty="0"/>
              <a:t> </a:t>
            </a:r>
            <a:r>
              <a:rPr lang="en-US" sz="1600" dirty="0" err="1"/>
              <a:t>pasivní</a:t>
            </a:r>
            <a:r>
              <a:rPr lang="en-US" sz="1600" dirty="0"/>
              <a:t> </a:t>
            </a:r>
            <a:r>
              <a:rPr lang="en-US" sz="1600" dirty="0" err="1"/>
              <a:t>roli</a:t>
            </a:r>
            <a:r>
              <a:rPr lang="en-US" sz="1600" dirty="0"/>
              <a:t> </a:t>
            </a:r>
            <a:r>
              <a:rPr lang="en-US" sz="1600" dirty="0" err="1"/>
              <a:t>oběti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31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2F7F23-0D92-4BEA-B493-27609896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50" y="609600"/>
            <a:ext cx="6095998" cy="281939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ZUMBI</a:t>
            </a:r>
            <a:br>
              <a:rPr lang="cs-CZ" sz="4800" dirty="0">
                <a:solidFill>
                  <a:schemeClr val="bg1"/>
                </a:solidFill>
              </a:rPr>
            </a:br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P</a:t>
            </a:r>
            <a:r>
              <a:rPr lang="en-US" sz="4800" dirty="0" err="1">
                <a:solidFill>
                  <a:schemeClr val="bg1"/>
                </a:solidFill>
              </a:rPr>
              <a:t>amátník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vůdci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posledního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povstání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Zástupný obsah 4" descr="Obsah obrázku stůl, vsedě, vpředu, jídlo&#10;&#10;Popis byl vytvořen automaticky">
            <a:extLst>
              <a:ext uri="{FF2B5EF4-FFF2-40B4-BE49-F238E27FC236}">
                <a16:creationId xmlns:a16="http://schemas.microsoft.com/office/drawing/2014/main" id="{785CBD01-59FC-4B2B-9649-082C097A1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0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69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616538-9DAB-493F-9480-8D31FF5B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Další formy odporu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05C95C-95F8-4995-9B05-FA604F4D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Kromě</a:t>
            </a:r>
            <a:r>
              <a:rPr lang="en-US" sz="1900" dirty="0"/>
              <a:t> </a:t>
            </a:r>
            <a:r>
              <a:rPr lang="en-US" sz="1900" dirty="0" err="1"/>
              <a:t>útěků</a:t>
            </a:r>
            <a:r>
              <a:rPr lang="en-US" sz="1900" dirty="0"/>
              <a:t> </a:t>
            </a:r>
            <a:r>
              <a:rPr lang="en-US" sz="1900" dirty="0" err="1"/>
              <a:t>existovaly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jiné</a:t>
            </a:r>
            <a:r>
              <a:rPr lang="en-US" sz="1900" dirty="0"/>
              <a:t> </a:t>
            </a:r>
            <a:r>
              <a:rPr lang="en-US" sz="1900" dirty="0" err="1"/>
              <a:t>formy</a:t>
            </a:r>
            <a:r>
              <a:rPr lang="en-US" sz="1900" dirty="0"/>
              <a:t> </a:t>
            </a:r>
            <a:r>
              <a:rPr lang="en-US" sz="1900" dirty="0" err="1"/>
              <a:t>odporu</a:t>
            </a:r>
            <a:r>
              <a:rPr lang="cs-CZ" sz="1900" dirty="0"/>
              <a:t>.</a:t>
            </a:r>
            <a:endParaRPr lang="en-US" sz="19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    </a:t>
            </a:r>
            <a:r>
              <a:rPr lang="cs-CZ" sz="1900" dirty="0"/>
              <a:t>	J</a:t>
            </a:r>
            <a:r>
              <a:rPr lang="en-US" sz="1900" dirty="0" err="1"/>
              <a:t>ednou</a:t>
            </a:r>
            <a:r>
              <a:rPr lang="en-US" sz="1900" dirty="0"/>
              <a:t> z </a:t>
            </a:r>
            <a:r>
              <a:rPr lang="en-US" sz="1900" dirty="0" err="1"/>
              <a:t>běžných</a:t>
            </a:r>
            <a:r>
              <a:rPr lang="en-US" sz="1900" dirty="0"/>
              <a:t> </a:t>
            </a:r>
            <a:r>
              <a:rPr lang="en-US" sz="1900" dirty="0" err="1"/>
              <a:t>byla</a:t>
            </a:r>
            <a:r>
              <a:rPr lang="en-US" sz="1900" dirty="0"/>
              <a:t> </a:t>
            </a:r>
            <a:r>
              <a:rPr lang="en-US" sz="1900" dirty="0" err="1"/>
              <a:t>sabotáž</a:t>
            </a:r>
            <a:r>
              <a:rPr lang="en-US" sz="1900" dirty="0"/>
              <a:t>: </a:t>
            </a:r>
            <a:r>
              <a:rPr lang="cs-CZ" sz="1900" dirty="0"/>
              <a:t>jiskra na</a:t>
            </a:r>
            <a:r>
              <a:rPr lang="en-US" sz="1900" dirty="0"/>
              <a:t> </a:t>
            </a:r>
            <a:r>
              <a:rPr lang="en-US" sz="1900" dirty="0" err="1"/>
              <a:t>třtinové</a:t>
            </a:r>
            <a:r>
              <a:rPr lang="en-US" sz="1900" dirty="0"/>
              <a:t> </a:t>
            </a:r>
            <a:r>
              <a:rPr lang="en-US" sz="1900" dirty="0" err="1"/>
              <a:t>plantáž</a:t>
            </a:r>
            <a:r>
              <a:rPr lang="en-US" sz="1900" dirty="0"/>
              <a:t>; </a:t>
            </a:r>
            <a:r>
              <a:rPr lang="en-US" sz="1900" dirty="0" err="1"/>
              <a:t>citrón</a:t>
            </a:r>
            <a:r>
              <a:rPr lang="cs-CZ" sz="1900" dirty="0"/>
              <a:t> v </a:t>
            </a:r>
            <a:r>
              <a:rPr lang="en-US" sz="1900" dirty="0" err="1"/>
              <a:t>měděné</a:t>
            </a:r>
            <a:r>
              <a:rPr lang="en-US" sz="1900" dirty="0"/>
              <a:t> </a:t>
            </a:r>
            <a:r>
              <a:rPr lang="en-US" sz="1900" dirty="0" err="1"/>
              <a:t>kád</a:t>
            </a:r>
            <a:r>
              <a:rPr lang="cs-CZ" sz="1900" dirty="0"/>
              <a:t>i</a:t>
            </a:r>
            <a:r>
              <a:rPr lang="en-US" sz="1900" dirty="0"/>
              <a:t>, v </a:t>
            </a:r>
            <a:r>
              <a:rPr lang="en-US" sz="1900" dirty="0" err="1"/>
              <a:t>níž</a:t>
            </a:r>
            <a:endParaRPr lang="cs-CZ" sz="19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 </a:t>
            </a:r>
            <a:r>
              <a:rPr lang="cs-CZ" sz="1900" dirty="0"/>
              <a:t>	</a:t>
            </a:r>
            <a:r>
              <a:rPr lang="en-US" sz="1900" dirty="0"/>
              <a:t>se </a:t>
            </a:r>
            <a:r>
              <a:rPr lang="en-US" sz="1900" dirty="0" err="1"/>
              <a:t>vařil</a:t>
            </a:r>
            <a:r>
              <a:rPr lang="en-US" sz="1900" dirty="0"/>
              <a:t> </a:t>
            </a:r>
            <a:r>
              <a:rPr lang="en-US" sz="1900" dirty="0" err="1"/>
              <a:t>cukr</a:t>
            </a:r>
            <a:r>
              <a:rPr lang="en-US" sz="1900" dirty="0"/>
              <a:t>; </a:t>
            </a:r>
            <a:r>
              <a:rPr lang="cs-CZ" sz="1900" dirty="0"/>
              <a:t>u</a:t>
            </a:r>
            <a:r>
              <a:rPr lang="en-US" sz="1900" dirty="0" err="1"/>
              <a:t>lomený</a:t>
            </a:r>
            <a:r>
              <a:rPr lang="en-US" sz="1900" dirty="0"/>
              <a:t> </a:t>
            </a:r>
            <a:r>
              <a:rPr lang="en-US" sz="1900" dirty="0" err="1"/>
              <a:t>zub</a:t>
            </a:r>
            <a:r>
              <a:rPr lang="en-US" sz="1900" dirty="0"/>
              <a:t> u </a:t>
            </a:r>
            <a:r>
              <a:rPr lang="en-US" sz="1900" dirty="0" err="1"/>
              <a:t>ozubených</a:t>
            </a:r>
            <a:r>
              <a:rPr lang="en-US" sz="1900" dirty="0"/>
              <a:t> </a:t>
            </a:r>
            <a:r>
              <a:rPr lang="en-US" sz="1900" dirty="0" err="1"/>
              <a:t>kol</a:t>
            </a:r>
            <a:r>
              <a:rPr lang="en-US" sz="1900" dirty="0"/>
              <a:t>, </a:t>
            </a:r>
            <a:r>
              <a:rPr lang="en-US" sz="1900" dirty="0" err="1"/>
              <a:t>které</a:t>
            </a:r>
            <a:r>
              <a:rPr lang="en-US" sz="1900" dirty="0"/>
              <a:t> </a:t>
            </a:r>
            <a:r>
              <a:rPr lang="cs-CZ" sz="1900" dirty="0"/>
              <a:t>mlely</a:t>
            </a:r>
            <a:r>
              <a:rPr lang="en-US" sz="1900" dirty="0"/>
              <a:t> </a:t>
            </a:r>
            <a:r>
              <a:rPr lang="en-US" sz="1900" dirty="0" err="1"/>
              <a:t>třtinu</a:t>
            </a:r>
            <a:r>
              <a:rPr lang="en-US" sz="1900" dirty="0"/>
              <a:t>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    To </a:t>
            </a:r>
            <a:r>
              <a:rPr lang="en-US" sz="1900" dirty="0" err="1"/>
              <a:t>vše</a:t>
            </a:r>
            <a:r>
              <a:rPr lang="en-US" sz="1900" dirty="0"/>
              <a:t> </a:t>
            </a:r>
            <a:r>
              <a:rPr lang="en-US" sz="1900" dirty="0" err="1"/>
              <a:t>mohlo</a:t>
            </a:r>
            <a:r>
              <a:rPr lang="en-US" sz="1900" dirty="0"/>
              <a:t> </a:t>
            </a:r>
            <a:r>
              <a:rPr lang="en-US" sz="1900" dirty="0" err="1"/>
              <a:t>být</a:t>
            </a:r>
            <a:r>
              <a:rPr lang="en-US" sz="1900" dirty="0"/>
              <a:t> </a:t>
            </a:r>
            <a:r>
              <a:rPr lang="en-US" sz="1900" dirty="0" err="1"/>
              <a:t>zcela</a:t>
            </a:r>
            <a:r>
              <a:rPr lang="en-US" sz="1900" dirty="0"/>
              <a:t> </a:t>
            </a:r>
            <a:r>
              <a:rPr lang="en-US" sz="1900" dirty="0" err="1"/>
              <a:t>zhoubné</a:t>
            </a:r>
            <a:r>
              <a:rPr lang="en-US" sz="1900" dirty="0"/>
              <a:t> pro </a:t>
            </a:r>
            <a:r>
              <a:rPr lang="en-US" sz="1900" dirty="0" err="1"/>
              <a:t>produkci</a:t>
            </a:r>
            <a:r>
              <a:rPr lang="en-US" sz="1900" dirty="0"/>
              <a:t> </a:t>
            </a:r>
            <a:r>
              <a:rPr lang="en-US" sz="1900" dirty="0" err="1"/>
              <a:t>cukru</a:t>
            </a:r>
            <a:r>
              <a:rPr lang="en-US" sz="1900" dirty="0"/>
              <a:t> a </a:t>
            </a:r>
            <a:r>
              <a:rPr lang="en-US" sz="1900" dirty="0" err="1"/>
              <a:t>majitel</a:t>
            </a:r>
            <a:r>
              <a:rPr lang="en-US" sz="1900" dirty="0"/>
              <a:t> </a:t>
            </a:r>
            <a:r>
              <a:rPr lang="en-US" sz="1900" dirty="0" err="1"/>
              <a:t>takto</a:t>
            </a:r>
            <a:r>
              <a:rPr lang="en-US" sz="1900" dirty="0"/>
              <a:t> </a:t>
            </a:r>
            <a:r>
              <a:rPr lang="en-US" sz="1900" dirty="0" err="1"/>
              <a:t>mohl</a:t>
            </a:r>
            <a:r>
              <a:rPr lang="en-US" sz="1900" dirty="0"/>
              <a:t> </a:t>
            </a:r>
            <a:r>
              <a:rPr lang="en-US" sz="1900" dirty="0" err="1"/>
              <a:t>přijít</a:t>
            </a:r>
            <a:r>
              <a:rPr lang="en-US" sz="1900" dirty="0"/>
              <a:t> o </a:t>
            </a:r>
            <a:r>
              <a:rPr lang="en-US" sz="1900" dirty="0" err="1"/>
              <a:t>celoroční</a:t>
            </a:r>
            <a:r>
              <a:rPr lang="en-US" sz="19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    </a:t>
            </a:r>
            <a:r>
              <a:rPr lang="en-US" sz="1900" dirty="0" err="1"/>
              <a:t>výnos</a:t>
            </a:r>
            <a:r>
              <a:rPr lang="en-US" sz="1900" dirty="0"/>
              <a:t> z </a:t>
            </a:r>
            <a:r>
              <a:rPr lang="en-US" sz="1900" dirty="0" err="1"/>
              <a:t>plantáže</a:t>
            </a:r>
            <a:r>
              <a:rPr lang="en-US" sz="1900" dirty="0"/>
              <a:t> a do</a:t>
            </a:r>
            <a:r>
              <a:rPr lang="cs-CZ" sz="1900" dirty="0" err="1"/>
              <a:t>znat</a:t>
            </a:r>
            <a:r>
              <a:rPr lang="en-US" sz="1900" dirty="0"/>
              <a:t> </a:t>
            </a:r>
            <a:r>
              <a:rPr lang="en-US" sz="1900" dirty="0" err="1"/>
              <a:t>nevyčíslitelné</a:t>
            </a:r>
            <a:r>
              <a:rPr lang="en-US" sz="1900" dirty="0"/>
              <a:t> </a:t>
            </a:r>
            <a:r>
              <a:rPr lang="en-US" sz="1900" dirty="0" err="1"/>
              <a:t>škod</a:t>
            </a:r>
            <a:r>
              <a:rPr lang="cs-CZ" sz="1900" dirty="0"/>
              <a:t>y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18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616538-9DAB-493F-9480-8D31FF5B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Kritika otroctví v literatuře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437AA2A-5FD1-9A25-9A71-6C771A77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Především v období romantismu (1830-1880):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Castro </a:t>
            </a:r>
            <a:r>
              <a:rPr lang="cs-CZ" sz="2000" dirty="0" err="1"/>
              <a:t>Alves</a:t>
            </a:r>
            <a:r>
              <a:rPr lang="cs-CZ" sz="2000" dirty="0"/>
              <a:t> – Otroci (ukázka + otrok jako oběť)</a:t>
            </a:r>
          </a:p>
          <a:p>
            <a:r>
              <a:rPr lang="cs-CZ" sz="2000" dirty="0" err="1"/>
              <a:t>Barnardo</a:t>
            </a:r>
            <a:r>
              <a:rPr lang="cs-CZ" sz="2000" dirty="0"/>
              <a:t> </a:t>
            </a:r>
            <a:r>
              <a:rPr lang="cs-CZ" sz="2000" dirty="0" err="1"/>
              <a:t>Guimaraes</a:t>
            </a:r>
            <a:r>
              <a:rPr lang="cs-CZ" sz="2000" dirty="0"/>
              <a:t> – Otrokyně </a:t>
            </a:r>
            <a:r>
              <a:rPr lang="cs-CZ" sz="2000" dirty="0" err="1"/>
              <a:t>Isaura</a:t>
            </a:r>
            <a:r>
              <a:rPr lang="cs-CZ" sz="2000" dirty="0"/>
              <a:t> (bílá otrokyně – </a:t>
            </a:r>
            <a:r>
              <a:rPr lang="cs-CZ" sz="2000" dirty="0" err="1"/>
              <a:t>abolocionistické</a:t>
            </a:r>
            <a:r>
              <a:rPr lang="cs-CZ" sz="2000" dirty="0"/>
              <a:t> myšlenky) – fotky ze seriálu</a:t>
            </a:r>
          </a:p>
          <a:p>
            <a:r>
              <a:rPr lang="cs-CZ" sz="2000" dirty="0" err="1"/>
              <a:t>Aluízio</a:t>
            </a:r>
            <a:r>
              <a:rPr lang="cs-CZ" sz="2000" dirty="0"/>
              <a:t> </a:t>
            </a:r>
            <a:r>
              <a:rPr lang="cs-CZ" sz="2000" dirty="0" err="1"/>
              <a:t>Azevedo</a:t>
            </a:r>
            <a:r>
              <a:rPr lang="cs-CZ" sz="2000" dirty="0"/>
              <a:t> – Mulat (vzdělaný mulat s doktorátem)</a:t>
            </a:r>
          </a:p>
        </p:txBody>
      </p:sp>
    </p:spTree>
    <p:extLst>
      <p:ext uri="{BB962C8B-B14F-4D97-AF65-F5344CB8AC3E}">
        <p14:creationId xmlns:p14="http://schemas.microsoft.com/office/powerpoint/2010/main" val="43139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8D3935-B291-42E3-9984-8D1D3DAC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Otázka zachování vlastní identity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6D4886-38DC-4F15-9746-8CE4FAE3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To </a:t>
            </a:r>
            <a:r>
              <a:rPr lang="en-US" sz="2000" dirty="0" err="1"/>
              <a:t>nejdůležitější</a:t>
            </a:r>
            <a:r>
              <a:rPr lang="en-US" sz="2000" dirty="0"/>
              <a:t> pro </a:t>
            </a:r>
            <a:r>
              <a:rPr lang="en-US" sz="2000" dirty="0" err="1"/>
              <a:t>udržení</a:t>
            </a:r>
            <a:r>
              <a:rPr lang="en-US" sz="2000" dirty="0"/>
              <a:t> identity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ovšem</a:t>
            </a:r>
            <a:r>
              <a:rPr lang="en-US" sz="2000" dirty="0"/>
              <a:t> </a:t>
            </a:r>
            <a:r>
              <a:rPr lang="en-US" sz="2000" dirty="0" err="1"/>
              <a:t>zachování</a:t>
            </a:r>
            <a:r>
              <a:rPr lang="en-US" sz="2000" dirty="0"/>
              <a:t> </a:t>
            </a:r>
            <a:r>
              <a:rPr lang="en-US" sz="2000" dirty="0" err="1"/>
              <a:t>kulturních</a:t>
            </a:r>
            <a:r>
              <a:rPr lang="en-US" sz="2000" dirty="0"/>
              <a:t> </a:t>
            </a:r>
            <a:r>
              <a:rPr lang="en-US" sz="2000" dirty="0" err="1"/>
              <a:t>tradic</a:t>
            </a:r>
            <a:r>
              <a:rPr lang="en-US" sz="2000" dirty="0"/>
              <a:t> a </a:t>
            </a:r>
            <a:r>
              <a:rPr lang="en-US" sz="2000" dirty="0" err="1"/>
              <a:t>vědomí</a:t>
            </a:r>
            <a:r>
              <a:rPr lang="en-US" sz="2000" dirty="0"/>
              <a:t> </a:t>
            </a:r>
            <a:r>
              <a:rPr lang="en-US" sz="2000" dirty="0" err="1"/>
              <a:t>afrických</a:t>
            </a:r>
            <a:r>
              <a:rPr lang="en-US" sz="2000" dirty="0"/>
              <a:t> </a:t>
            </a:r>
            <a:r>
              <a:rPr lang="en-US" sz="2000" dirty="0" err="1"/>
              <a:t>kořenů</a:t>
            </a:r>
            <a:r>
              <a:rPr lang="cs-CZ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Jednou z tradic, která se zachovala dodnes je </a:t>
            </a:r>
            <a:r>
              <a:rPr lang="cs-CZ" sz="2000" i="1" dirty="0" err="1"/>
              <a:t>capoeira</a:t>
            </a:r>
            <a:r>
              <a:rPr lang="cs-CZ" sz="2000" dirty="0"/>
              <a:t>, spojení bojového umění s tancem.</a:t>
            </a:r>
            <a:r>
              <a:rPr lang="en-US" sz="2000" dirty="0"/>
              <a:t>  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48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40786-E243-42AD-961D-590BB529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CAPOEIRA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 descr="Obsah obrázku osoba, exteriér, sport, hráč&#10;&#10;Popis byl vytvořen automaticky">
            <a:extLst>
              <a:ext uri="{FF2B5EF4-FFF2-40B4-BE49-F238E27FC236}">
                <a16:creationId xmlns:a16="http://schemas.microsoft.com/office/drawing/2014/main" id="{83D6F4B9-4F54-479B-81FC-7A58658C3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527300"/>
            <a:ext cx="4327525" cy="3225800"/>
          </a:xfrm>
        </p:spPr>
      </p:pic>
      <p:pic>
        <p:nvPicPr>
          <p:cNvPr id="8" name="Zástupný obsah 7" descr="Obsah obrázku osoba, exteriér, pláž, muž&#10;&#10;Popis byl vytvořen automaticky">
            <a:extLst>
              <a:ext uri="{FF2B5EF4-FFF2-40B4-BE49-F238E27FC236}">
                <a16:creationId xmlns:a16="http://schemas.microsoft.com/office/drawing/2014/main" id="{E861B309-D9A4-4155-9368-E16AEDC22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88" y="2527300"/>
            <a:ext cx="5014913" cy="3225800"/>
          </a:xfrm>
        </p:spPr>
      </p:pic>
    </p:spTree>
    <p:extLst>
      <p:ext uri="{BB962C8B-B14F-4D97-AF65-F5344CB8AC3E}">
        <p14:creationId xmlns:p14="http://schemas.microsoft.com/office/powerpoint/2010/main" val="381370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D504B3E-2155-480C-A1E5-DBFD02C5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3BBB8B-CB0E-4A6D-B05A-DAE03F4D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Capoeira</a:t>
            </a:r>
            <a:r>
              <a:rPr lang="cs-CZ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krátká videa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69C8C6-BB78-2F8F-C6D4-43F29908C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240" y="365125"/>
            <a:ext cx="6007608" cy="20893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300" u="sng" dirty="0">
                <a:effectLst/>
                <a:hlinkClick r:id="rId2"/>
              </a:rPr>
              <a:t>https://www.youtube.com/watch?v=tDISXB7BKr4</a:t>
            </a:r>
            <a:endParaRPr lang="cs-CZ" sz="1300" u="sng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US" sz="1300" u="sng" dirty="0">
                <a:effectLst/>
                <a:hlinkClick r:id="rId3"/>
              </a:rPr>
              <a:t>https://www.youtube.com/watch?v=g2GZd1160m4</a:t>
            </a:r>
            <a:endParaRPr lang="en-US" sz="1300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US" sz="1300" u="sng" dirty="0">
                <a:effectLst/>
                <a:hlinkClick r:id="rId4"/>
              </a:rPr>
              <a:t>https://www.youtube.com/watch?v=zvY_HBoe-ZU</a:t>
            </a:r>
            <a:endParaRPr lang="en-US" sz="1300" dirty="0">
              <a:effectLst/>
            </a:endParaRPr>
          </a:p>
        </p:txBody>
      </p:sp>
      <p:pic>
        <p:nvPicPr>
          <p:cNvPr id="8" name="Zástupný obsah 7" descr="Obsah obrázku sport, hra, osoba, muž&#10;&#10;Popis byl vytvořen automaticky">
            <a:extLst>
              <a:ext uri="{FF2B5EF4-FFF2-40B4-BE49-F238E27FC236}">
                <a16:creationId xmlns:a16="http://schemas.microsoft.com/office/drawing/2014/main" id="{B5BB4D59-78A1-4D76-B361-F2C083B98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r="17453" b="-2"/>
          <a:stretch/>
        </p:blipFill>
        <p:spPr>
          <a:xfrm>
            <a:off x="557791" y="2734056"/>
            <a:ext cx="4326599" cy="3483864"/>
          </a:xfrm>
          <a:prstGeom prst="rect">
            <a:avLst/>
          </a:prstGeom>
        </p:spPr>
      </p:pic>
      <p:pic>
        <p:nvPicPr>
          <p:cNvPr id="6" name="Zástupný obsah 5" descr="Obsah obrázku tráva, exteriér, voda, muž&#10;&#10;Popis byl vytvořen automaticky">
            <a:extLst>
              <a:ext uri="{FF2B5EF4-FFF2-40B4-BE49-F238E27FC236}">
                <a16:creationId xmlns:a16="http://schemas.microsoft.com/office/drawing/2014/main" id="{5C1F7C3C-FC69-4514-B3BA-49A40B20AE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r="-3" b="3408"/>
          <a:stretch/>
        </p:blipFill>
        <p:spPr>
          <a:xfrm>
            <a:off x="5074877" y="2729397"/>
            <a:ext cx="6646980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6D4886-38DC-4F15-9746-8CE4FAE3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P</a:t>
            </a:r>
            <a:r>
              <a:rPr lang="en-US" sz="2000" dirty="0" err="1"/>
              <a:t>ostupem</a:t>
            </a:r>
            <a:r>
              <a:rPr lang="en-US" sz="2000" dirty="0"/>
              <a:t> </a:t>
            </a:r>
            <a:r>
              <a:rPr lang="en-US" sz="2000" dirty="0" err="1"/>
              <a:t>času</a:t>
            </a:r>
            <a:r>
              <a:rPr lang="en-US" sz="2000" dirty="0"/>
              <a:t> </a:t>
            </a:r>
            <a:r>
              <a:rPr lang="cs-CZ" sz="2000" dirty="0"/>
              <a:t>se původní africké tradice p</a:t>
            </a:r>
            <a:r>
              <a:rPr lang="en-US" sz="2000" dirty="0" err="1"/>
              <a:t>romě</a:t>
            </a:r>
            <a:r>
              <a:rPr lang="cs-CZ" sz="2000" dirty="0" err="1"/>
              <a:t>ňovaly</a:t>
            </a:r>
            <a:r>
              <a:rPr lang="en-US" sz="2000" dirty="0"/>
              <a:t>,</a:t>
            </a:r>
            <a:r>
              <a:rPr lang="cs-CZ" sz="2000" dirty="0"/>
              <a:t> byly</a:t>
            </a:r>
            <a:r>
              <a:rPr lang="en-US" sz="2000" dirty="0"/>
              <a:t> </a:t>
            </a:r>
            <a:r>
              <a:rPr lang="en-US" sz="2000" dirty="0" err="1"/>
              <a:t>obohaceny</a:t>
            </a:r>
            <a:r>
              <a:rPr lang="en-US" sz="2000" dirty="0"/>
              <a:t> o </a:t>
            </a: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vlivy</a:t>
            </a:r>
            <a:r>
              <a:rPr lang="en-US" sz="2000" dirty="0"/>
              <a:t> a </a:t>
            </a:r>
            <a:r>
              <a:rPr lang="cs-CZ" sz="2000" dirty="0"/>
              <a:t>	</a:t>
            </a:r>
            <a:r>
              <a:rPr lang="en-US" sz="2000" dirty="0" err="1"/>
              <a:t>přizpůsobeny</a:t>
            </a:r>
            <a:r>
              <a:rPr lang="en-US" sz="2000" dirty="0"/>
              <a:t> </a:t>
            </a:r>
            <a:r>
              <a:rPr lang="en-US" sz="2000" dirty="0" err="1"/>
              <a:t>novému</a:t>
            </a:r>
            <a:r>
              <a:rPr lang="en-US" sz="2000" dirty="0"/>
              <a:t> </a:t>
            </a:r>
            <a:r>
              <a:rPr lang="en-US" sz="2000" dirty="0" err="1"/>
              <a:t>prostředí</a:t>
            </a:r>
            <a:r>
              <a:rPr lang="en-US" sz="2000" dirty="0"/>
              <a:t>; 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cs-CZ" sz="2000" dirty="0"/>
              <a:t>tomto základě</a:t>
            </a:r>
            <a:r>
              <a:rPr lang="en-US" sz="2000" dirty="0"/>
              <a:t> se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vytvořila</a:t>
            </a:r>
            <a:r>
              <a:rPr lang="en-US" sz="2000" dirty="0"/>
              <a:t> </a:t>
            </a:r>
            <a:r>
              <a:rPr lang="en-US" sz="2000" dirty="0" err="1"/>
              <a:t>nová</a:t>
            </a:r>
            <a:r>
              <a:rPr lang="en-US" sz="2000" dirty="0"/>
              <a:t> </a:t>
            </a:r>
            <a:r>
              <a:rPr lang="en-US" sz="2000" dirty="0" err="1"/>
              <a:t>kultura</a:t>
            </a:r>
            <a:r>
              <a:rPr lang="en-US" sz="2000" dirty="0"/>
              <a:t> a </a:t>
            </a:r>
            <a:r>
              <a:rPr lang="cs-CZ" sz="2000" dirty="0"/>
              <a:t>	</a:t>
            </a: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náboženství</a:t>
            </a:r>
            <a:r>
              <a:rPr lang="en-US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Na </a:t>
            </a:r>
            <a:r>
              <a:rPr lang="cs-CZ" sz="2000" dirty="0"/>
              <a:t>statcích</a:t>
            </a:r>
            <a:r>
              <a:rPr lang="en-US" sz="2000" dirty="0"/>
              <a:t> </a:t>
            </a:r>
            <a:r>
              <a:rPr lang="en-US" sz="2000" dirty="0" err="1"/>
              <a:t>otroci</a:t>
            </a:r>
            <a:r>
              <a:rPr lang="en-US" sz="2000" dirty="0"/>
              <a:t> </a:t>
            </a:r>
            <a:r>
              <a:rPr lang="en-US" sz="2000" dirty="0" err="1"/>
              <a:t>vyžadovali</a:t>
            </a:r>
            <a:r>
              <a:rPr lang="cs-CZ" sz="2000" dirty="0"/>
              <a:t> </a:t>
            </a:r>
            <a:r>
              <a:rPr lang="en-US" sz="2000" dirty="0" err="1"/>
              <a:t>velice</a:t>
            </a:r>
            <a:r>
              <a:rPr lang="en-US" sz="2000" dirty="0"/>
              <a:t> </a:t>
            </a:r>
            <a:r>
              <a:rPr lang="en-US" sz="2000" dirty="0" err="1"/>
              <a:t>často</a:t>
            </a:r>
            <a:r>
              <a:rPr lang="en-US" sz="2000" dirty="0"/>
              <a:t> po </a:t>
            </a:r>
            <a:r>
              <a:rPr lang="en-US" sz="2000" dirty="0" err="1"/>
              <a:t>svých</a:t>
            </a:r>
            <a:r>
              <a:rPr lang="en-US" sz="2000" dirty="0"/>
              <a:t> </a:t>
            </a:r>
            <a:r>
              <a:rPr lang="en-US" sz="2000" dirty="0" err="1"/>
              <a:t>pánech</a:t>
            </a:r>
            <a:r>
              <a:rPr lang="en-US" sz="2000" dirty="0"/>
              <a:t> </a:t>
            </a:r>
            <a:r>
              <a:rPr lang="en-US" sz="2000" dirty="0" err="1"/>
              <a:t>právo</a:t>
            </a:r>
            <a:r>
              <a:rPr lang="en-US" sz="2000" dirty="0"/>
              <a:t> </a:t>
            </a:r>
            <a:r>
              <a:rPr lang="en-US" sz="2000" dirty="0" err="1"/>
              <a:t>hrát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nástroje</a:t>
            </a:r>
            <a:r>
              <a:rPr lang="en-US" sz="2000" dirty="0"/>
              <a:t>, </a:t>
            </a:r>
            <a:r>
              <a:rPr lang="en-US" sz="2000" dirty="0" err="1"/>
              <a:t>tančit</a:t>
            </a:r>
            <a:r>
              <a:rPr lang="en-US" sz="2000" dirty="0"/>
              <a:t> a </a:t>
            </a:r>
            <a:r>
              <a:rPr lang="en-US" sz="2000" dirty="0" err="1"/>
              <a:t>zpívat</a:t>
            </a:r>
            <a:r>
              <a:rPr lang="en-US" sz="2000" dirty="0"/>
              <a:t> v </a:t>
            </a:r>
            <a:r>
              <a:rPr lang="en-US" sz="2000" dirty="0" err="1"/>
              <a:t>souladu</a:t>
            </a:r>
            <a:r>
              <a:rPr lang="en-US" sz="2000" dirty="0"/>
              <a:t> se </a:t>
            </a:r>
            <a:r>
              <a:rPr lang="en-US" sz="2000" dirty="0" err="1"/>
              <a:t>svými</a:t>
            </a:r>
            <a:r>
              <a:rPr lang="en-US" sz="2000" dirty="0"/>
              <a:t> </a:t>
            </a:r>
            <a:r>
              <a:rPr lang="en-US" sz="2000" dirty="0" err="1"/>
              <a:t>náboženskými</a:t>
            </a:r>
            <a:r>
              <a:rPr lang="en-US" sz="2000" dirty="0"/>
              <a:t> </a:t>
            </a:r>
            <a:r>
              <a:rPr lang="en-US" sz="2000" dirty="0" err="1"/>
              <a:t>rituály</a:t>
            </a:r>
            <a:r>
              <a:rPr lang="en-US" sz="2000" dirty="0"/>
              <a:t> – a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jim</a:t>
            </a:r>
            <a:r>
              <a:rPr lang="en-US" sz="2000" dirty="0"/>
              <a:t> to </a:t>
            </a:r>
            <a:r>
              <a:rPr lang="en-US" sz="2000" dirty="0" err="1"/>
              <a:t>nebylo</a:t>
            </a:r>
            <a:r>
              <a:rPr lang="en-US" sz="2000" dirty="0"/>
              <a:t> </a:t>
            </a:r>
            <a:r>
              <a:rPr lang="en-US" sz="2000" dirty="0" err="1"/>
              <a:t>povoleno</a:t>
            </a:r>
            <a:r>
              <a:rPr lang="en-US" sz="2000" dirty="0"/>
              <a:t>, </a:t>
            </a:r>
            <a:r>
              <a:rPr lang="en-US" sz="2000" dirty="0" err="1"/>
              <a:t>uchylovali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otevřená</a:t>
            </a:r>
            <a:r>
              <a:rPr lang="en-US" sz="2000" dirty="0"/>
              <a:t> </a:t>
            </a:r>
            <a:r>
              <a:rPr lang="en-US" sz="2000" dirty="0" err="1"/>
              <a:t>místa</a:t>
            </a:r>
            <a:r>
              <a:rPr lang="en-US" sz="2000" dirty="0"/>
              <a:t> v </a:t>
            </a:r>
            <a:r>
              <a:rPr lang="en-US" sz="2000" dirty="0" err="1"/>
              <a:t>přírodě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mohli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rituály</a:t>
            </a:r>
            <a:r>
              <a:rPr lang="en-US" sz="2000" dirty="0"/>
              <a:t> </a:t>
            </a:r>
            <a:r>
              <a:rPr lang="en-US" sz="2000" dirty="0" err="1"/>
              <a:t>tajně</a:t>
            </a:r>
            <a:r>
              <a:rPr lang="en-US" sz="2000" dirty="0"/>
              <a:t> </a:t>
            </a:r>
            <a:r>
              <a:rPr lang="en-US" sz="2000" dirty="0" err="1"/>
              <a:t>provozovat</a:t>
            </a:r>
            <a:r>
              <a:rPr lang="en-US" sz="2000" dirty="0"/>
              <a:t> – „</a:t>
            </a:r>
            <a:r>
              <a:rPr lang="en-US" sz="2000" dirty="0" err="1"/>
              <a:t>terreiros</a:t>
            </a:r>
            <a:r>
              <a:rPr lang="en-US" sz="2000" dirty="0"/>
              <a:t>“.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Od 19. </a:t>
            </a:r>
            <a:r>
              <a:rPr lang="en-US" sz="2000" dirty="0" err="1"/>
              <a:t>století</a:t>
            </a:r>
            <a:r>
              <a:rPr lang="en-US" sz="2000" dirty="0"/>
              <a:t> se </a:t>
            </a:r>
            <a:r>
              <a:rPr lang="en-US" sz="2000" dirty="0" err="1"/>
              <a:t>těmto</a:t>
            </a:r>
            <a:r>
              <a:rPr lang="en-US" sz="2000" dirty="0"/>
              <a:t> </a:t>
            </a:r>
            <a:r>
              <a:rPr lang="en-US" sz="2000" dirty="0" err="1"/>
              <a:t>rituálům</a:t>
            </a:r>
            <a:r>
              <a:rPr lang="en-US" sz="2000" dirty="0"/>
              <a:t> a </a:t>
            </a:r>
            <a:r>
              <a:rPr lang="en-US" sz="2000" dirty="0" err="1"/>
              <a:t>tomuto</a:t>
            </a:r>
            <a:r>
              <a:rPr lang="en-US" sz="2000" dirty="0"/>
              <a:t> </a:t>
            </a:r>
            <a:r>
              <a:rPr lang="en-US" sz="2000" dirty="0" err="1"/>
              <a:t>náboženství</a:t>
            </a:r>
            <a:r>
              <a:rPr lang="en-US" sz="2000" dirty="0"/>
              <a:t> </a:t>
            </a:r>
            <a:r>
              <a:rPr lang="en-US" sz="2000" dirty="0" err="1"/>
              <a:t>začalo</a:t>
            </a:r>
            <a:r>
              <a:rPr lang="en-US" sz="2000" dirty="0"/>
              <a:t> </a:t>
            </a:r>
            <a:r>
              <a:rPr lang="en-US" sz="2000" dirty="0" err="1"/>
              <a:t>říkat</a:t>
            </a:r>
            <a:r>
              <a:rPr lang="en-US" sz="2000" dirty="0"/>
              <a:t> </a:t>
            </a:r>
            <a:r>
              <a:rPr lang="en-US" sz="2000" b="1" i="1" dirty="0" err="1"/>
              <a:t>candobmlé</a:t>
            </a:r>
            <a:r>
              <a:rPr lang="en-US" sz="2000" dirty="0"/>
              <a:t> – </a:t>
            </a:r>
            <a:r>
              <a:rPr lang="en-US" sz="2000" dirty="0" err="1"/>
              <a:t>náboženství</a:t>
            </a:r>
            <a:r>
              <a:rPr lang="en-US" sz="2000" dirty="0"/>
              <a:t> </a:t>
            </a:r>
            <a:r>
              <a:rPr lang="cs-CZ" sz="2000" dirty="0"/>
              <a:t>duchovních </a:t>
            </a:r>
            <a:r>
              <a:rPr lang="en-US" sz="2000" dirty="0" err="1"/>
              <a:t>entit</a:t>
            </a:r>
            <a:r>
              <a:rPr lang="en-US" sz="2000" dirty="0"/>
              <a:t> </a:t>
            </a:r>
            <a:r>
              <a:rPr lang="en-US" sz="2000" dirty="0" err="1"/>
              <a:t>orixás</a:t>
            </a:r>
            <a:r>
              <a:rPr lang="en-US" sz="2000" dirty="0"/>
              <a:t> – </a:t>
            </a:r>
            <a:r>
              <a:rPr lang="en-US" sz="2000" dirty="0" err="1"/>
              <a:t>pomocí</a:t>
            </a:r>
            <a:r>
              <a:rPr lang="en-US" sz="2000" dirty="0"/>
              <a:t> </a:t>
            </a:r>
            <a:r>
              <a:rPr lang="en-US" sz="2000" dirty="0" err="1"/>
              <a:t>hudby</a:t>
            </a:r>
            <a:r>
              <a:rPr lang="en-US" sz="2000" dirty="0"/>
              <a:t> a </a:t>
            </a:r>
            <a:r>
              <a:rPr lang="en-US" sz="2000" dirty="0" err="1"/>
              <a:t>tance</a:t>
            </a:r>
            <a:r>
              <a:rPr lang="en-US" sz="2000" dirty="0"/>
              <a:t> do </a:t>
            </a:r>
            <a:r>
              <a:rPr lang="en-US" sz="2000" dirty="0" err="1"/>
              <a:t>sebe</a:t>
            </a:r>
            <a:r>
              <a:rPr lang="en-US" sz="2000" dirty="0"/>
              <a:t> </a:t>
            </a:r>
            <a:r>
              <a:rPr lang="en-US" sz="2000" dirty="0" err="1"/>
              <a:t>zasvěcení</a:t>
            </a:r>
            <a:r>
              <a:rPr lang="en-US" sz="2000" dirty="0"/>
              <a:t> </a:t>
            </a:r>
            <a:r>
              <a:rPr lang="en-US" sz="2000" dirty="0" err="1"/>
              <a:t>účastníci</a:t>
            </a:r>
            <a:r>
              <a:rPr lang="en-US" sz="2000" dirty="0"/>
              <a:t> </a:t>
            </a:r>
            <a:r>
              <a:rPr lang="en-US" sz="2000" dirty="0" err="1"/>
              <a:t>rituálu</a:t>
            </a:r>
            <a:r>
              <a:rPr lang="en-US" sz="2000" dirty="0"/>
              <a:t> </a:t>
            </a:r>
            <a:r>
              <a:rPr lang="en-US" sz="2000" dirty="0" err="1"/>
              <a:t>vtělují</a:t>
            </a:r>
            <a:r>
              <a:rPr lang="en-US" sz="2000" dirty="0"/>
              <a:t> duchy </a:t>
            </a:r>
            <a:r>
              <a:rPr lang="en-US" sz="2000" dirty="0" err="1"/>
              <a:t>svých</a:t>
            </a:r>
            <a:r>
              <a:rPr lang="en-US" sz="2000" dirty="0"/>
              <a:t> </a:t>
            </a:r>
            <a:r>
              <a:rPr lang="en-US" sz="2000" dirty="0" err="1"/>
              <a:t>předchůdců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brazilské</a:t>
            </a:r>
            <a:r>
              <a:rPr lang="en-US" sz="2000" dirty="0"/>
              <a:t> </a:t>
            </a:r>
            <a:r>
              <a:rPr lang="en-US" sz="2000" dirty="0" err="1"/>
              <a:t>půdě</a:t>
            </a:r>
            <a:r>
              <a:rPr lang="en-US" sz="2000" dirty="0"/>
              <a:t>, </a:t>
            </a:r>
            <a:r>
              <a:rPr lang="en-US" sz="2000" dirty="0" err="1"/>
              <a:t>často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o </a:t>
            </a:r>
            <a:r>
              <a:rPr lang="cs-CZ" sz="2000" dirty="0"/>
              <a:t>domorodce</a:t>
            </a:r>
            <a:r>
              <a:rPr lang="en-US" sz="2000" dirty="0"/>
              <a:t> (caboclos). </a:t>
            </a:r>
          </a:p>
        </p:txBody>
      </p:sp>
    </p:spTree>
    <p:extLst>
      <p:ext uri="{BB962C8B-B14F-4D97-AF65-F5344CB8AC3E}">
        <p14:creationId xmlns:p14="http://schemas.microsoft.com/office/powerpoint/2010/main" val="3632812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A22F0-BECC-4D95-8165-DF156BD5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CANDOMBLÉ</a:t>
            </a:r>
          </a:p>
        </p:txBody>
      </p:sp>
      <p:pic>
        <p:nvPicPr>
          <p:cNvPr id="6" name="Zástupný obsah 5" descr="Obsah obrázku interiér, sport, osoba, žena&#10;&#10;Popis byl vytvořen automaticky">
            <a:extLst>
              <a:ext uri="{FF2B5EF4-FFF2-40B4-BE49-F238E27FC236}">
                <a16:creationId xmlns:a16="http://schemas.microsoft.com/office/drawing/2014/main" id="{91B623AA-7708-44A4-A803-42E160C17E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4" y="1907723"/>
            <a:ext cx="5181600" cy="3886200"/>
          </a:xfrm>
        </p:spPr>
      </p:pic>
      <p:pic>
        <p:nvPicPr>
          <p:cNvPr id="8" name="Zástupný obsah 7" descr="Obsah obrázku sport, tanečník, muž, stojící&#10;&#10;Popis byl vytvořen automaticky">
            <a:extLst>
              <a:ext uri="{FF2B5EF4-FFF2-40B4-BE49-F238E27FC236}">
                <a16:creationId xmlns:a16="http://schemas.microsoft.com/office/drawing/2014/main" id="{A0CB7E81-81D6-4161-BEA8-A94D56F7B3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868988" cy="2934494"/>
          </a:xfrm>
        </p:spPr>
      </p:pic>
    </p:spTree>
    <p:extLst>
      <p:ext uri="{BB962C8B-B14F-4D97-AF65-F5344CB8AC3E}">
        <p14:creationId xmlns:p14="http://schemas.microsoft.com/office/powerpoint/2010/main" val="406535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29AE526-9699-4DAA-83C4-BDDFF9AA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Důsledky otrokářského systému pro dnešní Brazílii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EA6F3F-327F-4221-A2F4-C2D4256A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24526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b="1" dirty="0" err="1"/>
              <a:t>Údaje</a:t>
            </a:r>
            <a:r>
              <a:rPr lang="en-US" sz="1700" b="1" dirty="0"/>
              <a:t> z </a:t>
            </a:r>
            <a:r>
              <a:rPr lang="en-US" sz="1700" b="1" dirty="0" err="1"/>
              <a:t>roku</a:t>
            </a:r>
            <a:r>
              <a:rPr lang="en-US" sz="1700" b="1" dirty="0"/>
              <a:t> 2018: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b="1" dirty="0"/>
              <a:t>Etnické složení populace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Brazílie: </a:t>
            </a:r>
            <a:r>
              <a:rPr lang="en-US" sz="1700" dirty="0"/>
              <a:t>43% </a:t>
            </a:r>
            <a:r>
              <a:rPr lang="cs-CZ" sz="1700" dirty="0"/>
              <a:t>populace se vnímá jako bílá</a:t>
            </a:r>
            <a:r>
              <a:rPr lang="en-US" sz="1700" dirty="0"/>
              <a:t>, 56% </a:t>
            </a:r>
            <a:r>
              <a:rPr lang="en-US" sz="1700" dirty="0" err="1"/>
              <a:t>černá</a:t>
            </a:r>
            <a:r>
              <a:rPr lang="en-US" sz="1700" dirty="0"/>
              <a:t> a </a:t>
            </a:r>
            <a:r>
              <a:rPr lang="en-US" sz="1700" dirty="0" err="1"/>
              <a:t>míšenci</a:t>
            </a:r>
            <a:r>
              <a:rPr lang="en-US" sz="1700" dirty="0"/>
              <a:t>, 0,7 </a:t>
            </a:r>
            <a:r>
              <a:rPr lang="en-US" sz="1700" dirty="0" err="1"/>
              <a:t>žlutá</a:t>
            </a:r>
            <a:r>
              <a:rPr lang="en-US" sz="1700" dirty="0"/>
              <a:t>, 0,4 </a:t>
            </a:r>
            <a:r>
              <a:rPr lang="cs-CZ" sz="1700" dirty="0"/>
              <a:t>domorodci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     </a:t>
            </a:r>
            <a:r>
              <a:rPr lang="cs-CZ" sz="1700" dirty="0"/>
              <a:t>	</a:t>
            </a:r>
            <a:r>
              <a:rPr lang="en-US" sz="1700" dirty="0"/>
              <a:t> </a:t>
            </a:r>
            <a:r>
              <a:rPr lang="en-US" sz="1700" dirty="0" err="1"/>
              <a:t>Severovýchod</a:t>
            </a:r>
            <a:r>
              <a:rPr lang="cs-CZ" sz="1700" dirty="0"/>
              <a:t> Brazílie (</a:t>
            </a:r>
            <a:r>
              <a:rPr lang="cs-CZ" sz="1700" dirty="0" err="1"/>
              <a:t>Nordeste</a:t>
            </a:r>
            <a:r>
              <a:rPr lang="cs-CZ" sz="1700" dirty="0"/>
              <a:t>)</a:t>
            </a:r>
            <a:r>
              <a:rPr lang="en-US" sz="1700" dirty="0"/>
              <a:t>: 24% </a:t>
            </a:r>
            <a:r>
              <a:rPr lang="en-US" sz="1700" dirty="0" err="1"/>
              <a:t>bílá</a:t>
            </a:r>
            <a:r>
              <a:rPr lang="en-US" sz="1700" dirty="0"/>
              <a:t>, 74% </a:t>
            </a:r>
            <a:r>
              <a:rPr lang="en-US" sz="1700" dirty="0" err="1"/>
              <a:t>černá</a:t>
            </a:r>
            <a:r>
              <a:rPr lang="en-US" sz="1700" dirty="0"/>
              <a:t> a </a:t>
            </a:r>
            <a:r>
              <a:rPr lang="en-US" sz="1700" dirty="0" err="1"/>
              <a:t>míšenci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700" b="1" dirty="0"/>
              <a:t>Sociální nerovnost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</a:t>
            </a:r>
            <a:r>
              <a:rPr lang="en-US" sz="1700" dirty="0" err="1"/>
              <a:t>Nejvyšší</a:t>
            </a:r>
            <a:r>
              <a:rPr lang="en-US" sz="1700" dirty="0"/>
              <a:t> platy (</a:t>
            </a:r>
            <a:r>
              <a:rPr lang="en-US" sz="1700" dirty="0" err="1"/>
              <a:t>zastoupení</a:t>
            </a:r>
            <a:r>
              <a:rPr lang="en-US" sz="1700" dirty="0"/>
              <a:t> v 10% </a:t>
            </a:r>
            <a:r>
              <a:rPr lang="en-US" sz="1700" dirty="0" err="1"/>
              <a:t>nejvyšších</a:t>
            </a:r>
            <a:r>
              <a:rPr lang="en-US" sz="1700" dirty="0"/>
              <a:t> </a:t>
            </a:r>
            <a:r>
              <a:rPr lang="en-US" sz="1700" dirty="0" err="1"/>
              <a:t>platů</a:t>
            </a:r>
            <a:r>
              <a:rPr lang="en-US" sz="1700" dirty="0"/>
              <a:t>): </a:t>
            </a:r>
            <a:r>
              <a:rPr lang="en-US" sz="1700" dirty="0" err="1"/>
              <a:t>bílá</a:t>
            </a:r>
            <a:r>
              <a:rPr lang="en-US" sz="1700" dirty="0"/>
              <a:t> 72%, </a:t>
            </a:r>
            <a:r>
              <a:rPr lang="en-US" sz="1700" dirty="0" err="1"/>
              <a:t>černá</a:t>
            </a:r>
            <a:r>
              <a:rPr lang="en-US" sz="1700" dirty="0"/>
              <a:t> a </a:t>
            </a:r>
            <a:r>
              <a:rPr lang="en-US" sz="1700" dirty="0" err="1"/>
              <a:t>míšenci</a:t>
            </a:r>
            <a:r>
              <a:rPr lang="en-US" sz="1700" dirty="0"/>
              <a:t> 28%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</a:t>
            </a:r>
            <a:r>
              <a:rPr lang="en-US" sz="1700" dirty="0" err="1"/>
              <a:t>Nejnižší</a:t>
            </a:r>
            <a:r>
              <a:rPr lang="en-US" sz="1700" dirty="0"/>
              <a:t> platy (</a:t>
            </a:r>
            <a:r>
              <a:rPr lang="en-US" sz="1700" dirty="0" err="1"/>
              <a:t>zastoupení</a:t>
            </a:r>
            <a:r>
              <a:rPr lang="en-US" sz="1700" dirty="0"/>
              <a:t> v 10% </a:t>
            </a:r>
            <a:r>
              <a:rPr lang="en-US" sz="1700" dirty="0" err="1"/>
              <a:t>nejnižších</a:t>
            </a:r>
            <a:r>
              <a:rPr lang="en-US" sz="1700" dirty="0"/>
              <a:t> </a:t>
            </a:r>
            <a:r>
              <a:rPr lang="en-US" sz="1700" dirty="0" err="1"/>
              <a:t>platů</a:t>
            </a:r>
            <a:r>
              <a:rPr lang="en-US" sz="1700" dirty="0"/>
              <a:t>): </a:t>
            </a:r>
            <a:r>
              <a:rPr lang="en-US" sz="1700" dirty="0" err="1"/>
              <a:t>bílá</a:t>
            </a:r>
            <a:r>
              <a:rPr lang="en-US" sz="1700" dirty="0"/>
              <a:t> 23%, </a:t>
            </a:r>
            <a:r>
              <a:rPr lang="en-US" sz="1700" dirty="0" err="1"/>
              <a:t>černá</a:t>
            </a:r>
            <a:r>
              <a:rPr lang="en-US" sz="1700" dirty="0"/>
              <a:t> a </a:t>
            </a:r>
            <a:r>
              <a:rPr lang="en-US" sz="1700" dirty="0" err="1"/>
              <a:t>míšenci</a:t>
            </a:r>
            <a:r>
              <a:rPr lang="en-US" sz="1700" dirty="0"/>
              <a:t> 75%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</a:t>
            </a:r>
            <a:r>
              <a:rPr lang="en-US" sz="1700" dirty="0"/>
              <a:t>V </a:t>
            </a:r>
            <a:r>
              <a:rPr lang="en-US" sz="1700" dirty="0" err="1"/>
              <a:t>roce</a:t>
            </a:r>
            <a:r>
              <a:rPr lang="en-US" sz="1700" dirty="0"/>
              <a:t> 2017 </a:t>
            </a:r>
            <a:r>
              <a:rPr lang="en-US" sz="1700" dirty="0" err="1"/>
              <a:t>bylo</a:t>
            </a:r>
            <a:r>
              <a:rPr lang="en-US" sz="1700" dirty="0"/>
              <a:t> </a:t>
            </a:r>
            <a:r>
              <a:rPr lang="en-US" sz="1700" dirty="0" err="1"/>
              <a:t>zavražděno</a:t>
            </a:r>
            <a:r>
              <a:rPr lang="en-US" sz="1700" dirty="0"/>
              <a:t>: 12 902 </a:t>
            </a:r>
            <a:r>
              <a:rPr lang="en-US" sz="1700" dirty="0" err="1"/>
              <a:t>bílých</a:t>
            </a:r>
            <a:r>
              <a:rPr lang="en-US" sz="1700" dirty="0"/>
              <a:t> </a:t>
            </a:r>
            <a:r>
              <a:rPr lang="en-US" sz="1700" dirty="0" err="1"/>
              <a:t>mužů</a:t>
            </a:r>
            <a:r>
              <a:rPr lang="en-US" sz="1700" dirty="0"/>
              <a:t> a 1 496 </a:t>
            </a:r>
            <a:r>
              <a:rPr lang="en-US" sz="1700" dirty="0" err="1"/>
              <a:t>bílých</a:t>
            </a:r>
            <a:r>
              <a:rPr lang="en-US" sz="1700" dirty="0"/>
              <a:t> </a:t>
            </a:r>
            <a:r>
              <a:rPr lang="en-US" sz="1700" dirty="0" err="1"/>
              <a:t>žen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                                                      </a:t>
            </a:r>
            <a:r>
              <a:rPr lang="cs-CZ" sz="1700" dirty="0"/>
              <a:t>                    </a:t>
            </a:r>
            <a:r>
              <a:rPr lang="en-US" sz="1700" dirty="0"/>
              <a:t>46 217 </a:t>
            </a:r>
            <a:r>
              <a:rPr lang="en-US" sz="1700" dirty="0" err="1"/>
              <a:t>černých</a:t>
            </a:r>
            <a:r>
              <a:rPr lang="en-US" sz="1700" dirty="0"/>
              <a:t> </a:t>
            </a:r>
            <a:r>
              <a:rPr lang="en-US" sz="1700" dirty="0" err="1"/>
              <a:t>mužů</a:t>
            </a:r>
            <a:r>
              <a:rPr lang="en-US" sz="1700" dirty="0"/>
              <a:t> a </a:t>
            </a:r>
            <a:r>
              <a:rPr lang="en-US" sz="1700" dirty="0" err="1"/>
              <a:t>míšenců</a:t>
            </a:r>
            <a:r>
              <a:rPr lang="en-US" sz="1700" dirty="0"/>
              <a:t> a 3 288  </a:t>
            </a:r>
            <a:r>
              <a:rPr lang="cs-CZ" sz="1700" dirty="0"/>
              <a:t>a žen tmavé pleti.</a:t>
            </a:r>
            <a:r>
              <a:rPr lang="en-US" sz="1700" dirty="0"/>
              <a:t> 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7970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7A9CF27-A791-4305-91E2-6F25CABF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</a:t>
            </a:r>
          </a:p>
        </p:txBody>
      </p:sp>
      <p:pic>
        <p:nvPicPr>
          <p:cNvPr id="8" name="Zástupný obsah 7" descr="Obsah obrázku jídlo, kreslení&#10;&#10;Popis byl vytvořen automaticky">
            <a:extLst>
              <a:ext uri="{FF2B5EF4-FFF2-40B4-BE49-F238E27FC236}">
                <a16:creationId xmlns:a16="http://schemas.microsoft.com/office/drawing/2014/main" id="{38EAEAB4-D75A-4E1B-80C5-0B9FE26C7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29" y="1446837"/>
            <a:ext cx="4193941" cy="4277820"/>
          </a:xfrm>
        </p:spPr>
      </p:pic>
    </p:spTree>
    <p:extLst>
      <p:ext uri="{BB962C8B-B14F-4D97-AF65-F5344CB8AC3E}">
        <p14:creationId xmlns:p14="http://schemas.microsoft.com/office/powerpoint/2010/main" val="32044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643F3E6-3C37-43BE-B76C-F0770882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45BCA30-9F5A-4924-BC03-16A32F12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https://www.youtube.com/watch?v=6wP1Tg8MF2I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Dokument: A Dona do </a:t>
            </a:r>
            <a:r>
              <a:rPr lang="cs-CZ" dirty="0" err="1"/>
              <a:t>Terreiro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23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EE4314E-CB8C-4B27-BBB9-373DF8B8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77595"/>
          </a:xfrm>
        </p:spPr>
        <p:txBody>
          <a:bodyPr/>
          <a:lstStyle/>
          <a:p>
            <a:r>
              <a:rPr lang="cs-CZ" i="1" dirty="0" err="1"/>
              <a:t>Quilomby</a:t>
            </a:r>
            <a:r>
              <a:rPr lang="cs-CZ" dirty="0"/>
              <a:t> dnes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CF74BF-C0EF-45D3-8FB2-D7C24ABA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2720"/>
            <a:ext cx="5157787" cy="1325563"/>
          </a:xfrm>
        </p:spPr>
        <p:txBody>
          <a:bodyPr>
            <a:normAutofit/>
          </a:bodyPr>
          <a:lstStyle/>
          <a:p>
            <a:endParaRPr lang="cs-CZ" sz="2100" b="0" dirty="0"/>
          </a:p>
          <a:p>
            <a:r>
              <a:rPr lang="cs-CZ" sz="1500" b="0" dirty="0"/>
              <a:t>V roce 2019 v Brazílii existovalo 5 972 </a:t>
            </a:r>
            <a:r>
              <a:rPr lang="cs-CZ" sz="1500" b="0" dirty="0" err="1"/>
              <a:t>quilombů</a:t>
            </a:r>
            <a:r>
              <a:rPr lang="cs-CZ" sz="1500" b="0" dirty="0"/>
              <a:t> rozesetých do  1 672 obcí. Pro srovnání je to dvojnásobek, než vykazují obce s domorodou populací (těch je pouze 827). </a:t>
            </a:r>
          </a:p>
          <a:p>
            <a:endParaRPr lang="cs-CZ" b="0" dirty="0"/>
          </a:p>
        </p:txBody>
      </p:sp>
      <p:pic>
        <p:nvPicPr>
          <p:cNvPr id="10" name="Zástupný obsah 9" descr="Obsah obrázku strom, tráva, exteriér, rostlina&#10;&#10;Popis byl vytvořen automaticky">
            <a:extLst>
              <a:ext uri="{FF2B5EF4-FFF2-40B4-BE49-F238E27FC236}">
                <a16:creationId xmlns:a16="http://schemas.microsoft.com/office/drawing/2014/main" id="{FEA60016-05EC-4261-A191-6520D20316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4823"/>
            <a:ext cx="5157787" cy="3425092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0CA1E66-7BC0-4B0A-ACEC-4D8F35AA5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55040"/>
            <a:ext cx="5005388" cy="1325563"/>
          </a:xfrm>
        </p:spPr>
        <p:txBody>
          <a:bodyPr>
            <a:noAutofit/>
          </a:bodyPr>
          <a:lstStyle/>
          <a:p>
            <a:r>
              <a:rPr lang="cs-CZ" sz="1600" b="0" dirty="0"/>
              <a:t>Oficiálně uznáno jich je 404, tzn. tyto komunity mají právo na své území podle zákona.  </a:t>
            </a:r>
          </a:p>
          <a:p>
            <a:r>
              <a:rPr lang="cs-CZ" sz="1600" b="0" dirty="0"/>
              <a:t>(</a:t>
            </a:r>
            <a:r>
              <a:rPr lang="cs-CZ" sz="1600" b="0" i="1" dirty="0"/>
              <a:t>Údaje z IBGE, Brazilský zeměpisný a statistický institut</a:t>
            </a:r>
            <a:r>
              <a:rPr lang="cs-CZ" sz="1600" b="0" dirty="0"/>
              <a:t>)</a:t>
            </a:r>
          </a:p>
        </p:txBody>
      </p:sp>
      <p:pic>
        <p:nvPicPr>
          <p:cNvPr id="12" name="Zástupný obsah 11" descr="Obsah obrázku budova, exteriér, země, chůze&#10;&#10;Popis byl vytvořen automaticky">
            <a:extLst>
              <a:ext uri="{FF2B5EF4-FFF2-40B4-BE49-F238E27FC236}">
                <a16:creationId xmlns:a16="http://schemas.microsoft.com/office/drawing/2014/main" id="{ECDDDB5E-8665-408D-8E56-6A3FEFD75F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4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156734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mapa&#10;&#10;Popis byl vytvořen automaticky">
            <a:extLst>
              <a:ext uri="{FF2B5EF4-FFF2-40B4-BE49-F238E27FC236}">
                <a16:creationId xmlns:a16="http://schemas.microsoft.com/office/drawing/2014/main" id="{124727CA-8EEB-4442-9E85-D53FF836A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97" y="643466"/>
            <a:ext cx="40808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63FF74-6EAA-43AE-BCA3-F3444B1C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Pohled do historie otroctví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883D84-7514-4C68-9022-508F24A8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V </a:t>
            </a:r>
            <a:r>
              <a:rPr lang="en-US" sz="1900" dirty="0" err="1"/>
              <a:t>Evropě</a:t>
            </a:r>
            <a:r>
              <a:rPr lang="en-US" sz="1900" dirty="0"/>
              <a:t> </a:t>
            </a:r>
            <a:r>
              <a:rPr lang="en-US" sz="1900" dirty="0" err="1"/>
              <a:t>bylo</a:t>
            </a:r>
            <a:r>
              <a:rPr lang="en-US" sz="1900" dirty="0"/>
              <a:t> </a:t>
            </a:r>
            <a:r>
              <a:rPr lang="en-US" sz="1900" dirty="0" err="1"/>
              <a:t>otroctví</a:t>
            </a:r>
            <a:r>
              <a:rPr lang="en-US" sz="1900" dirty="0"/>
              <a:t> </a:t>
            </a:r>
            <a:r>
              <a:rPr lang="en-US" sz="1900" dirty="0" err="1"/>
              <a:t>rozšířeno</a:t>
            </a:r>
            <a:r>
              <a:rPr lang="en-US" sz="1900" dirty="0"/>
              <a:t> od </a:t>
            </a:r>
            <a:r>
              <a:rPr lang="en-US" sz="1900" dirty="0" err="1"/>
              <a:t>starověku</a:t>
            </a:r>
            <a:r>
              <a:rPr lang="en-US" sz="1900" dirty="0"/>
              <a:t>, ale v </a:t>
            </a:r>
            <a:r>
              <a:rPr lang="en-US" sz="1900" dirty="0" err="1"/>
              <a:t>nesrovnatelně</a:t>
            </a:r>
            <a:r>
              <a:rPr lang="en-US" sz="1900" dirty="0"/>
              <a:t> </a:t>
            </a:r>
            <a:r>
              <a:rPr lang="en-US" sz="1900" dirty="0" err="1"/>
              <a:t>menší</a:t>
            </a:r>
            <a:r>
              <a:rPr lang="en-US" sz="1900" dirty="0"/>
              <a:t> </a:t>
            </a:r>
            <a:r>
              <a:rPr lang="en-US" sz="1900" dirty="0" err="1"/>
              <a:t>míře</a:t>
            </a:r>
            <a:r>
              <a:rPr lang="en-US" sz="1900" dirty="0"/>
              <a:t>, </a:t>
            </a:r>
            <a:r>
              <a:rPr lang="en-US" sz="1900" dirty="0" err="1"/>
              <a:t>než</a:t>
            </a:r>
            <a:r>
              <a:rPr lang="en-US" sz="1900" dirty="0"/>
              <a:t> </a:t>
            </a:r>
            <a:r>
              <a:rPr lang="en-US" sz="1900" dirty="0" err="1"/>
              <a:t>jaká</a:t>
            </a:r>
            <a:r>
              <a:rPr lang="en-US" sz="1900" dirty="0"/>
              <a:t> se </a:t>
            </a:r>
            <a:r>
              <a:rPr lang="en-US" sz="1900" dirty="0" err="1"/>
              <a:t>objevuje</a:t>
            </a:r>
            <a:r>
              <a:rPr lang="en-US" sz="1900" dirty="0"/>
              <a:t> od 16. </a:t>
            </a:r>
            <a:r>
              <a:rPr lang="en-US" sz="1900" dirty="0" err="1"/>
              <a:t>století</a:t>
            </a:r>
            <a:endParaRPr lang="en-US" sz="1900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1900" dirty="0"/>
              <a:t>- </a:t>
            </a:r>
            <a:r>
              <a:rPr lang="en-US" sz="1900" dirty="0"/>
              <a:t>s </a:t>
            </a:r>
            <a:r>
              <a:rPr lang="en-US" sz="1900" dirty="0" err="1"/>
              <a:t>otroky</a:t>
            </a:r>
            <a:r>
              <a:rPr lang="en-US" sz="1900" dirty="0"/>
              <a:t> se </a:t>
            </a:r>
            <a:r>
              <a:rPr lang="en-US" sz="1900" dirty="0" err="1"/>
              <a:t>vždy</a:t>
            </a:r>
            <a:r>
              <a:rPr lang="en-US" sz="1900" dirty="0"/>
              <a:t> </a:t>
            </a:r>
            <a:r>
              <a:rPr lang="en-US" sz="1900" dirty="0" err="1"/>
              <a:t>jednalo</a:t>
            </a:r>
            <a:r>
              <a:rPr lang="en-US" sz="1900" dirty="0"/>
              <a:t> </a:t>
            </a:r>
            <a:r>
              <a:rPr lang="en-US" sz="1900" dirty="0" err="1"/>
              <a:t>jako</a:t>
            </a:r>
            <a:r>
              <a:rPr lang="en-US" sz="1900" dirty="0"/>
              <a:t> s </a:t>
            </a:r>
            <a:r>
              <a:rPr lang="en-US" sz="1900" dirty="0" err="1"/>
              <a:t>cizinci</a:t>
            </a:r>
            <a:r>
              <a:rPr lang="en-US" sz="1900" dirty="0"/>
              <a:t>, </a:t>
            </a:r>
            <a:r>
              <a:rPr lang="en-US" sz="1900" dirty="0" err="1"/>
              <a:t>tedy</a:t>
            </a:r>
            <a:r>
              <a:rPr lang="en-US" sz="1900" dirty="0"/>
              <a:t> s </a:t>
            </a:r>
            <a:r>
              <a:rPr lang="en-US" sz="1900" dirty="0" err="1"/>
              <a:t>někým</a:t>
            </a:r>
            <a:r>
              <a:rPr lang="en-US" sz="1900" dirty="0"/>
              <a:t>, </a:t>
            </a:r>
            <a:r>
              <a:rPr lang="en-US" sz="1900" dirty="0" err="1"/>
              <a:t>kdo</a:t>
            </a:r>
            <a:r>
              <a:rPr lang="en-US" sz="1900" dirty="0"/>
              <a:t> </a:t>
            </a:r>
            <a:r>
              <a:rPr lang="en-US" sz="1900" dirty="0" err="1"/>
              <a:t>nemá</a:t>
            </a:r>
            <a:r>
              <a:rPr lang="en-US" sz="1900" dirty="0"/>
              <a:t> </a:t>
            </a:r>
            <a:r>
              <a:rPr lang="en-US" sz="1900" dirty="0" err="1"/>
              <a:t>minulost</a:t>
            </a:r>
            <a:r>
              <a:rPr lang="en-US" sz="1900" dirty="0"/>
              <a:t> ani </a:t>
            </a:r>
            <a:r>
              <a:rPr lang="en-US" sz="1900" dirty="0" err="1"/>
              <a:t>rodinu</a:t>
            </a:r>
            <a:r>
              <a:rPr lang="cs-CZ" sz="1900" dirty="0"/>
              <a:t>;</a:t>
            </a:r>
            <a:endParaRPr lang="en-US" sz="19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- </a:t>
            </a:r>
            <a:r>
              <a:rPr lang="en-US" sz="1900" dirty="0" err="1"/>
              <a:t>přestože</a:t>
            </a:r>
            <a:r>
              <a:rPr lang="en-US" sz="1900" dirty="0"/>
              <a:t> </a:t>
            </a:r>
            <a:r>
              <a:rPr lang="en-US" sz="1900" dirty="0" err="1"/>
              <a:t>rolníci</a:t>
            </a:r>
            <a:r>
              <a:rPr lang="en-US" sz="1900" dirty="0"/>
              <a:t> a </a:t>
            </a:r>
            <a:r>
              <a:rPr lang="en-US" sz="1900" dirty="0" err="1"/>
              <a:t>nevolníci</a:t>
            </a:r>
            <a:r>
              <a:rPr lang="en-US" sz="1900" dirty="0"/>
              <a:t> </a:t>
            </a:r>
            <a:r>
              <a:rPr lang="en-US" sz="1900" dirty="0" err="1"/>
              <a:t>mnohdy</a:t>
            </a:r>
            <a:r>
              <a:rPr lang="en-US" sz="1900" dirty="0"/>
              <a:t> </a:t>
            </a:r>
            <a:r>
              <a:rPr lang="en-US" sz="1900" dirty="0" err="1"/>
              <a:t>pracovali</a:t>
            </a:r>
            <a:r>
              <a:rPr lang="en-US" sz="1900" dirty="0"/>
              <a:t> v </a:t>
            </a:r>
            <a:r>
              <a:rPr lang="en-US" sz="1900" dirty="0" err="1"/>
              <a:t>podmínkách</a:t>
            </a:r>
            <a:r>
              <a:rPr lang="en-US" sz="1900" dirty="0"/>
              <a:t>, </a:t>
            </a:r>
            <a:r>
              <a:rPr lang="en-US" sz="1900" dirty="0" err="1"/>
              <a:t>které</a:t>
            </a:r>
            <a:r>
              <a:rPr lang="en-US" sz="1900" dirty="0"/>
              <a:t> </a:t>
            </a:r>
            <a:r>
              <a:rPr lang="en-US" sz="1900" dirty="0" err="1"/>
              <a:t>připomínaly</a:t>
            </a:r>
            <a:r>
              <a:rPr lang="en-US" sz="1900" dirty="0"/>
              <a:t> </a:t>
            </a:r>
            <a:r>
              <a:rPr lang="en-US" sz="1900" dirty="0" err="1"/>
              <a:t>otroctví</a:t>
            </a:r>
            <a:r>
              <a:rPr lang="en-US" sz="1900" dirty="0"/>
              <a:t>, </a:t>
            </a:r>
            <a:r>
              <a:rPr lang="en-US" sz="1900" dirty="0" err="1"/>
              <a:t>otroci</a:t>
            </a:r>
            <a:r>
              <a:rPr lang="en-US" sz="1900" dirty="0"/>
              <a:t> se od </a:t>
            </a:r>
            <a:r>
              <a:rPr lang="en-US" sz="1900" dirty="0" err="1"/>
              <a:t>nich</a:t>
            </a:r>
            <a:r>
              <a:rPr lang="en-US" sz="1900" dirty="0"/>
              <a:t> </a:t>
            </a:r>
            <a:r>
              <a:rPr lang="en-US" sz="1900" dirty="0" err="1"/>
              <a:t>odlišovali</a:t>
            </a:r>
            <a:r>
              <a:rPr lang="en-US" sz="1900" dirty="0"/>
              <a:t> </a:t>
            </a:r>
            <a:r>
              <a:rPr lang="en-US" sz="1900" dirty="0" err="1"/>
              <a:t>tím</a:t>
            </a:r>
            <a:r>
              <a:rPr lang="en-US" sz="1900" dirty="0"/>
              <a:t>, </a:t>
            </a:r>
            <a:r>
              <a:rPr lang="en-US" sz="1900" dirty="0" err="1"/>
              <a:t>že</a:t>
            </a:r>
            <a:r>
              <a:rPr lang="en-US" sz="1900" dirty="0"/>
              <a:t> </a:t>
            </a:r>
            <a:r>
              <a:rPr lang="en-US" sz="1900" dirty="0" err="1"/>
              <a:t>jim</a:t>
            </a:r>
            <a:r>
              <a:rPr lang="en-US" sz="1900" dirty="0"/>
              <a:t> </a:t>
            </a:r>
            <a:r>
              <a:rPr lang="en-US" sz="1900" dirty="0" err="1"/>
              <a:t>chyběly</a:t>
            </a:r>
            <a:r>
              <a:rPr lang="en-US" sz="1900" dirty="0"/>
              <a:t> </a:t>
            </a:r>
            <a:r>
              <a:rPr lang="en-US" sz="1900" dirty="0" err="1"/>
              <a:t>kořeny</a:t>
            </a:r>
            <a:r>
              <a:rPr lang="en-US" sz="1900" dirty="0"/>
              <a:t>, </a:t>
            </a:r>
            <a:r>
              <a:rPr lang="en-US" sz="1900" dirty="0" err="1"/>
              <a:t>veškerá</a:t>
            </a:r>
            <a:r>
              <a:rPr lang="en-US" sz="1900" dirty="0"/>
              <a:t> </a:t>
            </a:r>
            <a:r>
              <a:rPr lang="en-US" sz="1900" dirty="0" err="1"/>
              <a:t>práva</a:t>
            </a:r>
            <a:r>
              <a:rPr lang="en-US" sz="1900" dirty="0"/>
              <a:t> a </a:t>
            </a:r>
            <a:r>
              <a:rPr lang="en-US" sz="1900" dirty="0" err="1"/>
              <a:t>vazby</a:t>
            </a:r>
            <a:r>
              <a:rPr lang="en-US" sz="1900" dirty="0"/>
              <a:t> se </a:t>
            </a:r>
            <a:r>
              <a:rPr lang="en-US" sz="1900" dirty="0" err="1"/>
              <a:t>společenstvím</a:t>
            </a:r>
            <a:r>
              <a:rPr lang="cs-CZ" sz="1900" dirty="0"/>
              <a:t>.</a:t>
            </a:r>
            <a:endParaRPr lang="en-US" sz="19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Největšími</a:t>
            </a:r>
            <a:r>
              <a:rPr lang="en-US" sz="1900" dirty="0"/>
              <a:t> </a:t>
            </a:r>
            <a:r>
              <a:rPr lang="en-US" sz="1900" dirty="0" err="1"/>
              <a:t>otrokářskými</a:t>
            </a:r>
            <a:r>
              <a:rPr lang="en-US" sz="1900" dirty="0"/>
              <a:t> </a:t>
            </a:r>
            <a:r>
              <a:rPr lang="en-US" sz="1900" dirty="0" err="1"/>
              <a:t>společnostmi</a:t>
            </a:r>
            <a:r>
              <a:rPr lang="en-US" sz="1900" dirty="0"/>
              <a:t> </a:t>
            </a:r>
            <a:r>
              <a:rPr lang="en-US" sz="1900" dirty="0" err="1"/>
              <a:t>starověku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řecké</a:t>
            </a:r>
            <a:r>
              <a:rPr lang="en-US" sz="1900" dirty="0"/>
              <a:t> </a:t>
            </a:r>
            <a:r>
              <a:rPr lang="en-US" sz="1900" dirty="0" err="1"/>
              <a:t>městské</a:t>
            </a:r>
            <a:r>
              <a:rPr lang="en-US" sz="1900" dirty="0"/>
              <a:t> </a:t>
            </a:r>
            <a:r>
              <a:rPr lang="en-US" sz="1900" dirty="0" err="1"/>
              <a:t>státy</a:t>
            </a:r>
            <a:r>
              <a:rPr lang="en-US" sz="1900" dirty="0"/>
              <a:t> a </a:t>
            </a:r>
            <a:r>
              <a:rPr lang="en-US" sz="1900" dirty="0" err="1"/>
              <a:t>později</a:t>
            </a:r>
            <a:r>
              <a:rPr lang="en-US" sz="1900" dirty="0"/>
              <a:t> </a:t>
            </a:r>
            <a:r>
              <a:rPr lang="en-US" sz="1900" dirty="0" err="1"/>
              <a:t>Římské</a:t>
            </a:r>
            <a:r>
              <a:rPr lang="en-US" sz="1900" dirty="0"/>
              <a:t> </a:t>
            </a:r>
            <a:r>
              <a:rPr lang="en-US" sz="1900" dirty="0" err="1"/>
              <a:t>impérium</a:t>
            </a:r>
            <a:r>
              <a:rPr lang="cs-CZ" sz="1900" dirty="0"/>
              <a:t> - v</a:t>
            </a:r>
            <a:r>
              <a:rPr lang="en-US" sz="1900" dirty="0"/>
              <a:t> </a:t>
            </a:r>
            <a:r>
              <a:rPr lang="en-US" sz="1900" dirty="0" err="1"/>
              <a:t>době</a:t>
            </a:r>
            <a:r>
              <a:rPr lang="en-US" sz="1900" dirty="0"/>
              <a:t> </a:t>
            </a:r>
            <a:r>
              <a:rPr lang="en-US" sz="1900" dirty="0" err="1"/>
              <a:t>největšího</a:t>
            </a:r>
            <a:r>
              <a:rPr lang="en-US" sz="1900" dirty="0"/>
              <a:t> </a:t>
            </a:r>
            <a:r>
              <a:rPr lang="en-US" sz="1900" dirty="0" err="1"/>
              <a:t>rozmachu</a:t>
            </a:r>
            <a:r>
              <a:rPr lang="cs-CZ" sz="1900" dirty="0"/>
              <a:t> impéria</a:t>
            </a:r>
            <a:r>
              <a:rPr lang="en-US" sz="1900" dirty="0"/>
              <a:t> ale </a:t>
            </a:r>
            <a:r>
              <a:rPr lang="en-US" sz="1900" dirty="0" err="1"/>
              <a:t>např</a:t>
            </a:r>
            <a:r>
              <a:rPr lang="en-US" sz="1900" dirty="0"/>
              <a:t>. v </a:t>
            </a:r>
            <a:r>
              <a:rPr lang="en-US" sz="1900" dirty="0" err="1"/>
              <a:t>Itálii</a:t>
            </a:r>
            <a:r>
              <a:rPr lang="en-US" sz="1900" dirty="0"/>
              <a:t> </a:t>
            </a:r>
            <a:r>
              <a:rPr lang="en-US" sz="1900" dirty="0" err="1"/>
              <a:t>nepřesáhl</a:t>
            </a:r>
            <a:r>
              <a:rPr lang="en-US" sz="1900" dirty="0"/>
              <a:t> </a:t>
            </a:r>
            <a:r>
              <a:rPr lang="en-US" sz="1900" dirty="0" err="1"/>
              <a:t>počet</a:t>
            </a:r>
            <a:r>
              <a:rPr lang="en-US" sz="1900" dirty="0"/>
              <a:t> </a:t>
            </a:r>
            <a:r>
              <a:rPr lang="en-US" sz="1900" dirty="0" err="1"/>
              <a:t>otroků</a:t>
            </a:r>
            <a:r>
              <a:rPr lang="en-US" sz="1900" dirty="0"/>
              <a:t> 40% </a:t>
            </a:r>
            <a:r>
              <a:rPr lang="cs-CZ" sz="1900" dirty="0"/>
              <a:t>	</a:t>
            </a:r>
            <a:r>
              <a:rPr lang="en-US" sz="1900" dirty="0"/>
              <a:t>populace a</a:t>
            </a:r>
            <a:r>
              <a:rPr lang="cs-CZ" sz="1900" dirty="0"/>
              <a:t>,</a:t>
            </a:r>
            <a:r>
              <a:rPr lang="en-US" sz="1900" dirty="0"/>
              <a:t> </a:t>
            </a:r>
            <a:r>
              <a:rPr lang="en-US" sz="1900" dirty="0" err="1"/>
              <a:t>především</a:t>
            </a:r>
            <a:r>
              <a:rPr lang="cs-CZ" sz="1900" dirty="0"/>
              <a:t>,</a:t>
            </a:r>
            <a:r>
              <a:rPr lang="en-US" sz="1900" dirty="0"/>
              <a:t> pro </a:t>
            </a:r>
            <a:r>
              <a:rPr lang="en-US" sz="1900" dirty="0" err="1"/>
              <a:t>tyto</a:t>
            </a:r>
            <a:r>
              <a:rPr lang="en-US" sz="1900" dirty="0"/>
              <a:t> </a:t>
            </a:r>
            <a:r>
              <a:rPr lang="en-US" sz="1900" dirty="0" err="1"/>
              <a:t>civilizace</a:t>
            </a:r>
            <a:r>
              <a:rPr lang="en-US" sz="1900" dirty="0"/>
              <a:t> </a:t>
            </a:r>
            <a:r>
              <a:rPr lang="en-US" sz="1900" dirty="0" err="1"/>
              <a:t>nebyla</a:t>
            </a:r>
            <a:r>
              <a:rPr lang="en-US" sz="1900" dirty="0"/>
              <a:t> </a:t>
            </a:r>
            <a:r>
              <a:rPr lang="en-US" sz="1900" dirty="0" err="1"/>
              <a:t>otrocká</a:t>
            </a:r>
            <a:r>
              <a:rPr lang="en-US" sz="1900" dirty="0"/>
              <a:t> </a:t>
            </a:r>
            <a:r>
              <a:rPr lang="en-US" sz="1900" dirty="0" err="1"/>
              <a:t>práce</a:t>
            </a:r>
            <a:r>
              <a:rPr lang="en-US" sz="1900" dirty="0"/>
              <a:t> </a:t>
            </a:r>
            <a:r>
              <a:rPr lang="en-US" sz="1900" dirty="0" err="1"/>
              <a:t>hlavní</a:t>
            </a:r>
            <a:r>
              <a:rPr lang="en-US" sz="1900" dirty="0"/>
              <a:t> </a:t>
            </a:r>
            <a:r>
              <a:rPr lang="en-US" sz="1900" dirty="0" err="1"/>
              <a:t>ekonomickou</a:t>
            </a:r>
            <a:r>
              <a:rPr lang="en-US" sz="1900" dirty="0"/>
              <a:t> </a:t>
            </a:r>
            <a:r>
              <a:rPr lang="cs-CZ" sz="1900" dirty="0"/>
              <a:t>	</a:t>
            </a:r>
            <a:r>
              <a:rPr lang="en-US" sz="1900" dirty="0" err="1"/>
              <a:t>silou</a:t>
            </a:r>
            <a:r>
              <a:rPr lang="en-US" sz="1900" dirty="0"/>
              <a:t> ani </a:t>
            </a:r>
            <a:r>
              <a:rPr lang="cs-CZ" sz="1900" dirty="0"/>
              <a:t>v zemědělské a jiné produkci </a:t>
            </a:r>
            <a:r>
              <a:rPr lang="en-US" sz="1900" dirty="0"/>
              <a:t>ani </a:t>
            </a:r>
            <a:r>
              <a:rPr lang="en-US" sz="1900" dirty="0" err="1"/>
              <a:t>ve</a:t>
            </a:r>
            <a:r>
              <a:rPr lang="en-US" sz="1900" dirty="0"/>
              <a:t> </a:t>
            </a:r>
            <a:r>
              <a:rPr lang="en-US" sz="1900" dirty="0" err="1"/>
              <a:t>službách</a:t>
            </a:r>
            <a:r>
              <a:rPr lang="cs-CZ" sz="1900" dirty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2434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20024A9-AA00-4728-9B38-6C637B41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Rozmach otroctví ve středověké Evropě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B57FA8-E428-4CF1-BA5C-86ABAB1C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b="1" dirty="0" err="1"/>
              <a:t>Otroctví</a:t>
            </a:r>
            <a:r>
              <a:rPr lang="en-US" sz="2000" b="1" dirty="0"/>
              <a:t> v </a:t>
            </a:r>
            <a:r>
              <a:rPr lang="en-US" sz="2000" b="1" dirty="0" err="1"/>
              <a:t>Evropě</a:t>
            </a:r>
            <a:r>
              <a:rPr lang="en-US" sz="2000" b="1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začalo</a:t>
            </a:r>
            <a:r>
              <a:rPr lang="en-US" sz="2000" dirty="0"/>
              <a:t> </a:t>
            </a:r>
            <a:r>
              <a:rPr lang="en-US" sz="2000" dirty="0" err="1"/>
              <a:t>opět</a:t>
            </a:r>
            <a:r>
              <a:rPr lang="en-US" sz="2000" dirty="0"/>
              <a:t> </a:t>
            </a:r>
            <a:r>
              <a:rPr lang="en-US" sz="2000" dirty="0" err="1"/>
              <a:t>rozmáhat</a:t>
            </a:r>
            <a:r>
              <a:rPr lang="en-US" sz="2000" dirty="0"/>
              <a:t> s </a:t>
            </a:r>
            <a:r>
              <a:rPr lang="en-US" sz="2000" dirty="0" err="1"/>
              <a:t>invazí</a:t>
            </a:r>
            <a:r>
              <a:rPr lang="en-US" sz="2000" dirty="0"/>
              <a:t> </a:t>
            </a:r>
            <a:r>
              <a:rPr lang="en-US" sz="2000" dirty="0" err="1"/>
              <a:t>Arabů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středomořské</a:t>
            </a:r>
            <a:r>
              <a:rPr lang="en-US" sz="2000" dirty="0"/>
              <a:t> </a:t>
            </a:r>
            <a:r>
              <a:rPr lang="en-US" sz="2000" dirty="0" err="1"/>
              <a:t>ostrovy</a:t>
            </a:r>
            <a:r>
              <a:rPr lang="en-US" sz="2000" dirty="0"/>
              <a:t> a </a:t>
            </a:r>
            <a:r>
              <a:rPr lang="en-US" sz="2000" dirty="0" err="1"/>
              <a:t>Iberský</a:t>
            </a:r>
            <a:r>
              <a:rPr lang="en-US" sz="2000" dirty="0"/>
              <a:t> </a:t>
            </a:r>
            <a:r>
              <a:rPr lang="en-US" sz="2000" dirty="0" err="1"/>
              <a:t>poloostrov</a:t>
            </a:r>
            <a:r>
              <a:rPr lang="en-US" sz="2000" dirty="0"/>
              <a:t>, </a:t>
            </a:r>
            <a:r>
              <a:rPr lang="en-US" sz="2000" dirty="0" err="1"/>
              <a:t>především</a:t>
            </a:r>
            <a:r>
              <a:rPr lang="en-US" sz="2000" dirty="0"/>
              <a:t> 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Španělsku</a:t>
            </a:r>
            <a:r>
              <a:rPr lang="en-US" sz="2000" dirty="0"/>
              <a:t> a </a:t>
            </a:r>
            <a:r>
              <a:rPr lang="en-US" sz="2000" dirty="0" err="1"/>
              <a:t>Portugalsku</a:t>
            </a:r>
            <a:r>
              <a:rPr lang="en-US" sz="2000" dirty="0"/>
              <a:t>.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 err="1"/>
              <a:t>Druhým</a:t>
            </a:r>
            <a:r>
              <a:rPr lang="en-US" sz="2000" dirty="0"/>
              <a:t> </a:t>
            </a:r>
            <a:r>
              <a:rPr lang="en-US" sz="2000" dirty="0" err="1"/>
              <a:t>momentem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cs-CZ" sz="2000" dirty="0"/>
              <a:t>K</a:t>
            </a:r>
            <a:r>
              <a:rPr lang="en-US" sz="2000" dirty="0" err="1"/>
              <a:t>řížové</a:t>
            </a:r>
            <a:r>
              <a:rPr lang="en-US" sz="2000" dirty="0"/>
              <a:t> </a:t>
            </a:r>
            <a:r>
              <a:rPr lang="en-US" sz="2000" dirty="0" err="1"/>
              <a:t>výpravy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v </a:t>
            </a:r>
            <a:r>
              <a:rPr lang="en-US" sz="2000" dirty="0" err="1"/>
              <a:t>celé</a:t>
            </a:r>
            <a:r>
              <a:rPr lang="en-US" sz="2000" dirty="0"/>
              <a:t> </a:t>
            </a:r>
            <a:r>
              <a:rPr lang="en-US" sz="2000" dirty="0" err="1"/>
              <a:t>Evropě</a:t>
            </a:r>
            <a:r>
              <a:rPr lang="en-US" sz="2000" dirty="0"/>
              <a:t> </a:t>
            </a:r>
            <a:r>
              <a:rPr lang="en-US" sz="2000" dirty="0" err="1"/>
              <a:t>vzbudily</a:t>
            </a:r>
            <a:r>
              <a:rPr lang="en-US" sz="2000" dirty="0"/>
              <a:t> </a:t>
            </a:r>
            <a:r>
              <a:rPr lang="en-US" sz="2000" dirty="0" err="1"/>
              <a:t>zájem</a:t>
            </a:r>
            <a:r>
              <a:rPr lang="en-US" sz="2000" dirty="0"/>
              <a:t> o </a:t>
            </a:r>
            <a:r>
              <a:rPr lang="cs-CZ" sz="2000" dirty="0"/>
              <a:t>	</a:t>
            </a:r>
            <a:r>
              <a:rPr lang="en-US" sz="2000" dirty="0" err="1"/>
              <a:t>využití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en-US" sz="2000" dirty="0"/>
              <a:t>. </a:t>
            </a:r>
            <a:r>
              <a:rPr lang="en-US" sz="2000" dirty="0" err="1"/>
              <a:t>Tuto</a:t>
            </a:r>
            <a:r>
              <a:rPr lang="en-US" sz="2000" dirty="0"/>
              <a:t> </a:t>
            </a:r>
            <a:r>
              <a:rPr lang="en-US" sz="2000" dirty="0" err="1"/>
              <a:t>tendenci</a:t>
            </a:r>
            <a:r>
              <a:rPr lang="en-US" sz="2000" dirty="0"/>
              <a:t> </a:t>
            </a:r>
            <a:r>
              <a:rPr lang="en-US" sz="2000" dirty="0" err="1"/>
              <a:t>ještě</a:t>
            </a:r>
            <a:r>
              <a:rPr lang="en-US" sz="2000" dirty="0"/>
              <a:t> </a:t>
            </a:r>
            <a:r>
              <a:rPr lang="en-US" sz="2000" dirty="0" err="1"/>
              <a:t>posílili</a:t>
            </a:r>
            <a:r>
              <a:rPr lang="en-US" sz="2000" dirty="0"/>
              <a:t> </a:t>
            </a:r>
            <a:r>
              <a:rPr lang="en-US" sz="2000" dirty="0" err="1"/>
              <a:t>Janované</a:t>
            </a:r>
            <a:r>
              <a:rPr lang="en-US" sz="2000" dirty="0"/>
              <a:t> a </a:t>
            </a:r>
            <a:r>
              <a:rPr lang="en-US" sz="2000" dirty="0" err="1"/>
              <a:t>Benátčané</a:t>
            </a:r>
            <a:r>
              <a:rPr lang="en-US" sz="2000" dirty="0"/>
              <a:t>, </a:t>
            </a:r>
            <a:r>
              <a:rPr lang="en-US" sz="2000" dirty="0" err="1"/>
              <a:t>kteří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10. a 13. </a:t>
            </a:r>
            <a:r>
              <a:rPr lang="cs-CZ" sz="2000" dirty="0"/>
              <a:t>	</a:t>
            </a:r>
            <a:r>
              <a:rPr lang="en-US" sz="2000" dirty="0" err="1"/>
              <a:t>stoletím</a:t>
            </a:r>
            <a:r>
              <a:rPr lang="en-US" sz="2000" dirty="0"/>
              <a:t> </a:t>
            </a:r>
            <a:r>
              <a:rPr lang="en-US" sz="2000" dirty="0" err="1"/>
              <a:t>pronikli</a:t>
            </a:r>
            <a:r>
              <a:rPr lang="en-US" sz="2000" dirty="0"/>
              <a:t> do </a:t>
            </a:r>
            <a:r>
              <a:rPr lang="en-US" sz="2000" dirty="0" err="1"/>
              <a:t>Sýrie</a:t>
            </a:r>
            <a:r>
              <a:rPr lang="en-US" sz="2000" dirty="0"/>
              <a:t>, </a:t>
            </a:r>
            <a:r>
              <a:rPr lang="en-US" sz="2000" dirty="0" err="1"/>
              <a:t>Palestiny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Balkán</a:t>
            </a:r>
            <a:r>
              <a:rPr lang="en-US" sz="2000" dirty="0"/>
              <a:t>, </a:t>
            </a:r>
            <a:r>
              <a:rPr lang="en-US" sz="2000" dirty="0" err="1"/>
              <a:t>Kypr</a:t>
            </a:r>
            <a:r>
              <a:rPr lang="en-US" sz="2000" dirty="0"/>
              <a:t> a </a:t>
            </a:r>
            <a:r>
              <a:rPr lang="en-US" sz="2000" dirty="0" err="1"/>
              <a:t>Krétu</a:t>
            </a:r>
            <a:r>
              <a:rPr lang="en-US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Na </a:t>
            </a:r>
            <a:r>
              <a:rPr lang="en-US" sz="2000" dirty="0" err="1"/>
              <a:t>konci</a:t>
            </a:r>
            <a:r>
              <a:rPr lang="en-US" sz="2000" dirty="0"/>
              <a:t> </a:t>
            </a:r>
            <a:r>
              <a:rPr lang="en-US" sz="2000" dirty="0" err="1"/>
              <a:t>středověku</a:t>
            </a:r>
            <a:r>
              <a:rPr lang="en-US" sz="2000" dirty="0"/>
              <a:t> </a:t>
            </a:r>
            <a:r>
              <a:rPr lang="en-US" sz="2000" dirty="0" err="1"/>
              <a:t>již</a:t>
            </a:r>
            <a:r>
              <a:rPr lang="en-US" sz="2000" dirty="0"/>
              <a:t> </a:t>
            </a:r>
            <a:r>
              <a:rPr lang="en-US" sz="2000" dirty="0" err="1"/>
              <a:t>otroci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některých</a:t>
            </a:r>
            <a:r>
              <a:rPr lang="en-US" sz="2000" dirty="0"/>
              <a:t> </a:t>
            </a:r>
            <a:r>
              <a:rPr lang="en-US" sz="2000" dirty="0" err="1"/>
              <a:t>ostrovech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="1" dirty="0" err="1"/>
              <a:t>středomoří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se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 </a:t>
            </a:r>
            <a:r>
              <a:rPr lang="en-US" sz="2000" dirty="0" err="1"/>
              <a:t>nejvíce</a:t>
            </a:r>
            <a:r>
              <a:rPr lang="en-US" sz="2000" dirty="0"/>
              <a:t> </a:t>
            </a:r>
            <a:r>
              <a:rPr lang="en-US" sz="2000" dirty="0" err="1"/>
              <a:t>využívala</a:t>
            </a:r>
            <a:r>
              <a:rPr lang="en-US" sz="2000" dirty="0"/>
              <a:t>, </a:t>
            </a:r>
            <a:r>
              <a:rPr lang="en-US" sz="2000" dirty="0" err="1"/>
              <a:t>pracovali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třtinových</a:t>
            </a:r>
            <a:r>
              <a:rPr lang="en-US" sz="2000" dirty="0"/>
              <a:t> </a:t>
            </a:r>
            <a:r>
              <a:rPr lang="en-US" sz="2000" dirty="0" err="1"/>
              <a:t>plantážích</a:t>
            </a:r>
            <a:r>
              <a:rPr lang="en-US" sz="2000" dirty="0"/>
              <a:t>. </a:t>
            </a:r>
            <a:r>
              <a:rPr lang="en-US" sz="2000" dirty="0" err="1"/>
              <a:t>Většina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zbytku</a:t>
            </a:r>
            <a:r>
              <a:rPr lang="en-US" sz="2000" dirty="0"/>
              <a:t> </a:t>
            </a:r>
            <a:r>
              <a:rPr lang="en-US" sz="2000" dirty="0" err="1"/>
              <a:t>Evropy</a:t>
            </a:r>
            <a:r>
              <a:rPr lang="en-US" sz="2000" dirty="0"/>
              <a:t> ale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daleko</a:t>
            </a:r>
            <a:r>
              <a:rPr lang="en-US" sz="2000" dirty="0"/>
              <a:t>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využívána</a:t>
            </a:r>
            <a:r>
              <a:rPr lang="en-US" sz="2000" dirty="0"/>
              <a:t> k </a:t>
            </a:r>
            <a:r>
              <a:rPr lang="en-US" sz="2000" dirty="0" err="1"/>
              <a:t>domácím</a:t>
            </a:r>
            <a:r>
              <a:rPr lang="en-US" sz="2000" dirty="0"/>
              <a:t> </a:t>
            </a:r>
            <a:r>
              <a:rPr lang="en-US" sz="2000" dirty="0" err="1"/>
              <a:t>pracím</a:t>
            </a:r>
            <a:r>
              <a:rPr lang="en-US" sz="2000" dirty="0"/>
              <a:t> a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řemeslníci</a:t>
            </a:r>
            <a:r>
              <a:rPr lang="en-US" sz="20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b="1" dirty="0" err="1"/>
              <a:t>Otroctví</a:t>
            </a:r>
            <a:r>
              <a:rPr lang="en-US" sz="2000" b="1" dirty="0"/>
              <a:t> </a:t>
            </a:r>
            <a:r>
              <a:rPr lang="en-US" sz="2000" b="1" dirty="0" err="1"/>
              <a:t>bylo</a:t>
            </a:r>
            <a:r>
              <a:rPr lang="en-US" sz="2000" b="1" dirty="0"/>
              <a:t> </a:t>
            </a:r>
            <a:r>
              <a:rPr lang="en-US" sz="2000" b="1" dirty="0" err="1"/>
              <a:t>přítomné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v </a:t>
            </a:r>
            <a:r>
              <a:rPr lang="en-US" sz="2000" b="1" dirty="0" err="1"/>
              <a:t>Africe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vzhledem</a:t>
            </a:r>
            <a:r>
              <a:rPr lang="en-US" sz="2000" dirty="0"/>
              <a:t> k </a:t>
            </a:r>
            <a:r>
              <a:rPr lang="en-US" sz="2000" dirty="0" err="1"/>
              <a:t>tomu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africké</a:t>
            </a:r>
            <a:r>
              <a:rPr lang="en-US" sz="2000" dirty="0"/>
              <a:t> </a:t>
            </a:r>
            <a:r>
              <a:rPr lang="en-US" sz="2000" dirty="0" err="1"/>
              <a:t>národy</a:t>
            </a:r>
            <a:r>
              <a:rPr lang="en-US" sz="2000" dirty="0"/>
              <a:t> </a:t>
            </a:r>
            <a:r>
              <a:rPr lang="en-US" sz="2000" dirty="0" err="1"/>
              <a:t>nevytvářely</a:t>
            </a:r>
            <a:r>
              <a:rPr lang="en-US" sz="2000" dirty="0"/>
              <a:t> </a:t>
            </a:r>
            <a:r>
              <a:rPr lang="en-US" sz="2000" dirty="0" err="1"/>
              <a:t>hlubší</a:t>
            </a:r>
            <a:r>
              <a:rPr lang="en-US" sz="2000" dirty="0"/>
              <a:t> </a:t>
            </a:r>
            <a:r>
              <a:rPr lang="en-US" sz="2000" dirty="0" err="1"/>
              <a:t>politické</a:t>
            </a:r>
            <a:r>
              <a:rPr lang="en-US" sz="2000" dirty="0"/>
              <a:t> ani </a:t>
            </a:r>
            <a:r>
              <a:rPr lang="en-US" sz="2000" dirty="0" err="1"/>
              <a:t>náboženské</a:t>
            </a:r>
            <a:r>
              <a:rPr lang="en-US" sz="2000" dirty="0"/>
              <a:t> </a:t>
            </a:r>
            <a:r>
              <a:rPr lang="en-US" sz="2000" dirty="0" err="1"/>
              <a:t>aliance</a:t>
            </a:r>
            <a:r>
              <a:rPr lang="en-US" sz="2000" dirty="0"/>
              <a:t>, </a:t>
            </a:r>
            <a:r>
              <a:rPr lang="cs-CZ" sz="2000" dirty="0"/>
              <a:t>obchod s lidmi se zde velmi rychle rozmohl, včetně jejich vývozu</a:t>
            </a:r>
            <a:r>
              <a:rPr lang="en-US" sz="2000" dirty="0"/>
              <a:t>. Od VII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století</a:t>
            </a:r>
            <a:r>
              <a:rPr lang="en-US" sz="2000" dirty="0"/>
              <a:t> to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především</a:t>
            </a:r>
            <a:r>
              <a:rPr lang="en-US" sz="2000" dirty="0"/>
              <a:t> </a:t>
            </a:r>
            <a:r>
              <a:rPr lang="en-US" sz="2000" dirty="0" err="1"/>
              <a:t>islámští</a:t>
            </a:r>
            <a:r>
              <a:rPr lang="en-US" sz="2000" dirty="0"/>
              <a:t> </a:t>
            </a:r>
            <a:r>
              <a:rPr lang="en-US" sz="2000" dirty="0" err="1"/>
              <a:t>obchodníci</a:t>
            </a:r>
            <a:r>
              <a:rPr lang="en-US" sz="2000" dirty="0"/>
              <a:t>, </a:t>
            </a:r>
            <a:r>
              <a:rPr lang="en-US" sz="2000" dirty="0" err="1"/>
              <a:t>kteří</a:t>
            </a:r>
            <a:r>
              <a:rPr lang="en-US" sz="2000" dirty="0"/>
              <a:t> se </a:t>
            </a:r>
            <a:r>
              <a:rPr lang="en-US" sz="2000" dirty="0" err="1"/>
              <a:t>zaměřovali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obchod</a:t>
            </a:r>
            <a:r>
              <a:rPr lang="en-US" sz="2000" dirty="0"/>
              <a:t> s </a:t>
            </a:r>
            <a:r>
              <a:rPr lang="en-US" sz="2000" dirty="0" err="1"/>
              <a:t>otroky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990BBD-9E5B-43E5-8606-BAC9AE8B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Otroci v Portugalsku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31DA32-8F7F-4701-894D-AB346C5D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33600"/>
            <a:ext cx="9724031" cy="44298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Co se </a:t>
            </a:r>
            <a:r>
              <a:rPr lang="en-US" sz="1600" dirty="0" err="1"/>
              <a:t>týče</a:t>
            </a:r>
            <a:r>
              <a:rPr lang="en-US" sz="1600" dirty="0"/>
              <a:t> </a:t>
            </a:r>
            <a:r>
              <a:rPr lang="en-US" sz="1600" dirty="0" err="1"/>
              <a:t>samotného</a:t>
            </a:r>
            <a:r>
              <a:rPr lang="en-US" sz="1600" dirty="0"/>
              <a:t> </a:t>
            </a:r>
            <a:r>
              <a:rPr lang="en-US" sz="1600" dirty="0" err="1"/>
              <a:t>Portugalska</a:t>
            </a:r>
            <a:r>
              <a:rPr lang="en-US" sz="1600" dirty="0"/>
              <a:t>, </a:t>
            </a:r>
            <a:r>
              <a:rPr lang="en-US" sz="1600" b="1" dirty="0" err="1"/>
              <a:t>Lisabon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spolu</a:t>
            </a:r>
            <a:r>
              <a:rPr lang="en-US" sz="1600" dirty="0"/>
              <a:t> se </a:t>
            </a:r>
            <a:r>
              <a:rPr lang="en-US" sz="1600" dirty="0" err="1"/>
              <a:t>španělskou</a:t>
            </a:r>
            <a:r>
              <a:rPr lang="en-US" sz="1600" dirty="0"/>
              <a:t> </a:t>
            </a:r>
            <a:r>
              <a:rPr lang="en-US" sz="1600" dirty="0" err="1"/>
              <a:t>Sevillou</a:t>
            </a:r>
            <a:r>
              <a:rPr lang="en-US" sz="1600" dirty="0"/>
              <a:t>, </a:t>
            </a:r>
            <a:r>
              <a:rPr lang="en-US" sz="1600" dirty="0" err="1"/>
              <a:t>evropským</a:t>
            </a:r>
            <a:r>
              <a:rPr lang="en-US" sz="1600" dirty="0"/>
              <a:t> </a:t>
            </a:r>
            <a:r>
              <a:rPr lang="en-US" sz="1600" dirty="0" err="1"/>
              <a:t>městem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mělo</a:t>
            </a:r>
            <a:r>
              <a:rPr lang="en-US" sz="1600" dirty="0"/>
              <a:t> v 16. </a:t>
            </a:r>
            <a:r>
              <a:rPr lang="en-US" sz="1600" dirty="0" err="1"/>
              <a:t>století</a:t>
            </a:r>
            <a:r>
              <a:rPr lang="en-US" sz="1600" dirty="0"/>
              <a:t> </a:t>
            </a:r>
            <a:r>
              <a:rPr lang="en-US" sz="1600" dirty="0" err="1"/>
              <a:t>nejvíce</a:t>
            </a:r>
            <a:r>
              <a:rPr lang="en-US" sz="1600" dirty="0"/>
              <a:t> </a:t>
            </a:r>
            <a:r>
              <a:rPr lang="en-US" sz="1600" dirty="0" err="1"/>
              <a:t>otroků</a:t>
            </a:r>
            <a:r>
              <a:rPr lang="en-US" sz="1600" dirty="0"/>
              <a:t> – v 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době</a:t>
            </a:r>
            <a:r>
              <a:rPr lang="en-US" sz="1600" dirty="0"/>
              <a:t> </a:t>
            </a:r>
            <a:r>
              <a:rPr lang="en-US" sz="1600" dirty="0" err="1"/>
              <a:t>tvořili</a:t>
            </a:r>
            <a:r>
              <a:rPr lang="en-US" sz="1600" dirty="0"/>
              <a:t> 10% populace (v </a:t>
            </a:r>
            <a:r>
              <a:rPr lang="en-US" sz="1600" dirty="0" err="1"/>
              <a:t>Lisabonu</a:t>
            </a:r>
            <a:r>
              <a:rPr lang="en-US" sz="1600" dirty="0"/>
              <a:t> </a:t>
            </a:r>
            <a:r>
              <a:rPr lang="en-US" sz="1600" dirty="0" err="1"/>
              <a:t>žilo</a:t>
            </a:r>
            <a:r>
              <a:rPr lang="en-US" sz="1600" dirty="0"/>
              <a:t> 100 000 </a:t>
            </a:r>
            <a:r>
              <a:rPr lang="en-US" sz="1600" dirty="0" err="1"/>
              <a:t>obyvatel</a:t>
            </a:r>
            <a:r>
              <a:rPr lang="en-US" sz="1600" dirty="0"/>
              <a:t> a z </a:t>
            </a:r>
            <a:r>
              <a:rPr lang="en-US" sz="1600" dirty="0" err="1"/>
              <a:t>nich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10 000 </a:t>
            </a:r>
            <a:r>
              <a:rPr lang="en-US" sz="1600" dirty="0" err="1"/>
              <a:t>otroků</a:t>
            </a:r>
            <a:r>
              <a:rPr lang="en-US" sz="1600" dirty="0"/>
              <a:t>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          V 16. a 17. </a:t>
            </a:r>
            <a:r>
              <a:rPr lang="en-US" sz="1600" dirty="0" err="1"/>
              <a:t>století</a:t>
            </a:r>
            <a:r>
              <a:rPr lang="en-US" sz="1600" dirty="0"/>
              <a:t> </a:t>
            </a:r>
            <a:r>
              <a:rPr lang="en-US" sz="1600" dirty="0" err="1"/>
              <a:t>využívalo</a:t>
            </a:r>
            <a:r>
              <a:rPr lang="en-US" sz="1600" dirty="0"/>
              <a:t> </a:t>
            </a:r>
            <a:r>
              <a:rPr lang="en-US" sz="1600" dirty="0" err="1"/>
              <a:t>Portugalsko</a:t>
            </a:r>
            <a:r>
              <a:rPr lang="en-US" sz="1600" dirty="0"/>
              <a:t> </a:t>
            </a:r>
            <a:r>
              <a:rPr lang="en-US" sz="1600" dirty="0" err="1"/>
              <a:t>práce</a:t>
            </a:r>
            <a:r>
              <a:rPr lang="en-US" sz="1600" dirty="0"/>
              <a:t> </a:t>
            </a:r>
            <a:r>
              <a:rPr lang="en-US" sz="1600" dirty="0" err="1"/>
              <a:t>otroků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Ostrovech</a:t>
            </a:r>
            <a:r>
              <a:rPr lang="en-US" sz="1600" dirty="0"/>
              <a:t> </a:t>
            </a:r>
            <a:r>
              <a:rPr lang="en-US" sz="1600" dirty="0" err="1"/>
              <a:t>Zeleného</a:t>
            </a:r>
            <a:r>
              <a:rPr lang="en-US" sz="1600" dirty="0"/>
              <a:t> </a:t>
            </a:r>
            <a:r>
              <a:rPr lang="en-US" sz="1600" dirty="0" err="1"/>
              <a:t>mysu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Svatém</a:t>
            </a:r>
            <a:r>
              <a:rPr lang="en-US" sz="1600" dirty="0"/>
              <a:t> </a:t>
            </a:r>
            <a:r>
              <a:rPr lang="en-US" sz="1600" dirty="0" err="1"/>
              <a:t>Tomáši</a:t>
            </a:r>
            <a:r>
              <a:rPr lang="en-US" sz="1600" dirty="0"/>
              <a:t> 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cs-CZ" sz="1600" dirty="0"/>
              <a:t>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                              </a:t>
            </a:r>
            <a:r>
              <a:rPr lang="en-US" sz="1600" dirty="0" err="1"/>
              <a:t>Madeiře</a:t>
            </a:r>
            <a:r>
              <a:rPr lang="cs-CZ" sz="1600" dirty="0"/>
              <a:t> </a:t>
            </a:r>
            <a:r>
              <a:rPr lang="en-US" sz="1600" dirty="0"/>
              <a:t> – </a:t>
            </a:r>
            <a:r>
              <a:rPr lang="en-US" sz="1600" dirty="0" err="1"/>
              <a:t>zde</a:t>
            </a:r>
            <a:r>
              <a:rPr lang="en-US" sz="1600" dirty="0"/>
              <a:t> </a:t>
            </a:r>
            <a:r>
              <a:rPr lang="en-US" sz="1600" dirty="0" err="1"/>
              <a:t>tvořili</a:t>
            </a:r>
            <a:r>
              <a:rPr lang="en-US" sz="1600" dirty="0"/>
              <a:t> </a:t>
            </a:r>
            <a:r>
              <a:rPr lang="en-US" sz="1600" dirty="0" err="1"/>
              <a:t>otroci</a:t>
            </a:r>
            <a:r>
              <a:rPr lang="en-US" sz="1600" dirty="0"/>
              <a:t> </a:t>
            </a:r>
            <a:r>
              <a:rPr lang="en-US" sz="1600" dirty="0" err="1"/>
              <a:t>až</a:t>
            </a:r>
            <a:r>
              <a:rPr lang="en-US" sz="1600" dirty="0"/>
              <a:t> 87% populace.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dirty="0"/>
              <a:t>Afrika</a:t>
            </a:r>
            <a:r>
              <a:rPr lang="en-US" sz="1600" dirty="0"/>
              <a:t> </a:t>
            </a:r>
            <a:r>
              <a:rPr lang="en-US" sz="1600" dirty="0" err="1"/>
              <a:t>nebyla</a:t>
            </a:r>
            <a:r>
              <a:rPr lang="en-US" sz="1600" dirty="0"/>
              <a:t> </a:t>
            </a:r>
            <a:r>
              <a:rPr lang="en-US" sz="1600" dirty="0" err="1"/>
              <a:t>až</a:t>
            </a:r>
            <a:r>
              <a:rPr lang="en-US" sz="1600" dirty="0"/>
              <a:t> do 19. </a:t>
            </a:r>
            <a:r>
              <a:rPr lang="en-US" sz="1600" dirty="0" err="1"/>
              <a:t>století</a:t>
            </a:r>
            <a:r>
              <a:rPr lang="en-US" sz="1600" dirty="0"/>
              <a:t>, </a:t>
            </a:r>
            <a:r>
              <a:rPr lang="en-US" sz="1600" dirty="0" err="1"/>
              <a:t>kdy</a:t>
            </a:r>
            <a:r>
              <a:rPr lang="en-US" sz="1600" dirty="0"/>
              <a:t> </a:t>
            </a:r>
            <a:r>
              <a:rPr lang="en-US" sz="1600" dirty="0" err="1"/>
              <a:t>došlo</a:t>
            </a:r>
            <a:r>
              <a:rPr lang="en-US" sz="1600" dirty="0"/>
              <a:t> k </a:t>
            </a:r>
            <a:r>
              <a:rPr lang="en-US" sz="1600" dirty="0" err="1"/>
              <a:t>hnutí</a:t>
            </a:r>
            <a:r>
              <a:rPr lang="en-US" sz="1600" dirty="0"/>
              <a:t> pan-</a:t>
            </a:r>
            <a:r>
              <a:rPr lang="en-US" sz="1600" dirty="0" err="1"/>
              <a:t>afrikanismu</a:t>
            </a:r>
            <a:r>
              <a:rPr lang="en-US" sz="1600" dirty="0"/>
              <a:t>, </a:t>
            </a:r>
            <a:r>
              <a:rPr lang="en-US" sz="1600" dirty="0" err="1"/>
              <a:t>považována</a:t>
            </a:r>
            <a:r>
              <a:rPr lang="en-US" sz="1600" dirty="0"/>
              <a:t> </a:t>
            </a:r>
            <a:r>
              <a:rPr lang="en-US" sz="1600" dirty="0" err="1"/>
              <a:t>Evropany</a:t>
            </a:r>
            <a:r>
              <a:rPr lang="en-US" sz="1600" dirty="0"/>
              <a:t> za </a:t>
            </a:r>
            <a:r>
              <a:rPr lang="en-US" sz="1600" dirty="0" err="1"/>
              <a:t>autonomní</a:t>
            </a:r>
            <a:r>
              <a:rPr lang="en-US" sz="1600" dirty="0"/>
              <a:t> </a:t>
            </a:r>
            <a:r>
              <a:rPr lang="en-US" sz="1600" dirty="0" err="1"/>
              <a:t>území</a:t>
            </a:r>
            <a:r>
              <a:rPr lang="en-US" sz="1600" dirty="0"/>
              <a:t> </a:t>
            </a:r>
            <a:endParaRPr lang="cs-CZ" sz="16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/>
              <a:t>–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jih</a:t>
            </a:r>
            <a:r>
              <a:rPr lang="en-US" sz="1600" dirty="0"/>
              <a:t> od </a:t>
            </a:r>
            <a:r>
              <a:rPr lang="en-US" sz="1600" dirty="0" err="1"/>
              <a:t>Sahary</a:t>
            </a:r>
            <a:r>
              <a:rPr lang="en-US" sz="1600" dirty="0"/>
              <a:t> se </a:t>
            </a:r>
            <a:r>
              <a:rPr lang="en-US" sz="1600" dirty="0" err="1"/>
              <a:t>rozkládala</a:t>
            </a:r>
            <a:r>
              <a:rPr lang="en-US" sz="1600" dirty="0"/>
              <a:t> </a:t>
            </a:r>
            <a:r>
              <a:rPr lang="en-US" sz="1600" dirty="0" err="1"/>
              <a:t>území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kterých</a:t>
            </a:r>
            <a:r>
              <a:rPr lang="en-US" sz="1600" dirty="0"/>
              <a:t> </a:t>
            </a:r>
            <a:r>
              <a:rPr lang="cs-CZ" sz="1600" dirty="0"/>
              <a:t>bylo povoleno</a:t>
            </a:r>
            <a:r>
              <a:rPr lang="en-US" sz="1600" dirty="0"/>
              <a:t> </a:t>
            </a:r>
            <a:r>
              <a:rPr lang="en-US" sz="1600" dirty="0" err="1"/>
              <a:t>obyvatelstvo</a:t>
            </a:r>
            <a:r>
              <a:rPr lang="en-US" sz="1600" dirty="0"/>
              <a:t> </a:t>
            </a:r>
            <a:r>
              <a:rPr lang="en-US" sz="1600" dirty="0" err="1"/>
              <a:t>zotročovat</a:t>
            </a:r>
            <a:r>
              <a:rPr lang="en-US" sz="1600" dirty="0"/>
              <a:t>.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Díky tomuto přístupu </a:t>
            </a:r>
            <a:r>
              <a:rPr lang="en-US" sz="1600" dirty="0"/>
              <a:t>se po </a:t>
            </a:r>
            <a:r>
              <a:rPr lang="en-US" sz="1600" dirty="0" err="1"/>
              <a:t>šest</a:t>
            </a:r>
            <a:r>
              <a:rPr lang="en-US" sz="1600" dirty="0"/>
              <a:t> </a:t>
            </a:r>
            <a:r>
              <a:rPr lang="en-US" sz="1600" dirty="0" err="1"/>
              <a:t>století</a:t>
            </a:r>
            <a:r>
              <a:rPr lang="en-US" sz="1600" dirty="0"/>
              <a:t> </a:t>
            </a:r>
            <a:r>
              <a:rPr lang="en-US" sz="1600" dirty="0" err="1"/>
              <a:t>odváželi</a:t>
            </a:r>
            <a:r>
              <a:rPr lang="en-US" sz="1600" dirty="0"/>
              <a:t> </a:t>
            </a:r>
            <a:r>
              <a:rPr lang="en-US" sz="1600" dirty="0" err="1"/>
              <a:t>otroci</a:t>
            </a:r>
            <a:r>
              <a:rPr lang="en-US" sz="1600" dirty="0"/>
              <a:t> z Afriky a to do </a:t>
            </a:r>
            <a:r>
              <a:rPr lang="en-US" sz="1600" dirty="0" err="1"/>
              <a:t>Asie</a:t>
            </a:r>
            <a:r>
              <a:rPr lang="en-US" sz="1600" dirty="0"/>
              <a:t>, </a:t>
            </a:r>
            <a:r>
              <a:rPr lang="en-US" sz="1600" dirty="0" err="1"/>
              <a:t>Evropy</a:t>
            </a:r>
            <a:r>
              <a:rPr lang="en-US" sz="1600" dirty="0"/>
              <a:t> 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Střední</a:t>
            </a:r>
            <a:r>
              <a:rPr lang="en-US" sz="1600" dirty="0"/>
              <a:t> </a:t>
            </a:r>
            <a:r>
              <a:rPr lang="en-US" sz="1600" dirty="0" err="1"/>
              <a:t>východ</a:t>
            </a:r>
            <a:r>
              <a:rPr lang="en-US" sz="1600" dirty="0"/>
              <a:t>,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počet</a:t>
            </a:r>
            <a:r>
              <a:rPr lang="en-US" sz="1600" dirty="0"/>
              <a:t> se </a:t>
            </a:r>
            <a:r>
              <a:rPr lang="en-US" sz="1600" dirty="0" err="1"/>
              <a:t>odhaduje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cs-CZ" sz="1600" dirty="0"/>
              <a:t>několik</a:t>
            </a:r>
            <a:r>
              <a:rPr lang="en-US" sz="1600" dirty="0"/>
              <a:t> </a:t>
            </a:r>
            <a:r>
              <a:rPr lang="en-US" sz="1600" dirty="0" err="1"/>
              <a:t>miliónů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Vstup</a:t>
            </a:r>
            <a:r>
              <a:rPr lang="en-US" sz="1600" dirty="0"/>
              <a:t> </a:t>
            </a:r>
            <a:r>
              <a:rPr lang="en-US" sz="1600" dirty="0" err="1"/>
              <a:t>Portugalska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africké</a:t>
            </a:r>
            <a:r>
              <a:rPr lang="en-US" sz="1600" dirty="0"/>
              <a:t> </a:t>
            </a:r>
            <a:r>
              <a:rPr lang="en-US" sz="1600" dirty="0" err="1"/>
              <a:t>subsaharské</a:t>
            </a:r>
            <a:r>
              <a:rPr lang="en-US" sz="1600" dirty="0"/>
              <a:t> </a:t>
            </a:r>
            <a:r>
              <a:rPr lang="en-US" sz="1600" dirty="0" err="1"/>
              <a:t>atlantické</a:t>
            </a:r>
            <a:r>
              <a:rPr lang="en-US" sz="1600" dirty="0"/>
              <a:t> </a:t>
            </a:r>
            <a:r>
              <a:rPr lang="en-US" sz="1600" dirty="0" err="1"/>
              <a:t>pobřeží</a:t>
            </a:r>
            <a:r>
              <a:rPr lang="en-US" sz="1600" dirty="0"/>
              <a:t> v 15. </a:t>
            </a:r>
            <a:r>
              <a:rPr lang="en-US" sz="1600" dirty="0" err="1"/>
              <a:t>století</a:t>
            </a:r>
            <a:r>
              <a:rPr lang="en-US" sz="1600" dirty="0"/>
              <a:t> </a:t>
            </a:r>
            <a:r>
              <a:rPr lang="en-US" sz="1600" dirty="0" err="1"/>
              <a:t>obchod</a:t>
            </a:r>
            <a:r>
              <a:rPr lang="en-US" sz="1600" dirty="0"/>
              <a:t> s </a:t>
            </a:r>
            <a:r>
              <a:rPr lang="en-US" sz="1600" dirty="0" err="1"/>
              <a:t>otroky</a:t>
            </a:r>
            <a:r>
              <a:rPr lang="en-US" sz="1600" dirty="0"/>
              <a:t> </a:t>
            </a:r>
            <a:r>
              <a:rPr lang="en-US" sz="1600" dirty="0" err="1"/>
              <a:t>radikálně</a:t>
            </a:r>
            <a:r>
              <a:rPr lang="en-US" sz="1600" dirty="0"/>
              <a:t> </a:t>
            </a:r>
            <a:r>
              <a:rPr lang="en-US" sz="1600" dirty="0" err="1"/>
              <a:t>proměnil</a:t>
            </a:r>
            <a:r>
              <a:rPr lang="en-US" sz="1600" dirty="0"/>
              <a:t> a </a:t>
            </a:r>
            <a:r>
              <a:rPr lang="en-US" sz="1600" dirty="0" err="1"/>
              <a:t>zintenzivnil</a:t>
            </a:r>
            <a:r>
              <a:rPr lang="en-US" sz="1600" dirty="0"/>
              <a:t> – v 80. </a:t>
            </a:r>
            <a:r>
              <a:rPr lang="en-US" sz="1600" dirty="0" err="1"/>
              <a:t>letech</a:t>
            </a:r>
            <a:r>
              <a:rPr lang="en-US" sz="1600" dirty="0"/>
              <a:t> 16. </a:t>
            </a:r>
            <a:r>
              <a:rPr lang="en-US" sz="1600" dirty="0" err="1"/>
              <a:t>století</a:t>
            </a:r>
            <a:r>
              <a:rPr lang="en-US" sz="1600" dirty="0"/>
              <a:t> </a:t>
            </a:r>
            <a:r>
              <a:rPr lang="en-US" sz="1600" dirty="0" err="1"/>
              <a:t>jich</a:t>
            </a:r>
            <a:r>
              <a:rPr lang="en-US" sz="1600" dirty="0"/>
              <a:t> do </a:t>
            </a:r>
            <a:r>
              <a:rPr lang="en-US" sz="1600" dirty="0" err="1"/>
              <a:t>Brazílie</a:t>
            </a:r>
            <a:r>
              <a:rPr lang="en-US" sz="1600" dirty="0"/>
              <a:t> </a:t>
            </a:r>
            <a:r>
              <a:rPr lang="en-US" sz="1600" dirty="0" err="1"/>
              <a:t>odváželo</a:t>
            </a:r>
            <a:r>
              <a:rPr lang="en-US" sz="1600" dirty="0"/>
              <a:t> </a:t>
            </a:r>
            <a:r>
              <a:rPr lang="en-US" sz="1600" dirty="0" err="1"/>
              <a:t>kolem</a:t>
            </a:r>
            <a:r>
              <a:rPr lang="en-US" sz="1600" dirty="0"/>
              <a:t> 3 000 </a:t>
            </a:r>
            <a:r>
              <a:rPr lang="en-US" sz="1600" dirty="0" err="1"/>
              <a:t>ročně</a:t>
            </a:r>
            <a:r>
              <a:rPr lang="en-US" sz="1600" dirty="0"/>
              <a:t> – </a:t>
            </a:r>
            <a:r>
              <a:rPr lang="en-US" sz="1600" dirty="0" err="1"/>
              <a:t>strategickým</a:t>
            </a:r>
            <a:r>
              <a:rPr lang="en-US" sz="1600" dirty="0"/>
              <a:t> </a:t>
            </a:r>
            <a:r>
              <a:rPr lang="en-US" sz="1600" dirty="0" err="1"/>
              <a:t>přístavem</a:t>
            </a:r>
            <a:r>
              <a:rPr lang="en-US" sz="1600" dirty="0"/>
              <a:t> se </a:t>
            </a:r>
            <a:r>
              <a:rPr lang="en-US" sz="1600" dirty="0" err="1"/>
              <a:t>stala</a:t>
            </a:r>
            <a:r>
              <a:rPr lang="en-US" sz="1600" dirty="0"/>
              <a:t> Luanda, v </a:t>
            </a:r>
            <a:r>
              <a:rPr lang="en-US" sz="1600" dirty="0" err="1"/>
              <a:t>dnešní</a:t>
            </a:r>
            <a:r>
              <a:rPr lang="cs-CZ" sz="1600" dirty="0"/>
              <a:t> </a:t>
            </a:r>
            <a:r>
              <a:rPr lang="en-US" sz="1600" dirty="0" err="1"/>
              <a:t>Angole</a:t>
            </a:r>
            <a:r>
              <a:rPr lang="en-US" sz="1600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277879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91B482-BBEA-4F90-9FDC-B8681C5E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Otroci v Brazílii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E0A10D-6DE1-4C98-AF14-F8F90D0F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Portugalci</a:t>
            </a:r>
            <a:r>
              <a:rPr lang="en-US" sz="2000" dirty="0"/>
              <a:t> </a:t>
            </a:r>
            <a:r>
              <a:rPr lang="en-US" sz="2000" dirty="0" err="1"/>
              <a:t>rozdělovali</a:t>
            </a:r>
            <a:r>
              <a:rPr lang="en-US" sz="2000" dirty="0"/>
              <a:t> </a:t>
            </a:r>
            <a:r>
              <a:rPr lang="en-US" sz="2000" dirty="0" err="1"/>
              <a:t>africké</a:t>
            </a:r>
            <a:r>
              <a:rPr lang="en-US" sz="2000" dirty="0"/>
              <a:t> </a:t>
            </a:r>
            <a:r>
              <a:rPr lang="en-US" sz="2000" dirty="0" err="1"/>
              <a:t>kmeny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přátelské</a:t>
            </a:r>
            <a:r>
              <a:rPr lang="en-US" sz="2000" dirty="0"/>
              <a:t> a </a:t>
            </a:r>
            <a:r>
              <a:rPr lang="en-US" sz="2000" dirty="0" err="1"/>
              <a:t>nepřátelské</a:t>
            </a:r>
            <a:r>
              <a:rPr lang="en-US" sz="2000" dirty="0"/>
              <a:t>, </a:t>
            </a:r>
            <a:r>
              <a:rPr lang="en-US" sz="2000" dirty="0" err="1"/>
              <a:t>muslimy</a:t>
            </a:r>
            <a:r>
              <a:rPr lang="en-US" sz="2000" dirty="0"/>
              <a:t> a </a:t>
            </a:r>
            <a:r>
              <a:rPr lang="en-US" sz="2000" dirty="0" err="1"/>
              <a:t>pohany</a:t>
            </a:r>
            <a:endParaRPr lang="en-US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b="1" dirty="0"/>
              <a:t>do </a:t>
            </a:r>
            <a:r>
              <a:rPr lang="en-US" sz="2000" b="1" dirty="0" err="1"/>
              <a:t>Brazílie</a:t>
            </a:r>
            <a:r>
              <a:rPr lang="en-US" sz="2000" b="1" dirty="0"/>
              <a:t> </a:t>
            </a:r>
            <a:r>
              <a:rPr lang="en-US" sz="2000" b="1" dirty="0" err="1"/>
              <a:t>úmyslně</a:t>
            </a:r>
            <a:r>
              <a:rPr lang="en-US" sz="2000" b="1" dirty="0"/>
              <a:t> </a:t>
            </a:r>
            <a:r>
              <a:rPr lang="en-US" sz="2000" b="1" dirty="0" err="1"/>
              <a:t>dováželi</a:t>
            </a:r>
            <a:r>
              <a:rPr lang="en-US" sz="2000" b="1" dirty="0"/>
              <a:t> </a:t>
            </a:r>
            <a:r>
              <a:rPr lang="en-US" sz="2000" b="1" dirty="0" err="1"/>
              <a:t>otroky</a:t>
            </a:r>
            <a:r>
              <a:rPr lang="en-US" sz="2000" b="1" dirty="0"/>
              <a:t> z </a:t>
            </a:r>
            <a:r>
              <a:rPr lang="en-US" sz="2000" b="1" dirty="0" err="1"/>
              <a:t>nejrůznějších</a:t>
            </a:r>
            <a:r>
              <a:rPr lang="en-US" sz="2000" b="1" dirty="0"/>
              <a:t> </a:t>
            </a:r>
            <a:r>
              <a:rPr lang="en-US" sz="2000" b="1" dirty="0" err="1"/>
              <a:t>částí</a:t>
            </a:r>
            <a:r>
              <a:rPr lang="en-US" sz="2000" b="1" dirty="0"/>
              <a:t> Afriky, aby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vzájemně</a:t>
            </a:r>
            <a:r>
              <a:rPr lang="en-US" sz="2000" b="1" dirty="0"/>
              <a:t> </a:t>
            </a:r>
            <a:r>
              <a:rPr lang="cs-CZ" sz="2000" b="1" dirty="0"/>
              <a:t>	</a:t>
            </a:r>
            <a:r>
              <a:rPr lang="en-US" sz="2000" b="1" dirty="0" err="1"/>
              <a:t>nerozuměli</a:t>
            </a:r>
            <a:r>
              <a:rPr lang="en-US" sz="2000" b="1" dirty="0"/>
              <a:t>, </a:t>
            </a:r>
            <a:r>
              <a:rPr lang="en-US" sz="2000" b="1" dirty="0" err="1"/>
              <a:t>nevytvářeli</a:t>
            </a:r>
            <a:r>
              <a:rPr lang="en-US" sz="2000" b="1" dirty="0"/>
              <a:t> </a:t>
            </a:r>
            <a:r>
              <a:rPr lang="en-US" sz="2000" b="1" dirty="0" err="1"/>
              <a:t>mezi</a:t>
            </a:r>
            <a:r>
              <a:rPr lang="en-US" sz="2000" b="1" dirty="0"/>
              <a:t> </a:t>
            </a:r>
            <a:r>
              <a:rPr lang="en-US" sz="2000" b="1" dirty="0" err="1"/>
              <a:t>sebou</a:t>
            </a:r>
            <a:r>
              <a:rPr lang="en-US" sz="2000" b="1" dirty="0"/>
              <a:t> </a:t>
            </a:r>
            <a:r>
              <a:rPr lang="en-US" sz="2000" b="1" dirty="0" err="1"/>
              <a:t>vztahy</a:t>
            </a:r>
            <a:r>
              <a:rPr lang="en-US" sz="2000" b="1" dirty="0"/>
              <a:t> a </a:t>
            </a:r>
            <a:r>
              <a:rPr lang="en-US" sz="2000" b="1" dirty="0" err="1"/>
              <a:t>tím</a:t>
            </a:r>
            <a:r>
              <a:rPr lang="en-US" sz="2000" b="1" dirty="0"/>
              <a:t> </a:t>
            </a:r>
            <a:r>
              <a:rPr lang="en-US" sz="2000" b="1" dirty="0" err="1"/>
              <a:t>snížili</a:t>
            </a:r>
            <a:r>
              <a:rPr lang="en-US" sz="2000" b="1" dirty="0"/>
              <a:t> </a:t>
            </a:r>
            <a:r>
              <a:rPr lang="en-US" sz="2000" b="1" dirty="0" err="1"/>
              <a:t>pravděpodobnost</a:t>
            </a:r>
            <a:r>
              <a:rPr lang="en-US" sz="2000" b="1" dirty="0"/>
              <a:t> </a:t>
            </a:r>
            <a:r>
              <a:rPr lang="en-US" sz="2000" b="1" dirty="0" err="1"/>
              <a:t>vzpour</a:t>
            </a:r>
            <a:r>
              <a:rPr lang="en-US" sz="2000" b="1" dirty="0"/>
              <a:t> a </a:t>
            </a:r>
            <a:r>
              <a:rPr lang="cs-CZ" sz="2000" b="1" dirty="0"/>
              <a:t>	</a:t>
            </a:r>
            <a:r>
              <a:rPr lang="en-US" sz="2000" b="1" dirty="0" err="1"/>
              <a:t>útěků</a:t>
            </a:r>
            <a:r>
              <a:rPr lang="en-US" sz="2000" b="1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Během</a:t>
            </a:r>
            <a:r>
              <a:rPr lang="en-US" sz="2000" dirty="0"/>
              <a:t> </a:t>
            </a:r>
            <a:r>
              <a:rPr lang="en-US" sz="2000" dirty="0" err="1"/>
              <a:t>tohoto</a:t>
            </a:r>
            <a:r>
              <a:rPr lang="en-US" sz="2000" dirty="0"/>
              <a:t> </a:t>
            </a:r>
            <a:r>
              <a:rPr lang="en-US" sz="2000" dirty="0" err="1"/>
              <a:t>období</a:t>
            </a:r>
            <a:r>
              <a:rPr lang="en-US" sz="2000" dirty="0"/>
              <a:t> (16. – 19. </a:t>
            </a:r>
            <a:r>
              <a:rPr lang="en-US" sz="2000" dirty="0" err="1"/>
              <a:t>století</a:t>
            </a:r>
            <a:r>
              <a:rPr lang="en-US" sz="2000" dirty="0"/>
              <a:t>) </a:t>
            </a:r>
            <a:r>
              <a:rPr lang="en-US" sz="2000" dirty="0" err="1"/>
              <a:t>bylo</a:t>
            </a:r>
            <a:r>
              <a:rPr lang="en-US" sz="2000" dirty="0"/>
              <a:t> z Afriky </a:t>
            </a:r>
            <a:r>
              <a:rPr lang="en-US" sz="2000" dirty="0" err="1"/>
              <a:t>odvezeno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8 -11 </a:t>
            </a:r>
            <a:r>
              <a:rPr lang="en-US" sz="2000" dirty="0" err="1"/>
              <a:t>milióny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cs-CZ" sz="2000" dirty="0"/>
              <a:t> do celého světa</a:t>
            </a:r>
            <a:r>
              <a:rPr lang="en-US" sz="2000" dirty="0"/>
              <a:t>, z toho </a:t>
            </a:r>
            <a:r>
              <a:rPr lang="en-US" sz="2000" dirty="0" err="1"/>
              <a:t>téměř</a:t>
            </a:r>
            <a:r>
              <a:rPr lang="en-US" sz="2000" dirty="0"/>
              <a:t> 5 </a:t>
            </a:r>
            <a:r>
              <a:rPr lang="en-US" sz="2000" dirty="0" err="1"/>
              <a:t>miliónů</a:t>
            </a:r>
            <a:r>
              <a:rPr lang="en-US" sz="2000" dirty="0"/>
              <a:t> do </a:t>
            </a:r>
            <a:r>
              <a:rPr lang="en-US" sz="2000" dirty="0" err="1"/>
              <a:t>Brazílie</a:t>
            </a:r>
            <a:r>
              <a:rPr lang="cs-CZ" sz="2000" dirty="0"/>
              <a:t>, především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plantážích</a:t>
            </a:r>
            <a:endParaRPr lang="en-US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 err="1"/>
              <a:t>otrocká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 se v </a:t>
            </a:r>
            <a:r>
              <a:rPr lang="en-US" sz="2000" dirty="0" err="1"/>
              <a:t>zemědělství</a:t>
            </a:r>
            <a:r>
              <a:rPr lang="en-US" sz="2000" dirty="0"/>
              <a:t> </a:t>
            </a:r>
            <a:r>
              <a:rPr lang="en-US" sz="2000" dirty="0" err="1"/>
              <a:t>ukázala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výhodná</a:t>
            </a:r>
            <a:r>
              <a:rPr lang="en-US" sz="2000" dirty="0"/>
              <a:t> do </a:t>
            </a:r>
            <a:r>
              <a:rPr lang="en-US" sz="2000" dirty="0" err="1"/>
              <a:t>té</a:t>
            </a:r>
            <a:r>
              <a:rPr lang="en-US" sz="2000" dirty="0"/>
              <a:t> </a:t>
            </a:r>
            <a:r>
              <a:rPr lang="en-US" sz="2000" dirty="0" err="1"/>
              <a:t>míry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tento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od </a:t>
            </a:r>
            <a:r>
              <a:rPr lang="cs-CZ" sz="2000" dirty="0"/>
              <a:t>	</a:t>
            </a:r>
            <a:r>
              <a:rPr lang="en-US" sz="2000" dirty="0" err="1"/>
              <a:t>Portugalců</a:t>
            </a:r>
            <a:r>
              <a:rPr lang="en-US" sz="2000" dirty="0"/>
              <a:t> </a:t>
            </a:r>
            <a:r>
              <a:rPr lang="en-US" sz="2000" dirty="0" err="1"/>
              <a:t>přijali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Francouzi</a:t>
            </a:r>
            <a:r>
              <a:rPr lang="en-US" sz="2000" dirty="0"/>
              <a:t>, </a:t>
            </a:r>
            <a:r>
              <a:rPr lang="en-US" sz="2000" dirty="0" err="1"/>
              <a:t>Angličané</a:t>
            </a:r>
            <a:r>
              <a:rPr lang="en-US" sz="2000" dirty="0"/>
              <a:t> a </a:t>
            </a:r>
            <a:r>
              <a:rPr lang="en-US" sz="2000" dirty="0" err="1"/>
              <a:t>Španělé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14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93DC5BC-D7E5-48D4-A3DF-5F474EFA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C3573E-6418-480B-9330-38CE25B0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2320"/>
            <a:ext cx="9724031" cy="4378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Portugalci</a:t>
            </a:r>
            <a:r>
              <a:rPr lang="en-US" sz="1700" dirty="0"/>
              <a:t> </a:t>
            </a:r>
            <a:r>
              <a:rPr lang="en-US" sz="1700" dirty="0" err="1"/>
              <a:t>realizovali</a:t>
            </a:r>
            <a:r>
              <a:rPr lang="en-US" sz="1700" dirty="0"/>
              <a:t> </a:t>
            </a:r>
            <a:r>
              <a:rPr lang="en-US" sz="1700" dirty="0" err="1"/>
              <a:t>své</a:t>
            </a:r>
            <a:r>
              <a:rPr lang="en-US" sz="1700" dirty="0"/>
              <a:t> </a:t>
            </a:r>
            <a:r>
              <a:rPr lang="en-US" sz="1700" dirty="0" err="1"/>
              <a:t>obchody</a:t>
            </a:r>
            <a:r>
              <a:rPr lang="en-US" sz="1700" dirty="0"/>
              <a:t> </a:t>
            </a:r>
            <a:r>
              <a:rPr lang="en-US" sz="1700" dirty="0" err="1"/>
              <a:t>prostřednictvím</a:t>
            </a:r>
            <a:r>
              <a:rPr lang="en-US" sz="1700" dirty="0"/>
              <a:t> </a:t>
            </a:r>
            <a:r>
              <a:rPr lang="en-US" sz="1700" dirty="0" err="1"/>
              <a:t>spojenectví</a:t>
            </a:r>
            <a:r>
              <a:rPr lang="en-US" sz="1700" dirty="0"/>
              <a:t> s </a:t>
            </a:r>
            <a:r>
              <a:rPr lang="en-US" sz="1700" dirty="0" err="1"/>
              <a:t>některými</a:t>
            </a:r>
            <a:r>
              <a:rPr lang="en-US" sz="1700" dirty="0"/>
              <a:t> </a:t>
            </a:r>
            <a:r>
              <a:rPr lang="en-US" sz="1700" dirty="0" err="1"/>
              <a:t>africkými</a:t>
            </a:r>
            <a:r>
              <a:rPr lang="en-US" sz="1700" dirty="0"/>
              <a:t> </a:t>
            </a:r>
            <a:r>
              <a:rPr lang="en-US" sz="1700" dirty="0" err="1"/>
              <a:t>královstvími</a:t>
            </a:r>
            <a:r>
              <a:rPr lang="en-US" sz="1700" dirty="0"/>
              <a:t> – </a:t>
            </a:r>
            <a:r>
              <a:rPr lang="en-US" sz="1700" dirty="0" err="1"/>
              <a:t>otroci</a:t>
            </a:r>
            <a:r>
              <a:rPr lang="en-US" sz="1700" dirty="0"/>
              <a:t> </a:t>
            </a:r>
            <a:r>
              <a:rPr lang="en-US" sz="1700" dirty="0" err="1"/>
              <a:t>byli</a:t>
            </a:r>
            <a:r>
              <a:rPr lang="en-US" sz="1700" dirty="0"/>
              <a:t> </a:t>
            </a:r>
            <a:r>
              <a:rPr lang="en-US" sz="1700" dirty="0" err="1"/>
              <a:t>vyměňováni</a:t>
            </a:r>
            <a:r>
              <a:rPr lang="en-US" sz="1700" dirty="0"/>
              <a:t> za </a:t>
            </a:r>
            <a:r>
              <a:rPr lang="en-US" sz="1700" dirty="0" err="1"/>
              <a:t>látky</a:t>
            </a:r>
            <a:r>
              <a:rPr lang="en-US" sz="1700" dirty="0"/>
              <a:t>, </a:t>
            </a:r>
            <a:r>
              <a:rPr lang="en-US" sz="1700" dirty="0" err="1"/>
              <a:t>zemědělské</a:t>
            </a:r>
            <a:r>
              <a:rPr lang="en-US" sz="1700" dirty="0"/>
              <a:t> </a:t>
            </a:r>
            <a:r>
              <a:rPr lang="en-US" sz="1700" dirty="0" err="1"/>
              <a:t>nástroje</a:t>
            </a:r>
            <a:r>
              <a:rPr lang="en-US" sz="1700" dirty="0"/>
              <a:t>, </a:t>
            </a:r>
            <a:r>
              <a:rPr lang="en-US" sz="1700" dirty="0" err="1"/>
              <a:t>kovové</a:t>
            </a:r>
            <a:r>
              <a:rPr lang="en-US" sz="1700" dirty="0"/>
              <a:t> </a:t>
            </a:r>
            <a:r>
              <a:rPr lang="en-US" sz="1700" dirty="0" err="1"/>
              <a:t>tyče</a:t>
            </a:r>
            <a:r>
              <a:rPr lang="en-US" sz="1700" dirty="0"/>
              <a:t>, </a:t>
            </a:r>
            <a:r>
              <a:rPr lang="en-US" sz="1700" dirty="0" err="1"/>
              <a:t>střelný</a:t>
            </a:r>
            <a:r>
              <a:rPr lang="en-US" sz="1700" dirty="0"/>
              <a:t> </a:t>
            </a:r>
            <a:r>
              <a:rPr lang="en-US" sz="1700" dirty="0" err="1"/>
              <a:t>prach</a:t>
            </a:r>
            <a:r>
              <a:rPr lang="en-US" sz="1700" dirty="0"/>
              <a:t>, </a:t>
            </a:r>
            <a:r>
              <a:rPr lang="en-US" sz="1700" dirty="0" err="1"/>
              <a:t>pálenku</a:t>
            </a:r>
            <a:r>
              <a:rPr lang="en-US" sz="1700" dirty="0"/>
              <a:t> z </a:t>
            </a:r>
            <a:r>
              <a:rPr lang="en-US" sz="1700" dirty="0" err="1"/>
              <a:t>cukrové</a:t>
            </a:r>
            <a:r>
              <a:rPr lang="en-US" sz="1700" dirty="0"/>
              <a:t> </a:t>
            </a:r>
            <a:r>
              <a:rPr lang="en-US" sz="1700" dirty="0" err="1"/>
              <a:t>třtiny</a:t>
            </a:r>
            <a:r>
              <a:rPr lang="en-US" sz="1700" dirty="0"/>
              <a:t>, rum… </a:t>
            </a:r>
            <a:r>
              <a:rPr lang="en-US" sz="1700" dirty="0" err="1"/>
              <a:t>Nebyli</a:t>
            </a:r>
            <a:r>
              <a:rPr lang="en-US" sz="1700" dirty="0"/>
              <a:t> to </a:t>
            </a:r>
            <a:r>
              <a:rPr lang="en-US" sz="1700" dirty="0" err="1"/>
              <a:t>sam</a:t>
            </a:r>
            <a:r>
              <a:rPr lang="cs-CZ" sz="1700" dirty="0" err="1"/>
              <a:t>otní</a:t>
            </a:r>
            <a:r>
              <a:rPr lang="en-US" sz="1700" dirty="0"/>
              <a:t> </a:t>
            </a:r>
            <a:r>
              <a:rPr lang="en-US" sz="1700" dirty="0" err="1"/>
              <a:t>Portugalci</a:t>
            </a:r>
            <a:r>
              <a:rPr lang="en-US" sz="1700" dirty="0"/>
              <a:t>, ale </a:t>
            </a:r>
            <a:r>
              <a:rPr lang="en-US" sz="1700" dirty="0" err="1"/>
              <a:t>afričtí</a:t>
            </a:r>
            <a:r>
              <a:rPr lang="en-US" sz="1700" dirty="0"/>
              <a:t> </a:t>
            </a:r>
            <a:r>
              <a:rPr lang="en-US" sz="1700" dirty="0" err="1"/>
              <a:t>překupníci</a:t>
            </a:r>
            <a:r>
              <a:rPr lang="en-US" sz="1700" dirty="0"/>
              <a:t>, </a:t>
            </a:r>
            <a:r>
              <a:rPr lang="en-US" sz="1700" dirty="0" err="1"/>
              <a:t>kdo</a:t>
            </a:r>
            <a:r>
              <a:rPr lang="en-US" sz="1700" dirty="0"/>
              <a:t> </a:t>
            </a:r>
            <a:r>
              <a:rPr lang="en-US" sz="1700" dirty="0" err="1"/>
              <a:t>určoval</a:t>
            </a:r>
            <a:r>
              <a:rPr lang="en-US" sz="1700" dirty="0"/>
              <a:t> </a:t>
            </a:r>
            <a:r>
              <a:rPr lang="en-US" sz="1700" dirty="0" err="1"/>
              <a:t>ceny</a:t>
            </a:r>
            <a:r>
              <a:rPr lang="en-US" sz="17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Mezi</a:t>
            </a:r>
            <a:r>
              <a:rPr lang="en-US" sz="1700" dirty="0"/>
              <a:t> </a:t>
            </a:r>
            <a:r>
              <a:rPr lang="en-US" sz="1700" dirty="0" err="1"/>
              <a:t>lety</a:t>
            </a:r>
            <a:r>
              <a:rPr lang="en-US" sz="1700" dirty="0"/>
              <a:t> 1580 a 1590, </a:t>
            </a:r>
            <a:r>
              <a:rPr lang="en-US" sz="1700" dirty="0" err="1"/>
              <a:t>bylo</a:t>
            </a:r>
            <a:r>
              <a:rPr lang="en-US" sz="1700" dirty="0"/>
              <a:t> </a:t>
            </a:r>
            <a:r>
              <a:rPr lang="en-US" sz="1700" dirty="0" err="1"/>
              <a:t>přivezeno</a:t>
            </a:r>
            <a:r>
              <a:rPr lang="en-US" sz="1700" dirty="0"/>
              <a:t> 6 000 </a:t>
            </a:r>
            <a:r>
              <a:rPr lang="en-US" sz="1700" dirty="0" err="1"/>
              <a:t>otroků</a:t>
            </a:r>
            <a:r>
              <a:rPr lang="en-US" sz="1700" dirty="0"/>
              <a:t> do </a:t>
            </a:r>
            <a:r>
              <a:rPr lang="en-US" sz="1700" dirty="0" err="1"/>
              <a:t>Pernambuc</a:t>
            </a:r>
            <a:r>
              <a:rPr lang="cs-CZ" sz="1700" dirty="0"/>
              <a:t>a</a:t>
            </a:r>
            <a:r>
              <a:rPr lang="en-US" sz="1700" dirty="0"/>
              <a:t> a 4 000 do </a:t>
            </a:r>
            <a:r>
              <a:rPr lang="en-US" sz="1700" dirty="0" err="1"/>
              <a:t>Bahie</a:t>
            </a:r>
            <a:r>
              <a:rPr lang="en-US" sz="17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Odhaduje</a:t>
            </a:r>
            <a:r>
              <a:rPr lang="en-US" sz="1700" dirty="0"/>
              <a:t> se, </a:t>
            </a:r>
            <a:r>
              <a:rPr lang="en-US" sz="1700" dirty="0" err="1"/>
              <a:t>že</a:t>
            </a:r>
            <a:r>
              <a:rPr lang="en-US" sz="1700" dirty="0"/>
              <a:t> </a:t>
            </a:r>
            <a:r>
              <a:rPr lang="en-US" sz="1700" dirty="0" err="1"/>
              <a:t>např</a:t>
            </a:r>
            <a:r>
              <a:rPr lang="en-US" sz="1700" dirty="0"/>
              <a:t>. v </a:t>
            </a:r>
            <a:r>
              <a:rPr lang="en-US" sz="1700" dirty="0" err="1"/>
              <a:t>roce</a:t>
            </a:r>
            <a:r>
              <a:rPr lang="en-US" sz="1700" dirty="0"/>
              <a:t> 1584 </a:t>
            </a:r>
            <a:r>
              <a:rPr lang="en-US" sz="1700" dirty="0" err="1"/>
              <a:t>žilo</a:t>
            </a:r>
            <a:r>
              <a:rPr lang="en-US" sz="1700" dirty="0"/>
              <a:t> v </a:t>
            </a:r>
            <a:r>
              <a:rPr lang="en-US" sz="1700" dirty="0" err="1"/>
              <a:t>Brazílii</a:t>
            </a:r>
            <a:r>
              <a:rPr lang="en-US" sz="1700" dirty="0"/>
              <a:t> 25 000 </a:t>
            </a:r>
            <a:r>
              <a:rPr lang="cs-CZ" sz="1700" dirty="0"/>
              <a:t>evropských přistěhovalců</a:t>
            </a:r>
            <a:r>
              <a:rPr lang="en-US" sz="1700" dirty="0"/>
              <a:t>, 18 000 </a:t>
            </a:r>
            <a:r>
              <a:rPr lang="cs-CZ" sz="1700" dirty="0" err="1"/>
              <a:t>povesničených</a:t>
            </a:r>
            <a:r>
              <a:rPr lang="en-US" sz="1700" dirty="0"/>
              <a:t> </a:t>
            </a:r>
            <a:r>
              <a:rPr lang="cs-CZ" sz="1700" dirty="0"/>
              <a:t>domorodců </a:t>
            </a:r>
            <a:r>
              <a:rPr lang="en-US" sz="1700" dirty="0"/>
              <a:t>a 14 000 </a:t>
            </a:r>
            <a:r>
              <a:rPr lang="en-US" sz="1700" dirty="0" err="1"/>
              <a:t>černých</a:t>
            </a:r>
            <a:r>
              <a:rPr lang="en-US" sz="1700" dirty="0"/>
              <a:t> </a:t>
            </a:r>
            <a:r>
              <a:rPr lang="en-US" sz="1700" dirty="0" err="1"/>
              <a:t>otroků</a:t>
            </a:r>
            <a:r>
              <a:rPr lang="en-US" sz="17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Z </a:t>
            </a:r>
            <a:r>
              <a:rPr lang="en-US" sz="1700" dirty="0" err="1"/>
              <a:t>přístavů</a:t>
            </a:r>
            <a:r>
              <a:rPr lang="en-US" sz="1700" dirty="0"/>
              <a:t> </a:t>
            </a:r>
            <a:r>
              <a:rPr lang="cs-CZ" sz="1700" dirty="0"/>
              <a:t>v </a:t>
            </a:r>
            <a:r>
              <a:rPr lang="en-US" sz="1700" dirty="0"/>
              <a:t>Recife a</a:t>
            </a:r>
            <a:r>
              <a:rPr lang="cs-CZ" sz="1700" dirty="0"/>
              <a:t> v</a:t>
            </a:r>
            <a:r>
              <a:rPr lang="en-US" sz="1700" dirty="0"/>
              <a:t> </a:t>
            </a:r>
            <a:r>
              <a:rPr lang="en-US" sz="1700" dirty="0" err="1"/>
              <a:t>Salvadoru</a:t>
            </a:r>
            <a:r>
              <a:rPr lang="en-US" sz="1700" dirty="0"/>
              <a:t> </a:t>
            </a:r>
            <a:r>
              <a:rPr lang="en-US" sz="1700" dirty="0" err="1"/>
              <a:t>byli</a:t>
            </a:r>
            <a:r>
              <a:rPr lang="en-US" sz="1700" dirty="0"/>
              <a:t> </a:t>
            </a:r>
            <a:r>
              <a:rPr lang="en-US" sz="1700" dirty="0" err="1"/>
              <a:t>otroci</a:t>
            </a:r>
            <a:r>
              <a:rPr lang="en-US" sz="1700" dirty="0"/>
              <a:t> </a:t>
            </a:r>
            <a:r>
              <a:rPr lang="cs-CZ" sz="1700" dirty="0"/>
              <a:t>přepravováni</a:t>
            </a:r>
            <a:r>
              <a:rPr lang="en-US" sz="1700" dirty="0"/>
              <a:t> do </a:t>
            </a:r>
            <a:r>
              <a:rPr lang="en-US" sz="1700" dirty="0" err="1"/>
              <a:t>oblastí</a:t>
            </a:r>
            <a:r>
              <a:rPr lang="en-US" sz="1700" dirty="0"/>
              <a:t> </a:t>
            </a:r>
            <a:r>
              <a:rPr lang="en-US" sz="1700" dirty="0" err="1"/>
              <a:t>Maranhão</a:t>
            </a:r>
            <a:r>
              <a:rPr lang="en-US" sz="1700" dirty="0"/>
              <a:t>, Pará a do </a:t>
            </a:r>
            <a:r>
              <a:rPr lang="en-US" sz="1700" dirty="0" err="1"/>
              <a:t>Amazonie</a:t>
            </a:r>
            <a:r>
              <a:rPr lang="cs-CZ" sz="1700" dirty="0"/>
              <a:t>. Obchodovalo se s nimi </a:t>
            </a:r>
            <a:r>
              <a:rPr lang="en-US" sz="1700" dirty="0"/>
              <a:t>ale </a:t>
            </a:r>
            <a:r>
              <a:rPr lang="en-US" sz="1700" dirty="0" err="1"/>
              <a:t>i</a:t>
            </a:r>
            <a:r>
              <a:rPr lang="en-US" sz="1700" dirty="0"/>
              <a:t> v </a:t>
            </a:r>
            <a:r>
              <a:rPr lang="en-US" sz="1700" dirty="0" err="1"/>
              <a:t>dalších</a:t>
            </a:r>
            <a:r>
              <a:rPr lang="en-US" sz="1700" dirty="0"/>
              <a:t> </a:t>
            </a:r>
            <a:r>
              <a:rPr lang="en-US" sz="1700" dirty="0" err="1"/>
              <a:t>přístavech</a:t>
            </a:r>
            <a:r>
              <a:rPr lang="en-US" sz="1700" dirty="0"/>
              <a:t>: Rio de Janeiro, Fortaleza, </a:t>
            </a:r>
            <a:r>
              <a:rPr lang="en-US" sz="1700" dirty="0" err="1"/>
              <a:t>Belém</a:t>
            </a:r>
            <a:r>
              <a:rPr lang="en-US" sz="1700" dirty="0"/>
              <a:t> a São Luis. </a:t>
            </a:r>
            <a:r>
              <a:rPr lang="en-US" sz="1700" dirty="0" err="1"/>
              <a:t>Když</a:t>
            </a:r>
            <a:r>
              <a:rPr lang="en-US" sz="1700" dirty="0"/>
              <a:t> </a:t>
            </a:r>
            <a:r>
              <a:rPr lang="en-US" sz="1700" dirty="0" err="1"/>
              <a:t>bylo</a:t>
            </a:r>
            <a:r>
              <a:rPr lang="en-US" sz="1700" dirty="0"/>
              <a:t> v 18. </a:t>
            </a:r>
            <a:r>
              <a:rPr lang="en-US" sz="1700" dirty="0" err="1"/>
              <a:t>století</a:t>
            </a:r>
            <a:r>
              <a:rPr lang="en-US" sz="1700" dirty="0"/>
              <a:t> </a:t>
            </a:r>
            <a:r>
              <a:rPr lang="en-US" sz="1700" dirty="0" err="1"/>
              <a:t>objeveno</a:t>
            </a:r>
            <a:r>
              <a:rPr lang="en-US" sz="1700" dirty="0"/>
              <a:t> v </a:t>
            </a:r>
            <a:r>
              <a:rPr lang="en-US" sz="1700" dirty="0" err="1"/>
              <a:t>Brazílii</a:t>
            </a:r>
            <a:r>
              <a:rPr lang="en-US" sz="1700" dirty="0"/>
              <a:t> </a:t>
            </a:r>
            <a:r>
              <a:rPr lang="en-US" sz="1700" dirty="0" err="1"/>
              <a:t>zlato</a:t>
            </a:r>
            <a:r>
              <a:rPr lang="en-US" sz="1700" dirty="0"/>
              <a:t> a </a:t>
            </a:r>
            <a:r>
              <a:rPr lang="en-US" sz="1700" dirty="0" err="1"/>
              <a:t>diamanty</a:t>
            </a:r>
            <a:r>
              <a:rPr lang="en-US" sz="1700" dirty="0"/>
              <a:t>, </a:t>
            </a:r>
            <a:r>
              <a:rPr lang="en-US" sz="1700" dirty="0" err="1"/>
              <a:t>otroci</a:t>
            </a:r>
            <a:r>
              <a:rPr lang="en-US" sz="1700" dirty="0"/>
              <a:t> se </a:t>
            </a:r>
            <a:r>
              <a:rPr lang="en-US" sz="1700" dirty="0" err="1"/>
              <a:t>převáželi</a:t>
            </a:r>
            <a:r>
              <a:rPr lang="en-US" sz="1700" dirty="0"/>
              <a:t> do </a:t>
            </a:r>
            <a:r>
              <a:rPr lang="en-US" sz="1700" dirty="0" err="1"/>
              <a:t>dolů</a:t>
            </a:r>
            <a:r>
              <a:rPr lang="en-US" sz="1700" dirty="0"/>
              <a:t> v Minas Gerais a do Mato Grosso. </a:t>
            </a:r>
            <a:r>
              <a:rPr lang="en-US" sz="1700" dirty="0" err="1"/>
              <a:t>Teprve</a:t>
            </a:r>
            <a:r>
              <a:rPr lang="en-US" sz="1700" dirty="0"/>
              <a:t> v </a:t>
            </a:r>
            <a:r>
              <a:rPr lang="en-US" sz="1700" dirty="0" err="1"/>
              <a:t>roce</a:t>
            </a:r>
            <a:r>
              <a:rPr lang="en-US" sz="1700" dirty="0"/>
              <a:t> 1850 </a:t>
            </a:r>
            <a:r>
              <a:rPr lang="en-US" sz="1700" dirty="0" err="1"/>
              <a:t>byl</a:t>
            </a:r>
            <a:r>
              <a:rPr lang="en-US" sz="1700" dirty="0"/>
              <a:t> </a:t>
            </a:r>
            <a:r>
              <a:rPr lang="en-US" sz="1700" dirty="0" err="1"/>
              <a:t>dovoz</a:t>
            </a:r>
            <a:r>
              <a:rPr lang="en-US" sz="1700" dirty="0"/>
              <a:t> </a:t>
            </a:r>
            <a:r>
              <a:rPr lang="en-US" sz="1700" dirty="0" err="1"/>
              <a:t>otroků</a:t>
            </a:r>
            <a:r>
              <a:rPr lang="en-US" sz="1700" dirty="0"/>
              <a:t> </a:t>
            </a:r>
            <a:r>
              <a:rPr lang="en-US" sz="1700" dirty="0" err="1"/>
              <a:t>zakázán</a:t>
            </a:r>
            <a:r>
              <a:rPr lang="en-US" sz="1700" dirty="0"/>
              <a:t>. </a:t>
            </a:r>
            <a:r>
              <a:rPr lang="en-US" sz="1700" dirty="0" err="1"/>
              <a:t>Samotné</a:t>
            </a:r>
            <a:r>
              <a:rPr lang="en-US" sz="1700" dirty="0"/>
              <a:t> </a:t>
            </a:r>
            <a:r>
              <a:rPr lang="en-US" sz="1700" dirty="0" err="1"/>
              <a:t>otroctví</a:t>
            </a:r>
            <a:r>
              <a:rPr lang="en-US" sz="1700" dirty="0"/>
              <a:t> </a:t>
            </a:r>
            <a:r>
              <a:rPr lang="en-US" sz="1700" dirty="0" err="1"/>
              <a:t>bylo</a:t>
            </a:r>
            <a:r>
              <a:rPr lang="en-US" sz="1700" dirty="0"/>
              <a:t> v </a:t>
            </a:r>
            <a:r>
              <a:rPr lang="en-US" sz="1700" dirty="0" err="1"/>
              <a:t>Brazílii</a:t>
            </a:r>
            <a:r>
              <a:rPr lang="en-US" sz="1700" dirty="0"/>
              <a:t> </a:t>
            </a:r>
            <a:r>
              <a:rPr lang="en-US" sz="1700" dirty="0" err="1"/>
              <a:t>zrušeno</a:t>
            </a:r>
            <a:r>
              <a:rPr lang="en-US" sz="1700" dirty="0"/>
              <a:t> </a:t>
            </a:r>
            <a:r>
              <a:rPr lang="en-US" sz="1700" dirty="0" err="1"/>
              <a:t>až</a:t>
            </a:r>
            <a:r>
              <a:rPr lang="en-US" sz="1700" dirty="0"/>
              <a:t> v </a:t>
            </a:r>
            <a:r>
              <a:rPr lang="en-US" sz="1700" dirty="0" err="1"/>
              <a:t>roce</a:t>
            </a:r>
            <a:r>
              <a:rPr lang="en-US" sz="1700" dirty="0"/>
              <a:t> 1888.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Do </a:t>
            </a:r>
            <a:r>
              <a:rPr lang="en-US" sz="1700" dirty="0" err="1"/>
              <a:t>Brazílie</a:t>
            </a:r>
            <a:r>
              <a:rPr lang="en-US" sz="1700" dirty="0"/>
              <a:t> </a:t>
            </a:r>
            <a:r>
              <a:rPr lang="en-US" sz="1700" dirty="0" err="1"/>
              <a:t>byli</a:t>
            </a:r>
            <a:r>
              <a:rPr lang="en-US" sz="1700" dirty="0"/>
              <a:t> </a:t>
            </a:r>
            <a:r>
              <a:rPr lang="en-US" sz="1700" dirty="0" err="1"/>
              <a:t>přiváženi</a:t>
            </a:r>
            <a:r>
              <a:rPr lang="en-US" sz="1700" dirty="0"/>
              <a:t> </a:t>
            </a:r>
            <a:r>
              <a:rPr lang="en-US" sz="1700" dirty="0" err="1"/>
              <a:t>otroci</a:t>
            </a:r>
            <a:r>
              <a:rPr lang="en-US" sz="1700" dirty="0"/>
              <a:t> z </a:t>
            </a:r>
            <a:r>
              <a:rPr lang="en-US" sz="1700" dirty="0" err="1"/>
              <a:t>různých</a:t>
            </a:r>
            <a:r>
              <a:rPr lang="en-US" sz="1700" dirty="0"/>
              <a:t> </a:t>
            </a:r>
            <a:r>
              <a:rPr lang="en-US" sz="1700" dirty="0" err="1"/>
              <a:t>částí</a:t>
            </a:r>
            <a:r>
              <a:rPr lang="en-US" sz="1700" dirty="0"/>
              <a:t> Afriky – Angola, Kongo, Senegal, Ghana, </a:t>
            </a:r>
            <a:r>
              <a:rPr lang="en-US" sz="1700" dirty="0" err="1"/>
              <a:t>Nigérie</a:t>
            </a:r>
            <a:r>
              <a:rPr lang="en-US" sz="1700" dirty="0"/>
              <a:t>, Benin.</a:t>
            </a:r>
          </a:p>
        </p:txBody>
      </p:sp>
    </p:spTree>
    <p:extLst>
      <p:ext uri="{BB962C8B-B14F-4D97-AF65-F5344CB8AC3E}">
        <p14:creationId xmlns:p14="http://schemas.microsoft.com/office/powerpoint/2010/main" val="359221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Zástupný obsah 5" descr="Obsah obrázku text, mapa&#10;&#10;Popis byl vytvořen automaticky">
            <a:extLst>
              <a:ext uri="{FF2B5EF4-FFF2-40B4-BE49-F238E27FC236}">
                <a16:creationId xmlns:a16="http://schemas.microsoft.com/office/drawing/2014/main" id="{E283C9A5-280D-41AC-818F-273140A3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2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3039</Words>
  <Application>Microsoft Office PowerPoint</Application>
  <PresentationFormat>Širokoúhlá obrazovka</PresentationFormat>
  <Paragraphs>146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OTROCTVÍ A OTROCI V BRAZÍLII</vt:lpstr>
      <vt:lpstr>Prezentace aplikace PowerPoint</vt:lpstr>
      <vt:lpstr>Důsledky otrokářského systému pro dnešní Brazílii </vt:lpstr>
      <vt:lpstr>Pohled do historie otroctví</vt:lpstr>
      <vt:lpstr>Rozmach otroctví ve středověké Evropě</vt:lpstr>
      <vt:lpstr>Otroci v Portugalsku</vt:lpstr>
      <vt:lpstr>Otroci v Brazílii</vt:lpstr>
      <vt:lpstr>Prezentace aplikace PowerPoint</vt:lpstr>
      <vt:lpstr>Prezentace aplikace PowerPoint</vt:lpstr>
      <vt:lpstr>Vztah k otrokům</vt:lpstr>
      <vt:lpstr>Prezentace aplikace PowerPoint</vt:lpstr>
      <vt:lpstr>Rezistence černých otroků</vt:lpstr>
      <vt:lpstr>Vzpoury otroků</vt:lpstr>
      <vt:lpstr>Quilomby</vt:lpstr>
      <vt:lpstr>Prezentace aplikace PowerPoint</vt:lpstr>
      <vt:lpstr>PALMARES (1597 – 1694)</vt:lpstr>
      <vt:lpstr>PALMARES – Serra da Barriga</vt:lpstr>
      <vt:lpstr>Prezentace aplikace PowerPoint</vt:lpstr>
      <vt:lpstr>Prezentace aplikace PowerPoint</vt:lpstr>
      <vt:lpstr>Prezentace aplikace PowerPoint</vt:lpstr>
      <vt:lpstr>Zničení Palmares</vt:lpstr>
      <vt:lpstr> ZUMBI  Památník vůdci posledního povstání</vt:lpstr>
      <vt:lpstr>Další formy odporu</vt:lpstr>
      <vt:lpstr>Kritika otroctví v literatuře</vt:lpstr>
      <vt:lpstr>Otázka zachování vlastní identity </vt:lpstr>
      <vt:lpstr>CAPOEIRA</vt:lpstr>
      <vt:lpstr>Capoeira  – krátká videa</vt:lpstr>
      <vt:lpstr>Prezentace aplikace PowerPoint</vt:lpstr>
      <vt:lpstr>                           CANDOMBLÉ</vt:lpstr>
      <vt:lpstr>                                  </vt:lpstr>
      <vt:lpstr>Prezentace aplikace PowerPoint</vt:lpstr>
      <vt:lpstr>Quilomby dnes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OTROCTVÍ A OTROCI V BRAZÍLII</dc:title>
  <dc:creator>Eva Batličková</dc:creator>
  <cp:lastModifiedBy>Eva Batličková</cp:lastModifiedBy>
  <cp:revision>22</cp:revision>
  <dcterms:created xsi:type="dcterms:W3CDTF">2021-03-18T12:06:11Z</dcterms:created>
  <dcterms:modified xsi:type="dcterms:W3CDTF">2025-03-05T14:42:23Z</dcterms:modified>
</cp:coreProperties>
</file>