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08" r:id="rId1"/>
  </p:sldMasterIdLst>
  <p:notesMasterIdLst>
    <p:notesMasterId r:id="rId119"/>
  </p:notesMasterIdLst>
  <p:sldIdLst>
    <p:sldId id="256" r:id="rId2"/>
    <p:sldId id="257" r:id="rId3"/>
    <p:sldId id="258" r:id="rId4"/>
    <p:sldId id="352" r:id="rId5"/>
    <p:sldId id="353" r:id="rId6"/>
    <p:sldId id="354" r:id="rId7"/>
    <p:sldId id="259" r:id="rId8"/>
    <p:sldId id="260" r:id="rId9"/>
    <p:sldId id="265" r:id="rId10"/>
    <p:sldId id="261" r:id="rId11"/>
    <p:sldId id="262" r:id="rId12"/>
    <p:sldId id="357" r:id="rId13"/>
    <p:sldId id="372" r:id="rId14"/>
    <p:sldId id="263" r:id="rId15"/>
    <p:sldId id="373" r:id="rId16"/>
    <p:sldId id="374" r:id="rId17"/>
    <p:sldId id="358" r:id="rId18"/>
    <p:sldId id="375" r:id="rId19"/>
    <p:sldId id="264" r:id="rId20"/>
    <p:sldId id="356" r:id="rId21"/>
    <p:sldId id="266" r:id="rId22"/>
    <p:sldId id="267" r:id="rId23"/>
    <p:sldId id="268" r:id="rId24"/>
    <p:sldId id="376" r:id="rId25"/>
    <p:sldId id="269" r:id="rId26"/>
    <p:sldId id="377" r:id="rId27"/>
    <p:sldId id="271" r:id="rId28"/>
    <p:sldId id="378" r:id="rId29"/>
    <p:sldId id="318" r:id="rId30"/>
    <p:sldId id="319" r:id="rId31"/>
    <p:sldId id="316" r:id="rId32"/>
    <p:sldId id="317" r:id="rId33"/>
    <p:sldId id="320" r:id="rId34"/>
    <p:sldId id="321" r:id="rId35"/>
    <p:sldId id="337" r:id="rId36"/>
    <p:sldId id="270" r:id="rId37"/>
    <p:sldId id="379" r:id="rId38"/>
    <p:sldId id="380" r:id="rId39"/>
    <p:sldId id="381" r:id="rId40"/>
    <p:sldId id="323" r:id="rId41"/>
    <p:sldId id="325" r:id="rId42"/>
    <p:sldId id="382" r:id="rId43"/>
    <p:sldId id="383" r:id="rId44"/>
    <p:sldId id="327" r:id="rId45"/>
    <p:sldId id="384" r:id="rId46"/>
    <p:sldId id="272" r:id="rId47"/>
    <p:sldId id="274" r:id="rId48"/>
    <p:sldId id="275" r:id="rId49"/>
    <p:sldId id="276" r:id="rId50"/>
    <p:sldId id="385" r:id="rId51"/>
    <p:sldId id="278" r:id="rId52"/>
    <p:sldId id="386" r:id="rId53"/>
    <p:sldId id="279" r:id="rId54"/>
    <p:sldId id="280" r:id="rId55"/>
    <p:sldId id="281" r:id="rId56"/>
    <p:sldId id="387" r:id="rId57"/>
    <p:sldId id="282" r:id="rId58"/>
    <p:sldId id="388" r:id="rId59"/>
    <p:sldId id="389" r:id="rId60"/>
    <p:sldId id="390" r:id="rId61"/>
    <p:sldId id="285" r:id="rId62"/>
    <p:sldId id="391" r:id="rId63"/>
    <p:sldId id="392" r:id="rId64"/>
    <p:sldId id="287" r:id="rId65"/>
    <p:sldId id="393" r:id="rId66"/>
    <p:sldId id="394" r:id="rId67"/>
    <p:sldId id="288" r:id="rId68"/>
    <p:sldId id="289" r:id="rId69"/>
    <p:sldId id="395" r:id="rId70"/>
    <p:sldId id="290" r:id="rId71"/>
    <p:sldId id="291" r:id="rId72"/>
    <p:sldId id="329" r:id="rId73"/>
    <p:sldId id="396" r:id="rId74"/>
    <p:sldId id="397" r:id="rId75"/>
    <p:sldId id="333" r:id="rId76"/>
    <p:sldId id="330" r:id="rId77"/>
    <p:sldId id="398" r:id="rId78"/>
    <p:sldId id="331" r:id="rId79"/>
    <p:sldId id="332" r:id="rId80"/>
    <p:sldId id="359" r:id="rId81"/>
    <p:sldId id="293" r:id="rId82"/>
    <p:sldId id="294" r:id="rId83"/>
    <p:sldId id="295" r:id="rId84"/>
    <p:sldId id="399" r:id="rId85"/>
    <p:sldId id="296" r:id="rId86"/>
    <p:sldId id="297" r:id="rId87"/>
    <p:sldId id="400" r:id="rId88"/>
    <p:sldId id="298" r:id="rId89"/>
    <p:sldId id="362" r:id="rId90"/>
    <p:sldId id="299" r:id="rId91"/>
    <p:sldId id="334" r:id="rId92"/>
    <p:sldId id="401" r:id="rId93"/>
    <p:sldId id="402" r:id="rId94"/>
    <p:sldId id="361" r:id="rId95"/>
    <p:sldId id="364" r:id="rId96"/>
    <p:sldId id="300" r:id="rId97"/>
    <p:sldId id="335" r:id="rId98"/>
    <p:sldId id="301" r:id="rId99"/>
    <p:sldId id="365" r:id="rId100"/>
    <p:sldId id="369" r:id="rId101"/>
    <p:sldId id="370" r:id="rId102"/>
    <p:sldId id="403" r:id="rId103"/>
    <p:sldId id="302" r:id="rId104"/>
    <p:sldId id="314" r:id="rId105"/>
    <p:sldId id="303" r:id="rId106"/>
    <p:sldId id="304" r:id="rId107"/>
    <p:sldId id="306" r:id="rId108"/>
    <p:sldId id="307" r:id="rId109"/>
    <p:sldId id="305" r:id="rId110"/>
    <p:sldId id="308" r:id="rId111"/>
    <p:sldId id="309" r:id="rId112"/>
    <p:sldId id="310" r:id="rId113"/>
    <p:sldId id="311" r:id="rId114"/>
    <p:sldId id="312" r:id="rId115"/>
    <p:sldId id="313" r:id="rId116"/>
    <p:sldId id="336" r:id="rId117"/>
    <p:sldId id="404" r:id="rId1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3" autoAdjust="0"/>
    <p:restoredTop sz="94614" autoAdjust="0"/>
  </p:normalViewPr>
  <p:slideViewPr>
    <p:cSldViewPr>
      <p:cViewPr varScale="1">
        <p:scale>
          <a:sx n="75" d="100"/>
          <a:sy n="75" d="100"/>
        </p:scale>
        <p:origin x="158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3DFDF-423A-427D-8A50-8BB41FAFBC93}" type="doc">
      <dgm:prSet loTypeId="urn:microsoft.com/office/officeart/2005/8/layout/vList5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8E30BE-5835-4E21-9BA8-A0704723EBAC}">
      <dgm:prSet/>
      <dgm:spPr/>
      <dgm:t>
        <a:bodyPr/>
        <a:lstStyle/>
        <a:p>
          <a:r>
            <a:rPr lang="pt-PT" dirty="0"/>
            <a:t>DERIVAÇÃO </a:t>
          </a:r>
          <a:endParaRPr lang="en-US" dirty="0"/>
        </a:p>
      </dgm:t>
    </dgm:pt>
    <dgm:pt modelId="{80AB456B-D102-4B69-9164-CF5727986DA1}" type="parTrans" cxnId="{BC63FB89-32B6-4FED-8C01-2DFB1F659856}">
      <dgm:prSet/>
      <dgm:spPr/>
      <dgm:t>
        <a:bodyPr/>
        <a:lstStyle/>
        <a:p>
          <a:endParaRPr lang="en-US"/>
        </a:p>
      </dgm:t>
    </dgm:pt>
    <dgm:pt modelId="{0F8445C6-ADB5-4AE8-A20C-EB96A3528759}" type="sibTrans" cxnId="{BC63FB89-32B6-4FED-8C01-2DFB1F659856}">
      <dgm:prSet/>
      <dgm:spPr/>
      <dgm:t>
        <a:bodyPr/>
        <a:lstStyle/>
        <a:p>
          <a:endParaRPr lang="en-US"/>
        </a:p>
      </dgm:t>
    </dgm:pt>
    <dgm:pt modelId="{DC031EA6-5840-4410-8D22-C7910E305E18}">
      <dgm:prSet/>
      <dgm:spPr/>
      <dgm:t>
        <a:bodyPr/>
        <a:lstStyle/>
        <a:p>
          <a:r>
            <a:rPr lang="pt-PT" dirty="0"/>
            <a:t>CONVERSÃO</a:t>
          </a:r>
          <a:endParaRPr lang="en-US" dirty="0"/>
        </a:p>
      </dgm:t>
    </dgm:pt>
    <dgm:pt modelId="{3EECCD3F-2A1C-470F-AC9F-2986A69AC942}" type="parTrans" cxnId="{1E91BC95-1BD3-4268-B98B-7CAE8150D4C5}">
      <dgm:prSet/>
      <dgm:spPr/>
      <dgm:t>
        <a:bodyPr/>
        <a:lstStyle/>
        <a:p>
          <a:endParaRPr lang="en-US"/>
        </a:p>
      </dgm:t>
    </dgm:pt>
    <dgm:pt modelId="{B94180D3-37B2-41E1-9DEB-85A0BEB1A92A}" type="sibTrans" cxnId="{1E91BC95-1BD3-4268-B98B-7CAE8150D4C5}">
      <dgm:prSet/>
      <dgm:spPr/>
      <dgm:t>
        <a:bodyPr/>
        <a:lstStyle/>
        <a:p>
          <a:endParaRPr lang="en-US"/>
        </a:p>
      </dgm:t>
    </dgm:pt>
    <dgm:pt modelId="{EC1B4126-5C79-4AB7-BF27-0CD34D7D0D85}">
      <dgm:prSet/>
      <dgm:spPr/>
      <dgm:t>
        <a:bodyPr/>
        <a:lstStyle/>
        <a:p>
          <a:r>
            <a:rPr lang="pt-PT" dirty="0"/>
            <a:t>TRUNCAÇÃO  E SIGLAÇÃO</a:t>
          </a:r>
          <a:endParaRPr lang="en-US" dirty="0"/>
        </a:p>
      </dgm:t>
    </dgm:pt>
    <dgm:pt modelId="{845E3426-21AA-4D72-A347-A8C6125F2466}" type="parTrans" cxnId="{862056A7-4221-4DAB-8B6F-9F828AE7408A}">
      <dgm:prSet/>
      <dgm:spPr/>
      <dgm:t>
        <a:bodyPr/>
        <a:lstStyle/>
        <a:p>
          <a:endParaRPr lang="en-US"/>
        </a:p>
      </dgm:t>
    </dgm:pt>
    <dgm:pt modelId="{295928A9-1DA2-4438-B8F3-1B4B013E1893}" type="sibTrans" cxnId="{862056A7-4221-4DAB-8B6F-9F828AE7408A}">
      <dgm:prSet/>
      <dgm:spPr/>
      <dgm:t>
        <a:bodyPr/>
        <a:lstStyle/>
        <a:p>
          <a:endParaRPr lang="en-US"/>
        </a:p>
      </dgm:t>
    </dgm:pt>
    <dgm:pt modelId="{1C84A23C-A5D2-40EA-99E8-12E306B9A965}">
      <dgm:prSet/>
      <dgm:spPr/>
      <dgm:t>
        <a:bodyPr/>
        <a:lstStyle/>
        <a:p>
          <a:r>
            <a:rPr lang="pt-PT" dirty="0"/>
            <a:t>COMPOSIÇÃO</a:t>
          </a:r>
          <a:endParaRPr lang="cs-CZ" dirty="0"/>
        </a:p>
      </dgm:t>
    </dgm:pt>
    <dgm:pt modelId="{09CF3737-09E7-4CD2-94AA-3CD0C3465D68}" type="parTrans" cxnId="{97B41026-D1BE-4A06-9AC1-8520F06B6922}">
      <dgm:prSet/>
      <dgm:spPr/>
      <dgm:t>
        <a:bodyPr/>
        <a:lstStyle/>
        <a:p>
          <a:endParaRPr lang="cs-CZ"/>
        </a:p>
      </dgm:t>
    </dgm:pt>
    <dgm:pt modelId="{6B48AB7B-90B8-4F18-889F-B014084418B2}" type="sibTrans" cxnId="{97B41026-D1BE-4A06-9AC1-8520F06B6922}">
      <dgm:prSet/>
      <dgm:spPr/>
      <dgm:t>
        <a:bodyPr/>
        <a:lstStyle/>
        <a:p>
          <a:endParaRPr lang="cs-CZ"/>
        </a:p>
      </dgm:t>
    </dgm:pt>
    <dgm:pt modelId="{5C7A5B14-217C-48BA-A764-8F476F36F9DE}" type="pres">
      <dgm:prSet presAssocID="{3143DFDF-423A-427D-8A50-8BB41FAFBC93}" presName="Name0" presStyleCnt="0">
        <dgm:presLayoutVars>
          <dgm:dir/>
          <dgm:animLvl val="lvl"/>
          <dgm:resizeHandles val="exact"/>
        </dgm:presLayoutVars>
      </dgm:prSet>
      <dgm:spPr/>
    </dgm:pt>
    <dgm:pt modelId="{99814B36-2022-4344-8E00-92F8455D53A1}" type="pres">
      <dgm:prSet presAssocID="{CA8E30BE-5835-4E21-9BA8-A0704723EBAC}" presName="linNode" presStyleCnt="0"/>
      <dgm:spPr/>
    </dgm:pt>
    <dgm:pt modelId="{8E9803E2-DE8F-4CFE-9A03-A5D036DB57DD}" type="pres">
      <dgm:prSet presAssocID="{CA8E30BE-5835-4E21-9BA8-A0704723EBAC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18B57A80-A8DE-45C4-BFA2-54B7CAF81A2D}" type="pres">
      <dgm:prSet presAssocID="{0F8445C6-ADB5-4AE8-A20C-EB96A3528759}" presName="sp" presStyleCnt="0"/>
      <dgm:spPr/>
    </dgm:pt>
    <dgm:pt modelId="{87D7CE7D-2B50-44A0-AA96-DC22B2335EC4}" type="pres">
      <dgm:prSet presAssocID="{1C84A23C-A5D2-40EA-99E8-12E306B9A965}" presName="linNode" presStyleCnt="0"/>
      <dgm:spPr/>
    </dgm:pt>
    <dgm:pt modelId="{D477AF98-7CC6-4290-B233-949DAC06E245}" type="pres">
      <dgm:prSet presAssocID="{1C84A23C-A5D2-40EA-99E8-12E306B9A965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3E5F67B-9D73-43D9-8147-4AE2F1C66858}" type="pres">
      <dgm:prSet presAssocID="{6B48AB7B-90B8-4F18-889F-B014084418B2}" presName="sp" presStyleCnt="0"/>
      <dgm:spPr/>
    </dgm:pt>
    <dgm:pt modelId="{7A6B4AF9-E98D-4179-ACF4-D382ACF4CB7E}" type="pres">
      <dgm:prSet presAssocID="{DC031EA6-5840-4410-8D22-C7910E305E18}" presName="linNode" presStyleCnt="0"/>
      <dgm:spPr/>
    </dgm:pt>
    <dgm:pt modelId="{C06E2E07-798D-408B-AD52-806A59955185}" type="pres">
      <dgm:prSet presAssocID="{DC031EA6-5840-4410-8D22-C7910E305E18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136C5D80-4371-45FE-AEAA-EEC78B6B7EFF}" type="pres">
      <dgm:prSet presAssocID="{B94180D3-37B2-41E1-9DEB-85A0BEB1A92A}" presName="sp" presStyleCnt="0"/>
      <dgm:spPr/>
    </dgm:pt>
    <dgm:pt modelId="{63051194-6F09-41C1-BA7B-890DEEDCEB4C}" type="pres">
      <dgm:prSet presAssocID="{EC1B4126-5C79-4AB7-BF27-0CD34D7D0D85}" presName="linNode" presStyleCnt="0"/>
      <dgm:spPr/>
    </dgm:pt>
    <dgm:pt modelId="{54B0E0F5-33F8-4600-B04B-C8BFE655F703}" type="pres">
      <dgm:prSet presAssocID="{EC1B4126-5C79-4AB7-BF27-0CD34D7D0D85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C8C10E00-EF03-45E9-9890-48F47FCFD665}" type="presOf" srcId="{DC031EA6-5840-4410-8D22-C7910E305E18}" destId="{C06E2E07-798D-408B-AD52-806A59955185}" srcOrd="0" destOrd="0" presId="urn:microsoft.com/office/officeart/2005/8/layout/vList5"/>
    <dgm:cxn modelId="{CD4D1615-D5EB-4C07-9FAD-2527F3B1634F}" type="presOf" srcId="{EC1B4126-5C79-4AB7-BF27-0CD34D7D0D85}" destId="{54B0E0F5-33F8-4600-B04B-C8BFE655F703}" srcOrd="0" destOrd="0" presId="urn:microsoft.com/office/officeart/2005/8/layout/vList5"/>
    <dgm:cxn modelId="{97B41026-D1BE-4A06-9AC1-8520F06B6922}" srcId="{3143DFDF-423A-427D-8A50-8BB41FAFBC93}" destId="{1C84A23C-A5D2-40EA-99E8-12E306B9A965}" srcOrd="1" destOrd="0" parTransId="{09CF3737-09E7-4CD2-94AA-3CD0C3465D68}" sibTransId="{6B48AB7B-90B8-4F18-889F-B014084418B2}"/>
    <dgm:cxn modelId="{A1D18183-9539-4D81-BC8A-2B5E3DB78334}" type="presOf" srcId="{3143DFDF-423A-427D-8A50-8BB41FAFBC93}" destId="{5C7A5B14-217C-48BA-A764-8F476F36F9DE}" srcOrd="0" destOrd="0" presId="urn:microsoft.com/office/officeart/2005/8/layout/vList5"/>
    <dgm:cxn modelId="{BC63FB89-32B6-4FED-8C01-2DFB1F659856}" srcId="{3143DFDF-423A-427D-8A50-8BB41FAFBC93}" destId="{CA8E30BE-5835-4E21-9BA8-A0704723EBAC}" srcOrd="0" destOrd="0" parTransId="{80AB456B-D102-4B69-9164-CF5727986DA1}" sibTransId="{0F8445C6-ADB5-4AE8-A20C-EB96A3528759}"/>
    <dgm:cxn modelId="{1E91BC95-1BD3-4268-B98B-7CAE8150D4C5}" srcId="{3143DFDF-423A-427D-8A50-8BB41FAFBC93}" destId="{DC031EA6-5840-4410-8D22-C7910E305E18}" srcOrd="2" destOrd="0" parTransId="{3EECCD3F-2A1C-470F-AC9F-2986A69AC942}" sibTransId="{B94180D3-37B2-41E1-9DEB-85A0BEB1A92A}"/>
    <dgm:cxn modelId="{862056A7-4221-4DAB-8B6F-9F828AE7408A}" srcId="{3143DFDF-423A-427D-8A50-8BB41FAFBC93}" destId="{EC1B4126-5C79-4AB7-BF27-0CD34D7D0D85}" srcOrd="3" destOrd="0" parTransId="{845E3426-21AA-4D72-A347-A8C6125F2466}" sibTransId="{295928A9-1DA2-4438-B8F3-1B4B013E1893}"/>
    <dgm:cxn modelId="{2C0D55AD-6F2C-4C9C-943A-10BE71DD1F99}" type="presOf" srcId="{1C84A23C-A5D2-40EA-99E8-12E306B9A965}" destId="{D477AF98-7CC6-4290-B233-949DAC06E245}" srcOrd="0" destOrd="0" presId="urn:microsoft.com/office/officeart/2005/8/layout/vList5"/>
    <dgm:cxn modelId="{0393B2C6-B0B1-446D-A882-F5B5C6E991EA}" type="presOf" srcId="{CA8E30BE-5835-4E21-9BA8-A0704723EBAC}" destId="{8E9803E2-DE8F-4CFE-9A03-A5D036DB57DD}" srcOrd="0" destOrd="0" presId="urn:microsoft.com/office/officeart/2005/8/layout/vList5"/>
    <dgm:cxn modelId="{2A99B165-F107-419C-92DC-19842406A938}" type="presParOf" srcId="{5C7A5B14-217C-48BA-A764-8F476F36F9DE}" destId="{99814B36-2022-4344-8E00-92F8455D53A1}" srcOrd="0" destOrd="0" presId="urn:microsoft.com/office/officeart/2005/8/layout/vList5"/>
    <dgm:cxn modelId="{83A87B8D-8FE9-4A6B-810A-D79B4579A9BE}" type="presParOf" srcId="{99814B36-2022-4344-8E00-92F8455D53A1}" destId="{8E9803E2-DE8F-4CFE-9A03-A5D036DB57DD}" srcOrd="0" destOrd="0" presId="urn:microsoft.com/office/officeart/2005/8/layout/vList5"/>
    <dgm:cxn modelId="{32CFEA33-136B-45D9-BC69-CB76E460CD99}" type="presParOf" srcId="{5C7A5B14-217C-48BA-A764-8F476F36F9DE}" destId="{18B57A80-A8DE-45C4-BFA2-54B7CAF81A2D}" srcOrd="1" destOrd="0" presId="urn:microsoft.com/office/officeart/2005/8/layout/vList5"/>
    <dgm:cxn modelId="{16E2F3FD-A589-430A-90D0-B7F12B8F18D0}" type="presParOf" srcId="{5C7A5B14-217C-48BA-A764-8F476F36F9DE}" destId="{87D7CE7D-2B50-44A0-AA96-DC22B2335EC4}" srcOrd="2" destOrd="0" presId="urn:microsoft.com/office/officeart/2005/8/layout/vList5"/>
    <dgm:cxn modelId="{A4CEBDD0-B6BD-434E-851D-B0F1125139D4}" type="presParOf" srcId="{87D7CE7D-2B50-44A0-AA96-DC22B2335EC4}" destId="{D477AF98-7CC6-4290-B233-949DAC06E245}" srcOrd="0" destOrd="0" presId="urn:microsoft.com/office/officeart/2005/8/layout/vList5"/>
    <dgm:cxn modelId="{AC0DF79A-900E-4E7E-A140-5BFC9D4B5943}" type="presParOf" srcId="{5C7A5B14-217C-48BA-A764-8F476F36F9DE}" destId="{A3E5F67B-9D73-43D9-8147-4AE2F1C66858}" srcOrd="3" destOrd="0" presId="urn:microsoft.com/office/officeart/2005/8/layout/vList5"/>
    <dgm:cxn modelId="{9F305749-CA54-45B7-BEE1-2FCA39E7C9D0}" type="presParOf" srcId="{5C7A5B14-217C-48BA-A764-8F476F36F9DE}" destId="{7A6B4AF9-E98D-4179-ACF4-D382ACF4CB7E}" srcOrd="4" destOrd="0" presId="urn:microsoft.com/office/officeart/2005/8/layout/vList5"/>
    <dgm:cxn modelId="{EC55F471-434D-4D06-BB94-239B41F0AA23}" type="presParOf" srcId="{7A6B4AF9-E98D-4179-ACF4-D382ACF4CB7E}" destId="{C06E2E07-798D-408B-AD52-806A59955185}" srcOrd="0" destOrd="0" presId="urn:microsoft.com/office/officeart/2005/8/layout/vList5"/>
    <dgm:cxn modelId="{12D912B8-4555-4AD6-B07C-65266A52111E}" type="presParOf" srcId="{5C7A5B14-217C-48BA-A764-8F476F36F9DE}" destId="{136C5D80-4371-45FE-AEAA-EEC78B6B7EFF}" srcOrd="5" destOrd="0" presId="urn:microsoft.com/office/officeart/2005/8/layout/vList5"/>
    <dgm:cxn modelId="{1D8B0353-BDAF-411E-A0AB-BAC5EC9D19DD}" type="presParOf" srcId="{5C7A5B14-217C-48BA-A764-8F476F36F9DE}" destId="{63051194-6F09-41C1-BA7B-890DEEDCEB4C}" srcOrd="6" destOrd="0" presId="urn:microsoft.com/office/officeart/2005/8/layout/vList5"/>
    <dgm:cxn modelId="{AFC37560-3663-475D-A88B-5AF10D2B1DC1}" type="presParOf" srcId="{63051194-6F09-41C1-BA7B-890DEEDCEB4C}" destId="{54B0E0F5-33F8-4600-B04B-C8BFE655F70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4EEA16-E4E9-4928-80DF-14590582CABA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7C343F6-72CF-492A-8C58-37B7BF448E7C}">
      <dgm:prSet/>
      <dgm:spPr/>
      <dgm:t>
        <a:bodyPr/>
        <a:lstStyle/>
        <a:p>
          <a:r>
            <a:rPr lang="pt-PT" b="1"/>
            <a:t>VERBO</a:t>
          </a:r>
          <a:r>
            <a:rPr lang="cs-CZ" b="1"/>
            <a:t> + </a:t>
          </a:r>
          <a:r>
            <a:rPr lang="pt-PT" b="1"/>
            <a:t>SUBSTANTIVO</a:t>
          </a:r>
          <a:endParaRPr lang="en-US"/>
        </a:p>
      </dgm:t>
    </dgm:pt>
    <dgm:pt modelId="{A1180E89-6CAD-444C-9830-43C93A9CE614}" type="parTrans" cxnId="{0C8DCFE2-1907-4098-8D6C-426A55C9E7C1}">
      <dgm:prSet/>
      <dgm:spPr/>
      <dgm:t>
        <a:bodyPr/>
        <a:lstStyle/>
        <a:p>
          <a:endParaRPr lang="en-US"/>
        </a:p>
      </dgm:t>
    </dgm:pt>
    <dgm:pt modelId="{810088B6-D691-47A0-93F3-82060AA0B6CF}" type="sibTrans" cxnId="{0C8DCFE2-1907-4098-8D6C-426A55C9E7C1}">
      <dgm:prSet/>
      <dgm:spPr/>
      <dgm:t>
        <a:bodyPr/>
        <a:lstStyle/>
        <a:p>
          <a:endParaRPr lang="en-US"/>
        </a:p>
      </dgm:t>
    </dgm:pt>
    <dgm:pt modelId="{01B2649E-DB3C-4BC7-921A-B2B4590E2802}">
      <dgm:prSet/>
      <dgm:spPr/>
      <dgm:t>
        <a:bodyPr/>
        <a:lstStyle/>
        <a:p>
          <a:r>
            <a:rPr lang="cs-CZ" i="1" dirty="0" err="1"/>
            <a:t>beija</a:t>
          </a:r>
          <a:r>
            <a:rPr lang="cs-CZ" i="1" dirty="0"/>
            <a:t>-flor </a:t>
          </a:r>
          <a:r>
            <a:rPr lang="pt-PT" i="1" dirty="0"/>
            <a:t> </a:t>
          </a:r>
          <a:endParaRPr lang="en-US" dirty="0"/>
        </a:p>
      </dgm:t>
    </dgm:pt>
    <dgm:pt modelId="{7F5D8B80-50FC-4482-93B9-0D71FE8FD38C}" type="parTrans" cxnId="{9DDA8CAD-BA5D-41A0-BA73-9D4AD1E4B66C}">
      <dgm:prSet/>
      <dgm:spPr/>
      <dgm:t>
        <a:bodyPr/>
        <a:lstStyle/>
        <a:p>
          <a:endParaRPr lang="en-US"/>
        </a:p>
      </dgm:t>
    </dgm:pt>
    <dgm:pt modelId="{31B9FCCF-8433-4080-8D12-06F4BDAE239F}" type="sibTrans" cxnId="{9DDA8CAD-BA5D-41A0-BA73-9D4AD1E4B66C}">
      <dgm:prSet/>
      <dgm:spPr/>
      <dgm:t>
        <a:bodyPr/>
        <a:lstStyle/>
        <a:p>
          <a:endParaRPr lang="en-US"/>
        </a:p>
      </dgm:t>
    </dgm:pt>
    <dgm:pt modelId="{117C46EE-CE80-4CD8-AD38-D960038A9489}">
      <dgm:prSet/>
      <dgm:spPr/>
      <dgm:t>
        <a:bodyPr/>
        <a:lstStyle/>
        <a:p>
          <a:r>
            <a:rPr lang="pt-PT" b="1" dirty="0"/>
            <a:t>DOIS VERBOS - reduplicação</a:t>
          </a:r>
          <a:r>
            <a:rPr lang="cs-CZ" dirty="0"/>
            <a:t>: </a:t>
          </a:r>
          <a:endParaRPr lang="en-US" dirty="0"/>
        </a:p>
      </dgm:t>
    </dgm:pt>
    <dgm:pt modelId="{BD89EF7F-7F34-45A1-B862-4F159DFB56EB}" type="parTrans" cxnId="{6A576F23-0DC7-43E9-AAAE-CA9C78DC99D4}">
      <dgm:prSet/>
      <dgm:spPr/>
      <dgm:t>
        <a:bodyPr/>
        <a:lstStyle/>
        <a:p>
          <a:endParaRPr lang="en-US"/>
        </a:p>
      </dgm:t>
    </dgm:pt>
    <dgm:pt modelId="{8208FA01-C8AB-4EA9-A5B8-A3E63414D6FC}" type="sibTrans" cxnId="{6A576F23-0DC7-43E9-AAAE-CA9C78DC99D4}">
      <dgm:prSet/>
      <dgm:spPr/>
      <dgm:t>
        <a:bodyPr/>
        <a:lstStyle/>
        <a:p>
          <a:endParaRPr lang="en-US"/>
        </a:p>
      </dgm:t>
    </dgm:pt>
    <dgm:pt modelId="{676B28B3-100A-405B-946D-64642F3CA9D8}">
      <dgm:prSet/>
      <dgm:spPr/>
      <dgm:t>
        <a:bodyPr/>
        <a:lstStyle/>
        <a:p>
          <a:r>
            <a:rPr lang="pt-PT" i="1" dirty="0"/>
            <a:t>quero-quero, tico-tico /aves/</a:t>
          </a:r>
          <a:r>
            <a:rPr lang="cs-CZ" i="1" dirty="0"/>
            <a:t> </a:t>
          </a:r>
          <a:r>
            <a:rPr lang="pt-PT" i="1" dirty="0"/>
            <a:t> </a:t>
          </a:r>
          <a:endParaRPr lang="en-US" dirty="0"/>
        </a:p>
      </dgm:t>
    </dgm:pt>
    <dgm:pt modelId="{CD39E193-7C9B-49E7-8C99-F61934050B85}" type="parTrans" cxnId="{B854C3B0-408F-47AC-9569-EE6E09ED3E67}">
      <dgm:prSet/>
      <dgm:spPr/>
      <dgm:t>
        <a:bodyPr/>
        <a:lstStyle/>
        <a:p>
          <a:endParaRPr lang="en-US"/>
        </a:p>
      </dgm:t>
    </dgm:pt>
    <dgm:pt modelId="{A6F2314F-29E3-49D8-B041-49D1D713C810}" type="sibTrans" cxnId="{B854C3B0-408F-47AC-9569-EE6E09ED3E67}">
      <dgm:prSet/>
      <dgm:spPr/>
      <dgm:t>
        <a:bodyPr/>
        <a:lstStyle/>
        <a:p>
          <a:endParaRPr lang="en-US"/>
        </a:p>
      </dgm:t>
    </dgm:pt>
    <dgm:pt modelId="{49A92A04-A39D-4217-855B-14EE6C14552F}">
      <dgm:prSet/>
      <dgm:spPr/>
      <dgm:t>
        <a:bodyPr/>
        <a:lstStyle/>
        <a:p>
          <a:r>
            <a:rPr lang="cs-CZ" i="1" dirty="0" err="1"/>
            <a:t>Vaivém</a:t>
          </a:r>
          <a:r>
            <a:rPr lang="pt-PT" i="1" dirty="0"/>
            <a:t>,</a:t>
          </a:r>
          <a:r>
            <a:rPr lang="cs-CZ" i="1" dirty="0"/>
            <a:t> </a:t>
          </a:r>
          <a:r>
            <a:rPr lang="cs-CZ" i="1" dirty="0" err="1"/>
            <a:t>corre-corre</a:t>
          </a:r>
          <a:r>
            <a:rPr lang="pt-PT" i="1" dirty="0"/>
            <a:t> /correria, lufa-lufa/</a:t>
          </a:r>
          <a:endParaRPr lang="en-US" dirty="0"/>
        </a:p>
      </dgm:t>
    </dgm:pt>
    <dgm:pt modelId="{806981AB-D15B-42DB-A1CB-18AE5684C48B}" type="parTrans" cxnId="{2C515815-75B8-4190-9F56-A32521D3D4B2}">
      <dgm:prSet/>
      <dgm:spPr/>
      <dgm:t>
        <a:bodyPr/>
        <a:lstStyle/>
        <a:p>
          <a:endParaRPr lang="en-US"/>
        </a:p>
      </dgm:t>
    </dgm:pt>
    <dgm:pt modelId="{6341A225-1FFB-457D-8DCF-E1C49B31F1B7}" type="sibTrans" cxnId="{2C515815-75B8-4190-9F56-A32521D3D4B2}">
      <dgm:prSet/>
      <dgm:spPr/>
      <dgm:t>
        <a:bodyPr/>
        <a:lstStyle/>
        <a:p>
          <a:endParaRPr lang="en-US"/>
        </a:p>
      </dgm:t>
    </dgm:pt>
    <dgm:pt modelId="{6679CE89-12A8-4679-B706-D9FC06DF299F}">
      <dgm:prSet/>
      <dgm:spPr/>
      <dgm:t>
        <a:bodyPr/>
        <a:lstStyle/>
        <a:p>
          <a:r>
            <a:rPr lang="pt-PT" b="1" dirty="0"/>
            <a:t>ADVÉRBIO</a:t>
          </a:r>
          <a:r>
            <a:rPr lang="cs-CZ" b="1" dirty="0"/>
            <a:t>+</a:t>
          </a:r>
          <a:r>
            <a:rPr lang="pt-PT" b="1" dirty="0"/>
            <a:t> VERBO </a:t>
          </a:r>
          <a:r>
            <a:rPr lang="cs-CZ" dirty="0"/>
            <a:t>: </a:t>
          </a:r>
          <a:endParaRPr lang="en-US" dirty="0"/>
        </a:p>
      </dgm:t>
    </dgm:pt>
    <dgm:pt modelId="{9D9634A3-50C4-425D-BBD5-7A6708DB77CA}" type="parTrans" cxnId="{3070248D-9DDD-4B7F-81A0-6B8655EF0F0B}">
      <dgm:prSet/>
      <dgm:spPr/>
      <dgm:t>
        <a:bodyPr/>
        <a:lstStyle/>
        <a:p>
          <a:endParaRPr lang="en-US"/>
        </a:p>
      </dgm:t>
    </dgm:pt>
    <dgm:pt modelId="{2E4366E8-C15A-403C-8FA5-8E1C07B6CE6D}" type="sibTrans" cxnId="{3070248D-9DDD-4B7F-81A0-6B8655EF0F0B}">
      <dgm:prSet/>
      <dgm:spPr/>
      <dgm:t>
        <a:bodyPr/>
        <a:lstStyle/>
        <a:p>
          <a:endParaRPr lang="en-US"/>
        </a:p>
      </dgm:t>
    </dgm:pt>
    <dgm:pt modelId="{BEACC315-CCBB-425D-82CF-77601861CE66}">
      <dgm:prSet/>
      <dgm:spPr/>
      <dgm:t>
        <a:bodyPr/>
        <a:lstStyle/>
        <a:p>
          <a:r>
            <a:rPr lang="cs-CZ" i="1" dirty="0" err="1"/>
            <a:t>sempre-viva</a:t>
          </a:r>
          <a:r>
            <a:rPr lang="cs-CZ" i="1" dirty="0"/>
            <a:t> </a:t>
          </a:r>
          <a:r>
            <a:rPr lang="pt-PT" b="1" dirty="0"/>
            <a:t> </a:t>
          </a:r>
          <a:endParaRPr lang="en-US" dirty="0"/>
        </a:p>
      </dgm:t>
    </dgm:pt>
    <dgm:pt modelId="{717FDA14-8001-46B9-B5AE-2AC335370F2A}" type="parTrans" cxnId="{7A2170B3-D0AC-4F90-BBF3-3D282819A145}">
      <dgm:prSet/>
      <dgm:spPr/>
      <dgm:t>
        <a:bodyPr/>
        <a:lstStyle/>
        <a:p>
          <a:endParaRPr lang="en-US"/>
        </a:p>
      </dgm:t>
    </dgm:pt>
    <dgm:pt modelId="{A75F9FED-E40F-4958-9CFF-9FEB899A2B88}" type="sibTrans" cxnId="{7A2170B3-D0AC-4F90-BBF3-3D282819A145}">
      <dgm:prSet/>
      <dgm:spPr/>
      <dgm:t>
        <a:bodyPr/>
        <a:lstStyle/>
        <a:p>
          <a:endParaRPr lang="en-US"/>
        </a:p>
      </dgm:t>
    </dgm:pt>
    <dgm:pt modelId="{71D7A5F0-F15E-4969-811E-26B2143C7806}">
      <dgm:prSet/>
      <dgm:spPr/>
      <dgm:t>
        <a:bodyPr/>
        <a:lstStyle/>
        <a:p>
          <a:r>
            <a:rPr lang="pt-PT" b="1" dirty="0"/>
            <a:t>ADVÉRBIO</a:t>
          </a:r>
          <a:r>
            <a:rPr lang="cs-CZ" b="1" dirty="0"/>
            <a:t>+</a:t>
          </a:r>
          <a:r>
            <a:rPr lang="pt-PT" b="1" dirty="0"/>
            <a:t>PRONOME+ VERBO </a:t>
          </a:r>
          <a:r>
            <a:rPr lang="cs-CZ" dirty="0"/>
            <a:t>:</a:t>
          </a:r>
          <a:endParaRPr lang="pt-PT" dirty="0"/>
        </a:p>
      </dgm:t>
    </dgm:pt>
    <dgm:pt modelId="{07E11C5D-5C3C-4347-BE00-41B2A4477877}" type="parTrans" cxnId="{3CEC3082-E7C7-47C0-AE95-BB8902E39795}">
      <dgm:prSet/>
      <dgm:spPr/>
      <dgm:t>
        <a:bodyPr/>
        <a:lstStyle/>
        <a:p>
          <a:endParaRPr lang="cs-CZ"/>
        </a:p>
      </dgm:t>
    </dgm:pt>
    <dgm:pt modelId="{187891B8-9ED9-482E-BE1F-4CAC114B4AA0}" type="sibTrans" cxnId="{3CEC3082-E7C7-47C0-AE95-BB8902E39795}">
      <dgm:prSet/>
      <dgm:spPr/>
      <dgm:t>
        <a:bodyPr/>
        <a:lstStyle/>
        <a:p>
          <a:endParaRPr lang="cs-CZ"/>
        </a:p>
      </dgm:t>
    </dgm:pt>
    <dgm:pt modelId="{F2C3C9D6-28DA-4D19-B5D5-AB94E91A7A7D}">
      <dgm:prSet/>
      <dgm:spPr>
        <a:solidFill>
          <a:srgbClr val="00B0F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PT" i="1" dirty="0"/>
            <a:t>mal-me-quer, bem-te-quer, não-me-esqueças</a:t>
          </a:r>
          <a:r>
            <a:rPr lang="cs-CZ" i="1" dirty="0"/>
            <a:t> </a:t>
          </a:r>
          <a:endParaRPr lang="en-US" i="1" dirty="0"/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i="1" dirty="0"/>
        </a:p>
      </dgm:t>
    </dgm:pt>
    <dgm:pt modelId="{0DA23A56-CB55-4815-8D5C-9E9554132D8B}" type="parTrans" cxnId="{A67AF195-B16B-4C03-A44B-735B5AC0CCA6}">
      <dgm:prSet/>
      <dgm:spPr/>
      <dgm:t>
        <a:bodyPr/>
        <a:lstStyle/>
        <a:p>
          <a:endParaRPr lang="cs-CZ"/>
        </a:p>
      </dgm:t>
    </dgm:pt>
    <dgm:pt modelId="{5E149D68-06BA-4E3F-80B6-D38E5F4C7E8E}" type="sibTrans" cxnId="{A67AF195-B16B-4C03-A44B-735B5AC0CCA6}">
      <dgm:prSet/>
      <dgm:spPr/>
      <dgm:t>
        <a:bodyPr/>
        <a:lstStyle/>
        <a:p>
          <a:endParaRPr lang="cs-CZ"/>
        </a:p>
      </dgm:t>
    </dgm:pt>
    <dgm:pt modelId="{F2DDAC5D-A107-41D8-87DE-641711F51D88}" type="pres">
      <dgm:prSet presAssocID="{194EEA16-E4E9-4928-80DF-14590582CABA}" presName="linear" presStyleCnt="0">
        <dgm:presLayoutVars>
          <dgm:animLvl val="lvl"/>
          <dgm:resizeHandles val="exact"/>
        </dgm:presLayoutVars>
      </dgm:prSet>
      <dgm:spPr/>
    </dgm:pt>
    <dgm:pt modelId="{EEC77569-912A-4EF0-8C99-2873D156CF40}" type="pres">
      <dgm:prSet presAssocID="{97C343F6-72CF-492A-8C58-37B7BF448E7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CC8E435-B74E-4538-9CD0-AF781E67B38A}" type="pres">
      <dgm:prSet presAssocID="{97C343F6-72CF-492A-8C58-37B7BF448E7C}" presName="childText" presStyleLbl="revTx" presStyleIdx="0" presStyleCnt="3">
        <dgm:presLayoutVars>
          <dgm:bulletEnabled val="1"/>
        </dgm:presLayoutVars>
      </dgm:prSet>
      <dgm:spPr/>
    </dgm:pt>
    <dgm:pt modelId="{7221D330-D365-4468-AA63-FEFEBB406B34}" type="pres">
      <dgm:prSet presAssocID="{117C46EE-CE80-4CD8-AD38-D960038A948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62CA611-92E1-48BE-B6A6-DBECF3E9B5DF}" type="pres">
      <dgm:prSet presAssocID="{117C46EE-CE80-4CD8-AD38-D960038A9489}" presName="childText" presStyleLbl="revTx" presStyleIdx="1" presStyleCnt="3">
        <dgm:presLayoutVars>
          <dgm:bulletEnabled val="1"/>
        </dgm:presLayoutVars>
      </dgm:prSet>
      <dgm:spPr/>
    </dgm:pt>
    <dgm:pt modelId="{A604145A-0191-4C1A-9C46-A786ACC30203}" type="pres">
      <dgm:prSet presAssocID="{6679CE89-12A8-4679-B706-D9FC06DF299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5603F32-8CCB-40AB-A012-A9D225D0BBDB}" type="pres">
      <dgm:prSet presAssocID="{6679CE89-12A8-4679-B706-D9FC06DF299F}" presName="childText" presStyleLbl="revTx" presStyleIdx="2" presStyleCnt="3">
        <dgm:presLayoutVars>
          <dgm:bulletEnabled val="1"/>
        </dgm:presLayoutVars>
      </dgm:prSet>
      <dgm:spPr/>
    </dgm:pt>
    <dgm:pt modelId="{E548C030-57DC-4BC3-9949-36FDCF320B8D}" type="pres">
      <dgm:prSet presAssocID="{71D7A5F0-F15E-4969-811E-26B2143C7806}" presName="parentText" presStyleLbl="node1" presStyleIdx="3" presStyleCnt="5" custLinFactNeighborX="-1769" custLinFactNeighborY="5256">
        <dgm:presLayoutVars>
          <dgm:chMax val="0"/>
          <dgm:bulletEnabled val="1"/>
        </dgm:presLayoutVars>
      </dgm:prSet>
      <dgm:spPr/>
    </dgm:pt>
    <dgm:pt modelId="{DBC36EDD-682F-458D-91E3-DCD4831976E6}" type="pres">
      <dgm:prSet presAssocID="{187891B8-9ED9-482E-BE1F-4CAC114B4AA0}" presName="spacer" presStyleCnt="0"/>
      <dgm:spPr/>
    </dgm:pt>
    <dgm:pt modelId="{836B9300-5A3C-4C85-92D4-CB9E3C7BF8D5}" type="pres">
      <dgm:prSet presAssocID="{F2C3C9D6-28DA-4D19-B5D5-AB94E91A7A7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C515815-75B8-4190-9F56-A32521D3D4B2}" srcId="{117C46EE-CE80-4CD8-AD38-D960038A9489}" destId="{49A92A04-A39D-4217-855B-14EE6C14552F}" srcOrd="1" destOrd="0" parTransId="{806981AB-D15B-42DB-A1CB-18AE5684C48B}" sibTransId="{6341A225-1FFB-457D-8DCF-E1C49B31F1B7}"/>
    <dgm:cxn modelId="{75451A1C-7C3E-4055-85C9-8C54931A079D}" type="presOf" srcId="{676B28B3-100A-405B-946D-64642F3CA9D8}" destId="{362CA611-92E1-48BE-B6A6-DBECF3E9B5DF}" srcOrd="0" destOrd="0" presId="urn:microsoft.com/office/officeart/2005/8/layout/vList2"/>
    <dgm:cxn modelId="{CB2C421F-59BC-4DEE-A587-351DCA1D3EC0}" type="presOf" srcId="{01B2649E-DB3C-4BC7-921A-B2B4590E2802}" destId="{DCC8E435-B74E-4538-9CD0-AF781E67B38A}" srcOrd="0" destOrd="0" presId="urn:microsoft.com/office/officeart/2005/8/layout/vList2"/>
    <dgm:cxn modelId="{6A576F23-0DC7-43E9-AAAE-CA9C78DC99D4}" srcId="{194EEA16-E4E9-4928-80DF-14590582CABA}" destId="{117C46EE-CE80-4CD8-AD38-D960038A9489}" srcOrd="1" destOrd="0" parTransId="{BD89EF7F-7F34-45A1-B862-4F159DFB56EB}" sibTransId="{8208FA01-C8AB-4EA9-A5B8-A3E63414D6FC}"/>
    <dgm:cxn modelId="{28F74127-74D7-4DB3-B45B-211A4E8B3BAE}" type="presOf" srcId="{194EEA16-E4E9-4928-80DF-14590582CABA}" destId="{F2DDAC5D-A107-41D8-87DE-641711F51D88}" srcOrd="0" destOrd="0" presId="urn:microsoft.com/office/officeart/2005/8/layout/vList2"/>
    <dgm:cxn modelId="{0A471268-43EE-4A5E-A201-0538C573E64E}" type="presOf" srcId="{71D7A5F0-F15E-4969-811E-26B2143C7806}" destId="{E548C030-57DC-4BC3-9949-36FDCF320B8D}" srcOrd="0" destOrd="0" presId="urn:microsoft.com/office/officeart/2005/8/layout/vList2"/>
    <dgm:cxn modelId="{8409AF50-E2B9-4C93-A978-F66FEC826370}" type="presOf" srcId="{F2C3C9D6-28DA-4D19-B5D5-AB94E91A7A7D}" destId="{836B9300-5A3C-4C85-92D4-CB9E3C7BF8D5}" srcOrd="0" destOrd="0" presId="urn:microsoft.com/office/officeart/2005/8/layout/vList2"/>
    <dgm:cxn modelId="{E3781378-B79D-4204-9187-44E7CF0947ED}" type="presOf" srcId="{97C343F6-72CF-492A-8C58-37B7BF448E7C}" destId="{EEC77569-912A-4EF0-8C99-2873D156CF40}" srcOrd="0" destOrd="0" presId="urn:microsoft.com/office/officeart/2005/8/layout/vList2"/>
    <dgm:cxn modelId="{3CEC3082-E7C7-47C0-AE95-BB8902E39795}" srcId="{194EEA16-E4E9-4928-80DF-14590582CABA}" destId="{71D7A5F0-F15E-4969-811E-26B2143C7806}" srcOrd="3" destOrd="0" parTransId="{07E11C5D-5C3C-4347-BE00-41B2A4477877}" sibTransId="{187891B8-9ED9-482E-BE1F-4CAC114B4AA0}"/>
    <dgm:cxn modelId="{3070248D-9DDD-4B7F-81A0-6B8655EF0F0B}" srcId="{194EEA16-E4E9-4928-80DF-14590582CABA}" destId="{6679CE89-12A8-4679-B706-D9FC06DF299F}" srcOrd="2" destOrd="0" parTransId="{9D9634A3-50C4-425D-BBD5-7A6708DB77CA}" sibTransId="{2E4366E8-C15A-403C-8FA5-8E1C07B6CE6D}"/>
    <dgm:cxn modelId="{A67AF195-B16B-4C03-A44B-735B5AC0CCA6}" srcId="{194EEA16-E4E9-4928-80DF-14590582CABA}" destId="{F2C3C9D6-28DA-4D19-B5D5-AB94E91A7A7D}" srcOrd="4" destOrd="0" parTransId="{0DA23A56-CB55-4815-8D5C-9E9554132D8B}" sibTransId="{5E149D68-06BA-4E3F-80B6-D38E5F4C7E8E}"/>
    <dgm:cxn modelId="{90470598-D761-427D-A1EC-FF91E1745980}" type="presOf" srcId="{6679CE89-12A8-4679-B706-D9FC06DF299F}" destId="{A604145A-0191-4C1A-9C46-A786ACC30203}" srcOrd="0" destOrd="0" presId="urn:microsoft.com/office/officeart/2005/8/layout/vList2"/>
    <dgm:cxn modelId="{5ACCAEA0-4AFB-4B6A-9F76-32A3AA1492EF}" type="presOf" srcId="{49A92A04-A39D-4217-855B-14EE6C14552F}" destId="{362CA611-92E1-48BE-B6A6-DBECF3E9B5DF}" srcOrd="0" destOrd="1" presId="urn:microsoft.com/office/officeart/2005/8/layout/vList2"/>
    <dgm:cxn modelId="{533C5CA6-794D-4350-9C6B-8FB6D03268D1}" type="presOf" srcId="{BEACC315-CCBB-425D-82CF-77601861CE66}" destId="{95603F32-8CCB-40AB-A012-A9D225D0BBDB}" srcOrd="0" destOrd="0" presId="urn:microsoft.com/office/officeart/2005/8/layout/vList2"/>
    <dgm:cxn modelId="{9DDA8CAD-BA5D-41A0-BA73-9D4AD1E4B66C}" srcId="{97C343F6-72CF-492A-8C58-37B7BF448E7C}" destId="{01B2649E-DB3C-4BC7-921A-B2B4590E2802}" srcOrd="0" destOrd="0" parTransId="{7F5D8B80-50FC-4482-93B9-0D71FE8FD38C}" sibTransId="{31B9FCCF-8433-4080-8D12-06F4BDAE239F}"/>
    <dgm:cxn modelId="{B854C3B0-408F-47AC-9569-EE6E09ED3E67}" srcId="{117C46EE-CE80-4CD8-AD38-D960038A9489}" destId="{676B28B3-100A-405B-946D-64642F3CA9D8}" srcOrd="0" destOrd="0" parTransId="{CD39E193-7C9B-49E7-8C99-F61934050B85}" sibTransId="{A6F2314F-29E3-49D8-B041-49D1D713C810}"/>
    <dgm:cxn modelId="{7A2170B3-D0AC-4F90-BBF3-3D282819A145}" srcId="{6679CE89-12A8-4679-B706-D9FC06DF299F}" destId="{BEACC315-CCBB-425D-82CF-77601861CE66}" srcOrd="0" destOrd="0" parTransId="{717FDA14-8001-46B9-B5AE-2AC335370F2A}" sibTransId="{A75F9FED-E40F-4958-9CFF-9FEB899A2B88}"/>
    <dgm:cxn modelId="{18E0A2DD-DAE7-4BF0-92BA-AE14D9D34FF0}" type="presOf" srcId="{117C46EE-CE80-4CD8-AD38-D960038A9489}" destId="{7221D330-D365-4468-AA63-FEFEBB406B34}" srcOrd="0" destOrd="0" presId="urn:microsoft.com/office/officeart/2005/8/layout/vList2"/>
    <dgm:cxn modelId="{0C8DCFE2-1907-4098-8D6C-426A55C9E7C1}" srcId="{194EEA16-E4E9-4928-80DF-14590582CABA}" destId="{97C343F6-72CF-492A-8C58-37B7BF448E7C}" srcOrd="0" destOrd="0" parTransId="{A1180E89-6CAD-444C-9830-43C93A9CE614}" sibTransId="{810088B6-D691-47A0-93F3-82060AA0B6CF}"/>
    <dgm:cxn modelId="{BEEA836D-A6FC-4994-B220-72116057502D}" type="presParOf" srcId="{F2DDAC5D-A107-41D8-87DE-641711F51D88}" destId="{EEC77569-912A-4EF0-8C99-2873D156CF40}" srcOrd="0" destOrd="0" presId="urn:microsoft.com/office/officeart/2005/8/layout/vList2"/>
    <dgm:cxn modelId="{388BC9D6-4768-4C0E-B4D6-AE9DF1E473A0}" type="presParOf" srcId="{F2DDAC5D-A107-41D8-87DE-641711F51D88}" destId="{DCC8E435-B74E-4538-9CD0-AF781E67B38A}" srcOrd="1" destOrd="0" presId="urn:microsoft.com/office/officeart/2005/8/layout/vList2"/>
    <dgm:cxn modelId="{C4D22822-A835-4923-97A3-45C696EBF5AF}" type="presParOf" srcId="{F2DDAC5D-A107-41D8-87DE-641711F51D88}" destId="{7221D330-D365-4468-AA63-FEFEBB406B34}" srcOrd="2" destOrd="0" presId="urn:microsoft.com/office/officeart/2005/8/layout/vList2"/>
    <dgm:cxn modelId="{AE6B6DEA-63CA-48D1-99D0-570A2EC4468A}" type="presParOf" srcId="{F2DDAC5D-A107-41D8-87DE-641711F51D88}" destId="{362CA611-92E1-48BE-B6A6-DBECF3E9B5DF}" srcOrd="3" destOrd="0" presId="urn:microsoft.com/office/officeart/2005/8/layout/vList2"/>
    <dgm:cxn modelId="{B04FC589-3F34-4CDB-A247-C5C66BA692A2}" type="presParOf" srcId="{F2DDAC5D-A107-41D8-87DE-641711F51D88}" destId="{A604145A-0191-4C1A-9C46-A786ACC30203}" srcOrd="4" destOrd="0" presId="urn:microsoft.com/office/officeart/2005/8/layout/vList2"/>
    <dgm:cxn modelId="{5DF3F8FC-FD3C-4BBE-B96F-08CC0094F771}" type="presParOf" srcId="{F2DDAC5D-A107-41D8-87DE-641711F51D88}" destId="{95603F32-8CCB-40AB-A012-A9D225D0BBDB}" srcOrd="5" destOrd="0" presId="urn:microsoft.com/office/officeart/2005/8/layout/vList2"/>
    <dgm:cxn modelId="{E60BE42E-7320-4FDC-95F4-DCC048FFADEB}" type="presParOf" srcId="{F2DDAC5D-A107-41D8-87DE-641711F51D88}" destId="{E548C030-57DC-4BC3-9949-36FDCF320B8D}" srcOrd="6" destOrd="0" presId="urn:microsoft.com/office/officeart/2005/8/layout/vList2"/>
    <dgm:cxn modelId="{81ECA6B2-6F41-4337-9192-580D34341BC0}" type="presParOf" srcId="{F2DDAC5D-A107-41D8-87DE-641711F51D88}" destId="{DBC36EDD-682F-458D-91E3-DCD4831976E6}" srcOrd="7" destOrd="0" presId="urn:microsoft.com/office/officeart/2005/8/layout/vList2"/>
    <dgm:cxn modelId="{BD56C160-08D1-4C64-8392-2B09AD3CA06E}" type="presParOf" srcId="{F2DDAC5D-A107-41D8-87DE-641711F51D88}" destId="{836B9300-5A3C-4C85-92D4-CB9E3C7BF8D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43DFDF-423A-427D-8A50-8BB41FAFBC93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8E30BE-5835-4E21-9BA8-A0704723EBAC}">
      <dgm:prSet/>
      <dgm:spPr/>
      <dgm:t>
        <a:bodyPr/>
        <a:lstStyle/>
        <a:p>
          <a:r>
            <a:rPr lang="pt-PT" dirty="0"/>
            <a:t>DERIVAÇÃO </a:t>
          </a:r>
          <a:endParaRPr lang="en-US" dirty="0"/>
        </a:p>
      </dgm:t>
    </dgm:pt>
    <dgm:pt modelId="{80AB456B-D102-4B69-9164-CF5727986DA1}" type="parTrans" cxnId="{BC63FB89-32B6-4FED-8C01-2DFB1F659856}">
      <dgm:prSet/>
      <dgm:spPr/>
      <dgm:t>
        <a:bodyPr/>
        <a:lstStyle/>
        <a:p>
          <a:endParaRPr lang="en-US"/>
        </a:p>
      </dgm:t>
    </dgm:pt>
    <dgm:pt modelId="{0F8445C6-ADB5-4AE8-A20C-EB96A3528759}" type="sibTrans" cxnId="{BC63FB89-32B6-4FED-8C01-2DFB1F659856}">
      <dgm:prSet/>
      <dgm:spPr/>
      <dgm:t>
        <a:bodyPr/>
        <a:lstStyle/>
        <a:p>
          <a:endParaRPr lang="en-US"/>
        </a:p>
      </dgm:t>
    </dgm:pt>
    <dgm:pt modelId="{DC031EA6-5840-4410-8D22-C7910E305E18}">
      <dgm:prSet/>
      <dgm:spPr/>
      <dgm:t>
        <a:bodyPr/>
        <a:lstStyle/>
        <a:p>
          <a:r>
            <a:rPr lang="pt-PT" dirty="0"/>
            <a:t>CONVERSÃO</a:t>
          </a:r>
          <a:endParaRPr lang="en-US" dirty="0"/>
        </a:p>
      </dgm:t>
    </dgm:pt>
    <dgm:pt modelId="{3EECCD3F-2A1C-470F-AC9F-2986A69AC942}" type="parTrans" cxnId="{1E91BC95-1BD3-4268-B98B-7CAE8150D4C5}">
      <dgm:prSet/>
      <dgm:spPr/>
      <dgm:t>
        <a:bodyPr/>
        <a:lstStyle/>
        <a:p>
          <a:endParaRPr lang="en-US"/>
        </a:p>
      </dgm:t>
    </dgm:pt>
    <dgm:pt modelId="{B94180D3-37B2-41E1-9DEB-85A0BEB1A92A}" type="sibTrans" cxnId="{1E91BC95-1BD3-4268-B98B-7CAE8150D4C5}">
      <dgm:prSet/>
      <dgm:spPr/>
      <dgm:t>
        <a:bodyPr/>
        <a:lstStyle/>
        <a:p>
          <a:endParaRPr lang="en-US"/>
        </a:p>
      </dgm:t>
    </dgm:pt>
    <dgm:pt modelId="{EC1B4126-5C79-4AB7-BF27-0CD34D7D0D85}">
      <dgm:prSet/>
      <dgm:spPr/>
      <dgm:t>
        <a:bodyPr/>
        <a:lstStyle/>
        <a:p>
          <a:r>
            <a:rPr lang="pt-PT" dirty="0">
              <a:highlight>
                <a:srgbClr val="FF33CC"/>
              </a:highlight>
            </a:rPr>
            <a:t>TRUNCAÇÃO  E SIGLAÇÃO</a:t>
          </a:r>
          <a:endParaRPr lang="en-US" dirty="0">
            <a:highlight>
              <a:srgbClr val="FF33CC"/>
            </a:highlight>
          </a:endParaRPr>
        </a:p>
      </dgm:t>
    </dgm:pt>
    <dgm:pt modelId="{845E3426-21AA-4D72-A347-A8C6125F2466}" type="parTrans" cxnId="{862056A7-4221-4DAB-8B6F-9F828AE7408A}">
      <dgm:prSet/>
      <dgm:spPr/>
      <dgm:t>
        <a:bodyPr/>
        <a:lstStyle/>
        <a:p>
          <a:endParaRPr lang="en-US"/>
        </a:p>
      </dgm:t>
    </dgm:pt>
    <dgm:pt modelId="{295928A9-1DA2-4438-B8F3-1B4B013E1893}" type="sibTrans" cxnId="{862056A7-4221-4DAB-8B6F-9F828AE7408A}">
      <dgm:prSet/>
      <dgm:spPr/>
      <dgm:t>
        <a:bodyPr/>
        <a:lstStyle/>
        <a:p>
          <a:endParaRPr lang="en-US"/>
        </a:p>
      </dgm:t>
    </dgm:pt>
    <dgm:pt modelId="{1C84A23C-A5D2-40EA-99E8-12E306B9A965}">
      <dgm:prSet/>
      <dgm:spPr/>
      <dgm:t>
        <a:bodyPr/>
        <a:lstStyle/>
        <a:p>
          <a:r>
            <a:rPr lang="pt-PT" dirty="0"/>
            <a:t>COMPOSIÇÃO</a:t>
          </a:r>
          <a:endParaRPr lang="cs-CZ" dirty="0"/>
        </a:p>
      </dgm:t>
    </dgm:pt>
    <dgm:pt modelId="{09CF3737-09E7-4CD2-94AA-3CD0C3465D68}" type="parTrans" cxnId="{97B41026-D1BE-4A06-9AC1-8520F06B6922}">
      <dgm:prSet/>
      <dgm:spPr/>
      <dgm:t>
        <a:bodyPr/>
        <a:lstStyle/>
        <a:p>
          <a:endParaRPr lang="cs-CZ"/>
        </a:p>
      </dgm:t>
    </dgm:pt>
    <dgm:pt modelId="{6B48AB7B-90B8-4F18-889F-B014084418B2}" type="sibTrans" cxnId="{97B41026-D1BE-4A06-9AC1-8520F06B6922}">
      <dgm:prSet/>
      <dgm:spPr/>
      <dgm:t>
        <a:bodyPr/>
        <a:lstStyle/>
        <a:p>
          <a:endParaRPr lang="cs-CZ"/>
        </a:p>
      </dgm:t>
    </dgm:pt>
    <dgm:pt modelId="{AC2C2CC2-D372-4A24-8D54-8CD185606FDA}" type="pres">
      <dgm:prSet presAssocID="{3143DFDF-423A-427D-8A50-8BB41FAFBC93}" presName="linear" presStyleCnt="0">
        <dgm:presLayoutVars>
          <dgm:animLvl val="lvl"/>
          <dgm:resizeHandles val="exact"/>
        </dgm:presLayoutVars>
      </dgm:prSet>
      <dgm:spPr/>
    </dgm:pt>
    <dgm:pt modelId="{02EAA968-020A-4970-8139-C223BDF056B1}" type="pres">
      <dgm:prSet presAssocID="{CA8E30BE-5835-4E21-9BA8-A0704723EBA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CF8EEB-88B4-4FC7-9544-9F8DC44332BB}" type="pres">
      <dgm:prSet presAssocID="{0F8445C6-ADB5-4AE8-A20C-EB96A3528759}" presName="spacer" presStyleCnt="0"/>
      <dgm:spPr/>
    </dgm:pt>
    <dgm:pt modelId="{47A61398-D905-494B-A790-9AC935A4A05C}" type="pres">
      <dgm:prSet presAssocID="{1C84A23C-A5D2-40EA-99E8-12E306B9A96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A3E8288-EE95-4CAF-8546-35C4B2A0807C}" type="pres">
      <dgm:prSet presAssocID="{6B48AB7B-90B8-4F18-889F-B014084418B2}" presName="spacer" presStyleCnt="0"/>
      <dgm:spPr/>
    </dgm:pt>
    <dgm:pt modelId="{89297BEA-63BA-4C8D-A91C-D30A1F93FED3}" type="pres">
      <dgm:prSet presAssocID="{DC031EA6-5840-4410-8D22-C7910E305E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130CEF-31ED-4DAC-B566-2AE906753F4F}" type="pres">
      <dgm:prSet presAssocID="{B94180D3-37B2-41E1-9DEB-85A0BEB1A92A}" presName="spacer" presStyleCnt="0"/>
      <dgm:spPr/>
    </dgm:pt>
    <dgm:pt modelId="{EAADF117-B7A3-475E-93DE-68E04AA3C847}" type="pres">
      <dgm:prSet presAssocID="{EC1B4126-5C79-4AB7-BF27-0CD34D7D0D8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97D7801-3FA0-4C76-88CD-02B43004858A}" type="presOf" srcId="{EC1B4126-5C79-4AB7-BF27-0CD34D7D0D85}" destId="{EAADF117-B7A3-475E-93DE-68E04AA3C847}" srcOrd="0" destOrd="0" presId="urn:microsoft.com/office/officeart/2005/8/layout/vList2"/>
    <dgm:cxn modelId="{F0C64003-0CAD-44FC-83E3-21B48CBF507C}" type="presOf" srcId="{CA8E30BE-5835-4E21-9BA8-A0704723EBAC}" destId="{02EAA968-020A-4970-8139-C223BDF056B1}" srcOrd="0" destOrd="0" presId="urn:microsoft.com/office/officeart/2005/8/layout/vList2"/>
    <dgm:cxn modelId="{97B41026-D1BE-4A06-9AC1-8520F06B6922}" srcId="{3143DFDF-423A-427D-8A50-8BB41FAFBC93}" destId="{1C84A23C-A5D2-40EA-99E8-12E306B9A965}" srcOrd="1" destOrd="0" parTransId="{09CF3737-09E7-4CD2-94AA-3CD0C3465D68}" sibTransId="{6B48AB7B-90B8-4F18-889F-B014084418B2}"/>
    <dgm:cxn modelId="{7E3C266E-DA4B-4443-BF81-CD32A9231746}" type="presOf" srcId="{DC031EA6-5840-4410-8D22-C7910E305E18}" destId="{89297BEA-63BA-4C8D-A91C-D30A1F93FED3}" srcOrd="0" destOrd="0" presId="urn:microsoft.com/office/officeart/2005/8/layout/vList2"/>
    <dgm:cxn modelId="{BC63FB89-32B6-4FED-8C01-2DFB1F659856}" srcId="{3143DFDF-423A-427D-8A50-8BB41FAFBC93}" destId="{CA8E30BE-5835-4E21-9BA8-A0704723EBAC}" srcOrd="0" destOrd="0" parTransId="{80AB456B-D102-4B69-9164-CF5727986DA1}" sibTransId="{0F8445C6-ADB5-4AE8-A20C-EB96A3528759}"/>
    <dgm:cxn modelId="{1E91BC95-1BD3-4268-B98B-7CAE8150D4C5}" srcId="{3143DFDF-423A-427D-8A50-8BB41FAFBC93}" destId="{DC031EA6-5840-4410-8D22-C7910E305E18}" srcOrd="2" destOrd="0" parTransId="{3EECCD3F-2A1C-470F-AC9F-2986A69AC942}" sibTransId="{B94180D3-37B2-41E1-9DEB-85A0BEB1A92A}"/>
    <dgm:cxn modelId="{C23EDE9B-A830-4A6A-A4C9-7841A695E821}" type="presOf" srcId="{3143DFDF-423A-427D-8A50-8BB41FAFBC93}" destId="{AC2C2CC2-D372-4A24-8D54-8CD185606FDA}" srcOrd="0" destOrd="0" presId="urn:microsoft.com/office/officeart/2005/8/layout/vList2"/>
    <dgm:cxn modelId="{862056A7-4221-4DAB-8B6F-9F828AE7408A}" srcId="{3143DFDF-423A-427D-8A50-8BB41FAFBC93}" destId="{EC1B4126-5C79-4AB7-BF27-0CD34D7D0D85}" srcOrd="3" destOrd="0" parTransId="{845E3426-21AA-4D72-A347-A8C6125F2466}" sibTransId="{295928A9-1DA2-4438-B8F3-1B4B013E1893}"/>
    <dgm:cxn modelId="{FAF9D2AF-2FFE-43B6-8707-A88486FE7AE4}" type="presOf" srcId="{1C84A23C-A5D2-40EA-99E8-12E306B9A965}" destId="{47A61398-D905-494B-A790-9AC935A4A05C}" srcOrd="0" destOrd="0" presId="urn:microsoft.com/office/officeart/2005/8/layout/vList2"/>
    <dgm:cxn modelId="{5FD99C9F-7700-4FA3-B7A1-41B465337A47}" type="presParOf" srcId="{AC2C2CC2-D372-4A24-8D54-8CD185606FDA}" destId="{02EAA968-020A-4970-8139-C223BDF056B1}" srcOrd="0" destOrd="0" presId="urn:microsoft.com/office/officeart/2005/8/layout/vList2"/>
    <dgm:cxn modelId="{133F941C-6A29-4422-B060-6D565C44455D}" type="presParOf" srcId="{AC2C2CC2-D372-4A24-8D54-8CD185606FDA}" destId="{C4CF8EEB-88B4-4FC7-9544-9F8DC44332BB}" srcOrd="1" destOrd="0" presId="urn:microsoft.com/office/officeart/2005/8/layout/vList2"/>
    <dgm:cxn modelId="{48D7F6E7-C3ED-480B-963B-82C966515930}" type="presParOf" srcId="{AC2C2CC2-D372-4A24-8D54-8CD185606FDA}" destId="{47A61398-D905-494B-A790-9AC935A4A05C}" srcOrd="2" destOrd="0" presId="urn:microsoft.com/office/officeart/2005/8/layout/vList2"/>
    <dgm:cxn modelId="{7869AA62-1F71-4521-9478-6B0785963001}" type="presParOf" srcId="{AC2C2CC2-D372-4A24-8D54-8CD185606FDA}" destId="{3A3E8288-EE95-4CAF-8546-35C4B2A0807C}" srcOrd="3" destOrd="0" presId="urn:microsoft.com/office/officeart/2005/8/layout/vList2"/>
    <dgm:cxn modelId="{16204AE8-B175-44CE-BAAB-6EAC4685AED0}" type="presParOf" srcId="{AC2C2CC2-D372-4A24-8D54-8CD185606FDA}" destId="{89297BEA-63BA-4C8D-A91C-D30A1F93FED3}" srcOrd="4" destOrd="0" presId="urn:microsoft.com/office/officeart/2005/8/layout/vList2"/>
    <dgm:cxn modelId="{DCD0CE95-C49D-46C8-9288-9A353887841C}" type="presParOf" srcId="{AC2C2CC2-D372-4A24-8D54-8CD185606FDA}" destId="{A1130CEF-31ED-4DAC-B566-2AE906753F4F}" srcOrd="5" destOrd="0" presId="urn:microsoft.com/office/officeart/2005/8/layout/vList2"/>
    <dgm:cxn modelId="{DBDEC1D8-940F-40CA-A977-414DFE4BFC9C}" type="presParOf" srcId="{AC2C2CC2-D372-4A24-8D54-8CD185606FDA}" destId="{EAADF117-B7A3-475E-93DE-68E04AA3C8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43DFDF-423A-427D-8A50-8BB41FAFBC93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8E30BE-5835-4E21-9BA8-A0704723EBAC}">
      <dgm:prSet/>
      <dgm:spPr/>
      <dgm:t>
        <a:bodyPr/>
        <a:lstStyle/>
        <a:p>
          <a:r>
            <a:rPr lang="pt-PT" dirty="0">
              <a:highlight>
                <a:srgbClr val="FF33CC"/>
              </a:highlight>
            </a:rPr>
            <a:t>DERIVAÇÃO </a:t>
          </a:r>
          <a:endParaRPr lang="en-US" dirty="0">
            <a:highlight>
              <a:srgbClr val="FF33CC"/>
            </a:highlight>
          </a:endParaRPr>
        </a:p>
      </dgm:t>
    </dgm:pt>
    <dgm:pt modelId="{80AB456B-D102-4B69-9164-CF5727986DA1}" type="parTrans" cxnId="{BC63FB89-32B6-4FED-8C01-2DFB1F659856}">
      <dgm:prSet/>
      <dgm:spPr/>
      <dgm:t>
        <a:bodyPr/>
        <a:lstStyle/>
        <a:p>
          <a:endParaRPr lang="en-US"/>
        </a:p>
      </dgm:t>
    </dgm:pt>
    <dgm:pt modelId="{0F8445C6-ADB5-4AE8-A20C-EB96A3528759}" type="sibTrans" cxnId="{BC63FB89-32B6-4FED-8C01-2DFB1F659856}">
      <dgm:prSet/>
      <dgm:spPr/>
      <dgm:t>
        <a:bodyPr/>
        <a:lstStyle/>
        <a:p>
          <a:endParaRPr lang="en-US"/>
        </a:p>
      </dgm:t>
    </dgm:pt>
    <dgm:pt modelId="{DC031EA6-5840-4410-8D22-C7910E305E18}">
      <dgm:prSet/>
      <dgm:spPr/>
      <dgm:t>
        <a:bodyPr/>
        <a:lstStyle/>
        <a:p>
          <a:r>
            <a:rPr lang="pt-PT" dirty="0"/>
            <a:t>CONVERSÃO</a:t>
          </a:r>
          <a:endParaRPr lang="en-US" dirty="0"/>
        </a:p>
      </dgm:t>
    </dgm:pt>
    <dgm:pt modelId="{3EECCD3F-2A1C-470F-AC9F-2986A69AC942}" type="parTrans" cxnId="{1E91BC95-1BD3-4268-B98B-7CAE8150D4C5}">
      <dgm:prSet/>
      <dgm:spPr/>
      <dgm:t>
        <a:bodyPr/>
        <a:lstStyle/>
        <a:p>
          <a:endParaRPr lang="en-US"/>
        </a:p>
      </dgm:t>
    </dgm:pt>
    <dgm:pt modelId="{B94180D3-37B2-41E1-9DEB-85A0BEB1A92A}" type="sibTrans" cxnId="{1E91BC95-1BD3-4268-B98B-7CAE8150D4C5}">
      <dgm:prSet/>
      <dgm:spPr/>
      <dgm:t>
        <a:bodyPr/>
        <a:lstStyle/>
        <a:p>
          <a:endParaRPr lang="en-US"/>
        </a:p>
      </dgm:t>
    </dgm:pt>
    <dgm:pt modelId="{EC1B4126-5C79-4AB7-BF27-0CD34D7D0D85}">
      <dgm:prSet/>
      <dgm:spPr/>
      <dgm:t>
        <a:bodyPr/>
        <a:lstStyle/>
        <a:p>
          <a:r>
            <a:rPr lang="pt-PT" dirty="0"/>
            <a:t>TRUNCAÇÃO  E SIGLAÇÃO</a:t>
          </a:r>
          <a:endParaRPr lang="en-US" dirty="0"/>
        </a:p>
      </dgm:t>
    </dgm:pt>
    <dgm:pt modelId="{845E3426-21AA-4D72-A347-A8C6125F2466}" type="parTrans" cxnId="{862056A7-4221-4DAB-8B6F-9F828AE7408A}">
      <dgm:prSet/>
      <dgm:spPr/>
      <dgm:t>
        <a:bodyPr/>
        <a:lstStyle/>
        <a:p>
          <a:endParaRPr lang="en-US"/>
        </a:p>
      </dgm:t>
    </dgm:pt>
    <dgm:pt modelId="{295928A9-1DA2-4438-B8F3-1B4B013E1893}" type="sibTrans" cxnId="{862056A7-4221-4DAB-8B6F-9F828AE7408A}">
      <dgm:prSet/>
      <dgm:spPr/>
      <dgm:t>
        <a:bodyPr/>
        <a:lstStyle/>
        <a:p>
          <a:endParaRPr lang="en-US"/>
        </a:p>
      </dgm:t>
    </dgm:pt>
    <dgm:pt modelId="{1C84A23C-A5D2-40EA-99E8-12E306B9A965}">
      <dgm:prSet/>
      <dgm:spPr/>
      <dgm:t>
        <a:bodyPr/>
        <a:lstStyle/>
        <a:p>
          <a:r>
            <a:rPr lang="pt-PT" dirty="0"/>
            <a:t>COMPOSIÇÃO</a:t>
          </a:r>
          <a:endParaRPr lang="cs-CZ" dirty="0"/>
        </a:p>
      </dgm:t>
    </dgm:pt>
    <dgm:pt modelId="{09CF3737-09E7-4CD2-94AA-3CD0C3465D68}" type="parTrans" cxnId="{97B41026-D1BE-4A06-9AC1-8520F06B6922}">
      <dgm:prSet/>
      <dgm:spPr/>
      <dgm:t>
        <a:bodyPr/>
        <a:lstStyle/>
        <a:p>
          <a:endParaRPr lang="cs-CZ"/>
        </a:p>
      </dgm:t>
    </dgm:pt>
    <dgm:pt modelId="{6B48AB7B-90B8-4F18-889F-B014084418B2}" type="sibTrans" cxnId="{97B41026-D1BE-4A06-9AC1-8520F06B6922}">
      <dgm:prSet/>
      <dgm:spPr/>
      <dgm:t>
        <a:bodyPr/>
        <a:lstStyle/>
        <a:p>
          <a:endParaRPr lang="cs-CZ"/>
        </a:p>
      </dgm:t>
    </dgm:pt>
    <dgm:pt modelId="{AC2C2CC2-D372-4A24-8D54-8CD185606FDA}" type="pres">
      <dgm:prSet presAssocID="{3143DFDF-423A-427D-8A50-8BB41FAFBC93}" presName="linear" presStyleCnt="0">
        <dgm:presLayoutVars>
          <dgm:animLvl val="lvl"/>
          <dgm:resizeHandles val="exact"/>
        </dgm:presLayoutVars>
      </dgm:prSet>
      <dgm:spPr/>
    </dgm:pt>
    <dgm:pt modelId="{02EAA968-020A-4970-8139-C223BDF056B1}" type="pres">
      <dgm:prSet presAssocID="{CA8E30BE-5835-4E21-9BA8-A0704723EBAC}" presName="parentText" presStyleLbl="node1" presStyleIdx="0" presStyleCnt="4" custLinFactY="-2785" custLinFactNeighborX="1916" custLinFactNeighborY="-100000">
        <dgm:presLayoutVars>
          <dgm:chMax val="0"/>
          <dgm:bulletEnabled val="1"/>
        </dgm:presLayoutVars>
      </dgm:prSet>
      <dgm:spPr/>
    </dgm:pt>
    <dgm:pt modelId="{C4CF8EEB-88B4-4FC7-9544-9F8DC44332BB}" type="pres">
      <dgm:prSet presAssocID="{0F8445C6-ADB5-4AE8-A20C-EB96A3528759}" presName="spacer" presStyleCnt="0"/>
      <dgm:spPr/>
    </dgm:pt>
    <dgm:pt modelId="{47A61398-D905-494B-A790-9AC935A4A05C}" type="pres">
      <dgm:prSet presAssocID="{1C84A23C-A5D2-40EA-99E8-12E306B9A96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A3E8288-EE95-4CAF-8546-35C4B2A0807C}" type="pres">
      <dgm:prSet presAssocID="{6B48AB7B-90B8-4F18-889F-B014084418B2}" presName="spacer" presStyleCnt="0"/>
      <dgm:spPr/>
    </dgm:pt>
    <dgm:pt modelId="{89297BEA-63BA-4C8D-A91C-D30A1F93FED3}" type="pres">
      <dgm:prSet presAssocID="{DC031EA6-5840-4410-8D22-C7910E305E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130CEF-31ED-4DAC-B566-2AE906753F4F}" type="pres">
      <dgm:prSet presAssocID="{B94180D3-37B2-41E1-9DEB-85A0BEB1A92A}" presName="spacer" presStyleCnt="0"/>
      <dgm:spPr/>
    </dgm:pt>
    <dgm:pt modelId="{EAADF117-B7A3-475E-93DE-68E04AA3C847}" type="pres">
      <dgm:prSet presAssocID="{EC1B4126-5C79-4AB7-BF27-0CD34D7D0D8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97D7801-3FA0-4C76-88CD-02B43004858A}" type="presOf" srcId="{EC1B4126-5C79-4AB7-BF27-0CD34D7D0D85}" destId="{EAADF117-B7A3-475E-93DE-68E04AA3C847}" srcOrd="0" destOrd="0" presId="urn:microsoft.com/office/officeart/2005/8/layout/vList2"/>
    <dgm:cxn modelId="{F0C64003-0CAD-44FC-83E3-21B48CBF507C}" type="presOf" srcId="{CA8E30BE-5835-4E21-9BA8-A0704723EBAC}" destId="{02EAA968-020A-4970-8139-C223BDF056B1}" srcOrd="0" destOrd="0" presId="urn:microsoft.com/office/officeart/2005/8/layout/vList2"/>
    <dgm:cxn modelId="{97B41026-D1BE-4A06-9AC1-8520F06B6922}" srcId="{3143DFDF-423A-427D-8A50-8BB41FAFBC93}" destId="{1C84A23C-A5D2-40EA-99E8-12E306B9A965}" srcOrd="1" destOrd="0" parTransId="{09CF3737-09E7-4CD2-94AA-3CD0C3465D68}" sibTransId="{6B48AB7B-90B8-4F18-889F-B014084418B2}"/>
    <dgm:cxn modelId="{7E3C266E-DA4B-4443-BF81-CD32A9231746}" type="presOf" srcId="{DC031EA6-5840-4410-8D22-C7910E305E18}" destId="{89297BEA-63BA-4C8D-A91C-D30A1F93FED3}" srcOrd="0" destOrd="0" presId="urn:microsoft.com/office/officeart/2005/8/layout/vList2"/>
    <dgm:cxn modelId="{BC63FB89-32B6-4FED-8C01-2DFB1F659856}" srcId="{3143DFDF-423A-427D-8A50-8BB41FAFBC93}" destId="{CA8E30BE-5835-4E21-9BA8-A0704723EBAC}" srcOrd="0" destOrd="0" parTransId="{80AB456B-D102-4B69-9164-CF5727986DA1}" sibTransId="{0F8445C6-ADB5-4AE8-A20C-EB96A3528759}"/>
    <dgm:cxn modelId="{1E91BC95-1BD3-4268-B98B-7CAE8150D4C5}" srcId="{3143DFDF-423A-427D-8A50-8BB41FAFBC93}" destId="{DC031EA6-5840-4410-8D22-C7910E305E18}" srcOrd="2" destOrd="0" parTransId="{3EECCD3F-2A1C-470F-AC9F-2986A69AC942}" sibTransId="{B94180D3-37B2-41E1-9DEB-85A0BEB1A92A}"/>
    <dgm:cxn modelId="{C23EDE9B-A830-4A6A-A4C9-7841A695E821}" type="presOf" srcId="{3143DFDF-423A-427D-8A50-8BB41FAFBC93}" destId="{AC2C2CC2-D372-4A24-8D54-8CD185606FDA}" srcOrd="0" destOrd="0" presId="urn:microsoft.com/office/officeart/2005/8/layout/vList2"/>
    <dgm:cxn modelId="{862056A7-4221-4DAB-8B6F-9F828AE7408A}" srcId="{3143DFDF-423A-427D-8A50-8BB41FAFBC93}" destId="{EC1B4126-5C79-4AB7-BF27-0CD34D7D0D85}" srcOrd="3" destOrd="0" parTransId="{845E3426-21AA-4D72-A347-A8C6125F2466}" sibTransId="{295928A9-1DA2-4438-B8F3-1B4B013E1893}"/>
    <dgm:cxn modelId="{FAF9D2AF-2FFE-43B6-8707-A88486FE7AE4}" type="presOf" srcId="{1C84A23C-A5D2-40EA-99E8-12E306B9A965}" destId="{47A61398-D905-494B-A790-9AC935A4A05C}" srcOrd="0" destOrd="0" presId="urn:microsoft.com/office/officeart/2005/8/layout/vList2"/>
    <dgm:cxn modelId="{5FD99C9F-7700-4FA3-B7A1-41B465337A47}" type="presParOf" srcId="{AC2C2CC2-D372-4A24-8D54-8CD185606FDA}" destId="{02EAA968-020A-4970-8139-C223BDF056B1}" srcOrd="0" destOrd="0" presId="urn:microsoft.com/office/officeart/2005/8/layout/vList2"/>
    <dgm:cxn modelId="{133F941C-6A29-4422-B060-6D565C44455D}" type="presParOf" srcId="{AC2C2CC2-D372-4A24-8D54-8CD185606FDA}" destId="{C4CF8EEB-88B4-4FC7-9544-9F8DC44332BB}" srcOrd="1" destOrd="0" presId="urn:microsoft.com/office/officeart/2005/8/layout/vList2"/>
    <dgm:cxn modelId="{48D7F6E7-C3ED-480B-963B-82C966515930}" type="presParOf" srcId="{AC2C2CC2-D372-4A24-8D54-8CD185606FDA}" destId="{47A61398-D905-494B-A790-9AC935A4A05C}" srcOrd="2" destOrd="0" presId="urn:microsoft.com/office/officeart/2005/8/layout/vList2"/>
    <dgm:cxn modelId="{7869AA62-1F71-4521-9478-6B0785963001}" type="presParOf" srcId="{AC2C2CC2-D372-4A24-8D54-8CD185606FDA}" destId="{3A3E8288-EE95-4CAF-8546-35C4B2A0807C}" srcOrd="3" destOrd="0" presId="urn:microsoft.com/office/officeart/2005/8/layout/vList2"/>
    <dgm:cxn modelId="{16204AE8-B175-44CE-BAAB-6EAC4685AED0}" type="presParOf" srcId="{AC2C2CC2-D372-4A24-8D54-8CD185606FDA}" destId="{89297BEA-63BA-4C8D-A91C-D30A1F93FED3}" srcOrd="4" destOrd="0" presId="urn:microsoft.com/office/officeart/2005/8/layout/vList2"/>
    <dgm:cxn modelId="{DCD0CE95-C49D-46C8-9288-9A353887841C}" type="presParOf" srcId="{AC2C2CC2-D372-4A24-8D54-8CD185606FDA}" destId="{A1130CEF-31ED-4DAC-B566-2AE906753F4F}" srcOrd="5" destOrd="0" presId="urn:microsoft.com/office/officeart/2005/8/layout/vList2"/>
    <dgm:cxn modelId="{DBDEC1D8-940F-40CA-A977-414DFE4BFC9C}" type="presParOf" srcId="{AC2C2CC2-D372-4A24-8D54-8CD185606FDA}" destId="{EAADF117-B7A3-475E-93DE-68E04AA3C8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33E27D-0395-43ED-BDA6-36BC8DD0038E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284282D-1EB4-4465-8CB9-C2ED0E19E2F9}">
      <dgm:prSet/>
      <dgm:spPr/>
      <dgm:t>
        <a:bodyPr/>
        <a:lstStyle/>
        <a:p>
          <a:r>
            <a:rPr lang="cs-CZ" dirty="0"/>
            <a:t>PŘEDPONY</a:t>
          </a:r>
        </a:p>
      </dgm:t>
    </dgm:pt>
    <dgm:pt modelId="{51E05455-5297-41DC-8F13-5D59F9E31EE9}" type="parTrans" cxnId="{BB49FC15-304C-4F3C-A092-1F0CF2B82BA2}">
      <dgm:prSet/>
      <dgm:spPr/>
      <dgm:t>
        <a:bodyPr/>
        <a:lstStyle/>
        <a:p>
          <a:endParaRPr lang="cs-CZ"/>
        </a:p>
      </dgm:t>
    </dgm:pt>
    <dgm:pt modelId="{9B5F9232-FDA1-44A4-BB31-EA554D226BDD}" type="sibTrans" cxnId="{BB49FC15-304C-4F3C-A092-1F0CF2B82BA2}">
      <dgm:prSet/>
      <dgm:spPr/>
      <dgm:t>
        <a:bodyPr/>
        <a:lstStyle/>
        <a:p>
          <a:endParaRPr lang="cs-CZ"/>
        </a:p>
      </dgm:t>
    </dgm:pt>
    <dgm:pt modelId="{83F23C60-E9D2-4700-B53B-34257F3F8B21}">
      <dgm:prSet/>
      <dgm:spPr/>
      <dgm:t>
        <a:bodyPr/>
        <a:lstStyle/>
        <a:p>
          <a:r>
            <a:rPr lang="cs-CZ" dirty="0"/>
            <a:t>-ŘECKÉ</a:t>
          </a:r>
        </a:p>
      </dgm:t>
    </dgm:pt>
    <dgm:pt modelId="{F247AC87-42F9-45C3-A5B0-03473619310D}" type="parTrans" cxnId="{CCC9D2D2-2D45-4ABD-9D79-783DE319BB97}">
      <dgm:prSet/>
      <dgm:spPr/>
      <dgm:t>
        <a:bodyPr/>
        <a:lstStyle/>
        <a:p>
          <a:endParaRPr lang="cs-CZ"/>
        </a:p>
      </dgm:t>
    </dgm:pt>
    <dgm:pt modelId="{2BC7E716-55E5-4F95-A89A-FF3B878A7985}" type="sibTrans" cxnId="{CCC9D2D2-2D45-4ABD-9D79-783DE319BB97}">
      <dgm:prSet/>
      <dgm:spPr/>
      <dgm:t>
        <a:bodyPr/>
        <a:lstStyle/>
        <a:p>
          <a:endParaRPr lang="cs-CZ"/>
        </a:p>
      </dgm:t>
    </dgm:pt>
    <dgm:pt modelId="{89944A86-B44F-49E8-BB31-DEE90DDC2CEF}">
      <dgm:prSet/>
      <dgm:spPr/>
      <dgm:t>
        <a:bodyPr/>
        <a:lstStyle/>
        <a:p>
          <a:r>
            <a:rPr lang="cs-CZ" dirty="0"/>
            <a:t>-LATINSKÉ</a:t>
          </a:r>
        </a:p>
      </dgm:t>
    </dgm:pt>
    <dgm:pt modelId="{180D379B-E38E-437A-A1C1-302DF924AB5C}" type="parTrans" cxnId="{4D8FE666-4345-41DF-9568-D42125AB38A9}">
      <dgm:prSet/>
      <dgm:spPr/>
      <dgm:t>
        <a:bodyPr/>
        <a:lstStyle/>
        <a:p>
          <a:endParaRPr lang="cs-CZ"/>
        </a:p>
      </dgm:t>
    </dgm:pt>
    <dgm:pt modelId="{D3B37C4A-586C-40A4-A8F5-DAE2DE4525E7}" type="sibTrans" cxnId="{4D8FE666-4345-41DF-9568-D42125AB38A9}">
      <dgm:prSet/>
      <dgm:spPr/>
      <dgm:t>
        <a:bodyPr/>
        <a:lstStyle/>
        <a:p>
          <a:endParaRPr lang="cs-CZ"/>
        </a:p>
      </dgm:t>
    </dgm:pt>
    <dgm:pt modelId="{4D5BF271-39F9-4A19-AE85-F5EDFBB32C0B}" type="pres">
      <dgm:prSet presAssocID="{EC33E27D-0395-43ED-BDA6-36BC8DD0038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73C807-55A3-422B-824E-E1185BEF4166}" type="pres">
      <dgm:prSet presAssocID="{F284282D-1EB4-4465-8CB9-C2ED0E19E2F9}" presName="vertOne" presStyleCnt="0"/>
      <dgm:spPr/>
    </dgm:pt>
    <dgm:pt modelId="{18C5FCA9-18D1-43A2-B78E-72CA7E0222C7}" type="pres">
      <dgm:prSet presAssocID="{F284282D-1EB4-4465-8CB9-C2ED0E19E2F9}" presName="txOne" presStyleLbl="node0" presStyleIdx="0" presStyleCnt="2" custScaleX="96622" custScaleY="29646" custLinFactNeighborX="64111" custLinFactNeighborY="-3159">
        <dgm:presLayoutVars>
          <dgm:chPref val="3"/>
        </dgm:presLayoutVars>
      </dgm:prSet>
      <dgm:spPr/>
    </dgm:pt>
    <dgm:pt modelId="{0E218D63-209C-476B-A227-66BC10A0F45D}" type="pres">
      <dgm:prSet presAssocID="{F284282D-1EB4-4465-8CB9-C2ED0E19E2F9}" presName="horzOne" presStyleCnt="0"/>
      <dgm:spPr/>
    </dgm:pt>
    <dgm:pt modelId="{DA66E939-04E9-4E4D-ABB6-C98BEEB68B30}" type="pres">
      <dgm:prSet presAssocID="{9B5F9232-FDA1-44A4-BB31-EA554D226BDD}" presName="sibSpaceOne" presStyleCnt="0"/>
      <dgm:spPr/>
    </dgm:pt>
    <dgm:pt modelId="{914A0F7B-4070-40E3-A403-9305CB335FCA}" type="pres">
      <dgm:prSet presAssocID="{83F23C60-E9D2-4700-B53B-34257F3F8B21}" presName="vertOne" presStyleCnt="0"/>
      <dgm:spPr/>
    </dgm:pt>
    <dgm:pt modelId="{92495DCE-E58C-4C8C-BAE7-F492A5B0BD41}" type="pres">
      <dgm:prSet presAssocID="{83F23C60-E9D2-4700-B53B-34257F3F8B21}" presName="txOne" presStyleLbl="node0" presStyleIdx="1" presStyleCnt="2" custAng="0" custScaleX="89504" custScaleY="24508" custLinFactX="-3634" custLinFactY="26522" custLinFactNeighborX="-100000" custLinFactNeighborY="100000">
        <dgm:presLayoutVars>
          <dgm:chPref val="3"/>
        </dgm:presLayoutVars>
      </dgm:prSet>
      <dgm:spPr/>
    </dgm:pt>
    <dgm:pt modelId="{737BA445-F12B-4B31-AA89-43D0630E294B}" type="pres">
      <dgm:prSet presAssocID="{83F23C60-E9D2-4700-B53B-34257F3F8B21}" presName="parTransOne" presStyleCnt="0"/>
      <dgm:spPr/>
    </dgm:pt>
    <dgm:pt modelId="{3E54075F-DE6D-4168-B159-2E9B38FEB0E7}" type="pres">
      <dgm:prSet presAssocID="{83F23C60-E9D2-4700-B53B-34257F3F8B21}" presName="horzOne" presStyleCnt="0"/>
      <dgm:spPr/>
    </dgm:pt>
    <dgm:pt modelId="{E177AEA1-5F5D-480B-9428-CDF6FFB0173B}" type="pres">
      <dgm:prSet presAssocID="{89944A86-B44F-49E8-BB31-DEE90DDC2CEF}" presName="vertTwo" presStyleCnt="0"/>
      <dgm:spPr/>
    </dgm:pt>
    <dgm:pt modelId="{B6814D5D-D9AB-4419-9D05-DBA20C14B01F}" type="pres">
      <dgm:prSet presAssocID="{89944A86-B44F-49E8-BB31-DEE90DDC2CEF}" presName="txTwo" presStyleLbl="node2" presStyleIdx="0" presStyleCnt="1" custScaleX="86530" custScaleY="22723" custLinFactNeighborX="-5052" custLinFactNeighborY="2014">
        <dgm:presLayoutVars>
          <dgm:chPref val="3"/>
        </dgm:presLayoutVars>
      </dgm:prSet>
      <dgm:spPr/>
    </dgm:pt>
    <dgm:pt modelId="{D79A8D85-8915-404F-B8F6-C3CD8E489D7E}" type="pres">
      <dgm:prSet presAssocID="{89944A86-B44F-49E8-BB31-DEE90DDC2CEF}" presName="horzTwo" presStyleCnt="0"/>
      <dgm:spPr/>
    </dgm:pt>
  </dgm:ptLst>
  <dgm:cxnLst>
    <dgm:cxn modelId="{80102D0A-BA0C-40FD-B92E-DF0610574C9D}" type="presOf" srcId="{F284282D-1EB4-4465-8CB9-C2ED0E19E2F9}" destId="{18C5FCA9-18D1-43A2-B78E-72CA7E0222C7}" srcOrd="0" destOrd="0" presId="urn:microsoft.com/office/officeart/2005/8/layout/hierarchy4"/>
    <dgm:cxn modelId="{BB49FC15-304C-4F3C-A092-1F0CF2B82BA2}" srcId="{EC33E27D-0395-43ED-BDA6-36BC8DD0038E}" destId="{F284282D-1EB4-4465-8CB9-C2ED0E19E2F9}" srcOrd="0" destOrd="0" parTransId="{51E05455-5297-41DC-8F13-5D59F9E31EE9}" sibTransId="{9B5F9232-FDA1-44A4-BB31-EA554D226BDD}"/>
    <dgm:cxn modelId="{4D8FE666-4345-41DF-9568-D42125AB38A9}" srcId="{83F23C60-E9D2-4700-B53B-34257F3F8B21}" destId="{89944A86-B44F-49E8-BB31-DEE90DDC2CEF}" srcOrd="0" destOrd="0" parTransId="{180D379B-E38E-437A-A1C1-302DF924AB5C}" sibTransId="{D3B37C4A-586C-40A4-A8F5-DAE2DE4525E7}"/>
    <dgm:cxn modelId="{C6BBB56E-D3FE-4EFA-8070-08F1902283EC}" type="presOf" srcId="{89944A86-B44F-49E8-BB31-DEE90DDC2CEF}" destId="{B6814D5D-D9AB-4419-9D05-DBA20C14B01F}" srcOrd="0" destOrd="0" presId="urn:microsoft.com/office/officeart/2005/8/layout/hierarchy4"/>
    <dgm:cxn modelId="{CCC9D2D2-2D45-4ABD-9D79-783DE319BB97}" srcId="{EC33E27D-0395-43ED-BDA6-36BC8DD0038E}" destId="{83F23C60-E9D2-4700-B53B-34257F3F8B21}" srcOrd="1" destOrd="0" parTransId="{F247AC87-42F9-45C3-A5B0-03473619310D}" sibTransId="{2BC7E716-55E5-4F95-A89A-FF3B878A7985}"/>
    <dgm:cxn modelId="{9AB0E7DA-DBC9-43E0-B733-CCAC1A5C0226}" type="presOf" srcId="{83F23C60-E9D2-4700-B53B-34257F3F8B21}" destId="{92495DCE-E58C-4C8C-BAE7-F492A5B0BD41}" srcOrd="0" destOrd="0" presId="urn:microsoft.com/office/officeart/2005/8/layout/hierarchy4"/>
    <dgm:cxn modelId="{BC9957EA-EE13-4956-A39D-895FF6ADFFB1}" type="presOf" srcId="{EC33E27D-0395-43ED-BDA6-36BC8DD0038E}" destId="{4D5BF271-39F9-4A19-AE85-F5EDFBB32C0B}" srcOrd="0" destOrd="0" presId="urn:microsoft.com/office/officeart/2005/8/layout/hierarchy4"/>
    <dgm:cxn modelId="{F8CA2953-46C3-4162-B3FE-FD2BEC07B2F5}" type="presParOf" srcId="{4D5BF271-39F9-4A19-AE85-F5EDFBB32C0B}" destId="{ED73C807-55A3-422B-824E-E1185BEF4166}" srcOrd="0" destOrd="0" presId="urn:microsoft.com/office/officeart/2005/8/layout/hierarchy4"/>
    <dgm:cxn modelId="{C674211A-FF01-4E40-9F26-045293E45CAE}" type="presParOf" srcId="{ED73C807-55A3-422B-824E-E1185BEF4166}" destId="{18C5FCA9-18D1-43A2-B78E-72CA7E0222C7}" srcOrd="0" destOrd="0" presId="urn:microsoft.com/office/officeart/2005/8/layout/hierarchy4"/>
    <dgm:cxn modelId="{2A2AE766-3DF8-4AE7-A890-B8272B598532}" type="presParOf" srcId="{ED73C807-55A3-422B-824E-E1185BEF4166}" destId="{0E218D63-209C-476B-A227-66BC10A0F45D}" srcOrd="1" destOrd="0" presId="urn:microsoft.com/office/officeart/2005/8/layout/hierarchy4"/>
    <dgm:cxn modelId="{91F7B0C1-1C81-483F-AEC9-734E6B448E3C}" type="presParOf" srcId="{4D5BF271-39F9-4A19-AE85-F5EDFBB32C0B}" destId="{DA66E939-04E9-4E4D-ABB6-C98BEEB68B30}" srcOrd="1" destOrd="0" presId="urn:microsoft.com/office/officeart/2005/8/layout/hierarchy4"/>
    <dgm:cxn modelId="{4D9BA7A8-BDC5-4294-82BC-91EA3B7A1B81}" type="presParOf" srcId="{4D5BF271-39F9-4A19-AE85-F5EDFBB32C0B}" destId="{914A0F7B-4070-40E3-A403-9305CB335FCA}" srcOrd="2" destOrd="0" presId="urn:microsoft.com/office/officeart/2005/8/layout/hierarchy4"/>
    <dgm:cxn modelId="{FD5A5554-8845-44E5-835A-905133F8AC58}" type="presParOf" srcId="{914A0F7B-4070-40E3-A403-9305CB335FCA}" destId="{92495DCE-E58C-4C8C-BAE7-F492A5B0BD41}" srcOrd="0" destOrd="0" presId="urn:microsoft.com/office/officeart/2005/8/layout/hierarchy4"/>
    <dgm:cxn modelId="{7A6E9D5E-3051-49FF-A68C-02FC7B2E2CC5}" type="presParOf" srcId="{914A0F7B-4070-40E3-A403-9305CB335FCA}" destId="{737BA445-F12B-4B31-AA89-43D0630E294B}" srcOrd="1" destOrd="0" presId="urn:microsoft.com/office/officeart/2005/8/layout/hierarchy4"/>
    <dgm:cxn modelId="{1CD6D6FB-15C4-4BBD-8D72-C82E1FDBF751}" type="presParOf" srcId="{914A0F7B-4070-40E3-A403-9305CB335FCA}" destId="{3E54075F-DE6D-4168-B159-2E9B38FEB0E7}" srcOrd="2" destOrd="0" presId="urn:microsoft.com/office/officeart/2005/8/layout/hierarchy4"/>
    <dgm:cxn modelId="{88B2975B-8ABF-47FF-9C58-F3210126DC40}" type="presParOf" srcId="{3E54075F-DE6D-4168-B159-2E9B38FEB0E7}" destId="{E177AEA1-5F5D-480B-9428-CDF6FFB0173B}" srcOrd="0" destOrd="0" presId="urn:microsoft.com/office/officeart/2005/8/layout/hierarchy4"/>
    <dgm:cxn modelId="{A21D8921-9197-4FAE-A7EF-C2D0826EFB91}" type="presParOf" srcId="{E177AEA1-5F5D-480B-9428-CDF6FFB0173B}" destId="{B6814D5D-D9AB-4419-9D05-DBA20C14B01F}" srcOrd="0" destOrd="0" presId="urn:microsoft.com/office/officeart/2005/8/layout/hierarchy4"/>
    <dgm:cxn modelId="{785ACCCB-3ED5-4674-BE8B-6F408D190042}" type="presParOf" srcId="{E177AEA1-5F5D-480B-9428-CDF6FFB0173B}" destId="{D79A8D85-8915-404F-B8F6-C3CD8E489D7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A4CC3E-886D-424D-8BFA-93D4D518E28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88F72CC-914D-4D64-8E91-1344E20CBFFB}">
      <dgm:prSet/>
      <dgm:spPr/>
      <dgm:t>
        <a:bodyPr/>
        <a:lstStyle/>
        <a:p>
          <a:r>
            <a:rPr lang="cs-CZ" b="1" dirty="0"/>
            <a:t>JMENNÉ</a:t>
          </a:r>
          <a:endParaRPr lang="cs-CZ" dirty="0"/>
        </a:p>
      </dgm:t>
    </dgm:pt>
    <dgm:pt modelId="{7014A18D-D555-4A40-B968-2F05316639E1}" type="parTrans" cxnId="{425A822B-BFB9-4D86-AD06-139B4C1D8075}">
      <dgm:prSet/>
      <dgm:spPr/>
      <dgm:t>
        <a:bodyPr/>
        <a:lstStyle/>
        <a:p>
          <a:endParaRPr lang="cs-CZ"/>
        </a:p>
      </dgm:t>
    </dgm:pt>
    <dgm:pt modelId="{28853D32-F0A7-43C4-9D4A-19281FA10BD6}" type="sibTrans" cxnId="{425A822B-BFB9-4D86-AD06-139B4C1D8075}">
      <dgm:prSet/>
      <dgm:spPr/>
      <dgm:t>
        <a:bodyPr/>
        <a:lstStyle/>
        <a:p>
          <a:endParaRPr lang="cs-CZ"/>
        </a:p>
      </dgm:t>
    </dgm:pt>
    <dgm:pt modelId="{D48524AD-5D7B-4614-A2A3-12346247F64B}">
      <dgm:prSet/>
      <dgm:spPr/>
      <dgm:t>
        <a:bodyPr/>
        <a:lstStyle/>
        <a:p>
          <a:r>
            <a:rPr lang="cs-CZ" b="1" dirty="0"/>
            <a:t>SLOVESNÉ</a:t>
          </a:r>
          <a:endParaRPr lang="cs-CZ" dirty="0"/>
        </a:p>
      </dgm:t>
    </dgm:pt>
    <dgm:pt modelId="{A4FDB6E4-ADF6-40DB-8704-AD581B1CE288}" type="parTrans" cxnId="{C499762E-0F2F-4264-832B-5A8160286C84}">
      <dgm:prSet/>
      <dgm:spPr/>
      <dgm:t>
        <a:bodyPr/>
        <a:lstStyle/>
        <a:p>
          <a:endParaRPr lang="cs-CZ"/>
        </a:p>
      </dgm:t>
    </dgm:pt>
    <dgm:pt modelId="{5E1EC24D-7869-4795-B092-5569005B2781}" type="sibTrans" cxnId="{C499762E-0F2F-4264-832B-5A8160286C84}">
      <dgm:prSet/>
      <dgm:spPr/>
      <dgm:t>
        <a:bodyPr/>
        <a:lstStyle/>
        <a:p>
          <a:endParaRPr lang="cs-CZ"/>
        </a:p>
      </dgm:t>
    </dgm:pt>
    <dgm:pt modelId="{E7E888FC-248C-4F8D-8260-FA3254140460}">
      <dgm:prSet/>
      <dgm:spPr/>
      <dgm:t>
        <a:bodyPr/>
        <a:lstStyle/>
        <a:p>
          <a:r>
            <a:rPr lang="cs-CZ" b="1" dirty="0"/>
            <a:t>PŘÍSLOVEČNÉ</a:t>
          </a:r>
          <a:endParaRPr lang="cs-CZ" dirty="0"/>
        </a:p>
      </dgm:t>
    </dgm:pt>
    <dgm:pt modelId="{91132E05-C597-4645-B6C3-038FA7E86ABA}" type="parTrans" cxnId="{1F0FBCFB-237A-49E2-80F0-A45640A63A24}">
      <dgm:prSet/>
      <dgm:spPr/>
      <dgm:t>
        <a:bodyPr/>
        <a:lstStyle/>
        <a:p>
          <a:endParaRPr lang="cs-CZ"/>
        </a:p>
      </dgm:t>
    </dgm:pt>
    <dgm:pt modelId="{4CBF1F47-5841-4990-A631-B8CBA589F221}" type="sibTrans" cxnId="{1F0FBCFB-237A-49E2-80F0-A45640A63A24}">
      <dgm:prSet/>
      <dgm:spPr/>
      <dgm:t>
        <a:bodyPr/>
        <a:lstStyle/>
        <a:p>
          <a:endParaRPr lang="cs-CZ"/>
        </a:p>
      </dgm:t>
    </dgm:pt>
    <dgm:pt modelId="{BF0F2E08-682D-43C6-B702-1978BF2EC341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 err="1"/>
            <a:t>sapato</a:t>
          </a:r>
          <a:r>
            <a:rPr lang="cs-CZ" sz="2000" i="1" dirty="0"/>
            <a:t>:</a:t>
          </a:r>
          <a:endParaRPr lang="cs-CZ" sz="1400" dirty="0"/>
        </a:p>
      </dgm:t>
    </dgm:pt>
    <dgm:pt modelId="{1247780B-F0C4-4303-BBED-8D6179481CA9}" type="parTrans" cxnId="{E5825152-31CE-4A43-B650-35C1251F1EC4}">
      <dgm:prSet/>
      <dgm:spPr/>
      <dgm:t>
        <a:bodyPr/>
        <a:lstStyle/>
        <a:p>
          <a:endParaRPr lang="cs-CZ"/>
        </a:p>
      </dgm:t>
    </dgm:pt>
    <dgm:pt modelId="{D61D6B33-CE92-454F-BBB3-6F1DDCE9B61A}" type="sibTrans" cxnId="{E5825152-31CE-4A43-B650-35C1251F1EC4}">
      <dgm:prSet/>
      <dgm:spPr/>
      <dgm:t>
        <a:bodyPr/>
        <a:lstStyle/>
        <a:p>
          <a:endParaRPr lang="cs-CZ"/>
        </a:p>
      </dgm:t>
    </dgm:pt>
    <dgm:pt modelId="{FBA8FBA0-AF34-4E85-B945-B8B9810BEE98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/>
            <a:t>a </a:t>
          </a:r>
          <a:r>
            <a:rPr lang="cs-CZ" sz="2000" i="1" dirty="0" err="1"/>
            <a:t>manhã</a:t>
          </a:r>
          <a:r>
            <a:rPr lang="cs-CZ" sz="2000" dirty="0"/>
            <a:t> : </a:t>
          </a:r>
          <a:r>
            <a:rPr lang="cs-CZ" sz="2000" i="1" dirty="0" err="1"/>
            <a:t>amanh-</a:t>
          </a:r>
          <a:r>
            <a:rPr lang="cs-CZ" sz="2000" b="1" i="1" dirty="0" err="1"/>
            <a:t>ecer</a:t>
          </a:r>
          <a:r>
            <a:rPr lang="cs-CZ" sz="2000" b="1" i="1" dirty="0"/>
            <a:t> </a:t>
          </a:r>
          <a:r>
            <a:rPr lang="cs-CZ" sz="2000" i="1" dirty="0"/>
            <a:t>„svítat“</a:t>
          </a:r>
          <a:endParaRPr lang="cs-CZ" sz="2000" dirty="0"/>
        </a:p>
        <a:p>
          <a:pPr marL="114300" lvl="1" indent="0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cs-CZ" sz="1400" dirty="0"/>
        </a:p>
      </dgm:t>
    </dgm:pt>
    <dgm:pt modelId="{FEFFC3B4-C518-4563-89F0-F5B0BB38EEF2}" type="parTrans" cxnId="{1E0901E8-CE0D-41A9-90FF-F956F0C9D1AE}">
      <dgm:prSet/>
      <dgm:spPr/>
      <dgm:t>
        <a:bodyPr/>
        <a:lstStyle/>
        <a:p>
          <a:endParaRPr lang="cs-CZ"/>
        </a:p>
      </dgm:t>
    </dgm:pt>
    <dgm:pt modelId="{4D3A3BC8-6691-4263-8464-8AD8FFC91BF4}" type="sibTrans" cxnId="{1E0901E8-CE0D-41A9-90FF-F956F0C9D1AE}">
      <dgm:prSet/>
      <dgm:spPr/>
      <dgm:t>
        <a:bodyPr/>
        <a:lstStyle/>
        <a:p>
          <a:endParaRPr lang="cs-CZ"/>
        </a:p>
      </dgm:t>
    </dgm:pt>
    <dgm:pt modelId="{6AD198A4-E2A1-44E7-998C-869BE0C08000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 err="1"/>
            <a:t>perigosa-</a:t>
          </a:r>
          <a:r>
            <a:rPr lang="cs-CZ" sz="2000" b="1" i="1" dirty="0" err="1"/>
            <a:t>mente</a:t>
          </a:r>
          <a:r>
            <a:rPr lang="cs-CZ" sz="2000" b="1" dirty="0"/>
            <a:t>, „</a:t>
          </a:r>
          <a:r>
            <a:rPr lang="cs-CZ" sz="2000" dirty="0"/>
            <a:t>nebezpečně“ nebo  </a:t>
          </a:r>
          <a:r>
            <a:rPr lang="cs-CZ" sz="2000" i="1" dirty="0" err="1"/>
            <a:t>linda-</a:t>
          </a:r>
          <a:r>
            <a:rPr lang="cs-CZ" sz="2000" b="1" i="1" dirty="0" err="1"/>
            <a:t>mente</a:t>
          </a:r>
          <a:r>
            <a:rPr lang="cs-CZ" sz="2000" b="1" dirty="0"/>
            <a:t>, „</a:t>
          </a:r>
          <a:r>
            <a:rPr lang="cs-CZ" sz="2000" dirty="0"/>
            <a:t>pěkně“</a:t>
          </a:r>
        </a:p>
        <a:p>
          <a:pPr marL="114300" lvl="1" indent="0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cs-CZ" sz="1400" dirty="0"/>
        </a:p>
      </dgm:t>
    </dgm:pt>
    <dgm:pt modelId="{98AA1313-5BEA-4C9D-BDD7-2926613C549B}" type="parTrans" cxnId="{33E0CA25-AE04-4F2E-BC8B-D4C29519A92B}">
      <dgm:prSet/>
      <dgm:spPr/>
      <dgm:t>
        <a:bodyPr/>
        <a:lstStyle/>
        <a:p>
          <a:endParaRPr lang="cs-CZ"/>
        </a:p>
      </dgm:t>
    </dgm:pt>
    <dgm:pt modelId="{E6415026-DBCC-4115-8A69-D14D39153A07}" type="sibTrans" cxnId="{33E0CA25-AE04-4F2E-BC8B-D4C29519A92B}">
      <dgm:prSet/>
      <dgm:spPr/>
      <dgm:t>
        <a:bodyPr/>
        <a:lstStyle/>
        <a:p>
          <a:endParaRPr lang="cs-CZ"/>
        </a:p>
      </dgm:t>
    </dgm:pt>
    <dgm:pt modelId="{3B762321-DB34-4930-8701-010060CB4DB9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 err="1"/>
            <a:t>sapat-</a:t>
          </a:r>
          <a:r>
            <a:rPr lang="cs-CZ" sz="2000" b="1" i="1" dirty="0" err="1"/>
            <a:t>ão</a:t>
          </a:r>
          <a:r>
            <a:rPr lang="cs-CZ" sz="2000" b="1" i="1" dirty="0"/>
            <a:t> </a:t>
          </a:r>
          <a:r>
            <a:rPr lang="cs-CZ" sz="2000" i="1" dirty="0"/>
            <a:t>„baganče“</a:t>
          </a:r>
          <a:endParaRPr lang="cs-CZ" sz="1400" dirty="0"/>
        </a:p>
      </dgm:t>
    </dgm:pt>
    <dgm:pt modelId="{15F2FC8F-28B8-4518-A88F-A5730056D2EB}" type="parTrans" cxnId="{2AEF64CF-BF6E-4D24-98CA-A22385F87E11}">
      <dgm:prSet/>
      <dgm:spPr/>
    </dgm:pt>
    <dgm:pt modelId="{C6C8A242-9ABE-4ADB-B163-95AF809B4F23}" type="sibTrans" cxnId="{2AEF64CF-BF6E-4D24-98CA-A22385F87E11}">
      <dgm:prSet/>
      <dgm:spPr/>
    </dgm:pt>
    <dgm:pt modelId="{3D0304E9-E78E-481A-B2A1-47258E0432D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 err="1"/>
            <a:t>sapat-</a:t>
          </a:r>
          <a:r>
            <a:rPr lang="cs-CZ" sz="2000" b="1" i="1" dirty="0" err="1"/>
            <a:t>aria</a:t>
          </a:r>
          <a:r>
            <a:rPr lang="cs-CZ" sz="2000" b="1" i="1" dirty="0"/>
            <a:t> </a:t>
          </a:r>
          <a:r>
            <a:rPr lang="cs-CZ" sz="2000" i="1" dirty="0"/>
            <a:t>„prodejna obuvi“</a:t>
          </a:r>
          <a:endParaRPr lang="cs-CZ" sz="1400" dirty="0"/>
        </a:p>
      </dgm:t>
    </dgm:pt>
    <dgm:pt modelId="{329147BE-8CF7-4556-83D0-466F5E4C8D25}" type="parTrans" cxnId="{47ECAB7E-6CBC-4390-9013-22710D72F6B2}">
      <dgm:prSet/>
      <dgm:spPr/>
    </dgm:pt>
    <dgm:pt modelId="{363F05D4-FC24-4BA9-9FE9-21B6A6F939CA}" type="sibTrans" cxnId="{47ECAB7E-6CBC-4390-9013-22710D72F6B2}">
      <dgm:prSet/>
      <dgm:spPr/>
    </dgm:pt>
    <dgm:pt modelId="{C43C37A1-F507-4662-A93F-DA900A1C783E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 err="1"/>
            <a:t>sapat-</a:t>
          </a:r>
          <a:r>
            <a:rPr lang="cs-CZ" sz="2000" b="1" i="1" dirty="0" err="1"/>
            <a:t>eiro</a:t>
          </a:r>
          <a:r>
            <a:rPr lang="cs-CZ" sz="2000" i="1" dirty="0"/>
            <a:t> „švec“</a:t>
          </a:r>
          <a:endParaRPr lang="cs-CZ" sz="1400" dirty="0"/>
        </a:p>
      </dgm:t>
    </dgm:pt>
    <dgm:pt modelId="{D24A7F90-C61C-47B9-99C0-2B6FAE7B5346}" type="parTrans" cxnId="{E7ED5470-44CB-40CB-95BC-7CC18B97346A}">
      <dgm:prSet/>
      <dgm:spPr/>
    </dgm:pt>
    <dgm:pt modelId="{656A7D2F-5D9A-4BDD-94A7-6C7E17EB47FF}" type="sibTrans" cxnId="{E7ED5470-44CB-40CB-95BC-7CC18B97346A}">
      <dgm:prSet/>
      <dgm:spPr/>
    </dgm:pt>
    <dgm:pt modelId="{054E3420-E1AC-43D7-AECC-CBAF44BC6AB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 err="1"/>
            <a:t>sapat-</a:t>
          </a:r>
          <a:r>
            <a:rPr lang="cs-CZ" sz="2000" b="1" i="1" dirty="0" err="1"/>
            <a:t>eira</a:t>
          </a:r>
          <a:r>
            <a:rPr lang="cs-CZ" sz="2000" b="1" i="1" dirty="0"/>
            <a:t> </a:t>
          </a:r>
          <a:r>
            <a:rPr lang="cs-CZ" sz="2000" i="1" dirty="0"/>
            <a:t>„botník“</a:t>
          </a:r>
          <a:endParaRPr lang="cs-CZ" sz="1400" dirty="0"/>
        </a:p>
      </dgm:t>
    </dgm:pt>
    <dgm:pt modelId="{B7BC68FE-C279-4EB1-9C19-A464B78C9BCB}" type="parTrans" cxnId="{2887FF32-0F29-4E82-8850-F038C08E1430}">
      <dgm:prSet/>
      <dgm:spPr/>
    </dgm:pt>
    <dgm:pt modelId="{6B225259-BB90-4575-AAF6-2C0B5A5C0546}" type="sibTrans" cxnId="{2887FF32-0F29-4E82-8850-F038C08E1430}">
      <dgm:prSet/>
      <dgm:spPr/>
    </dgm:pt>
    <dgm:pt modelId="{9A26FE07-1954-47FA-BF2B-BA6EA90BE5F0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 err="1"/>
            <a:t>sapat-</a:t>
          </a:r>
          <a:r>
            <a:rPr lang="cs-CZ" sz="2000" b="1" i="1" dirty="0" err="1"/>
            <a:t>ilha</a:t>
          </a:r>
          <a:r>
            <a:rPr lang="cs-CZ" sz="2000" i="1" dirty="0"/>
            <a:t>, „cvička“ </a:t>
          </a:r>
          <a:endParaRPr lang="cs-CZ" sz="1400" dirty="0"/>
        </a:p>
      </dgm:t>
    </dgm:pt>
    <dgm:pt modelId="{E39622BF-D69D-4DE2-B518-6DE7C3CB08EC}" type="parTrans" cxnId="{5089F8F6-E316-4C97-BCF2-5CB937EE6F97}">
      <dgm:prSet/>
      <dgm:spPr/>
    </dgm:pt>
    <dgm:pt modelId="{97070BA7-6143-49E6-8BED-4563B6AC3F79}" type="sibTrans" cxnId="{5089F8F6-E316-4C97-BCF2-5CB937EE6F97}">
      <dgm:prSet/>
      <dgm:spPr/>
    </dgm:pt>
    <dgm:pt modelId="{0DFC40B2-F045-46BD-BAA0-2F29B8E814DD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dirty="0" err="1"/>
            <a:t>sapat-</a:t>
          </a:r>
          <a:r>
            <a:rPr lang="cs-CZ" sz="2000" b="1" i="1" dirty="0" err="1"/>
            <a:t>eada</a:t>
          </a:r>
          <a:r>
            <a:rPr lang="cs-CZ" sz="2000" i="1" dirty="0"/>
            <a:t>, </a:t>
          </a:r>
          <a:r>
            <a:rPr lang="cs-CZ" sz="2000" i="1" dirty="0" err="1"/>
            <a:t>sapat-</a:t>
          </a:r>
          <a:r>
            <a:rPr lang="cs-CZ" sz="2000" b="1" i="1" dirty="0" err="1"/>
            <a:t>eado</a:t>
          </a:r>
          <a:r>
            <a:rPr lang="cs-CZ" sz="2000" b="1" i="1" dirty="0"/>
            <a:t>, </a:t>
          </a:r>
          <a:r>
            <a:rPr lang="cs-CZ" sz="2000" i="1" dirty="0"/>
            <a:t>„stepování“,</a:t>
          </a:r>
          <a:r>
            <a:rPr lang="cs-CZ" sz="2000" dirty="0"/>
            <a:t> </a:t>
          </a:r>
          <a:endParaRPr lang="cs-CZ" sz="1400" dirty="0"/>
        </a:p>
      </dgm:t>
    </dgm:pt>
    <dgm:pt modelId="{E46CF393-309A-4833-9883-375EBA917C4C}" type="parTrans" cxnId="{75BF2580-6CEF-4B23-9073-66379B407863}">
      <dgm:prSet/>
      <dgm:spPr/>
    </dgm:pt>
    <dgm:pt modelId="{8A12C411-7002-4C92-B8FB-985F4C59FFF0}" type="sibTrans" cxnId="{75BF2580-6CEF-4B23-9073-66379B407863}">
      <dgm:prSet/>
      <dgm:spPr/>
    </dgm:pt>
    <dgm:pt modelId="{E2FEE959-90FD-4994-90F4-EBF675327C63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cs-CZ" sz="1400" dirty="0"/>
        </a:p>
      </dgm:t>
    </dgm:pt>
    <dgm:pt modelId="{5881A0B4-2CFB-41AD-AEB9-762CC1EC2D39}" type="parTrans" cxnId="{34E8CBBF-BE4F-4DBF-9189-86D7D88AF7E5}">
      <dgm:prSet/>
      <dgm:spPr/>
    </dgm:pt>
    <dgm:pt modelId="{3B1997AA-94D4-4510-8613-6B3AF3AC9735}" type="sibTrans" cxnId="{34E8CBBF-BE4F-4DBF-9189-86D7D88AF7E5}">
      <dgm:prSet/>
      <dgm:spPr/>
    </dgm:pt>
    <dgm:pt modelId="{2CDCD874-2F4B-471F-8141-30F04CD48C0F}" type="pres">
      <dgm:prSet presAssocID="{0FA4CC3E-886D-424D-8BFA-93D4D518E28B}" presName="linearFlow" presStyleCnt="0">
        <dgm:presLayoutVars>
          <dgm:dir/>
          <dgm:animLvl val="lvl"/>
          <dgm:resizeHandles val="exact"/>
        </dgm:presLayoutVars>
      </dgm:prSet>
      <dgm:spPr/>
    </dgm:pt>
    <dgm:pt modelId="{B6DC1151-C396-4C45-B839-CA7A372A027C}" type="pres">
      <dgm:prSet presAssocID="{088F72CC-914D-4D64-8E91-1344E20CBFFB}" presName="composite" presStyleCnt="0"/>
      <dgm:spPr/>
    </dgm:pt>
    <dgm:pt modelId="{11D2B317-8DCC-4977-B166-44C2DC5FE6FD}" type="pres">
      <dgm:prSet presAssocID="{088F72CC-914D-4D64-8E91-1344E20CBFF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DFD771E-106B-4DDA-9469-5F8A466D0D32}" type="pres">
      <dgm:prSet presAssocID="{088F72CC-914D-4D64-8E91-1344E20CBFFB}" presName="descendantText" presStyleLbl="alignAcc1" presStyleIdx="0" presStyleCnt="3" custScaleX="98117" custScaleY="189635">
        <dgm:presLayoutVars>
          <dgm:bulletEnabled val="1"/>
        </dgm:presLayoutVars>
      </dgm:prSet>
      <dgm:spPr/>
    </dgm:pt>
    <dgm:pt modelId="{50FBEAA7-B5A6-413F-8964-E771CB0D8092}" type="pres">
      <dgm:prSet presAssocID="{28853D32-F0A7-43C4-9D4A-19281FA10BD6}" presName="sp" presStyleCnt="0"/>
      <dgm:spPr/>
    </dgm:pt>
    <dgm:pt modelId="{7AB95DE6-3773-475C-93E7-B30B08D333B8}" type="pres">
      <dgm:prSet presAssocID="{D48524AD-5D7B-4614-A2A3-12346247F64B}" presName="composite" presStyleCnt="0"/>
      <dgm:spPr/>
    </dgm:pt>
    <dgm:pt modelId="{C4A01318-EB83-4F64-AC91-5908650D65E3}" type="pres">
      <dgm:prSet presAssocID="{D48524AD-5D7B-4614-A2A3-12346247F64B}" presName="parentText" presStyleLbl="alignNode1" presStyleIdx="1" presStyleCnt="3" custLinFactNeighborX="5926" custLinFactNeighborY="4427">
        <dgm:presLayoutVars>
          <dgm:chMax val="1"/>
          <dgm:bulletEnabled val="1"/>
        </dgm:presLayoutVars>
      </dgm:prSet>
      <dgm:spPr/>
    </dgm:pt>
    <dgm:pt modelId="{08B6627D-8107-441B-A938-71A7CD4CDCD3}" type="pres">
      <dgm:prSet presAssocID="{D48524AD-5D7B-4614-A2A3-12346247F64B}" presName="descendantText" presStyleLbl="alignAcc1" presStyleIdx="1" presStyleCnt="3" custLinFactNeighborX="1945" custLinFactNeighborY="26344">
        <dgm:presLayoutVars>
          <dgm:bulletEnabled val="1"/>
        </dgm:presLayoutVars>
      </dgm:prSet>
      <dgm:spPr/>
    </dgm:pt>
    <dgm:pt modelId="{23D57EBA-494A-4CAF-A34F-7C5AB4870E35}" type="pres">
      <dgm:prSet presAssocID="{5E1EC24D-7869-4795-B092-5569005B2781}" presName="sp" presStyleCnt="0"/>
      <dgm:spPr/>
    </dgm:pt>
    <dgm:pt modelId="{D0438E13-3ED7-47FD-9DE9-4C973801FDEB}" type="pres">
      <dgm:prSet presAssocID="{E7E888FC-248C-4F8D-8260-FA3254140460}" presName="composite" presStyleCnt="0"/>
      <dgm:spPr/>
    </dgm:pt>
    <dgm:pt modelId="{6CCC1761-B2E1-4DB6-B8B9-D6A59CDBBDF3}" type="pres">
      <dgm:prSet presAssocID="{E7E888FC-248C-4F8D-8260-FA325414046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42C88ED-DADE-4683-A2FD-88EA1AE1FB69}" type="pres">
      <dgm:prSet presAssocID="{E7E888FC-248C-4F8D-8260-FA3254140460}" presName="descendantText" presStyleLbl="alignAcc1" presStyleIdx="2" presStyleCnt="3" custLinFactNeighborX="2068" custLinFactNeighborY="30211">
        <dgm:presLayoutVars>
          <dgm:bulletEnabled val="1"/>
        </dgm:presLayoutVars>
      </dgm:prSet>
      <dgm:spPr/>
    </dgm:pt>
  </dgm:ptLst>
  <dgm:cxnLst>
    <dgm:cxn modelId="{1E259C08-A76D-4BD1-A5C0-E2EA66B0830A}" type="presOf" srcId="{3D0304E9-E78E-481A-B2A1-47258E0432DF}" destId="{5DFD771E-106B-4DDA-9469-5F8A466D0D32}" srcOrd="0" destOrd="2" presId="urn:microsoft.com/office/officeart/2005/8/layout/chevron2"/>
    <dgm:cxn modelId="{DB084C10-ACAF-4152-AB4E-ECCEEC0F6F9D}" type="presOf" srcId="{0DFC40B2-F045-46BD-BAA0-2F29B8E814DD}" destId="{5DFD771E-106B-4DDA-9469-5F8A466D0D32}" srcOrd="0" destOrd="6" presId="urn:microsoft.com/office/officeart/2005/8/layout/chevron2"/>
    <dgm:cxn modelId="{2A9B3A17-0CF8-4023-B472-71D4CA4C1063}" type="presOf" srcId="{E2FEE959-90FD-4994-90F4-EBF675327C63}" destId="{5DFD771E-106B-4DDA-9469-5F8A466D0D32}" srcOrd="0" destOrd="7" presId="urn:microsoft.com/office/officeart/2005/8/layout/chevron2"/>
    <dgm:cxn modelId="{33E0CA25-AE04-4F2E-BC8B-D4C29519A92B}" srcId="{E7E888FC-248C-4F8D-8260-FA3254140460}" destId="{6AD198A4-E2A1-44E7-998C-869BE0C08000}" srcOrd="0" destOrd="0" parTransId="{98AA1313-5BEA-4C9D-BDD7-2926613C549B}" sibTransId="{E6415026-DBCC-4115-8A69-D14D39153A07}"/>
    <dgm:cxn modelId="{425A822B-BFB9-4D86-AD06-139B4C1D8075}" srcId="{0FA4CC3E-886D-424D-8BFA-93D4D518E28B}" destId="{088F72CC-914D-4D64-8E91-1344E20CBFFB}" srcOrd="0" destOrd="0" parTransId="{7014A18D-D555-4A40-B968-2F05316639E1}" sibTransId="{28853D32-F0A7-43C4-9D4A-19281FA10BD6}"/>
    <dgm:cxn modelId="{C499762E-0F2F-4264-832B-5A8160286C84}" srcId="{0FA4CC3E-886D-424D-8BFA-93D4D518E28B}" destId="{D48524AD-5D7B-4614-A2A3-12346247F64B}" srcOrd="1" destOrd="0" parTransId="{A4FDB6E4-ADF6-40DB-8704-AD581B1CE288}" sibTransId="{5E1EC24D-7869-4795-B092-5569005B2781}"/>
    <dgm:cxn modelId="{2887FF32-0F29-4E82-8850-F038C08E1430}" srcId="{088F72CC-914D-4D64-8E91-1344E20CBFFB}" destId="{054E3420-E1AC-43D7-AECC-CBAF44BC6ABF}" srcOrd="4" destOrd="0" parTransId="{B7BC68FE-C279-4EB1-9C19-A464B78C9BCB}" sibTransId="{6B225259-BB90-4575-AAF6-2C0B5A5C0546}"/>
    <dgm:cxn modelId="{861FE93C-E29E-47AB-ACCB-0BE9159B93F9}" type="presOf" srcId="{0FA4CC3E-886D-424D-8BFA-93D4D518E28B}" destId="{2CDCD874-2F4B-471F-8141-30F04CD48C0F}" srcOrd="0" destOrd="0" presId="urn:microsoft.com/office/officeart/2005/8/layout/chevron2"/>
    <dgm:cxn modelId="{E68A6442-962E-49E2-9ED0-0BC8702F0339}" type="presOf" srcId="{BF0F2E08-682D-43C6-B702-1978BF2EC341}" destId="{5DFD771E-106B-4DDA-9469-5F8A466D0D32}" srcOrd="0" destOrd="0" presId="urn:microsoft.com/office/officeart/2005/8/layout/chevron2"/>
    <dgm:cxn modelId="{E7ED5470-44CB-40CB-95BC-7CC18B97346A}" srcId="{088F72CC-914D-4D64-8E91-1344E20CBFFB}" destId="{C43C37A1-F507-4662-A93F-DA900A1C783E}" srcOrd="3" destOrd="0" parTransId="{D24A7F90-C61C-47B9-99C0-2B6FAE7B5346}" sibTransId="{656A7D2F-5D9A-4BDD-94A7-6C7E17EB47FF}"/>
    <dgm:cxn modelId="{E9842172-5688-441C-A658-3889388A01E8}" type="presOf" srcId="{3B762321-DB34-4930-8701-010060CB4DB9}" destId="{5DFD771E-106B-4DDA-9469-5F8A466D0D32}" srcOrd="0" destOrd="1" presId="urn:microsoft.com/office/officeart/2005/8/layout/chevron2"/>
    <dgm:cxn modelId="{E5825152-31CE-4A43-B650-35C1251F1EC4}" srcId="{088F72CC-914D-4D64-8E91-1344E20CBFFB}" destId="{BF0F2E08-682D-43C6-B702-1978BF2EC341}" srcOrd="0" destOrd="0" parTransId="{1247780B-F0C4-4303-BBED-8D6179481CA9}" sibTransId="{D61D6B33-CE92-454F-BBB3-6F1DDCE9B61A}"/>
    <dgm:cxn modelId="{67C21173-313A-497A-8E87-FD280F9990ED}" type="presOf" srcId="{D48524AD-5D7B-4614-A2A3-12346247F64B}" destId="{C4A01318-EB83-4F64-AC91-5908650D65E3}" srcOrd="0" destOrd="0" presId="urn:microsoft.com/office/officeart/2005/8/layout/chevron2"/>
    <dgm:cxn modelId="{47ECAB7E-6CBC-4390-9013-22710D72F6B2}" srcId="{088F72CC-914D-4D64-8E91-1344E20CBFFB}" destId="{3D0304E9-E78E-481A-B2A1-47258E0432DF}" srcOrd="2" destOrd="0" parTransId="{329147BE-8CF7-4556-83D0-466F5E4C8D25}" sibTransId="{363F05D4-FC24-4BA9-9FE9-21B6A6F939CA}"/>
    <dgm:cxn modelId="{75BF2580-6CEF-4B23-9073-66379B407863}" srcId="{088F72CC-914D-4D64-8E91-1344E20CBFFB}" destId="{0DFC40B2-F045-46BD-BAA0-2F29B8E814DD}" srcOrd="6" destOrd="0" parTransId="{E46CF393-309A-4833-9883-375EBA917C4C}" sibTransId="{8A12C411-7002-4C92-B8FB-985F4C59FFF0}"/>
    <dgm:cxn modelId="{F1E0AD83-8665-4C59-837B-982D70BDAF71}" type="presOf" srcId="{6AD198A4-E2A1-44E7-998C-869BE0C08000}" destId="{042C88ED-DADE-4683-A2FD-88EA1AE1FB69}" srcOrd="0" destOrd="0" presId="urn:microsoft.com/office/officeart/2005/8/layout/chevron2"/>
    <dgm:cxn modelId="{2CB6DB95-5B35-480D-ABDA-796E354C6EAC}" type="presOf" srcId="{C43C37A1-F507-4662-A93F-DA900A1C783E}" destId="{5DFD771E-106B-4DDA-9469-5F8A466D0D32}" srcOrd="0" destOrd="3" presId="urn:microsoft.com/office/officeart/2005/8/layout/chevron2"/>
    <dgm:cxn modelId="{BD9E449D-99BE-4C93-BDE9-43F876A662A3}" type="presOf" srcId="{054E3420-E1AC-43D7-AECC-CBAF44BC6ABF}" destId="{5DFD771E-106B-4DDA-9469-5F8A466D0D32}" srcOrd="0" destOrd="4" presId="urn:microsoft.com/office/officeart/2005/8/layout/chevron2"/>
    <dgm:cxn modelId="{27E43DA2-B851-4DB1-84B6-362E7F1025AC}" type="presOf" srcId="{088F72CC-914D-4D64-8E91-1344E20CBFFB}" destId="{11D2B317-8DCC-4977-B166-44C2DC5FE6FD}" srcOrd="0" destOrd="0" presId="urn:microsoft.com/office/officeart/2005/8/layout/chevron2"/>
    <dgm:cxn modelId="{34E8CBBF-BE4F-4DBF-9189-86D7D88AF7E5}" srcId="{088F72CC-914D-4D64-8E91-1344E20CBFFB}" destId="{E2FEE959-90FD-4994-90F4-EBF675327C63}" srcOrd="7" destOrd="0" parTransId="{5881A0B4-2CFB-41AD-AEB9-762CC1EC2D39}" sibTransId="{3B1997AA-94D4-4510-8613-6B3AF3AC9735}"/>
    <dgm:cxn modelId="{2AEF64CF-BF6E-4D24-98CA-A22385F87E11}" srcId="{088F72CC-914D-4D64-8E91-1344E20CBFFB}" destId="{3B762321-DB34-4930-8701-010060CB4DB9}" srcOrd="1" destOrd="0" parTransId="{15F2FC8F-28B8-4518-A88F-A5730056D2EB}" sibTransId="{C6C8A242-9ABE-4ADB-B163-95AF809B4F23}"/>
    <dgm:cxn modelId="{CE87D0DA-09CE-4102-9D6E-7A34653970AD}" type="presOf" srcId="{FBA8FBA0-AF34-4E85-B945-B8B9810BEE98}" destId="{08B6627D-8107-441B-A938-71A7CD4CDCD3}" srcOrd="0" destOrd="0" presId="urn:microsoft.com/office/officeart/2005/8/layout/chevron2"/>
    <dgm:cxn modelId="{8E28B9DF-71CE-4F22-AD69-812AA618384C}" type="presOf" srcId="{E7E888FC-248C-4F8D-8260-FA3254140460}" destId="{6CCC1761-B2E1-4DB6-B8B9-D6A59CDBBDF3}" srcOrd="0" destOrd="0" presId="urn:microsoft.com/office/officeart/2005/8/layout/chevron2"/>
    <dgm:cxn modelId="{1E0901E8-CE0D-41A9-90FF-F956F0C9D1AE}" srcId="{D48524AD-5D7B-4614-A2A3-12346247F64B}" destId="{FBA8FBA0-AF34-4E85-B945-B8B9810BEE98}" srcOrd="0" destOrd="0" parTransId="{FEFFC3B4-C518-4563-89F0-F5B0BB38EEF2}" sibTransId="{4D3A3BC8-6691-4263-8464-8AD8FFC91BF4}"/>
    <dgm:cxn modelId="{5F2B51F5-3E97-4B05-92C1-0A99E7BF099F}" type="presOf" srcId="{9A26FE07-1954-47FA-BF2B-BA6EA90BE5F0}" destId="{5DFD771E-106B-4DDA-9469-5F8A466D0D32}" srcOrd="0" destOrd="5" presId="urn:microsoft.com/office/officeart/2005/8/layout/chevron2"/>
    <dgm:cxn modelId="{5089F8F6-E316-4C97-BCF2-5CB937EE6F97}" srcId="{088F72CC-914D-4D64-8E91-1344E20CBFFB}" destId="{9A26FE07-1954-47FA-BF2B-BA6EA90BE5F0}" srcOrd="5" destOrd="0" parTransId="{E39622BF-D69D-4DE2-B518-6DE7C3CB08EC}" sibTransId="{97070BA7-6143-49E6-8BED-4563B6AC3F79}"/>
    <dgm:cxn modelId="{1F0FBCFB-237A-49E2-80F0-A45640A63A24}" srcId="{0FA4CC3E-886D-424D-8BFA-93D4D518E28B}" destId="{E7E888FC-248C-4F8D-8260-FA3254140460}" srcOrd="2" destOrd="0" parTransId="{91132E05-C597-4645-B6C3-038FA7E86ABA}" sibTransId="{4CBF1F47-5841-4990-A631-B8CBA589F221}"/>
    <dgm:cxn modelId="{F799B81B-7A3E-46DD-89D6-7B903B3E5464}" type="presParOf" srcId="{2CDCD874-2F4B-471F-8141-30F04CD48C0F}" destId="{B6DC1151-C396-4C45-B839-CA7A372A027C}" srcOrd="0" destOrd="0" presId="urn:microsoft.com/office/officeart/2005/8/layout/chevron2"/>
    <dgm:cxn modelId="{F8719556-EDE5-4E00-81DA-DBB7A43F0BE9}" type="presParOf" srcId="{B6DC1151-C396-4C45-B839-CA7A372A027C}" destId="{11D2B317-8DCC-4977-B166-44C2DC5FE6FD}" srcOrd="0" destOrd="0" presId="urn:microsoft.com/office/officeart/2005/8/layout/chevron2"/>
    <dgm:cxn modelId="{BFADE192-0114-4D53-9552-0F0484F46B07}" type="presParOf" srcId="{B6DC1151-C396-4C45-B839-CA7A372A027C}" destId="{5DFD771E-106B-4DDA-9469-5F8A466D0D32}" srcOrd="1" destOrd="0" presId="urn:microsoft.com/office/officeart/2005/8/layout/chevron2"/>
    <dgm:cxn modelId="{6CAB9706-AB5E-4DFC-829E-F3EFEFD9F04F}" type="presParOf" srcId="{2CDCD874-2F4B-471F-8141-30F04CD48C0F}" destId="{50FBEAA7-B5A6-413F-8964-E771CB0D8092}" srcOrd="1" destOrd="0" presId="urn:microsoft.com/office/officeart/2005/8/layout/chevron2"/>
    <dgm:cxn modelId="{F803BDD3-9BF3-4841-B0D5-B46080E809E3}" type="presParOf" srcId="{2CDCD874-2F4B-471F-8141-30F04CD48C0F}" destId="{7AB95DE6-3773-475C-93E7-B30B08D333B8}" srcOrd="2" destOrd="0" presId="urn:microsoft.com/office/officeart/2005/8/layout/chevron2"/>
    <dgm:cxn modelId="{C6E65774-1898-4C43-913F-E2D7CD827CA9}" type="presParOf" srcId="{7AB95DE6-3773-475C-93E7-B30B08D333B8}" destId="{C4A01318-EB83-4F64-AC91-5908650D65E3}" srcOrd="0" destOrd="0" presId="urn:microsoft.com/office/officeart/2005/8/layout/chevron2"/>
    <dgm:cxn modelId="{758A619A-7CE0-4F0E-9E7F-81F4D8D760A9}" type="presParOf" srcId="{7AB95DE6-3773-475C-93E7-B30B08D333B8}" destId="{08B6627D-8107-441B-A938-71A7CD4CDCD3}" srcOrd="1" destOrd="0" presId="urn:microsoft.com/office/officeart/2005/8/layout/chevron2"/>
    <dgm:cxn modelId="{5E0A835A-902E-4CE4-ABF9-6F68767A4470}" type="presParOf" srcId="{2CDCD874-2F4B-471F-8141-30F04CD48C0F}" destId="{23D57EBA-494A-4CAF-A34F-7C5AB4870E35}" srcOrd="3" destOrd="0" presId="urn:microsoft.com/office/officeart/2005/8/layout/chevron2"/>
    <dgm:cxn modelId="{5AEB7A05-CE78-43AF-82F6-BF4574300D0E}" type="presParOf" srcId="{2CDCD874-2F4B-471F-8141-30F04CD48C0F}" destId="{D0438E13-3ED7-47FD-9DE9-4C973801FDEB}" srcOrd="4" destOrd="0" presId="urn:microsoft.com/office/officeart/2005/8/layout/chevron2"/>
    <dgm:cxn modelId="{62A2E1CE-E3E8-49C2-846C-E31A1F0F8A7B}" type="presParOf" srcId="{D0438E13-3ED7-47FD-9DE9-4C973801FDEB}" destId="{6CCC1761-B2E1-4DB6-B8B9-D6A59CDBBDF3}" srcOrd="0" destOrd="0" presId="urn:microsoft.com/office/officeart/2005/8/layout/chevron2"/>
    <dgm:cxn modelId="{F8D23A39-960F-4264-8FED-A408B8483BFB}" type="presParOf" srcId="{D0438E13-3ED7-47FD-9DE9-4C973801FDEB}" destId="{042C88ED-DADE-4683-A2FD-88EA1AE1FB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BEA1FC-B022-450C-A41F-EDAC18B7CA4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BC10D3A-009F-471C-8804-838B4AD44E20}">
      <dgm:prSet/>
      <dgm:spPr/>
      <dgm:t>
        <a:bodyPr/>
        <a:lstStyle/>
        <a:p>
          <a:r>
            <a:rPr lang="cs-CZ"/>
            <a:t>sufixy </a:t>
          </a:r>
          <a:r>
            <a:rPr lang="cs-CZ" b="1" i="1"/>
            <a:t>nocionální</a:t>
          </a:r>
          <a:r>
            <a:rPr lang="cs-CZ"/>
            <a:t> </a:t>
          </a:r>
        </a:p>
      </dgm:t>
    </dgm:pt>
    <dgm:pt modelId="{3CFDD1EB-6008-4BD9-8649-F4E9FBB33F4B}" type="parTrans" cxnId="{44AC8C24-6C3D-456D-A2B5-3BA6767CB943}">
      <dgm:prSet/>
      <dgm:spPr/>
      <dgm:t>
        <a:bodyPr/>
        <a:lstStyle/>
        <a:p>
          <a:endParaRPr lang="cs-CZ"/>
        </a:p>
      </dgm:t>
    </dgm:pt>
    <dgm:pt modelId="{7EB8F2EA-D1D2-4365-8D22-790DE7A8D48E}" type="sibTrans" cxnId="{44AC8C24-6C3D-456D-A2B5-3BA6767CB943}">
      <dgm:prSet/>
      <dgm:spPr/>
      <dgm:t>
        <a:bodyPr/>
        <a:lstStyle/>
        <a:p>
          <a:endParaRPr lang="cs-CZ"/>
        </a:p>
      </dgm:t>
    </dgm:pt>
    <dgm:pt modelId="{9A557E4A-1D1A-48E7-9795-8326F4E13E88}">
      <dgm:prSet/>
      <dgm:spPr/>
      <dgm:t>
        <a:bodyPr/>
        <a:lstStyle/>
        <a:p>
          <a:r>
            <a:rPr lang="cs-CZ" dirty="0"/>
            <a:t>poukazují na </a:t>
          </a:r>
          <a:r>
            <a:rPr lang="cs-CZ" b="1" dirty="0"/>
            <a:t>objektivní význam slova, ale i velikost </a:t>
          </a:r>
          <a:endParaRPr lang="cs-CZ" dirty="0"/>
        </a:p>
      </dgm:t>
    </dgm:pt>
    <dgm:pt modelId="{6303F95A-B624-4AF2-BF10-E7AE9A17D516}" type="parTrans" cxnId="{D1215328-8CDC-499F-9B45-6CFA78E246FA}">
      <dgm:prSet/>
      <dgm:spPr/>
      <dgm:t>
        <a:bodyPr/>
        <a:lstStyle/>
        <a:p>
          <a:endParaRPr lang="cs-CZ"/>
        </a:p>
      </dgm:t>
    </dgm:pt>
    <dgm:pt modelId="{586A59B6-DA55-4189-98BB-4E998F039114}" type="sibTrans" cxnId="{D1215328-8CDC-499F-9B45-6CFA78E246FA}">
      <dgm:prSet/>
      <dgm:spPr/>
      <dgm:t>
        <a:bodyPr/>
        <a:lstStyle/>
        <a:p>
          <a:endParaRPr lang="cs-CZ"/>
        </a:p>
      </dgm:t>
    </dgm:pt>
    <dgm:pt modelId="{9B7CA016-0215-4002-8283-7CDFE45535AF}">
      <dgm:prSet/>
      <dgm:spPr/>
      <dgm:t>
        <a:bodyPr/>
        <a:lstStyle/>
        <a:p>
          <a:r>
            <a:rPr lang="cs-CZ"/>
            <a:t>sufixy </a:t>
          </a:r>
          <a:r>
            <a:rPr lang="cs-CZ" b="1" i="1"/>
            <a:t>pragmatické</a:t>
          </a:r>
          <a:endParaRPr lang="cs-CZ"/>
        </a:p>
      </dgm:t>
    </dgm:pt>
    <dgm:pt modelId="{AEDEE157-E05E-4361-BE4C-5D90D96EAC4A}" type="parTrans" cxnId="{7258A1EB-8643-44B5-A172-3ADCE8405C06}">
      <dgm:prSet/>
      <dgm:spPr/>
      <dgm:t>
        <a:bodyPr/>
        <a:lstStyle/>
        <a:p>
          <a:endParaRPr lang="cs-CZ"/>
        </a:p>
      </dgm:t>
    </dgm:pt>
    <dgm:pt modelId="{68F7A930-C282-4210-9039-9F3D88D38101}" type="sibTrans" cxnId="{7258A1EB-8643-44B5-A172-3ADCE8405C06}">
      <dgm:prSet/>
      <dgm:spPr/>
      <dgm:t>
        <a:bodyPr/>
        <a:lstStyle/>
        <a:p>
          <a:endParaRPr lang="cs-CZ"/>
        </a:p>
      </dgm:t>
    </dgm:pt>
    <dgm:pt modelId="{579172E6-DD9D-4F37-AED4-33B2E023D082}">
      <dgm:prSet/>
      <dgm:spPr/>
      <dgm:t>
        <a:bodyPr/>
        <a:lstStyle/>
        <a:p>
          <a:pPr algn="just"/>
          <a:r>
            <a:rPr lang="cs-CZ" dirty="0"/>
            <a:t>zahrnují </a:t>
          </a:r>
          <a:r>
            <a:rPr lang="cs-CZ" b="1" dirty="0"/>
            <a:t>pragmatickou a expresivní </a:t>
          </a:r>
          <a:r>
            <a:rPr lang="cs-CZ" dirty="0"/>
            <a:t>složku významu (např: </a:t>
          </a:r>
          <a:r>
            <a:rPr lang="cs-CZ" i="1" dirty="0"/>
            <a:t>hebký – heboučký</a:t>
          </a:r>
          <a:r>
            <a:rPr lang="cs-CZ" dirty="0"/>
            <a:t>).</a:t>
          </a:r>
        </a:p>
      </dgm:t>
    </dgm:pt>
    <dgm:pt modelId="{E9CC7C0E-467C-4398-9B63-B217F540A4C2}" type="parTrans" cxnId="{2D310FE4-41B0-43A9-882F-84729CA5894E}">
      <dgm:prSet/>
      <dgm:spPr/>
      <dgm:t>
        <a:bodyPr/>
        <a:lstStyle/>
        <a:p>
          <a:endParaRPr lang="cs-CZ"/>
        </a:p>
      </dgm:t>
    </dgm:pt>
    <dgm:pt modelId="{55332EED-D5CB-46AF-A64C-D64E7AFAF81C}" type="sibTrans" cxnId="{2D310FE4-41B0-43A9-882F-84729CA5894E}">
      <dgm:prSet/>
      <dgm:spPr/>
      <dgm:t>
        <a:bodyPr/>
        <a:lstStyle/>
        <a:p>
          <a:endParaRPr lang="cs-CZ"/>
        </a:p>
      </dgm:t>
    </dgm:pt>
    <dgm:pt modelId="{2FFCE763-BBC6-40E8-BDCE-107C67AD8770}">
      <dgm:prSet/>
      <dgm:spPr/>
      <dgm:t>
        <a:bodyPr/>
        <a:lstStyle/>
        <a:p>
          <a:r>
            <a:rPr lang="cs-CZ" dirty="0"/>
            <a:t>(například </a:t>
          </a:r>
          <a:r>
            <a:rPr lang="cs-CZ" i="1" dirty="0"/>
            <a:t>stavit – stavitel</a:t>
          </a:r>
          <a:r>
            <a:rPr lang="cs-CZ" dirty="0"/>
            <a:t>) </a:t>
          </a:r>
        </a:p>
      </dgm:t>
    </dgm:pt>
    <dgm:pt modelId="{E79905BE-AB0A-4233-BA87-670EACD15187}" type="parTrans" cxnId="{A6E776E3-36C6-4EA0-9266-0ACDAF7BB23B}">
      <dgm:prSet/>
      <dgm:spPr/>
    </dgm:pt>
    <dgm:pt modelId="{E3AD4B12-36A7-4AF5-9109-1E9A816E4B5B}" type="sibTrans" cxnId="{A6E776E3-36C6-4EA0-9266-0ACDAF7BB23B}">
      <dgm:prSet/>
      <dgm:spPr/>
    </dgm:pt>
    <dgm:pt modelId="{E8F41AC4-0D04-4E5B-91B8-89AFB879BF8B}" type="pres">
      <dgm:prSet presAssocID="{69BEA1FC-B022-450C-A41F-EDAC18B7CA4F}" presName="linearFlow" presStyleCnt="0">
        <dgm:presLayoutVars>
          <dgm:dir/>
          <dgm:animLvl val="lvl"/>
          <dgm:resizeHandles val="exact"/>
        </dgm:presLayoutVars>
      </dgm:prSet>
      <dgm:spPr/>
    </dgm:pt>
    <dgm:pt modelId="{25D22A31-57CF-4223-BA36-7D9ADF0494F4}" type="pres">
      <dgm:prSet presAssocID="{9BC10D3A-009F-471C-8804-838B4AD44E20}" presName="composite" presStyleCnt="0"/>
      <dgm:spPr/>
    </dgm:pt>
    <dgm:pt modelId="{3AD93B91-63F5-4B0F-9C7F-487683A2D8AD}" type="pres">
      <dgm:prSet presAssocID="{9BC10D3A-009F-471C-8804-838B4AD44E20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629D491E-2BAB-49CF-8BF3-FAB01A91BA8F}" type="pres">
      <dgm:prSet presAssocID="{9BC10D3A-009F-471C-8804-838B4AD44E20}" presName="descendantText" presStyleLbl="alignAcc1" presStyleIdx="0" presStyleCnt="2">
        <dgm:presLayoutVars>
          <dgm:bulletEnabled val="1"/>
        </dgm:presLayoutVars>
      </dgm:prSet>
      <dgm:spPr/>
    </dgm:pt>
    <dgm:pt modelId="{AA3E4135-F98C-4989-9104-DF73DDD65A13}" type="pres">
      <dgm:prSet presAssocID="{7EB8F2EA-D1D2-4365-8D22-790DE7A8D48E}" presName="sp" presStyleCnt="0"/>
      <dgm:spPr/>
    </dgm:pt>
    <dgm:pt modelId="{B626770D-55E7-413B-8E25-8A016CE9D3F7}" type="pres">
      <dgm:prSet presAssocID="{9B7CA016-0215-4002-8283-7CDFE45535AF}" presName="composite" presStyleCnt="0"/>
      <dgm:spPr/>
    </dgm:pt>
    <dgm:pt modelId="{6FDB4A8B-5004-43E1-ACCE-62AD9E5FB29C}" type="pres">
      <dgm:prSet presAssocID="{9B7CA016-0215-4002-8283-7CDFE45535AF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83B803B6-AF96-487A-A979-4935527C8EA4}" type="pres">
      <dgm:prSet presAssocID="{9B7CA016-0215-4002-8283-7CDFE45535AF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FCDBBC0F-FB24-4830-AAC7-0A8EE0CF7917}" type="presOf" srcId="{579172E6-DD9D-4F37-AED4-33B2E023D082}" destId="{83B803B6-AF96-487A-A979-4935527C8EA4}" srcOrd="0" destOrd="0" presId="urn:microsoft.com/office/officeart/2005/8/layout/chevron2"/>
    <dgm:cxn modelId="{44AC8C24-6C3D-456D-A2B5-3BA6767CB943}" srcId="{69BEA1FC-B022-450C-A41F-EDAC18B7CA4F}" destId="{9BC10D3A-009F-471C-8804-838B4AD44E20}" srcOrd="0" destOrd="0" parTransId="{3CFDD1EB-6008-4BD9-8649-F4E9FBB33F4B}" sibTransId="{7EB8F2EA-D1D2-4365-8D22-790DE7A8D48E}"/>
    <dgm:cxn modelId="{D1215328-8CDC-499F-9B45-6CFA78E246FA}" srcId="{9BC10D3A-009F-471C-8804-838B4AD44E20}" destId="{9A557E4A-1D1A-48E7-9795-8326F4E13E88}" srcOrd="0" destOrd="0" parTransId="{6303F95A-B624-4AF2-BF10-E7AE9A17D516}" sibTransId="{586A59B6-DA55-4189-98BB-4E998F039114}"/>
    <dgm:cxn modelId="{9BAB3493-0D4E-48CC-A738-4C0F8E80DD59}" type="presOf" srcId="{2FFCE763-BBC6-40E8-BDCE-107C67AD8770}" destId="{629D491E-2BAB-49CF-8BF3-FAB01A91BA8F}" srcOrd="0" destOrd="1" presId="urn:microsoft.com/office/officeart/2005/8/layout/chevron2"/>
    <dgm:cxn modelId="{A8F14A9C-1DBC-43CF-AB49-5A41DEBA8E94}" type="presOf" srcId="{9BC10D3A-009F-471C-8804-838B4AD44E20}" destId="{3AD93B91-63F5-4B0F-9C7F-487683A2D8AD}" srcOrd="0" destOrd="0" presId="urn:microsoft.com/office/officeart/2005/8/layout/chevron2"/>
    <dgm:cxn modelId="{CD6D86A9-C5D3-4E1F-818A-E174FEB4148D}" type="presOf" srcId="{9B7CA016-0215-4002-8283-7CDFE45535AF}" destId="{6FDB4A8B-5004-43E1-ACCE-62AD9E5FB29C}" srcOrd="0" destOrd="0" presId="urn:microsoft.com/office/officeart/2005/8/layout/chevron2"/>
    <dgm:cxn modelId="{7D8B06DB-664D-4066-B253-874CDEB3EC4A}" type="presOf" srcId="{69BEA1FC-B022-450C-A41F-EDAC18B7CA4F}" destId="{E8F41AC4-0D04-4E5B-91B8-89AFB879BF8B}" srcOrd="0" destOrd="0" presId="urn:microsoft.com/office/officeart/2005/8/layout/chevron2"/>
    <dgm:cxn modelId="{BBFD5EE2-E316-45C4-A707-D0CB5031B5D9}" type="presOf" srcId="{9A557E4A-1D1A-48E7-9795-8326F4E13E88}" destId="{629D491E-2BAB-49CF-8BF3-FAB01A91BA8F}" srcOrd="0" destOrd="0" presId="urn:microsoft.com/office/officeart/2005/8/layout/chevron2"/>
    <dgm:cxn modelId="{A6E776E3-36C6-4EA0-9266-0ACDAF7BB23B}" srcId="{9BC10D3A-009F-471C-8804-838B4AD44E20}" destId="{2FFCE763-BBC6-40E8-BDCE-107C67AD8770}" srcOrd="1" destOrd="0" parTransId="{E79905BE-AB0A-4233-BA87-670EACD15187}" sibTransId="{E3AD4B12-36A7-4AF5-9109-1E9A816E4B5B}"/>
    <dgm:cxn modelId="{2D310FE4-41B0-43A9-882F-84729CA5894E}" srcId="{9B7CA016-0215-4002-8283-7CDFE45535AF}" destId="{579172E6-DD9D-4F37-AED4-33B2E023D082}" srcOrd="0" destOrd="0" parTransId="{E9CC7C0E-467C-4398-9B63-B217F540A4C2}" sibTransId="{55332EED-D5CB-46AF-A64C-D64E7AFAF81C}"/>
    <dgm:cxn modelId="{7258A1EB-8643-44B5-A172-3ADCE8405C06}" srcId="{69BEA1FC-B022-450C-A41F-EDAC18B7CA4F}" destId="{9B7CA016-0215-4002-8283-7CDFE45535AF}" srcOrd="1" destOrd="0" parTransId="{AEDEE157-E05E-4361-BE4C-5D90D96EAC4A}" sibTransId="{68F7A930-C282-4210-9039-9F3D88D38101}"/>
    <dgm:cxn modelId="{EBA9E0C3-CDD7-4892-890B-B60D70BAEC81}" type="presParOf" srcId="{E8F41AC4-0D04-4E5B-91B8-89AFB879BF8B}" destId="{25D22A31-57CF-4223-BA36-7D9ADF0494F4}" srcOrd="0" destOrd="0" presId="urn:microsoft.com/office/officeart/2005/8/layout/chevron2"/>
    <dgm:cxn modelId="{68255B8C-CED6-4AFB-82E9-AC095E683DED}" type="presParOf" srcId="{25D22A31-57CF-4223-BA36-7D9ADF0494F4}" destId="{3AD93B91-63F5-4B0F-9C7F-487683A2D8AD}" srcOrd="0" destOrd="0" presId="urn:microsoft.com/office/officeart/2005/8/layout/chevron2"/>
    <dgm:cxn modelId="{21935CFF-D675-4032-A39E-546DFCBCDE53}" type="presParOf" srcId="{25D22A31-57CF-4223-BA36-7D9ADF0494F4}" destId="{629D491E-2BAB-49CF-8BF3-FAB01A91BA8F}" srcOrd="1" destOrd="0" presId="urn:microsoft.com/office/officeart/2005/8/layout/chevron2"/>
    <dgm:cxn modelId="{18B86371-F10D-4079-836C-D8DE5731DDEF}" type="presParOf" srcId="{E8F41AC4-0D04-4E5B-91B8-89AFB879BF8B}" destId="{AA3E4135-F98C-4989-9104-DF73DDD65A13}" srcOrd="1" destOrd="0" presId="urn:microsoft.com/office/officeart/2005/8/layout/chevron2"/>
    <dgm:cxn modelId="{FD48DC38-D7BB-428D-BA78-845121B5DBAD}" type="presParOf" srcId="{E8F41AC4-0D04-4E5B-91B8-89AFB879BF8B}" destId="{B626770D-55E7-413B-8E25-8A016CE9D3F7}" srcOrd="2" destOrd="0" presId="urn:microsoft.com/office/officeart/2005/8/layout/chevron2"/>
    <dgm:cxn modelId="{7C543B8A-57D8-42E6-BE6A-DFD62443D69E}" type="presParOf" srcId="{B626770D-55E7-413B-8E25-8A016CE9D3F7}" destId="{6FDB4A8B-5004-43E1-ACCE-62AD9E5FB29C}" srcOrd="0" destOrd="0" presId="urn:microsoft.com/office/officeart/2005/8/layout/chevron2"/>
    <dgm:cxn modelId="{E644EFF9-5D59-4D64-A907-C532BA7AC793}" type="presParOf" srcId="{B626770D-55E7-413B-8E25-8A016CE9D3F7}" destId="{83B803B6-AF96-487A-A979-4935527C8EA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43DFDF-423A-427D-8A50-8BB41FAFBC93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8E30BE-5835-4E21-9BA8-A0704723EBAC}">
      <dgm:prSet/>
      <dgm:spPr/>
      <dgm:t>
        <a:bodyPr/>
        <a:lstStyle/>
        <a:p>
          <a:r>
            <a:rPr lang="pt-PT" dirty="0"/>
            <a:t>DERIVAÇÃO </a:t>
          </a:r>
          <a:endParaRPr lang="en-US" dirty="0"/>
        </a:p>
      </dgm:t>
    </dgm:pt>
    <dgm:pt modelId="{80AB456B-D102-4B69-9164-CF5727986DA1}" type="parTrans" cxnId="{BC63FB89-32B6-4FED-8C01-2DFB1F659856}">
      <dgm:prSet/>
      <dgm:spPr/>
      <dgm:t>
        <a:bodyPr/>
        <a:lstStyle/>
        <a:p>
          <a:endParaRPr lang="en-US"/>
        </a:p>
      </dgm:t>
    </dgm:pt>
    <dgm:pt modelId="{0F8445C6-ADB5-4AE8-A20C-EB96A3528759}" type="sibTrans" cxnId="{BC63FB89-32B6-4FED-8C01-2DFB1F659856}">
      <dgm:prSet/>
      <dgm:spPr/>
      <dgm:t>
        <a:bodyPr/>
        <a:lstStyle/>
        <a:p>
          <a:endParaRPr lang="en-US"/>
        </a:p>
      </dgm:t>
    </dgm:pt>
    <dgm:pt modelId="{DC031EA6-5840-4410-8D22-C7910E305E18}">
      <dgm:prSet/>
      <dgm:spPr/>
      <dgm:t>
        <a:bodyPr/>
        <a:lstStyle/>
        <a:p>
          <a:r>
            <a:rPr lang="pt-PT" dirty="0"/>
            <a:t>COMPOSIÇÃO</a:t>
          </a:r>
          <a:endParaRPr lang="en-US" dirty="0"/>
        </a:p>
      </dgm:t>
    </dgm:pt>
    <dgm:pt modelId="{3EECCD3F-2A1C-470F-AC9F-2986A69AC942}" type="parTrans" cxnId="{1E91BC95-1BD3-4268-B98B-7CAE8150D4C5}">
      <dgm:prSet/>
      <dgm:spPr/>
      <dgm:t>
        <a:bodyPr/>
        <a:lstStyle/>
        <a:p>
          <a:endParaRPr lang="en-US"/>
        </a:p>
      </dgm:t>
    </dgm:pt>
    <dgm:pt modelId="{B94180D3-37B2-41E1-9DEB-85A0BEB1A92A}" type="sibTrans" cxnId="{1E91BC95-1BD3-4268-B98B-7CAE8150D4C5}">
      <dgm:prSet/>
      <dgm:spPr/>
      <dgm:t>
        <a:bodyPr/>
        <a:lstStyle/>
        <a:p>
          <a:endParaRPr lang="en-US"/>
        </a:p>
      </dgm:t>
    </dgm:pt>
    <dgm:pt modelId="{EC1B4126-5C79-4AB7-BF27-0CD34D7D0D85}">
      <dgm:prSet/>
      <dgm:spPr/>
      <dgm:t>
        <a:bodyPr/>
        <a:lstStyle/>
        <a:p>
          <a:r>
            <a:rPr lang="pt-PT" dirty="0"/>
            <a:t>TRUNCAÇÃO  E SIGLAÇÃO</a:t>
          </a:r>
          <a:endParaRPr lang="en-US" dirty="0"/>
        </a:p>
      </dgm:t>
    </dgm:pt>
    <dgm:pt modelId="{845E3426-21AA-4D72-A347-A8C6125F2466}" type="parTrans" cxnId="{862056A7-4221-4DAB-8B6F-9F828AE7408A}">
      <dgm:prSet/>
      <dgm:spPr/>
      <dgm:t>
        <a:bodyPr/>
        <a:lstStyle/>
        <a:p>
          <a:endParaRPr lang="en-US"/>
        </a:p>
      </dgm:t>
    </dgm:pt>
    <dgm:pt modelId="{295928A9-1DA2-4438-B8F3-1B4B013E1893}" type="sibTrans" cxnId="{862056A7-4221-4DAB-8B6F-9F828AE7408A}">
      <dgm:prSet/>
      <dgm:spPr/>
      <dgm:t>
        <a:bodyPr/>
        <a:lstStyle/>
        <a:p>
          <a:endParaRPr lang="en-US"/>
        </a:p>
      </dgm:t>
    </dgm:pt>
    <dgm:pt modelId="{5856084F-C885-44BB-85A7-36B4F626FF6B}">
      <dgm:prSet/>
      <dgm:spPr/>
      <dgm:t>
        <a:bodyPr/>
        <a:lstStyle/>
        <a:p>
          <a:r>
            <a:rPr lang="pt-PT" dirty="0">
              <a:highlight>
                <a:srgbClr val="FF33CC"/>
              </a:highlight>
            </a:rPr>
            <a:t>CONVERSÃO</a:t>
          </a:r>
          <a:endParaRPr lang="en-US" dirty="0">
            <a:highlight>
              <a:srgbClr val="FF33CC"/>
            </a:highlight>
          </a:endParaRPr>
        </a:p>
      </dgm:t>
    </dgm:pt>
    <dgm:pt modelId="{FD1131D9-F075-46FB-BCA6-D2F91E6151FE}" type="parTrans" cxnId="{09F5A76D-2C7E-450C-AF11-6411B395E51D}">
      <dgm:prSet/>
      <dgm:spPr/>
      <dgm:t>
        <a:bodyPr/>
        <a:lstStyle/>
        <a:p>
          <a:endParaRPr lang="cs-CZ"/>
        </a:p>
      </dgm:t>
    </dgm:pt>
    <dgm:pt modelId="{C372EE73-73F9-455E-B191-0DE3C760540F}" type="sibTrans" cxnId="{09F5A76D-2C7E-450C-AF11-6411B395E51D}">
      <dgm:prSet/>
      <dgm:spPr/>
      <dgm:t>
        <a:bodyPr/>
        <a:lstStyle/>
        <a:p>
          <a:endParaRPr lang="cs-CZ"/>
        </a:p>
      </dgm:t>
    </dgm:pt>
    <dgm:pt modelId="{AC2C2CC2-D372-4A24-8D54-8CD185606FDA}" type="pres">
      <dgm:prSet presAssocID="{3143DFDF-423A-427D-8A50-8BB41FAFBC93}" presName="linear" presStyleCnt="0">
        <dgm:presLayoutVars>
          <dgm:animLvl val="lvl"/>
          <dgm:resizeHandles val="exact"/>
        </dgm:presLayoutVars>
      </dgm:prSet>
      <dgm:spPr/>
    </dgm:pt>
    <dgm:pt modelId="{02EAA968-020A-4970-8139-C223BDF056B1}" type="pres">
      <dgm:prSet presAssocID="{CA8E30BE-5835-4E21-9BA8-A0704723EBA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CF8EEB-88B4-4FC7-9544-9F8DC44332BB}" type="pres">
      <dgm:prSet presAssocID="{0F8445C6-ADB5-4AE8-A20C-EB96A3528759}" presName="spacer" presStyleCnt="0"/>
      <dgm:spPr/>
    </dgm:pt>
    <dgm:pt modelId="{E4E974B5-6182-4648-98AF-4AEAAC0C8EBF}" type="pres">
      <dgm:prSet presAssocID="{5856084F-C885-44BB-85A7-36B4F626FF6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3EC533-39F8-42E9-9C0A-5EEDA9B7BC65}" type="pres">
      <dgm:prSet presAssocID="{C372EE73-73F9-455E-B191-0DE3C760540F}" presName="spacer" presStyleCnt="0"/>
      <dgm:spPr/>
    </dgm:pt>
    <dgm:pt modelId="{89297BEA-63BA-4C8D-A91C-D30A1F93FED3}" type="pres">
      <dgm:prSet presAssocID="{DC031EA6-5840-4410-8D22-C7910E305E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130CEF-31ED-4DAC-B566-2AE906753F4F}" type="pres">
      <dgm:prSet presAssocID="{B94180D3-37B2-41E1-9DEB-85A0BEB1A92A}" presName="spacer" presStyleCnt="0"/>
      <dgm:spPr/>
    </dgm:pt>
    <dgm:pt modelId="{EAADF117-B7A3-475E-93DE-68E04AA3C847}" type="pres">
      <dgm:prSet presAssocID="{EC1B4126-5C79-4AB7-BF27-0CD34D7D0D8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97D7801-3FA0-4C76-88CD-02B43004858A}" type="presOf" srcId="{EC1B4126-5C79-4AB7-BF27-0CD34D7D0D85}" destId="{EAADF117-B7A3-475E-93DE-68E04AA3C847}" srcOrd="0" destOrd="0" presId="urn:microsoft.com/office/officeart/2005/8/layout/vList2"/>
    <dgm:cxn modelId="{F0C64003-0CAD-44FC-83E3-21B48CBF507C}" type="presOf" srcId="{CA8E30BE-5835-4E21-9BA8-A0704723EBAC}" destId="{02EAA968-020A-4970-8139-C223BDF056B1}" srcOrd="0" destOrd="0" presId="urn:microsoft.com/office/officeart/2005/8/layout/vList2"/>
    <dgm:cxn modelId="{9387615B-DD03-4774-A6B8-1E24DBB46A4D}" type="presOf" srcId="{5856084F-C885-44BB-85A7-36B4F626FF6B}" destId="{E4E974B5-6182-4648-98AF-4AEAAC0C8EBF}" srcOrd="0" destOrd="0" presId="urn:microsoft.com/office/officeart/2005/8/layout/vList2"/>
    <dgm:cxn modelId="{09F5A76D-2C7E-450C-AF11-6411B395E51D}" srcId="{3143DFDF-423A-427D-8A50-8BB41FAFBC93}" destId="{5856084F-C885-44BB-85A7-36B4F626FF6B}" srcOrd="1" destOrd="0" parTransId="{FD1131D9-F075-46FB-BCA6-D2F91E6151FE}" sibTransId="{C372EE73-73F9-455E-B191-0DE3C760540F}"/>
    <dgm:cxn modelId="{7E3C266E-DA4B-4443-BF81-CD32A9231746}" type="presOf" srcId="{DC031EA6-5840-4410-8D22-C7910E305E18}" destId="{89297BEA-63BA-4C8D-A91C-D30A1F93FED3}" srcOrd="0" destOrd="0" presId="urn:microsoft.com/office/officeart/2005/8/layout/vList2"/>
    <dgm:cxn modelId="{BC63FB89-32B6-4FED-8C01-2DFB1F659856}" srcId="{3143DFDF-423A-427D-8A50-8BB41FAFBC93}" destId="{CA8E30BE-5835-4E21-9BA8-A0704723EBAC}" srcOrd="0" destOrd="0" parTransId="{80AB456B-D102-4B69-9164-CF5727986DA1}" sibTransId="{0F8445C6-ADB5-4AE8-A20C-EB96A3528759}"/>
    <dgm:cxn modelId="{1E91BC95-1BD3-4268-B98B-7CAE8150D4C5}" srcId="{3143DFDF-423A-427D-8A50-8BB41FAFBC93}" destId="{DC031EA6-5840-4410-8D22-C7910E305E18}" srcOrd="2" destOrd="0" parTransId="{3EECCD3F-2A1C-470F-AC9F-2986A69AC942}" sibTransId="{B94180D3-37B2-41E1-9DEB-85A0BEB1A92A}"/>
    <dgm:cxn modelId="{C23EDE9B-A830-4A6A-A4C9-7841A695E821}" type="presOf" srcId="{3143DFDF-423A-427D-8A50-8BB41FAFBC93}" destId="{AC2C2CC2-D372-4A24-8D54-8CD185606FDA}" srcOrd="0" destOrd="0" presId="urn:microsoft.com/office/officeart/2005/8/layout/vList2"/>
    <dgm:cxn modelId="{862056A7-4221-4DAB-8B6F-9F828AE7408A}" srcId="{3143DFDF-423A-427D-8A50-8BB41FAFBC93}" destId="{EC1B4126-5C79-4AB7-BF27-0CD34D7D0D85}" srcOrd="3" destOrd="0" parTransId="{845E3426-21AA-4D72-A347-A8C6125F2466}" sibTransId="{295928A9-1DA2-4438-B8F3-1B4B013E1893}"/>
    <dgm:cxn modelId="{5FD99C9F-7700-4FA3-B7A1-41B465337A47}" type="presParOf" srcId="{AC2C2CC2-D372-4A24-8D54-8CD185606FDA}" destId="{02EAA968-020A-4970-8139-C223BDF056B1}" srcOrd="0" destOrd="0" presId="urn:microsoft.com/office/officeart/2005/8/layout/vList2"/>
    <dgm:cxn modelId="{133F941C-6A29-4422-B060-6D565C44455D}" type="presParOf" srcId="{AC2C2CC2-D372-4A24-8D54-8CD185606FDA}" destId="{C4CF8EEB-88B4-4FC7-9544-9F8DC44332BB}" srcOrd="1" destOrd="0" presId="urn:microsoft.com/office/officeart/2005/8/layout/vList2"/>
    <dgm:cxn modelId="{BD2DF963-E2B5-4DD3-83D7-A5F213BF7709}" type="presParOf" srcId="{AC2C2CC2-D372-4A24-8D54-8CD185606FDA}" destId="{E4E974B5-6182-4648-98AF-4AEAAC0C8EBF}" srcOrd="2" destOrd="0" presId="urn:microsoft.com/office/officeart/2005/8/layout/vList2"/>
    <dgm:cxn modelId="{4D6BD6A6-3BFB-463F-8FE2-DD69DEF76836}" type="presParOf" srcId="{AC2C2CC2-D372-4A24-8D54-8CD185606FDA}" destId="{6F3EC533-39F8-42E9-9C0A-5EEDA9B7BC65}" srcOrd="3" destOrd="0" presId="urn:microsoft.com/office/officeart/2005/8/layout/vList2"/>
    <dgm:cxn modelId="{16204AE8-B175-44CE-BAAB-6EAC4685AED0}" type="presParOf" srcId="{AC2C2CC2-D372-4A24-8D54-8CD185606FDA}" destId="{89297BEA-63BA-4C8D-A91C-D30A1F93FED3}" srcOrd="4" destOrd="0" presId="urn:microsoft.com/office/officeart/2005/8/layout/vList2"/>
    <dgm:cxn modelId="{DCD0CE95-C49D-46C8-9288-9A353887841C}" type="presParOf" srcId="{AC2C2CC2-D372-4A24-8D54-8CD185606FDA}" destId="{A1130CEF-31ED-4DAC-B566-2AE906753F4F}" srcOrd="5" destOrd="0" presId="urn:microsoft.com/office/officeart/2005/8/layout/vList2"/>
    <dgm:cxn modelId="{DBDEC1D8-940F-40CA-A977-414DFE4BFC9C}" type="presParOf" srcId="{AC2C2CC2-D372-4A24-8D54-8CD185606FDA}" destId="{EAADF117-B7A3-475E-93DE-68E04AA3C8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83D7C9-66B9-4656-8A2C-E6D3F106520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3CB5412-01E4-4A09-8A0A-C7DA06072C3A}">
      <dgm:prSet/>
      <dgm:spPr/>
      <dgm:t>
        <a:bodyPr/>
        <a:lstStyle/>
        <a:p>
          <a:r>
            <a:rPr lang="pt-PT" i="1" dirty="0"/>
            <a:t>s</a:t>
          </a:r>
          <a:r>
            <a:rPr lang="cs-CZ" i="1" dirty="0" err="1"/>
            <a:t>im</a:t>
          </a:r>
          <a:r>
            <a:rPr lang="pt-PT" i="1" dirty="0"/>
            <a:t> </a:t>
          </a:r>
          <a:r>
            <a:rPr lang="cs-CZ" b="1" i="1" dirty="0"/>
            <a:t>►</a:t>
          </a:r>
          <a:r>
            <a:rPr lang="cs-CZ" i="1" dirty="0"/>
            <a:t> </a:t>
          </a:r>
          <a:r>
            <a:rPr lang="cs-CZ" b="1" i="1" dirty="0"/>
            <a:t> </a:t>
          </a:r>
          <a:r>
            <a:rPr lang="cs-CZ" i="1" dirty="0"/>
            <a:t>o sim</a:t>
          </a:r>
          <a:endParaRPr lang="pt-PT" i="1" dirty="0"/>
        </a:p>
        <a:p>
          <a:r>
            <a:rPr lang="pt-PT" i="1" dirty="0"/>
            <a:t>“acordo”</a:t>
          </a:r>
          <a:r>
            <a:rPr lang="cs-CZ" i="1" dirty="0"/>
            <a:t> </a:t>
          </a:r>
          <a:endParaRPr lang="en-US" dirty="0"/>
        </a:p>
      </dgm:t>
    </dgm:pt>
    <dgm:pt modelId="{5AFB8576-C9DC-461B-9DB1-A6C9593864E1}" type="parTrans" cxnId="{6336F105-497C-455D-8964-EAAE5202C514}">
      <dgm:prSet/>
      <dgm:spPr/>
      <dgm:t>
        <a:bodyPr/>
        <a:lstStyle/>
        <a:p>
          <a:endParaRPr lang="en-US"/>
        </a:p>
      </dgm:t>
    </dgm:pt>
    <dgm:pt modelId="{D54FB401-6166-4286-AD91-0A295DDF72AD}" type="sibTrans" cxnId="{6336F105-497C-455D-8964-EAAE5202C514}">
      <dgm:prSet/>
      <dgm:spPr/>
      <dgm:t>
        <a:bodyPr/>
        <a:lstStyle/>
        <a:p>
          <a:endParaRPr lang="en-US"/>
        </a:p>
      </dgm:t>
    </dgm:pt>
    <dgm:pt modelId="{AC310FF7-334A-4FAA-955F-564B82EDEAA4}">
      <dgm:prSet/>
      <dgm:spPr/>
      <dgm:t>
        <a:bodyPr/>
        <a:lstStyle/>
        <a:p>
          <a:r>
            <a:rPr lang="pt-PT" i="1" dirty="0"/>
            <a:t>n</a:t>
          </a:r>
          <a:r>
            <a:rPr lang="cs-CZ" i="1" dirty="0" err="1"/>
            <a:t>ão</a:t>
          </a:r>
          <a:r>
            <a:rPr lang="pt-PT" i="1" dirty="0"/>
            <a:t> </a:t>
          </a:r>
          <a:r>
            <a:rPr lang="cs-CZ" b="1" i="1" dirty="0"/>
            <a:t>►</a:t>
          </a:r>
          <a:r>
            <a:rPr lang="cs-CZ" i="1" dirty="0"/>
            <a:t> o </a:t>
          </a:r>
          <a:r>
            <a:rPr lang="cs-CZ" i="1" dirty="0" err="1"/>
            <a:t>não</a:t>
          </a:r>
          <a:endParaRPr lang="pt-PT" i="1" dirty="0"/>
        </a:p>
        <a:p>
          <a:r>
            <a:rPr lang="pt-PT" i="1" dirty="0"/>
            <a:t>“desacordo”</a:t>
          </a:r>
          <a:r>
            <a:rPr lang="cs-CZ" i="1" dirty="0"/>
            <a:t> </a:t>
          </a:r>
          <a:endParaRPr lang="en-US" dirty="0"/>
        </a:p>
      </dgm:t>
    </dgm:pt>
    <dgm:pt modelId="{857CD495-C346-4C8E-AEE1-38F953E190A1}" type="parTrans" cxnId="{FABBDD57-4ACC-4C47-B6EF-08C53F29FEF2}">
      <dgm:prSet/>
      <dgm:spPr/>
      <dgm:t>
        <a:bodyPr/>
        <a:lstStyle/>
        <a:p>
          <a:endParaRPr lang="en-US"/>
        </a:p>
      </dgm:t>
    </dgm:pt>
    <dgm:pt modelId="{9BA628E8-8654-47B6-8073-F007F9C44FED}" type="sibTrans" cxnId="{FABBDD57-4ACC-4C47-B6EF-08C53F29FEF2}">
      <dgm:prSet/>
      <dgm:spPr/>
      <dgm:t>
        <a:bodyPr/>
        <a:lstStyle/>
        <a:p>
          <a:endParaRPr lang="en-US"/>
        </a:p>
      </dgm:t>
    </dgm:pt>
    <dgm:pt modelId="{3A5935AC-C4D6-4EAE-B4CA-26BE38A7DC58}">
      <dgm:prSet/>
      <dgm:spPr/>
      <dgm:t>
        <a:bodyPr/>
        <a:lstStyle/>
        <a:p>
          <a:r>
            <a:rPr lang="cs-CZ" i="1" dirty="0" err="1"/>
            <a:t>oxalá</a:t>
          </a:r>
          <a:r>
            <a:rPr lang="pt-PT" i="1" dirty="0"/>
            <a:t>  </a:t>
          </a:r>
          <a:r>
            <a:rPr lang="cs-CZ" b="1" i="1" dirty="0"/>
            <a:t> ►</a:t>
          </a:r>
          <a:r>
            <a:rPr lang="cs-CZ" i="1" dirty="0"/>
            <a:t> </a:t>
          </a:r>
          <a:endParaRPr lang="pt-PT" i="1" dirty="0"/>
        </a:p>
        <a:p>
          <a:r>
            <a:rPr lang="cs-CZ" i="1" dirty="0"/>
            <a:t>o </a:t>
          </a:r>
          <a:r>
            <a:rPr lang="cs-CZ" i="1" dirty="0" err="1"/>
            <a:t>oxalá</a:t>
          </a:r>
          <a:r>
            <a:rPr lang="cs-CZ" i="1" dirty="0"/>
            <a:t> </a:t>
          </a:r>
          <a:endParaRPr lang="pt-PT" i="1" dirty="0"/>
        </a:p>
        <a:p>
          <a:r>
            <a:rPr lang="pt-PT" i="1" dirty="0"/>
            <a:t>“desejo” </a:t>
          </a:r>
          <a:endParaRPr lang="en-US" dirty="0"/>
        </a:p>
      </dgm:t>
    </dgm:pt>
    <dgm:pt modelId="{38EC4676-615C-494C-B49F-F4A15A152B26}" type="parTrans" cxnId="{4DC14BDA-95FE-465D-B525-F3BE975D6EC2}">
      <dgm:prSet/>
      <dgm:spPr/>
      <dgm:t>
        <a:bodyPr/>
        <a:lstStyle/>
        <a:p>
          <a:endParaRPr lang="en-US"/>
        </a:p>
      </dgm:t>
    </dgm:pt>
    <dgm:pt modelId="{839AF880-5A91-4D1D-B702-2AADD9C67963}" type="sibTrans" cxnId="{4DC14BDA-95FE-465D-B525-F3BE975D6EC2}">
      <dgm:prSet/>
      <dgm:spPr/>
      <dgm:t>
        <a:bodyPr/>
        <a:lstStyle/>
        <a:p>
          <a:endParaRPr lang="en-US"/>
        </a:p>
      </dgm:t>
    </dgm:pt>
    <dgm:pt modelId="{40C200CF-9F49-47B7-8B72-4457C030C331}">
      <dgm:prSet/>
      <dgm:spPr/>
      <dgm:t>
        <a:bodyPr/>
        <a:lstStyle/>
        <a:p>
          <a:r>
            <a:rPr lang="cs-CZ" i="1" dirty="0" err="1"/>
            <a:t>porque</a:t>
          </a:r>
          <a:r>
            <a:rPr lang="cs-CZ" i="1" dirty="0"/>
            <a:t> </a:t>
          </a:r>
          <a:r>
            <a:rPr lang="pt-PT" i="1" dirty="0"/>
            <a:t> </a:t>
          </a:r>
          <a:r>
            <a:rPr lang="cs-CZ" b="1" i="1" dirty="0"/>
            <a:t>►</a:t>
          </a:r>
          <a:r>
            <a:rPr lang="cs-CZ" i="1" dirty="0"/>
            <a:t> </a:t>
          </a:r>
          <a:endParaRPr lang="pt-PT" i="1" dirty="0"/>
        </a:p>
        <a:p>
          <a:r>
            <a:rPr lang="cs-CZ" i="1" dirty="0"/>
            <a:t> o </a:t>
          </a:r>
          <a:r>
            <a:rPr lang="cs-CZ" i="1" dirty="0" err="1"/>
            <a:t>porquê</a:t>
          </a:r>
          <a:r>
            <a:rPr lang="cs-CZ" i="1" dirty="0"/>
            <a:t> </a:t>
          </a:r>
          <a:r>
            <a:rPr lang="pt-PT" i="1" dirty="0"/>
            <a:t>“causa” </a:t>
          </a:r>
          <a:endParaRPr lang="en-US" dirty="0"/>
        </a:p>
      </dgm:t>
    </dgm:pt>
    <dgm:pt modelId="{B3CE42E3-4A60-4A48-A8FB-FBA351A51C94}" type="parTrans" cxnId="{EF13DE11-6E2A-4F57-968F-1EA711624C3A}">
      <dgm:prSet/>
      <dgm:spPr/>
      <dgm:t>
        <a:bodyPr/>
        <a:lstStyle/>
        <a:p>
          <a:endParaRPr lang="en-US"/>
        </a:p>
      </dgm:t>
    </dgm:pt>
    <dgm:pt modelId="{78AB9E7C-B8B0-48F5-9B5A-C46AD4C291C7}" type="sibTrans" cxnId="{EF13DE11-6E2A-4F57-968F-1EA711624C3A}">
      <dgm:prSet/>
      <dgm:spPr/>
      <dgm:t>
        <a:bodyPr/>
        <a:lstStyle/>
        <a:p>
          <a:endParaRPr lang="en-US"/>
        </a:p>
      </dgm:t>
    </dgm:pt>
    <dgm:pt modelId="{5FAFC0E3-F15F-4BC8-BE3B-DAD14C4E1A0F}">
      <dgm:prSet/>
      <dgm:spPr/>
      <dgm:t>
        <a:bodyPr/>
        <a:lstStyle/>
        <a:p>
          <a:r>
            <a:rPr lang="cs-CZ" i="1" dirty="0" err="1"/>
            <a:t>como</a:t>
          </a:r>
          <a:r>
            <a:rPr lang="cs-CZ" i="1" dirty="0"/>
            <a:t> </a:t>
          </a:r>
          <a:r>
            <a:rPr lang="pt-PT" i="1" dirty="0"/>
            <a:t> 	 </a:t>
          </a:r>
          <a:r>
            <a:rPr lang="cs-CZ" b="1" i="1" dirty="0"/>
            <a:t>►</a:t>
          </a:r>
          <a:r>
            <a:rPr lang="cs-CZ" i="1" dirty="0"/>
            <a:t> </a:t>
          </a:r>
          <a:endParaRPr lang="pt-PT" i="1" dirty="0"/>
        </a:p>
        <a:p>
          <a:r>
            <a:rPr lang="cs-CZ" i="1" dirty="0"/>
            <a:t>o </a:t>
          </a:r>
          <a:r>
            <a:rPr lang="cs-CZ" i="1" dirty="0" err="1"/>
            <a:t>como</a:t>
          </a:r>
          <a:r>
            <a:rPr lang="cs-CZ" i="1" dirty="0"/>
            <a:t> „</a:t>
          </a:r>
          <a:r>
            <a:rPr lang="pt-PT" i="1" dirty="0"/>
            <a:t>modo</a:t>
          </a:r>
          <a:r>
            <a:rPr lang="cs-CZ" i="1" dirty="0"/>
            <a:t>“ </a:t>
          </a:r>
          <a:endParaRPr lang="en-US" dirty="0"/>
        </a:p>
      </dgm:t>
    </dgm:pt>
    <dgm:pt modelId="{61001486-1299-4DBA-841A-A2A0994E3326}" type="parTrans" cxnId="{DDB5B7EF-1E5D-4A9C-8E6B-09C2210166DB}">
      <dgm:prSet/>
      <dgm:spPr/>
      <dgm:t>
        <a:bodyPr/>
        <a:lstStyle/>
        <a:p>
          <a:endParaRPr lang="en-US"/>
        </a:p>
      </dgm:t>
    </dgm:pt>
    <dgm:pt modelId="{1E5A59FD-3D73-47C9-A57A-6182503CB844}" type="sibTrans" cxnId="{DDB5B7EF-1E5D-4A9C-8E6B-09C2210166DB}">
      <dgm:prSet/>
      <dgm:spPr/>
      <dgm:t>
        <a:bodyPr/>
        <a:lstStyle/>
        <a:p>
          <a:endParaRPr lang="en-US"/>
        </a:p>
      </dgm:t>
    </dgm:pt>
    <dgm:pt modelId="{4425C977-32F7-4B05-B5FB-A8F9A6858F0C}">
      <dgm:prSet/>
      <dgm:spPr/>
      <dgm:t>
        <a:bodyPr/>
        <a:lstStyle/>
        <a:p>
          <a:r>
            <a:rPr lang="cs-CZ" i="1" dirty="0" err="1"/>
            <a:t>quando</a:t>
          </a:r>
          <a:r>
            <a:rPr lang="cs-CZ" i="1" dirty="0"/>
            <a:t> </a:t>
          </a:r>
          <a:r>
            <a:rPr lang="cs-CZ" b="1" i="1" dirty="0"/>
            <a:t>►</a:t>
          </a:r>
          <a:r>
            <a:rPr lang="cs-CZ" i="1" dirty="0"/>
            <a:t> </a:t>
          </a:r>
          <a:endParaRPr lang="pt-PT" i="1" dirty="0"/>
        </a:p>
        <a:p>
          <a:r>
            <a:rPr lang="cs-CZ" i="1" dirty="0"/>
            <a:t>o </a:t>
          </a:r>
          <a:r>
            <a:rPr lang="cs-CZ" i="1" dirty="0" err="1"/>
            <a:t>quando</a:t>
          </a:r>
          <a:r>
            <a:rPr lang="cs-CZ" i="1" dirty="0"/>
            <a:t> „</a:t>
          </a:r>
          <a:r>
            <a:rPr lang="pt-PT" i="1" dirty="0"/>
            <a:t>prazo, data</a:t>
          </a:r>
          <a:r>
            <a:rPr lang="cs-CZ" i="1" dirty="0"/>
            <a:t>“</a:t>
          </a:r>
          <a:endParaRPr lang="en-US" dirty="0"/>
        </a:p>
      </dgm:t>
    </dgm:pt>
    <dgm:pt modelId="{43EC720F-C9AD-4FB7-AC36-121A18E32951}" type="parTrans" cxnId="{600F589F-5E4B-42FD-8838-19250A0B6D85}">
      <dgm:prSet/>
      <dgm:spPr/>
      <dgm:t>
        <a:bodyPr/>
        <a:lstStyle/>
        <a:p>
          <a:endParaRPr lang="en-US"/>
        </a:p>
      </dgm:t>
    </dgm:pt>
    <dgm:pt modelId="{C9F3E735-F1A3-481D-9628-D1605B28F0E3}" type="sibTrans" cxnId="{600F589F-5E4B-42FD-8838-19250A0B6D85}">
      <dgm:prSet/>
      <dgm:spPr/>
      <dgm:t>
        <a:bodyPr/>
        <a:lstStyle/>
        <a:p>
          <a:endParaRPr lang="en-US"/>
        </a:p>
      </dgm:t>
    </dgm:pt>
    <dgm:pt modelId="{85612B3D-2269-40F5-9280-FF8477D97AE4}">
      <dgm:prSet/>
      <dgm:spPr/>
      <dgm:t>
        <a:bodyPr/>
        <a:lstStyle/>
        <a:p>
          <a:r>
            <a:rPr lang="cs-CZ" i="1" dirty="0"/>
            <a:t>jantar </a:t>
          </a:r>
          <a:r>
            <a:rPr lang="pt-PT" i="1" dirty="0"/>
            <a:t>   </a:t>
          </a:r>
          <a:r>
            <a:rPr lang="cs-CZ" b="1" i="1" dirty="0"/>
            <a:t>►</a:t>
          </a:r>
          <a:r>
            <a:rPr lang="cs-CZ" i="1" dirty="0"/>
            <a:t>  </a:t>
          </a:r>
          <a:endParaRPr lang="pt-PT" i="1" dirty="0"/>
        </a:p>
        <a:p>
          <a:r>
            <a:rPr lang="cs-CZ" i="1" dirty="0"/>
            <a:t>o jantar „</a:t>
          </a:r>
          <a:r>
            <a:rPr lang="pt-PT" i="1" dirty="0"/>
            <a:t>comida à noite</a:t>
          </a:r>
          <a:r>
            <a:rPr lang="cs-CZ" i="1" dirty="0"/>
            <a:t>“</a:t>
          </a:r>
          <a:endParaRPr lang="en-US" dirty="0"/>
        </a:p>
      </dgm:t>
    </dgm:pt>
    <dgm:pt modelId="{1F60497E-9D89-47CF-9055-20EBD02BC076}" type="parTrans" cxnId="{5957E83A-A07B-4C5E-BE13-561DCFD59643}">
      <dgm:prSet/>
      <dgm:spPr/>
      <dgm:t>
        <a:bodyPr/>
        <a:lstStyle/>
        <a:p>
          <a:endParaRPr lang="en-US"/>
        </a:p>
      </dgm:t>
    </dgm:pt>
    <dgm:pt modelId="{AD6C0369-12B7-4E07-9A92-9962849F24C4}" type="sibTrans" cxnId="{5957E83A-A07B-4C5E-BE13-561DCFD59643}">
      <dgm:prSet/>
      <dgm:spPr/>
      <dgm:t>
        <a:bodyPr/>
        <a:lstStyle/>
        <a:p>
          <a:endParaRPr lang="en-US"/>
        </a:p>
      </dgm:t>
    </dgm:pt>
    <dgm:pt modelId="{70CD5752-767E-4030-ABC5-479DA3C724E5}">
      <dgm:prSet/>
      <dgm:spPr/>
      <dgm:t>
        <a:bodyPr/>
        <a:lstStyle/>
        <a:p>
          <a:r>
            <a:rPr lang="cs-CZ" i="1" dirty="0" err="1"/>
            <a:t>pró</a:t>
          </a:r>
          <a:r>
            <a:rPr lang="cs-CZ" i="1" dirty="0"/>
            <a:t> </a:t>
          </a:r>
          <a:r>
            <a:rPr lang="pt-PT" i="1" dirty="0"/>
            <a:t>	 </a:t>
          </a:r>
          <a:r>
            <a:rPr lang="cs-CZ" b="1" i="1" dirty="0"/>
            <a:t>►</a:t>
          </a:r>
          <a:r>
            <a:rPr lang="cs-CZ" i="1" dirty="0"/>
            <a:t>  </a:t>
          </a:r>
          <a:endParaRPr lang="pt-PT" i="1" dirty="0"/>
        </a:p>
        <a:p>
          <a:r>
            <a:rPr lang="cs-CZ" i="1" dirty="0"/>
            <a:t>os </a:t>
          </a:r>
          <a:r>
            <a:rPr lang="cs-CZ" i="1" dirty="0" err="1"/>
            <a:t>prós</a:t>
          </a:r>
          <a:r>
            <a:rPr lang="cs-CZ" i="1" dirty="0"/>
            <a:t> „</a:t>
          </a:r>
          <a:r>
            <a:rPr lang="pt-PT" i="1" dirty="0"/>
            <a:t>vantagens</a:t>
          </a:r>
          <a:r>
            <a:rPr lang="cs-CZ" i="1" dirty="0"/>
            <a:t>“ </a:t>
          </a:r>
          <a:endParaRPr lang="en-US" dirty="0"/>
        </a:p>
      </dgm:t>
    </dgm:pt>
    <dgm:pt modelId="{FAA0FC0C-3022-41F7-B281-E82242E17B08}" type="parTrans" cxnId="{A1690CBF-6752-439E-A1AF-27C7629F94D6}">
      <dgm:prSet/>
      <dgm:spPr/>
      <dgm:t>
        <a:bodyPr/>
        <a:lstStyle/>
        <a:p>
          <a:endParaRPr lang="en-US"/>
        </a:p>
      </dgm:t>
    </dgm:pt>
    <dgm:pt modelId="{DA965546-5A8D-4AFD-BC1B-24B8300244C3}" type="sibTrans" cxnId="{A1690CBF-6752-439E-A1AF-27C7629F94D6}">
      <dgm:prSet/>
      <dgm:spPr/>
      <dgm:t>
        <a:bodyPr/>
        <a:lstStyle/>
        <a:p>
          <a:endParaRPr lang="en-US"/>
        </a:p>
      </dgm:t>
    </dgm:pt>
    <dgm:pt modelId="{8F2FBDDC-C11F-410F-BA68-A3F4A5F95F20}">
      <dgm:prSet/>
      <dgm:spPr/>
      <dgm:t>
        <a:bodyPr/>
        <a:lstStyle/>
        <a:p>
          <a:r>
            <a:rPr lang="cs-CZ" i="1" dirty="0" err="1"/>
            <a:t>contra</a:t>
          </a:r>
          <a:r>
            <a:rPr lang="cs-CZ" i="1" dirty="0"/>
            <a:t> </a:t>
          </a:r>
          <a:r>
            <a:rPr lang="pt-PT" i="1" dirty="0"/>
            <a:t> </a:t>
          </a:r>
          <a:r>
            <a:rPr lang="cs-CZ" b="1" i="1" dirty="0"/>
            <a:t>►</a:t>
          </a:r>
          <a:r>
            <a:rPr lang="cs-CZ" i="1" dirty="0"/>
            <a:t> </a:t>
          </a:r>
          <a:endParaRPr lang="pt-PT" i="1" dirty="0"/>
        </a:p>
        <a:p>
          <a:r>
            <a:rPr lang="cs-CZ" i="1" dirty="0"/>
            <a:t> os </a:t>
          </a:r>
          <a:r>
            <a:rPr lang="cs-CZ" i="1" dirty="0" err="1"/>
            <a:t>contra</a:t>
          </a:r>
          <a:r>
            <a:rPr lang="cs-CZ" i="1" dirty="0"/>
            <a:t> „</a:t>
          </a:r>
          <a:r>
            <a:rPr lang="pt-PT" i="1" dirty="0"/>
            <a:t>desvantagens</a:t>
          </a:r>
          <a:r>
            <a:rPr lang="cs-CZ" i="1" dirty="0"/>
            <a:t>“</a:t>
          </a:r>
          <a:r>
            <a:rPr lang="cs-CZ" dirty="0"/>
            <a:t> </a:t>
          </a:r>
          <a:endParaRPr lang="en-US" dirty="0"/>
        </a:p>
      </dgm:t>
    </dgm:pt>
    <dgm:pt modelId="{7ACAE650-FCB5-45A2-A606-913288E66CC8}" type="parTrans" cxnId="{B0724CAA-631F-45B3-88AC-472BC2EBA399}">
      <dgm:prSet/>
      <dgm:spPr/>
      <dgm:t>
        <a:bodyPr/>
        <a:lstStyle/>
        <a:p>
          <a:endParaRPr lang="en-US"/>
        </a:p>
      </dgm:t>
    </dgm:pt>
    <dgm:pt modelId="{D1EA20F1-9A69-402E-BFFD-EF48E07788A9}" type="sibTrans" cxnId="{B0724CAA-631F-45B3-88AC-472BC2EBA399}">
      <dgm:prSet/>
      <dgm:spPr/>
      <dgm:t>
        <a:bodyPr/>
        <a:lstStyle/>
        <a:p>
          <a:endParaRPr lang="en-US"/>
        </a:p>
      </dgm:t>
    </dgm:pt>
    <dgm:pt modelId="{1DC8FF02-2761-4545-8404-5F464B427BEE}" type="pres">
      <dgm:prSet presAssocID="{4883D7C9-66B9-4656-8A2C-E6D3F106520C}" presName="diagram" presStyleCnt="0">
        <dgm:presLayoutVars>
          <dgm:dir/>
          <dgm:resizeHandles val="exact"/>
        </dgm:presLayoutVars>
      </dgm:prSet>
      <dgm:spPr/>
    </dgm:pt>
    <dgm:pt modelId="{3DFBB21C-3093-4567-A52C-674F1688320F}" type="pres">
      <dgm:prSet presAssocID="{E3CB5412-01E4-4A09-8A0A-C7DA06072C3A}" presName="node" presStyleLbl="node1" presStyleIdx="0" presStyleCnt="9">
        <dgm:presLayoutVars>
          <dgm:bulletEnabled val="1"/>
        </dgm:presLayoutVars>
      </dgm:prSet>
      <dgm:spPr/>
    </dgm:pt>
    <dgm:pt modelId="{4585762D-31D3-4713-9D2F-51B955EDCD0B}" type="pres">
      <dgm:prSet presAssocID="{D54FB401-6166-4286-AD91-0A295DDF72AD}" presName="sibTrans" presStyleCnt="0"/>
      <dgm:spPr/>
    </dgm:pt>
    <dgm:pt modelId="{E73C000C-33C6-4C02-9DB5-DD0603D2D23B}" type="pres">
      <dgm:prSet presAssocID="{AC310FF7-334A-4FAA-955F-564B82EDEAA4}" presName="node" presStyleLbl="node1" presStyleIdx="1" presStyleCnt="9">
        <dgm:presLayoutVars>
          <dgm:bulletEnabled val="1"/>
        </dgm:presLayoutVars>
      </dgm:prSet>
      <dgm:spPr/>
    </dgm:pt>
    <dgm:pt modelId="{0C5E756D-680F-4DC2-AD33-DA5461D47CCB}" type="pres">
      <dgm:prSet presAssocID="{9BA628E8-8654-47B6-8073-F007F9C44FED}" presName="sibTrans" presStyleCnt="0"/>
      <dgm:spPr/>
    </dgm:pt>
    <dgm:pt modelId="{D514C909-D640-4E92-910E-BB109E155C2A}" type="pres">
      <dgm:prSet presAssocID="{3A5935AC-C4D6-4EAE-B4CA-26BE38A7DC58}" presName="node" presStyleLbl="node1" presStyleIdx="2" presStyleCnt="9">
        <dgm:presLayoutVars>
          <dgm:bulletEnabled val="1"/>
        </dgm:presLayoutVars>
      </dgm:prSet>
      <dgm:spPr/>
    </dgm:pt>
    <dgm:pt modelId="{081D1F7F-071C-47CE-B282-897ABA733611}" type="pres">
      <dgm:prSet presAssocID="{839AF880-5A91-4D1D-B702-2AADD9C67963}" presName="sibTrans" presStyleCnt="0"/>
      <dgm:spPr/>
    </dgm:pt>
    <dgm:pt modelId="{2A082A50-7A29-49D5-8644-246CB48B22A4}" type="pres">
      <dgm:prSet presAssocID="{40C200CF-9F49-47B7-8B72-4457C030C331}" presName="node" presStyleLbl="node1" presStyleIdx="3" presStyleCnt="9">
        <dgm:presLayoutVars>
          <dgm:bulletEnabled val="1"/>
        </dgm:presLayoutVars>
      </dgm:prSet>
      <dgm:spPr/>
    </dgm:pt>
    <dgm:pt modelId="{9303A4BA-8871-411E-B4E0-56CE41682097}" type="pres">
      <dgm:prSet presAssocID="{78AB9E7C-B8B0-48F5-9B5A-C46AD4C291C7}" presName="sibTrans" presStyleCnt="0"/>
      <dgm:spPr/>
    </dgm:pt>
    <dgm:pt modelId="{7E228D3F-EF9E-4ED6-AB02-2843BB580938}" type="pres">
      <dgm:prSet presAssocID="{5FAFC0E3-F15F-4BC8-BE3B-DAD14C4E1A0F}" presName="node" presStyleLbl="node1" presStyleIdx="4" presStyleCnt="9">
        <dgm:presLayoutVars>
          <dgm:bulletEnabled val="1"/>
        </dgm:presLayoutVars>
      </dgm:prSet>
      <dgm:spPr/>
    </dgm:pt>
    <dgm:pt modelId="{D78A488E-90C6-40E4-B38C-F5919151568F}" type="pres">
      <dgm:prSet presAssocID="{1E5A59FD-3D73-47C9-A57A-6182503CB844}" presName="sibTrans" presStyleCnt="0"/>
      <dgm:spPr/>
    </dgm:pt>
    <dgm:pt modelId="{13AA9EA4-589A-4F10-BDA1-FA5D832C4B85}" type="pres">
      <dgm:prSet presAssocID="{4425C977-32F7-4B05-B5FB-A8F9A6858F0C}" presName="node" presStyleLbl="node1" presStyleIdx="5" presStyleCnt="9">
        <dgm:presLayoutVars>
          <dgm:bulletEnabled val="1"/>
        </dgm:presLayoutVars>
      </dgm:prSet>
      <dgm:spPr/>
    </dgm:pt>
    <dgm:pt modelId="{225C415A-01C0-4F79-B1A9-2A858D9B3B28}" type="pres">
      <dgm:prSet presAssocID="{C9F3E735-F1A3-481D-9628-D1605B28F0E3}" presName="sibTrans" presStyleCnt="0"/>
      <dgm:spPr/>
    </dgm:pt>
    <dgm:pt modelId="{A5C6D91C-B298-49A5-82EB-FD2971949FD8}" type="pres">
      <dgm:prSet presAssocID="{85612B3D-2269-40F5-9280-FF8477D97AE4}" presName="node" presStyleLbl="node1" presStyleIdx="6" presStyleCnt="9">
        <dgm:presLayoutVars>
          <dgm:bulletEnabled val="1"/>
        </dgm:presLayoutVars>
      </dgm:prSet>
      <dgm:spPr/>
    </dgm:pt>
    <dgm:pt modelId="{9DD27D06-3C35-4FE9-91C2-1790CD1A7027}" type="pres">
      <dgm:prSet presAssocID="{AD6C0369-12B7-4E07-9A92-9962849F24C4}" presName="sibTrans" presStyleCnt="0"/>
      <dgm:spPr/>
    </dgm:pt>
    <dgm:pt modelId="{841E5553-4837-4B67-A468-1642608A4F77}" type="pres">
      <dgm:prSet presAssocID="{70CD5752-767E-4030-ABC5-479DA3C724E5}" presName="node" presStyleLbl="node1" presStyleIdx="7" presStyleCnt="9">
        <dgm:presLayoutVars>
          <dgm:bulletEnabled val="1"/>
        </dgm:presLayoutVars>
      </dgm:prSet>
      <dgm:spPr/>
    </dgm:pt>
    <dgm:pt modelId="{68ECCAA8-4986-4654-A070-26581493B118}" type="pres">
      <dgm:prSet presAssocID="{DA965546-5A8D-4AFD-BC1B-24B8300244C3}" presName="sibTrans" presStyleCnt="0"/>
      <dgm:spPr/>
    </dgm:pt>
    <dgm:pt modelId="{62E14E6C-895F-4AEE-B3BC-A9C0D740117B}" type="pres">
      <dgm:prSet presAssocID="{8F2FBDDC-C11F-410F-BA68-A3F4A5F95F20}" presName="node" presStyleLbl="node1" presStyleIdx="8" presStyleCnt="9">
        <dgm:presLayoutVars>
          <dgm:bulletEnabled val="1"/>
        </dgm:presLayoutVars>
      </dgm:prSet>
      <dgm:spPr/>
    </dgm:pt>
  </dgm:ptLst>
  <dgm:cxnLst>
    <dgm:cxn modelId="{6336F105-497C-455D-8964-EAAE5202C514}" srcId="{4883D7C9-66B9-4656-8A2C-E6D3F106520C}" destId="{E3CB5412-01E4-4A09-8A0A-C7DA06072C3A}" srcOrd="0" destOrd="0" parTransId="{5AFB8576-C9DC-461B-9DB1-A6C9593864E1}" sibTransId="{D54FB401-6166-4286-AD91-0A295DDF72AD}"/>
    <dgm:cxn modelId="{EF13DE11-6E2A-4F57-968F-1EA711624C3A}" srcId="{4883D7C9-66B9-4656-8A2C-E6D3F106520C}" destId="{40C200CF-9F49-47B7-8B72-4457C030C331}" srcOrd="3" destOrd="0" parTransId="{B3CE42E3-4A60-4A48-A8FB-FBA351A51C94}" sibTransId="{78AB9E7C-B8B0-48F5-9B5A-C46AD4C291C7}"/>
    <dgm:cxn modelId="{5957E83A-A07B-4C5E-BE13-561DCFD59643}" srcId="{4883D7C9-66B9-4656-8A2C-E6D3F106520C}" destId="{85612B3D-2269-40F5-9280-FF8477D97AE4}" srcOrd="6" destOrd="0" parTransId="{1F60497E-9D89-47CF-9055-20EBD02BC076}" sibTransId="{AD6C0369-12B7-4E07-9A92-9962849F24C4}"/>
    <dgm:cxn modelId="{8B87673E-734B-4D75-9584-90B2A7FAD917}" type="presOf" srcId="{70CD5752-767E-4030-ABC5-479DA3C724E5}" destId="{841E5553-4837-4B67-A468-1642608A4F77}" srcOrd="0" destOrd="0" presId="urn:microsoft.com/office/officeart/2005/8/layout/default"/>
    <dgm:cxn modelId="{EA6BFE64-1E9A-4EC4-89EC-D5623185DB8B}" type="presOf" srcId="{8F2FBDDC-C11F-410F-BA68-A3F4A5F95F20}" destId="{62E14E6C-895F-4AEE-B3BC-A9C0D740117B}" srcOrd="0" destOrd="0" presId="urn:microsoft.com/office/officeart/2005/8/layout/default"/>
    <dgm:cxn modelId="{2583684D-EC0B-48E8-98F4-4F5DE1A4DD4A}" type="presOf" srcId="{E3CB5412-01E4-4A09-8A0A-C7DA06072C3A}" destId="{3DFBB21C-3093-4567-A52C-674F1688320F}" srcOrd="0" destOrd="0" presId="urn:microsoft.com/office/officeart/2005/8/layout/default"/>
    <dgm:cxn modelId="{FABBDD57-4ACC-4C47-B6EF-08C53F29FEF2}" srcId="{4883D7C9-66B9-4656-8A2C-E6D3F106520C}" destId="{AC310FF7-334A-4FAA-955F-564B82EDEAA4}" srcOrd="1" destOrd="0" parTransId="{857CD495-C346-4C8E-AEE1-38F953E190A1}" sibTransId="{9BA628E8-8654-47B6-8073-F007F9C44FED}"/>
    <dgm:cxn modelId="{C3C53A79-719E-4DC2-A817-AFA2C975FBCF}" type="presOf" srcId="{40C200CF-9F49-47B7-8B72-4457C030C331}" destId="{2A082A50-7A29-49D5-8644-246CB48B22A4}" srcOrd="0" destOrd="0" presId="urn:microsoft.com/office/officeart/2005/8/layout/default"/>
    <dgm:cxn modelId="{3A23B781-452D-499B-AE14-045182205C62}" type="presOf" srcId="{AC310FF7-334A-4FAA-955F-564B82EDEAA4}" destId="{E73C000C-33C6-4C02-9DB5-DD0603D2D23B}" srcOrd="0" destOrd="0" presId="urn:microsoft.com/office/officeart/2005/8/layout/default"/>
    <dgm:cxn modelId="{16FCB08A-8B04-478B-BA83-5B2F45596B21}" type="presOf" srcId="{85612B3D-2269-40F5-9280-FF8477D97AE4}" destId="{A5C6D91C-B298-49A5-82EB-FD2971949FD8}" srcOrd="0" destOrd="0" presId="urn:microsoft.com/office/officeart/2005/8/layout/default"/>
    <dgm:cxn modelId="{670C559B-99CC-4539-BCF7-14FD2EA8B287}" type="presOf" srcId="{5FAFC0E3-F15F-4BC8-BE3B-DAD14C4E1A0F}" destId="{7E228D3F-EF9E-4ED6-AB02-2843BB580938}" srcOrd="0" destOrd="0" presId="urn:microsoft.com/office/officeart/2005/8/layout/default"/>
    <dgm:cxn modelId="{600F589F-5E4B-42FD-8838-19250A0B6D85}" srcId="{4883D7C9-66B9-4656-8A2C-E6D3F106520C}" destId="{4425C977-32F7-4B05-B5FB-A8F9A6858F0C}" srcOrd="5" destOrd="0" parTransId="{43EC720F-C9AD-4FB7-AC36-121A18E32951}" sibTransId="{C9F3E735-F1A3-481D-9628-D1605B28F0E3}"/>
    <dgm:cxn modelId="{910988A9-1BF4-40E7-B7B5-012ED285D9D2}" type="presOf" srcId="{4883D7C9-66B9-4656-8A2C-E6D3F106520C}" destId="{1DC8FF02-2761-4545-8404-5F464B427BEE}" srcOrd="0" destOrd="0" presId="urn:microsoft.com/office/officeart/2005/8/layout/default"/>
    <dgm:cxn modelId="{B0724CAA-631F-45B3-88AC-472BC2EBA399}" srcId="{4883D7C9-66B9-4656-8A2C-E6D3F106520C}" destId="{8F2FBDDC-C11F-410F-BA68-A3F4A5F95F20}" srcOrd="8" destOrd="0" parTransId="{7ACAE650-FCB5-45A2-A606-913288E66CC8}" sibTransId="{D1EA20F1-9A69-402E-BFFD-EF48E07788A9}"/>
    <dgm:cxn modelId="{A1690CBF-6752-439E-A1AF-27C7629F94D6}" srcId="{4883D7C9-66B9-4656-8A2C-E6D3F106520C}" destId="{70CD5752-767E-4030-ABC5-479DA3C724E5}" srcOrd="7" destOrd="0" parTransId="{FAA0FC0C-3022-41F7-B281-E82242E17B08}" sibTransId="{DA965546-5A8D-4AFD-BC1B-24B8300244C3}"/>
    <dgm:cxn modelId="{CCCE28CA-10F2-4E14-B8F8-D92D3BF62E97}" type="presOf" srcId="{3A5935AC-C4D6-4EAE-B4CA-26BE38A7DC58}" destId="{D514C909-D640-4E92-910E-BB109E155C2A}" srcOrd="0" destOrd="0" presId="urn:microsoft.com/office/officeart/2005/8/layout/default"/>
    <dgm:cxn modelId="{4DC14BDA-95FE-465D-B525-F3BE975D6EC2}" srcId="{4883D7C9-66B9-4656-8A2C-E6D3F106520C}" destId="{3A5935AC-C4D6-4EAE-B4CA-26BE38A7DC58}" srcOrd="2" destOrd="0" parTransId="{38EC4676-615C-494C-B49F-F4A15A152B26}" sibTransId="{839AF880-5A91-4D1D-B702-2AADD9C67963}"/>
    <dgm:cxn modelId="{B507FFE2-38B2-4770-BB44-A23356D5AF4A}" type="presOf" srcId="{4425C977-32F7-4B05-B5FB-A8F9A6858F0C}" destId="{13AA9EA4-589A-4F10-BDA1-FA5D832C4B85}" srcOrd="0" destOrd="0" presId="urn:microsoft.com/office/officeart/2005/8/layout/default"/>
    <dgm:cxn modelId="{DDB5B7EF-1E5D-4A9C-8E6B-09C2210166DB}" srcId="{4883D7C9-66B9-4656-8A2C-E6D3F106520C}" destId="{5FAFC0E3-F15F-4BC8-BE3B-DAD14C4E1A0F}" srcOrd="4" destOrd="0" parTransId="{61001486-1299-4DBA-841A-A2A0994E3326}" sibTransId="{1E5A59FD-3D73-47C9-A57A-6182503CB844}"/>
    <dgm:cxn modelId="{1CF54DAE-1AF6-4D8D-979B-AC8DA5DF49E9}" type="presParOf" srcId="{1DC8FF02-2761-4545-8404-5F464B427BEE}" destId="{3DFBB21C-3093-4567-A52C-674F1688320F}" srcOrd="0" destOrd="0" presId="urn:microsoft.com/office/officeart/2005/8/layout/default"/>
    <dgm:cxn modelId="{8780C695-3362-4EC3-8EB4-725B4661F7FD}" type="presParOf" srcId="{1DC8FF02-2761-4545-8404-5F464B427BEE}" destId="{4585762D-31D3-4713-9D2F-51B955EDCD0B}" srcOrd="1" destOrd="0" presId="urn:microsoft.com/office/officeart/2005/8/layout/default"/>
    <dgm:cxn modelId="{5A2A0B16-71E1-4A7E-BEC2-5E75091996C2}" type="presParOf" srcId="{1DC8FF02-2761-4545-8404-5F464B427BEE}" destId="{E73C000C-33C6-4C02-9DB5-DD0603D2D23B}" srcOrd="2" destOrd="0" presId="urn:microsoft.com/office/officeart/2005/8/layout/default"/>
    <dgm:cxn modelId="{E4E50087-71CC-42C1-9F02-90272901DBB9}" type="presParOf" srcId="{1DC8FF02-2761-4545-8404-5F464B427BEE}" destId="{0C5E756D-680F-4DC2-AD33-DA5461D47CCB}" srcOrd="3" destOrd="0" presId="urn:microsoft.com/office/officeart/2005/8/layout/default"/>
    <dgm:cxn modelId="{E7FCF501-0624-4EEA-8D36-FEA3284A083E}" type="presParOf" srcId="{1DC8FF02-2761-4545-8404-5F464B427BEE}" destId="{D514C909-D640-4E92-910E-BB109E155C2A}" srcOrd="4" destOrd="0" presId="urn:microsoft.com/office/officeart/2005/8/layout/default"/>
    <dgm:cxn modelId="{571DCE96-8308-4377-9D2D-D4A2BD4F9E35}" type="presParOf" srcId="{1DC8FF02-2761-4545-8404-5F464B427BEE}" destId="{081D1F7F-071C-47CE-B282-897ABA733611}" srcOrd="5" destOrd="0" presId="urn:microsoft.com/office/officeart/2005/8/layout/default"/>
    <dgm:cxn modelId="{ABE031F3-C85B-48C6-AFF2-27CAFD2AA124}" type="presParOf" srcId="{1DC8FF02-2761-4545-8404-5F464B427BEE}" destId="{2A082A50-7A29-49D5-8644-246CB48B22A4}" srcOrd="6" destOrd="0" presId="urn:microsoft.com/office/officeart/2005/8/layout/default"/>
    <dgm:cxn modelId="{B1748EEE-1474-40C3-8361-BAA291C1F112}" type="presParOf" srcId="{1DC8FF02-2761-4545-8404-5F464B427BEE}" destId="{9303A4BA-8871-411E-B4E0-56CE41682097}" srcOrd="7" destOrd="0" presId="urn:microsoft.com/office/officeart/2005/8/layout/default"/>
    <dgm:cxn modelId="{4D98B76C-2E16-491E-BDC0-DC3304311DA3}" type="presParOf" srcId="{1DC8FF02-2761-4545-8404-5F464B427BEE}" destId="{7E228D3F-EF9E-4ED6-AB02-2843BB580938}" srcOrd="8" destOrd="0" presId="urn:microsoft.com/office/officeart/2005/8/layout/default"/>
    <dgm:cxn modelId="{5290DDA1-AC5A-4DE4-B748-FCAC34DB4507}" type="presParOf" srcId="{1DC8FF02-2761-4545-8404-5F464B427BEE}" destId="{D78A488E-90C6-40E4-B38C-F5919151568F}" srcOrd="9" destOrd="0" presId="urn:microsoft.com/office/officeart/2005/8/layout/default"/>
    <dgm:cxn modelId="{56CC316D-2EAC-47AC-BE1E-6360B8A5034F}" type="presParOf" srcId="{1DC8FF02-2761-4545-8404-5F464B427BEE}" destId="{13AA9EA4-589A-4F10-BDA1-FA5D832C4B85}" srcOrd="10" destOrd="0" presId="urn:microsoft.com/office/officeart/2005/8/layout/default"/>
    <dgm:cxn modelId="{890631A8-DDB9-4D6D-AF66-2B4326F5B4EB}" type="presParOf" srcId="{1DC8FF02-2761-4545-8404-5F464B427BEE}" destId="{225C415A-01C0-4F79-B1A9-2A858D9B3B28}" srcOrd="11" destOrd="0" presId="urn:microsoft.com/office/officeart/2005/8/layout/default"/>
    <dgm:cxn modelId="{A564F4C2-601F-4AA1-9B1C-796A457A760E}" type="presParOf" srcId="{1DC8FF02-2761-4545-8404-5F464B427BEE}" destId="{A5C6D91C-B298-49A5-82EB-FD2971949FD8}" srcOrd="12" destOrd="0" presId="urn:microsoft.com/office/officeart/2005/8/layout/default"/>
    <dgm:cxn modelId="{2C9AB149-6420-456A-BAF0-EAB63F713ABF}" type="presParOf" srcId="{1DC8FF02-2761-4545-8404-5F464B427BEE}" destId="{9DD27D06-3C35-4FE9-91C2-1790CD1A7027}" srcOrd="13" destOrd="0" presId="urn:microsoft.com/office/officeart/2005/8/layout/default"/>
    <dgm:cxn modelId="{4E00F1D5-8691-4122-9F48-80A07DAD0DFB}" type="presParOf" srcId="{1DC8FF02-2761-4545-8404-5F464B427BEE}" destId="{841E5553-4837-4B67-A468-1642608A4F77}" srcOrd="14" destOrd="0" presId="urn:microsoft.com/office/officeart/2005/8/layout/default"/>
    <dgm:cxn modelId="{1C310F60-7E36-437D-8E96-15A36CCA0AEE}" type="presParOf" srcId="{1DC8FF02-2761-4545-8404-5F464B427BEE}" destId="{68ECCAA8-4986-4654-A070-26581493B118}" srcOrd="15" destOrd="0" presId="urn:microsoft.com/office/officeart/2005/8/layout/default"/>
    <dgm:cxn modelId="{790C7826-E780-4A9A-BC44-02EE4270EFA6}" type="presParOf" srcId="{1DC8FF02-2761-4545-8404-5F464B427BEE}" destId="{62E14E6C-895F-4AEE-B3BC-A9C0D740117B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43DFDF-423A-427D-8A50-8BB41FAFBC93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A8E30BE-5835-4E21-9BA8-A0704723EBAC}">
      <dgm:prSet/>
      <dgm:spPr/>
      <dgm:t>
        <a:bodyPr/>
        <a:lstStyle/>
        <a:p>
          <a:r>
            <a:rPr lang="pt-PT" dirty="0"/>
            <a:t>DERIVAÇÃO </a:t>
          </a:r>
          <a:endParaRPr lang="en-US" dirty="0"/>
        </a:p>
      </dgm:t>
    </dgm:pt>
    <dgm:pt modelId="{80AB456B-D102-4B69-9164-CF5727986DA1}" type="parTrans" cxnId="{BC63FB89-32B6-4FED-8C01-2DFB1F659856}">
      <dgm:prSet/>
      <dgm:spPr/>
      <dgm:t>
        <a:bodyPr/>
        <a:lstStyle/>
        <a:p>
          <a:endParaRPr lang="en-US"/>
        </a:p>
      </dgm:t>
    </dgm:pt>
    <dgm:pt modelId="{0F8445C6-ADB5-4AE8-A20C-EB96A3528759}" type="sibTrans" cxnId="{BC63FB89-32B6-4FED-8C01-2DFB1F659856}">
      <dgm:prSet/>
      <dgm:spPr/>
      <dgm:t>
        <a:bodyPr/>
        <a:lstStyle/>
        <a:p>
          <a:endParaRPr lang="en-US"/>
        </a:p>
      </dgm:t>
    </dgm:pt>
    <dgm:pt modelId="{DC031EA6-5840-4410-8D22-C7910E305E18}">
      <dgm:prSet/>
      <dgm:spPr/>
      <dgm:t>
        <a:bodyPr/>
        <a:lstStyle/>
        <a:p>
          <a:r>
            <a:rPr lang="pt-PT" dirty="0">
              <a:highlight>
                <a:srgbClr val="FF33CC"/>
              </a:highlight>
            </a:rPr>
            <a:t>COMPOSIÇÃO</a:t>
          </a:r>
          <a:endParaRPr lang="en-US" dirty="0">
            <a:highlight>
              <a:srgbClr val="FF33CC"/>
            </a:highlight>
          </a:endParaRPr>
        </a:p>
      </dgm:t>
    </dgm:pt>
    <dgm:pt modelId="{3EECCD3F-2A1C-470F-AC9F-2986A69AC942}" type="parTrans" cxnId="{1E91BC95-1BD3-4268-B98B-7CAE8150D4C5}">
      <dgm:prSet/>
      <dgm:spPr/>
      <dgm:t>
        <a:bodyPr/>
        <a:lstStyle/>
        <a:p>
          <a:endParaRPr lang="en-US"/>
        </a:p>
      </dgm:t>
    </dgm:pt>
    <dgm:pt modelId="{B94180D3-37B2-41E1-9DEB-85A0BEB1A92A}" type="sibTrans" cxnId="{1E91BC95-1BD3-4268-B98B-7CAE8150D4C5}">
      <dgm:prSet/>
      <dgm:spPr/>
      <dgm:t>
        <a:bodyPr/>
        <a:lstStyle/>
        <a:p>
          <a:endParaRPr lang="en-US"/>
        </a:p>
      </dgm:t>
    </dgm:pt>
    <dgm:pt modelId="{EC1B4126-5C79-4AB7-BF27-0CD34D7D0D85}">
      <dgm:prSet/>
      <dgm:spPr/>
      <dgm:t>
        <a:bodyPr/>
        <a:lstStyle/>
        <a:p>
          <a:r>
            <a:rPr lang="pt-PT" dirty="0"/>
            <a:t>TRUNCAÇÃO  E SIGLAÇÃO</a:t>
          </a:r>
          <a:endParaRPr lang="en-US" dirty="0"/>
        </a:p>
      </dgm:t>
    </dgm:pt>
    <dgm:pt modelId="{845E3426-21AA-4D72-A347-A8C6125F2466}" type="parTrans" cxnId="{862056A7-4221-4DAB-8B6F-9F828AE7408A}">
      <dgm:prSet/>
      <dgm:spPr/>
      <dgm:t>
        <a:bodyPr/>
        <a:lstStyle/>
        <a:p>
          <a:endParaRPr lang="en-US"/>
        </a:p>
      </dgm:t>
    </dgm:pt>
    <dgm:pt modelId="{295928A9-1DA2-4438-B8F3-1B4B013E1893}" type="sibTrans" cxnId="{862056A7-4221-4DAB-8B6F-9F828AE7408A}">
      <dgm:prSet/>
      <dgm:spPr/>
      <dgm:t>
        <a:bodyPr/>
        <a:lstStyle/>
        <a:p>
          <a:endParaRPr lang="en-US"/>
        </a:p>
      </dgm:t>
    </dgm:pt>
    <dgm:pt modelId="{62335672-9790-420D-A97E-84E6C98843BF}">
      <dgm:prSet/>
      <dgm:spPr/>
      <dgm:t>
        <a:bodyPr/>
        <a:lstStyle/>
        <a:p>
          <a:r>
            <a:rPr lang="pt-PT"/>
            <a:t>CONVERSÃO</a:t>
          </a:r>
          <a:endParaRPr lang="cs-CZ"/>
        </a:p>
      </dgm:t>
    </dgm:pt>
    <dgm:pt modelId="{A855ECF0-24C8-42E9-9306-15A7FF4CF74E}" type="parTrans" cxnId="{5ED8D1CE-E4A2-46BB-BF3C-848AD4BE18B8}">
      <dgm:prSet/>
      <dgm:spPr/>
      <dgm:t>
        <a:bodyPr/>
        <a:lstStyle/>
        <a:p>
          <a:endParaRPr lang="cs-CZ"/>
        </a:p>
      </dgm:t>
    </dgm:pt>
    <dgm:pt modelId="{5FA66AD4-608E-4D14-BC1E-AD71742576A9}" type="sibTrans" cxnId="{5ED8D1CE-E4A2-46BB-BF3C-848AD4BE18B8}">
      <dgm:prSet/>
      <dgm:spPr/>
      <dgm:t>
        <a:bodyPr/>
        <a:lstStyle/>
        <a:p>
          <a:endParaRPr lang="cs-CZ"/>
        </a:p>
      </dgm:t>
    </dgm:pt>
    <dgm:pt modelId="{AC2C2CC2-D372-4A24-8D54-8CD185606FDA}" type="pres">
      <dgm:prSet presAssocID="{3143DFDF-423A-427D-8A50-8BB41FAFBC93}" presName="linear" presStyleCnt="0">
        <dgm:presLayoutVars>
          <dgm:animLvl val="lvl"/>
          <dgm:resizeHandles val="exact"/>
        </dgm:presLayoutVars>
      </dgm:prSet>
      <dgm:spPr/>
    </dgm:pt>
    <dgm:pt modelId="{02EAA968-020A-4970-8139-C223BDF056B1}" type="pres">
      <dgm:prSet presAssocID="{CA8E30BE-5835-4E21-9BA8-A0704723EBA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CF8EEB-88B4-4FC7-9544-9F8DC44332BB}" type="pres">
      <dgm:prSet presAssocID="{0F8445C6-ADB5-4AE8-A20C-EB96A3528759}" presName="spacer" presStyleCnt="0"/>
      <dgm:spPr/>
    </dgm:pt>
    <dgm:pt modelId="{D2077C5D-E48B-4BC0-A11E-C9A56D55CE61}" type="pres">
      <dgm:prSet presAssocID="{62335672-9790-420D-A97E-84E6C98843B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B9CBF77-34F6-4B6F-827D-F1B8E05B3F9E}" type="pres">
      <dgm:prSet presAssocID="{5FA66AD4-608E-4D14-BC1E-AD71742576A9}" presName="spacer" presStyleCnt="0"/>
      <dgm:spPr/>
    </dgm:pt>
    <dgm:pt modelId="{89297BEA-63BA-4C8D-A91C-D30A1F93FED3}" type="pres">
      <dgm:prSet presAssocID="{DC031EA6-5840-4410-8D22-C7910E305E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130CEF-31ED-4DAC-B566-2AE906753F4F}" type="pres">
      <dgm:prSet presAssocID="{B94180D3-37B2-41E1-9DEB-85A0BEB1A92A}" presName="spacer" presStyleCnt="0"/>
      <dgm:spPr/>
    </dgm:pt>
    <dgm:pt modelId="{EAADF117-B7A3-475E-93DE-68E04AA3C847}" type="pres">
      <dgm:prSet presAssocID="{EC1B4126-5C79-4AB7-BF27-0CD34D7D0D8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97D7801-3FA0-4C76-88CD-02B43004858A}" type="presOf" srcId="{EC1B4126-5C79-4AB7-BF27-0CD34D7D0D85}" destId="{EAADF117-B7A3-475E-93DE-68E04AA3C847}" srcOrd="0" destOrd="0" presId="urn:microsoft.com/office/officeart/2005/8/layout/vList2"/>
    <dgm:cxn modelId="{F0C64003-0CAD-44FC-83E3-21B48CBF507C}" type="presOf" srcId="{CA8E30BE-5835-4E21-9BA8-A0704723EBAC}" destId="{02EAA968-020A-4970-8139-C223BDF056B1}" srcOrd="0" destOrd="0" presId="urn:microsoft.com/office/officeart/2005/8/layout/vList2"/>
    <dgm:cxn modelId="{411C7B46-E0C1-432C-9BA5-1B2833CA450F}" type="presOf" srcId="{62335672-9790-420D-A97E-84E6C98843BF}" destId="{D2077C5D-E48B-4BC0-A11E-C9A56D55CE61}" srcOrd="0" destOrd="0" presId="urn:microsoft.com/office/officeart/2005/8/layout/vList2"/>
    <dgm:cxn modelId="{7E3C266E-DA4B-4443-BF81-CD32A9231746}" type="presOf" srcId="{DC031EA6-5840-4410-8D22-C7910E305E18}" destId="{89297BEA-63BA-4C8D-A91C-D30A1F93FED3}" srcOrd="0" destOrd="0" presId="urn:microsoft.com/office/officeart/2005/8/layout/vList2"/>
    <dgm:cxn modelId="{BC63FB89-32B6-4FED-8C01-2DFB1F659856}" srcId="{3143DFDF-423A-427D-8A50-8BB41FAFBC93}" destId="{CA8E30BE-5835-4E21-9BA8-A0704723EBAC}" srcOrd="0" destOrd="0" parTransId="{80AB456B-D102-4B69-9164-CF5727986DA1}" sibTransId="{0F8445C6-ADB5-4AE8-A20C-EB96A3528759}"/>
    <dgm:cxn modelId="{1E91BC95-1BD3-4268-B98B-7CAE8150D4C5}" srcId="{3143DFDF-423A-427D-8A50-8BB41FAFBC93}" destId="{DC031EA6-5840-4410-8D22-C7910E305E18}" srcOrd="2" destOrd="0" parTransId="{3EECCD3F-2A1C-470F-AC9F-2986A69AC942}" sibTransId="{B94180D3-37B2-41E1-9DEB-85A0BEB1A92A}"/>
    <dgm:cxn modelId="{C23EDE9B-A830-4A6A-A4C9-7841A695E821}" type="presOf" srcId="{3143DFDF-423A-427D-8A50-8BB41FAFBC93}" destId="{AC2C2CC2-D372-4A24-8D54-8CD185606FDA}" srcOrd="0" destOrd="0" presId="urn:microsoft.com/office/officeart/2005/8/layout/vList2"/>
    <dgm:cxn modelId="{862056A7-4221-4DAB-8B6F-9F828AE7408A}" srcId="{3143DFDF-423A-427D-8A50-8BB41FAFBC93}" destId="{EC1B4126-5C79-4AB7-BF27-0CD34D7D0D85}" srcOrd="3" destOrd="0" parTransId="{845E3426-21AA-4D72-A347-A8C6125F2466}" sibTransId="{295928A9-1DA2-4438-B8F3-1B4B013E1893}"/>
    <dgm:cxn modelId="{5ED8D1CE-E4A2-46BB-BF3C-848AD4BE18B8}" srcId="{3143DFDF-423A-427D-8A50-8BB41FAFBC93}" destId="{62335672-9790-420D-A97E-84E6C98843BF}" srcOrd="1" destOrd="0" parTransId="{A855ECF0-24C8-42E9-9306-15A7FF4CF74E}" sibTransId="{5FA66AD4-608E-4D14-BC1E-AD71742576A9}"/>
    <dgm:cxn modelId="{5FD99C9F-7700-4FA3-B7A1-41B465337A47}" type="presParOf" srcId="{AC2C2CC2-D372-4A24-8D54-8CD185606FDA}" destId="{02EAA968-020A-4970-8139-C223BDF056B1}" srcOrd="0" destOrd="0" presId="urn:microsoft.com/office/officeart/2005/8/layout/vList2"/>
    <dgm:cxn modelId="{133F941C-6A29-4422-B060-6D565C44455D}" type="presParOf" srcId="{AC2C2CC2-D372-4A24-8D54-8CD185606FDA}" destId="{C4CF8EEB-88B4-4FC7-9544-9F8DC44332BB}" srcOrd="1" destOrd="0" presId="urn:microsoft.com/office/officeart/2005/8/layout/vList2"/>
    <dgm:cxn modelId="{77B9B296-E318-414E-89EB-08B4054BA602}" type="presParOf" srcId="{AC2C2CC2-D372-4A24-8D54-8CD185606FDA}" destId="{D2077C5D-E48B-4BC0-A11E-C9A56D55CE61}" srcOrd="2" destOrd="0" presId="urn:microsoft.com/office/officeart/2005/8/layout/vList2"/>
    <dgm:cxn modelId="{A905EDFB-48FD-4A4E-A144-622C480DB4C2}" type="presParOf" srcId="{AC2C2CC2-D372-4A24-8D54-8CD185606FDA}" destId="{5B9CBF77-34F6-4B6F-827D-F1B8E05B3F9E}" srcOrd="3" destOrd="0" presId="urn:microsoft.com/office/officeart/2005/8/layout/vList2"/>
    <dgm:cxn modelId="{16204AE8-B175-44CE-BAAB-6EAC4685AED0}" type="presParOf" srcId="{AC2C2CC2-D372-4A24-8D54-8CD185606FDA}" destId="{89297BEA-63BA-4C8D-A91C-D30A1F93FED3}" srcOrd="4" destOrd="0" presId="urn:microsoft.com/office/officeart/2005/8/layout/vList2"/>
    <dgm:cxn modelId="{DCD0CE95-C49D-46C8-9288-9A353887841C}" type="presParOf" srcId="{AC2C2CC2-D372-4A24-8D54-8CD185606FDA}" destId="{A1130CEF-31ED-4DAC-B566-2AE906753F4F}" srcOrd="5" destOrd="0" presId="urn:microsoft.com/office/officeart/2005/8/layout/vList2"/>
    <dgm:cxn modelId="{DBDEC1D8-940F-40CA-A977-414DFE4BFC9C}" type="presParOf" srcId="{AC2C2CC2-D372-4A24-8D54-8CD185606FDA}" destId="{EAADF117-B7A3-475E-93DE-68E04AA3C84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82AC6F6-716A-4857-A226-4E6CDBB9D6D2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485AAE-470E-4146-8B5D-1A639415C55B}">
      <dgm:prSet/>
      <dgm:spPr/>
      <dgm:t>
        <a:bodyPr/>
        <a:lstStyle/>
        <a:p>
          <a:r>
            <a:rPr lang="pt-PT" b="1"/>
            <a:t>DOIS NOMES</a:t>
          </a:r>
          <a:r>
            <a:rPr lang="cs-CZ"/>
            <a:t>: </a:t>
          </a:r>
          <a:endParaRPr lang="en-US"/>
        </a:p>
      </dgm:t>
    </dgm:pt>
    <dgm:pt modelId="{51595DA3-46EA-43A5-9EE5-16415AE3BA60}" type="parTrans" cxnId="{10670A18-D64E-43A9-B5D9-91187B15AE98}">
      <dgm:prSet/>
      <dgm:spPr/>
      <dgm:t>
        <a:bodyPr/>
        <a:lstStyle/>
        <a:p>
          <a:endParaRPr lang="en-US"/>
        </a:p>
      </dgm:t>
    </dgm:pt>
    <dgm:pt modelId="{F0FD3405-7F81-4708-90B1-78C6B5966D24}" type="sibTrans" cxnId="{10670A18-D64E-43A9-B5D9-91187B15AE98}">
      <dgm:prSet/>
      <dgm:spPr/>
      <dgm:t>
        <a:bodyPr/>
        <a:lstStyle/>
        <a:p>
          <a:endParaRPr lang="en-US"/>
        </a:p>
      </dgm:t>
    </dgm:pt>
    <dgm:pt modelId="{69925B90-98E3-4033-A15A-A5F4E6AA52F0}">
      <dgm:prSet/>
      <dgm:spPr>
        <a:solidFill>
          <a:schemeClr val="accent1"/>
        </a:solidFill>
      </dgm:spPr>
      <dgm:t>
        <a:bodyPr/>
        <a:lstStyle/>
        <a:p>
          <a:r>
            <a:rPr lang="cs-CZ" i="1">
              <a:solidFill>
                <a:schemeClr val="tx1"/>
              </a:solidFill>
            </a:rPr>
            <a:t>porco-espinho</a:t>
          </a:r>
          <a:r>
            <a:rPr lang="cs-CZ" b="1" i="1">
              <a:solidFill>
                <a:schemeClr val="tx1"/>
              </a:solidFill>
            </a:rPr>
            <a:t> </a:t>
          </a:r>
          <a:r>
            <a:rPr lang="pt-PT" b="1" i="1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955B3CC5-AC76-43EC-8D6B-D066D878CE50}" type="parTrans" cxnId="{4CB1DCED-6268-42D6-8B65-3A45076E8379}">
      <dgm:prSet/>
      <dgm:spPr/>
      <dgm:t>
        <a:bodyPr/>
        <a:lstStyle/>
        <a:p>
          <a:endParaRPr lang="en-US"/>
        </a:p>
      </dgm:t>
    </dgm:pt>
    <dgm:pt modelId="{1EE73BAC-E224-465E-9763-539CF02418B1}" type="sibTrans" cxnId="{4CB1DCED-6268-42D6-8B65-3A45076E8379}">
      <dgm:prSet/>
      <dgm:spPr/>
      <dgm:t>
        <a:bodyPr/>
        <a:lstStyle/>
        <a:p>
          <a:endParaRPr lang="en-US"/>
        </a:p>
      </dgm:t>
    </dgm:pt>
    <dgm:pt modelId="{0C2D6B6D-C5F4-4E00-89EE-72C9191C9359}">
      <dgm:prSet/>
      <dgm:spPr/>
      <dgm:t>
        <a:bodyPr/>
        <a:lstStyle/>
        <a:p>
          <a:r>
            <a:rPr lang="pt-PT" b="1"/>
            <a:t>SUBSTANTIVO + ADJETIVO</a:t>
          </a:r>
          <a:endParaRPr lang="en-US"/>
        </a:p>
      </dgm:t>
    </dgm:pt>
    <dgm:pt modelId="{BB87378F-DDDE-4061-9643-2FDDA0FD9976}" type="parTrans" cxnId="{A087DC9E-9063-408C-AACB-3A28FE103847}">
      <dgm:prSet/>
      <dgm:spPr/>
      <dgm:t>
        <a:bodyPr/>
        <a:lstStyle/>
        <a:p>
          <a:endParaRPr lang="en-US"/>
        </a:p>
      </dgm:t>
    </dgm:pt>
    <dgm:pt modelId="{45038A20-5EC9-4484-A35B-965AC4DB05E3}" type="sibTrans" cxnId="{A087DC9E-9063-408C-AACB-3A28FE103847}">
      <dgm:prSet/>
      <dgm:spPr/>
      <dgm:t>
        <a:bodyPr/>
        <a:lstStyle/>
        <a:p>
          <a:endParaRPr lang="en-US"/>
        </a:p>
      </dgm:t>
    </dgm:pt>
    <dgm:pt modelId="{7845E946-7705-4DDC-A6B8-D67894980557}">
      <dgm:prSet/>
      <dgm:spPr>
        <a:solidFill>
          <a:schemeClr val="accent1"/>
        </a:solidFill>
      </dgm:spPr>
      <dgm:t>
        <a:bodyPr/>
        <a:lstStyle/>
        <a:p>
          <a:r>
            <a:rPr lang="cs-CZ" i="1">
              <a:solidFill>
                <a:schemeClr val="tx1"/>
              </a:solidFill>
            </a:rPr>
            <a:t>criado-mudo</a:t>
          </a:r>
          <a:r>
            <a:rPr lang="cs-CZ" i="1"/>
            <a:t> </a:t>
          </a:r>
          <a:r>
            <a:rPr lang="pt-PT" i="1"/>
            <a:t> </a:t>
          </a:r>
          <a:endParaRPr lang="en-US" dirty="0"/>
        </a:p>
      </dgm:t>
    </dgm:pt>
    <dgm:pt modelId="{2C1D0A05-B282-4CA1-981C-0311B4BDB1BD}" type="parTrans" cxnId="{0615119F-D253-4DFC-AE26-5B37D33D9825}">
      <dgm:prSet/>
      <dgm:spPr/>
      <dgm:t>
        <a:bodyPr/>
        <a:lstStyle/>
        <a:p>
          <a:endParaRPr lang="en-US"/>
        </a:p>
      </dgm:t>
    </dgm:pt>
    <dgm:pt modelId="{C2A3D164-9D70-443D-B2BB-9FD215F62212}" type="sibTrans" cxnId="{0615119F-D253-4DFC-AE26-5B37D33D9825}">
      <dgm:prSet/>
      <dgm:spPr/>
      <dgm:t>
        <a:bodyPr/>
        <a:lstStyle/>
        <a:p>
          <a:endParaRPr lang="en-US"/>
        </a:p>
      </dgm:t>
    </dgm:pt>
    <dgm:pt modelId="{862BCA7B-21F8-4E21-BBCC-EE3A62C4C95E}">
      <dgm:prSet/>
      <dgm:spPr>
        <a:solidFill>
          <a:srgbClr val="00B0F0"/>
        </a:solidFill>
      </dgm:spPr>
      <dgm:t>
        <a:bodyPr/>
        <a:lstStyle/>
        <a:p>
          <a:r>
            <a:rPr lang="cs-CZ" i="1">
              <a:solidFill>
                <a:schemeClr val="tx1"/>
              </a:solidFill>
            </a:rPr>
            <a:t>amor-perfeito </a:t>
          </a:r>
          <a:r>
            <a:rPr lang="pt-PT" i="1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5EF5331B-E908-45DB-B330-DD839EB04593}" type="parTrans" cxnId="{5FE778DE-81F1-4FB2-88FB-7CFFCB3D08F9}">
      <dgm:prSet/>
      <dgm:spPr/>
      <dgm:t>
        <a:bodyPr/>
        <a:lstStyle/>
        <a:p>
          <a:endParaRPr lang="en-US"/>
        </a:p>
      </dgm:t>
    </dgm:pt>
    <dgm:pt modelId="{A1EFBDCF-7432-4F1B-B9BD-AA4BB4B66C71}" type="sibTrans" cxnId="{5FE778DE-81F1-4FB2-88FB-7CFFCB3D08F9}">
      <dgm:prSet/>
      <dgm:spPr/>
      <dgm:t>
        <a:bodyPr/>
        <a:lstStyle/>
        <a:p>
          <a:endParaRPr lang="en-US"/>
        </a:p>
      </dgm:t>
    </dgm:pt>
    <dgm:pt modelId="{83B087AF-DAA2-4CA4-98B6-93E177A4D888}">
      <dgm:prSet/>
      <dgm:spPr>
        <a:solidFill>
          <a:schemeClr val="accent1"/>
        </a:solidFill>
      </dgm:spPr>
      <dgm:t>
        <a:bodyPr/>
        <a:lstStyle/>
        <a:p>
          <a:r>
            <a:rPr lang="cs-CZ" i="1">
              <a:solidFill>
                <a:schemeClr val="tx1"/>
              </a:solidFill>
            </a:rPr>
            <a:t>aguardente</a:t>
          </a:r>
          <a:r>
            <a:rPr lang="cs-CZ" i="1"/>
            <a:t> </a:t>
          </a:r>
          <a:r>
            <a:rPr lang="pt-PT" i="1"/>
            <a:t> </a:t>
          </a:r>
          <a:endParaRPr lang="en-US" dirty="0"/>
        </a:p>
      </dgm:t>
    </dgm:pt>
    <dgm:pt modelId="{26185FAD-069D-49D6-93A6-D34EE6C6DC27}" type="parTrans" cxnId="{35238E21-9BEC-440B-B1AB-9D47189A3FE9}">
      <dgm:prSet/>
      <dgm:spPr/>
      <dgm:t>
        <a:bodyPr/>
        <a:lstStyle/>
        <a:p>
          <a:endParaRPr lang="en-US"/>
        </a:p>
      </dgm:t>
    </dgm:pt>
    <dgm:pt modelId="{E4CA9227-8026-4F04-822A-3A2902FBA153}" type="sibTrans" cxnId="{35238E21-9BEC-440B-B1AB-9D47189A3FE9}">
      <dgm:prSet/>
      <dgm:spPr/>
      <dgm:t>
        <a:bodyPr/>
        <a:lstStyle/>
        <a:p>
          <a:endParaRPr lang="en-US"/>
        </a:p>
      </dgm:t>
    </dgm:pt>
    <dgm:pt modelId="{763B1167-54DE-4155-B2E1-87786D8B5151}">
      <dgm:prSet/>
      <dgm:spPr/>
      <dgm:t>
        <a:bodyPr/>
        <a:lstStyle/>
        <a:p>
          <a:r>
            <a:rPr lang="pt-PT" b="1"/>
            <a:t>SUBSTANTIVO</a:t>
          </a:r>
          <a:r>
            <a:rPr lang="cs-CZ" b="1"/>
            <a:t> + </a:t>
          </a:r>
          <a:r>
            <a:rPr lang="pt-PT" b="1"/>
            <a:t>PREPOSIÇÃO</a:t>
          </a:r>
          <a:r>
            <a:rPr lang="cs-CZ" b="1"/>
            <a:t> +</a:t>
          </a:r>
          <a:r>
            <a:rPr lang="pt-PT" b="1"/>
            <a:t> ADJETIVO</a:t>
          </a:r>
          <a:r>
            <a:rPr lang="cs-CZ"/>
            <a:t> </a:t>
          </a:r>
          <a:endParaRPr lang="en-US"/>
        </a:p>
      </dgm:t>
    </dgm:pt>
    <dgm:pt modelId="{61816AC9-3F01-45F0-9EF7-957173D900AE}" type="parTrans" cxnId="{4D9335A7-B7B8-4D89-A917-001E2F3473C4}">
      <dgm:prSet/>
      <dgm:spPr/>
      <dgm:t>
        <a:bodyPr/>
        <a:lstStyle/>
        <a:p>
          <a:endParaRPr lang="en-US"/>
        </a:p>
      </dgm:t>
    </dgm:pt>
    <dgm:pt modelId="{AF3D4C73-A51B-40C5-8379-CE8B3A01F20E}" type="sibTrans" cxnId="{4D9335A7-B7B8-4D89-A917-001E2F3473C4}">
      <dgm:prSet/>
      <dgm:spPr/>
      <dgm:t>
        <a:bodyPr/>
        <a:lstStyle/>
        <a:p>
          <a:endParaRPr lang="en-US"/>
        </a:p>
      </dgm:t>
    </dgm:pt>
    <dgm:pt modelId="{6153B47B-F56D-4D11-A211-0AF9A0816CFE}">
      <dgm:prSet/>
      <dgm:spPr>
        <a:solidFill>
          <a:schemeClr val="accent1"/>
        </a:solidFill>
      </dgm:spPr>
      <dgm:t>
        <a:bodyPr/>
        <a:lstStyle/>
        <a:p>
          <a:r>
            <a:rPr lang="cs-CZ" i="1">
              <a:solidFill>
                <a:schemeClr val="tx1"/>
              </a:solidFill>
            </a:rPr>
            <a:t>chapéu-de-sol </a:t>
          </a:r>
          <a:endParaRPr lang="en-US" dirty="0">
            <a:solidFill>
              <a:schemeClr val="tx1"/>
            </a:solidFill>
          </a:endParaRPr>
        </a:p>
      </dgm:t>
    </dgm:pt>
    <dgm:pt modelId="{AEBD5D2C-A076-4A22-B747-BDC693119FE8}" type="parTrans" cxnId="{90696BAE-3158-471A-9F9A-F59D1D11EC36}">
      <dgm:prSet/>
      <dgm:spPr/>
      <dgm:t>
        <a:bodyPr/>
        <a:lstStyle/>
        <a:p>
          <a:endParaRPr lang="en-US"/>
        </a:p>
      </dgm:t>
    </dgm:pt>
    <dgm:pt modelId="{D92D2785-F3CE-4222-B484-CB82EA1B8725}" type="sibTrans" cxnId="{90696BAE-3158-471A-9F9A-F59D1D11EC36}">
      <dgm:prSet/>
      <dgm:spPr/>
      <dgm:t>
        <a:bodyPr/>
        <a:lstStyle/>
        <a:p>
          <a:endParaRPr lang="en-US"/>
        </a:p>
      </dgm:t>
    </dgm:pt>
    <dgm:pt modelId="{B4C55E9E-5379-4BD3-B3C7-1EE4FF60834D}">
      <dgm:prSet/>
      <dgm:spPr/>
      <dgm:t>
        <a:bodyPr/>
        <a:lstStyle/>
        <a:p>
          <a:r>
            <a:rPr lang="pt-PT" b="1"/>
            <a:t>DOIS ADJETIVOS</a:t>
          </a:r>
          <a:r>
            <a:rPr lang="cs-CZ"/>
            <a:t>: </a:t>
          </a:r>
          <a:endParaRPr lang="en-US"/>
        </a:p>
      </dgm:t>
    </dgm:pt>
    <dgm:pt modelId="{3F1BCFDF-567C-4E5E-9B9B-EA5E9CF157CB}" type="parTrans" cxnId="{77FB2822-0627-4B90-8C17-F328B1530E33}">
      <dgm:prSet/>
      <dgm:spPr/>
      <dgm:t>
        <a:bodyPr/>
        <a:lstStyle/>
        <a:p>
          <a:endParaRPr lang="en-US"/>
        </a:p>
      </dgm:t>
    </dgm:pt>
    <dgm:pt modelId="{CF25FEE7-5671-4C38-BE9A-7FAF23F138D1}" type="sibTrans" cxnId="{77FB2822-0627-4B90-8C17-F328B1530E33}">
      <dgm:prSet/>
      <dgm:spPr/>
      <dgm:t>
        <a:bodyPr/>
        <a:lstStyle/>
        <a:p>
          <a:endParaRPr lang="en-US"/>
        </a:p>
      </dgm:t>
    </dgm:pt>
    <dgm:pt modelId="{45D7799E-F6DB-4373-B221-CF84E6437EA7}">
      <dgm:prSet/>
      <dgm:spPr>
        <a:solidFill>
          <a:srgbClr val="00B0F0"/>
        </a:solidFill>
      </dgm:spPr>
      <dgm:t>
        <a:bodyPr/>
        <a:lstStyle/>
        <a:p>
          <a:r>
            <a:rPr lang="cs-CZ" i="1">
              <a:solidFill>
                <a:schemeClr val="tx1"/>
              </a:solidFill>
            </a:rPr>
            <a:t>tragicómico</a:t>
          </a:r>
          <a:r>
            <a:rPr lang="cs-CZ" i="1"/>
            <a:t> </a:t>
          </a:r>
          <a:endParaRPr lang="en-US" dirty="0"/>
        </a:p>
      </dgm:t>
    </dgm:pt>
    <dgm:pt modelId="{7508CFB2-31FD-4405-A7D8-DDA18589E537}" type="parTrans" cxnId="{3710158E-1477-464A-9EAB-B97F886AAFA7}">
      <dgm:prSet/>
      <dgm:spPr/>
      <dgm:t>
        <a:bodyPr/>
        <a:lstStyle/>
        <a:p>
          <a:endParaRPr lang="en-US"/>
        </a:p>
      </dgm:t>
    </dgm:pt>
    <dgm:pt modelId="{26FE68B0-D541-4392-B616-3B480C0E21F8}" type="sibTrans" cxnId="{3710158E-1477-464A-9EAB-B97F886AAFA7}">
      <dgm:prSet/>
      <dgm:spPr/>
      <dgm:t>
        <a:bodyPr/>
        <a:lstStyle/>
        <a:p>
          <a:endParaRPr lang="en-US"/>
        </a:p>
      </dgm:t>
    </dgm:pt>
    <dgm:pt modelId="{D7E4B4E2-FCA9-42EC-AF4F-6215F635C55F}">
      <dgm:prSet/>
      <dgm:spPr/>
      <dgm:t>
        <a:bodyPr/>
        <a:lstStyle/>
        <a:p>
          <a:r>
            <a:rPr lang="pt-PT" b="1" dirty="0"/>
            <a:t>NUMERAL</a:t>
          </a:r>
          <a:r>
            <a:rPr lang="cs-CZ" b="1" dirty="0"/>
            <a:t> +</a:t>
          </a:r>
          <a:r>
            <a:rPr lang="pt-PT" b="1" dirty="0"/>
            <a:t> SUBSTANTIVO</a:t>
          </a:r>
          <a:endParaRPr lang="en-US" dirty="0"/>
        </a:p>
      </dgm:t>
    </dgm:pt>
    <dgm:pt modelId="{9F827ECB-A689-4A6D-95C0-E0267400805C}" type="parTrans" cxnId="{6B0C27A5-7F64-4FD2-B59A-35B1E74CB494}">
      <dgm:prSet/>
      <dgm:spPr/>
      <dgm:t>
        <a:bodyPr/>
        <a:lstStyle/>
        <a:p>
          <a:endParaRPr lang="en-US"/>
        </a:p>
      </dgm:t>
    </dgm:pt>
    <dgm:pt modelId="{F841F317-7482-414A-8272-D6178E66E6D4}" type="sibTrans" cxnId="{6B0C27A5-7F64-4FD2-B59A-35B1E74CB494}">
      <dgm:prSet/>
      <dgm:spPr/>
      <dgm:t>
        <a:bodyPr/>
        <a:lstStyle/>
        <a:p>
          <a:endParaRPr lang="en-US"/>
        </a:p>
      </dgm:t>
    </dgm:pt>
    <dgm:pt modelId="{5383C078-A25B-4A61-B7E8-1F1DEBB29FC4}">
      <dgm:prSet custT="1"/>
      <dgm:spPr>
        <a:solidFill>
          <a:schemeClr val="accent1"/>
        </a:solidFill>
      </dgm:spPr>
      <dgm:t>
        <a:bodyPr/>
        <a:lstStyle/>
        <a:p>
          <a:r>
            <a:rPr lang="cs-CZ" sz="1600" i="1">
              <a:solidFill>
                <a:schemeClr val="tx1"/>
              </a:solidFill>
            </a:rPr>
            <a:t>mil-folhas</a:t>
          </a:r>
          <a:r>
            <a:rPr lang="pt-PT" sz="1600" i="1">
              <a:solidFill>
                <a:schemeClr val="tx1"/>
              </a:solidFill>
            </a:rPr>
            <a:t>,</a:t>
          </a:r>
          <a:endParaRPr lang="en-US" sz="1600" dirty="0">
            <a:solidFill>
              <a:schemeClr val="tx1"/>
            </a:solidFill>
          </a:endParaRPr>
        </a:p>
      </dgm:t>
    </dgm:pt>
    <dgm:pt modelId="{9A9D914F-3FAB-44E6-BAF4-3F76FEB7784C}" type="parTrans" cxnId="{1C53D11A-C8B9-47B7-8191-DE84EDB34F2F}">
      <dgm:prSet/>
      <dgm:spPr/>
      <dgm:t>
        <a:bodyPr/>
        <a:lstStyle/>
        <a:p>
          <a:endParaRPr lang="en-US"/>
        </a:p>
      </dgm:t>
    </dgm:pt>
    <dgm:pt modelId="{49959CC6-5ACD-44F4-B9B8-A4BD9FC45CCB}" type="sibTrans" cxnId="{1C53D11A-C8B9-47B7-8191-DE84EDB34F2F}">
      <dgm:prSet/>
      <dgm:spPr/>
      <dgm:t>
        <a:bodyPr/>
        <a:lstStyle/>
        <a:p>
          <a:endParaRPr lang="en-US"/>
        </a:p>
      </dgm:t>
    </dgm:pt>
    <dgm:pt modelId="{2FB2AEBB-2B01-4585-A4CB-B396AC52F87D}">
      <dgm:prSet custT="1"/>
      <dgm:spPr>
        <a:solidFill>
          <a:schemeClr val="accent1"/>
        </a:solidFill>
      </dgm:spPr>
      <dgm:t>
        <a:bodyPr/>
        <a:lstStyle/>
        <a:p>
          <a:r>
            <a:rPr lang="cs-CZ" sz="1600" i="1">
              <a:solidFill>
                <a:schemeClr val="tx1"/>
              </a:solidFill>
            </a:rPr>
            <a:t>segunda-feira</a:t>
          </a:r>
          <a:r>
            <a:rPr lang="pt-PT" sz="1600" i="1">
              <a:solidFill>
                <a:schemeClr val="tx1"/>
              </a:solidFill>
            </a:rPr>
            <a:t>, </a:t>
          </a:r>
          <a:endParaRPr lang="en-US" sz="1600" dirty="0">
            <a:solidFill>
              <a:schemeClr val="tx1"/>
            </a:solidFill>
          </a:endParaRPr>
        </a:p>
      </dgm:t>
    </dgm:pt>
    <dgm:pt modelId="{CAB1399C-D132-41EA-8F85-329B75558D7A}" type="parTrans" cxnId="{3B9ED8BA-3F66-4AB1-886E-4F2A1B093F2D}">
      <dgm:prSet/>
      <dgm:spPr/>
      <dgm:t>
        <a:bodyPr/>
        <a:lstStyle/>
        <a:p>
          <a:endParaRPr lang="cs-CZ"/>
        </a:p>
      </dgm:t>
    </dgm:pt>
    <dgm:pt modelId="{C9CCD92E-25E1-42D0-A70E-A58AD6B70172}" type="sibTrans" cxnId="{3B9ED8BA-3F66-4AB1-886E-4F2A1B093F2D}">
      <dgm:prSet/>
      <dgm:spPr/>
      <dgm:t>
        <a:bodyPr/>
        <a:lstStyle/>
        <a:p>
          <a:endParaRPr lang="cs-CZ"/>
        </a:p>
      </dgm:t>
    </dgm:pt>
    <dgm:pt modelId="{B58FD4CF-452A-40B0-A463-FCFF02FBDF7D}">
      <dgm:prSet custT="1"/>
      <dgm:spPr>
        <a:solidFill>
          <a:schemeClr val="accent1"/>
        </a:solidFill>
      </dgm:spPr>
      <dgm:t>
        <a:bodyPr/>
        <a:lstStyle/>
        <a:p>
          <a:r>
            <a:rPr lang="cs-CZ" sz="1600" i="1">
              <a:solidFill>
                <a:schemeClr val="tx1"/>
              </a:solidFill>
            </a:rPr>
            <a:t>Trigêmeo</a:t>
          </a:r>
          <a:endParaRPr lang="en-US" sz="1600" dirty="0">
            <a:solidFill>
              <a:schemeClr val="tx1"/>
            </a:solidFill>
          </a:endParaRPr>
        </a:p>
      </dgm:t>
    </dgm:pt>
    <dgm:pt modelId="{641CEBF8-90F4-458D-817E-9B71CF929621}" type="parTrans" cxnId="{1550DBDA-AC51-4034-B834-9D2981C99949}">
      <dgm:prSet/>
      <dgm:spPr/>
      <dgm:t>
        <a:bodyPr/>
        <a:lstStyle/>
        <a:p>
          <a:endParaRPr lang="cs-CZ"/>
        </a:p>
      </dgm:t>
    </dgm:pt>
    <dgm:pt modelId="{A667DF9E-B5DF-4502-80E0-847FFFC7B873}" type="sibTrans" cxnId="{1550DBDA-AC51-4034-B834-9D2981C99949}">
      <dgm:prSet/>
      <dgm:spPr/>
      <dgm:t>
        <a:bodyPr/>
        <a:lstStyle/>
        <a:p>
          <a:endParaRPr lang="cs-CZ"/>
        </a:p>
      </dgm:t>
    </dgm:pt>
    <dgm:pt modelId="{771FDECD-0608-4275-9179-F0DC3530D3C5}">
      <dgm:prSet custT="1"/>
      <dgm:spPr>
        <a:solidFill>
          <a:schemeClr val="accent1"/>
        </a:solidFill>
      </dgm:spPr>
      <dgm:t>
        <a:bodyPr/>
        <a:lstStyle/>
        <a:p>
          <a:r>
            <a:rPr lang="en-US" sz="1600" i="1">
              <a:solidFill>
                <a:schemeClr val="tx1"/>
              </a:solidFill>
            </a:rPr>
            <a:t>pedro-quinto</a:t>
          </a:r>
          <a:endParaRPr lang="en-US" sz="1600" i="1" dirty="0">
            <a:solidFill>
              <a:schemeClr val="tx1"/>
            </a:solidFill>
          </a:endParaRPr>
        </a:p>
      </dgm:t>
    </dgm:pt>
    <dgm:pt modelId="{7038182C-F3B6-4AA4-98D7-848530FCAEFF}" type="parTrans" cxnId="{FDE1EFBA-E683-4C29-957E-98C7C46751E6}">
      <dgm:prSet/>
      <dgm:spPr/>
      <dgm:t>
        <a:bodyPr/>
        <a:lstStyle/>
        <a:p>
          <a:endParaRPr lang="cs-CZ"/>
        </a:p>
      </dgm:t>
    </dgm:pt>
    <dgm:pt modelId="{04629DF3-4C44-41C9-B746-082A89F1E7CB}" type="sibTrans" cxnId="{FDE1EFBA-E683-4C29-957E-98C7C46751E6}">
      <dgm:prSet/>
      <dgm:spPr/>
      <dgm:t>
        <a:bodyPr/>
        <a:lstStyle/>
        <a:p>
          <a:endParaRPr lang="cs-CZ"/>
        </a:p>
      </dgm:t>
    </dgm:pt>
    <dgm:pt modelId="{6621530C-F08D-40F8-B3F4-042598663E99}" type="pres">
      <dgm:prSet presAssocID="{782AC6F6-716A-4857-A226-4E6CDBB9D6D2}" presName="linear" presStyleCnt="0">
        <dgm:presLayoutVars>
          <dgm:animLvl val="lvl"/>
          <dgm:resizeHandles val="exact"/>
        </dgm:presLayoutVars>
      </dgm:prSet>
      <dgm:spPr/>
    </dgm:pt>
    <dgm:pt modelId="{A49F8102-E33D-4D0B-95DB-16B6AF66EEAD}" type="pres">
      <dgm:prSet presAssocID="{C2485AAE-470E-4146-8B5D-1A639415C55B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C454A83A-8496-4E65-BC14-ABC60E7ABC9D}" type="pres">
      <dgm:prSet presAssocID="{F0FD3405-7F81-4708-90B1-78C6B5966D24}" presName="spacer" presStyleCnt="0"/>
      <dgm:spPr/>
    </dgm:pt>
    <dgm:pt modelId="{2D5CEF0E-001C-4317-8AE7-A30CB71966ED}" type="pres">
      <dgm:prSet presAssocID="{69925B90-98E3-4033-A15A-A5F4E6AA52F0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9737A801-7AB2-4618-82A8-8D1ABD45F55B}" type="pres">
      <dgm:prSet presAssocID="{1EE73BAC-E224-465E-9763-539CF02418B1}" presName="spacer" presStyleCnt="0"/>
      <dgm:spPr/>
    </dgm:pt>
    <dgm:pt modelId="{159354B6-EBC5-4225-95F5-04C9282F26D8}" type="pres">
      <dgm:prSet presAssocID="{0C2D6B6D-C5F4-4E00-89EE-72C9191C9359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A261A652-7C3F-4AEF-9783-314B73C8F2AE}" type="pres">
      <dgm:prSet presAssocID="{45038A20-5EC9-4484-A35B-965AC4DB05E3}" presName="spacer" presStyleCnt="0"/>
      <dgm:spPr/>
    </dgm:pt>
    <dgm:pt modelId="{B60C6BDC-803C-46DA-BDB8-0C2B64B852B8}" type="pres">
      <dgm:prSet presAssocID="{7845E946-7705-4DDC-A6B8-D67894980557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B14269A5-D4AD-45BB-B562-582EAFAECE34}" type="pres">
      <dgm:prSet presAssocID="{C2A3D164-9D70-443D-B2BB-9FD215F62212}" presName="spacer" presStyleCnt="0"/>
      <dgm:spPr/>
    </dgm:pt>
    <dgm:pt modelId="{23E0A933-E0BB-42FA-807F-4371CE5BD1AA}" type="pres">
      <dgm:prSet presAssocID="{862BCA7B-21F8-4E21-BBCC-EE3A62C4C95E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D8FFF342-A14E-4CD6-844B-27A4469B39BE}" type="pres">
      <dgm:prSet presAssocID="{A1EFBDCF-7432-4F1B-B9BD-AA4BB4B66C71}" presName="spacer" presStyleCnt="0"/>
      <dgm:spPr/>
    </dgm:pt>
    <dgm:pt modelId="{5DF149C4-D62E-4BB8-8AC8-C215BD99E9CB}" type="pres">
      <dgm:prSet presAssocID="{83B087AF-DAA2-4CA4-98B6-93E177A4D888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3DFD40C1-2C96-48AE-9C56-05CE9BBAC273}" type="pres">
      <dgm:prSet presAssocID="{E4CA9227-8026-4F04-822A-3A2902FBA153}" presName="spacer" presStyleCnt="0"/>
      <dgm:spPr/>
    </dgm:pt>
    <dgm:pt modelId="{16E58079-54A0-4BB4-8735-695CF8392BB5}" type="pres">
      <dgm:prSet presAssocID="{763B1167-54DE-4155-B2E1-87786D8B5151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E4930BC4-A9AA-4D49-82FB-56F991C8E051}" type="pres">
      <dgm:prSet presAssocID="{AF3D4C73-A51B-40C5-8379-CE8B3A01F20E}" presName="spacer" presStyleCnt="0"/>
      <dgm:spPr/>
    </dgm:pt>
    <dgm:pt modelId="{3B200A19-6C4B-4928-88A0-C628AAACE30B}" type="pres">
      <dgm:prSet presAssocID="{6153B47B-F56D-4D11-A211-0AF9A0816CFE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222F3FDE-3E2E-4B6F-AF4D-1CFB6EFA5D6C}" type="pres">
      <dgm:prSet presAssocID="{D92D2785-F3CE-4222-B484-CB82EA1B8725}" presName="spacer" presStyleCnt="0"/>
      <dgm:spPr/>
    </dgm:pt>
    <dgm:pt modelId="{3A665355-A7CB-45A4-A03E-7BE8430B2AB1}" type="pres">
      <dgm:prSet presAssocID="{B4C55E9E-5379-4BD3-B3C7-1EE4FF60834D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E5B773EB-B189-4F7B-B50B-8BF83CF5066D}" type="pres">
      <dgm:prSet presAssocID="{CF25FEE7-5671-4C38-BE9A-7FAF23F138D1}" presName="spacer" presStyleCnt="0"/>
      <dgm:spPr/>
    </dgm:pt>
    <dgm:pt modelId="{14D5B05E-79BE-433F-8957-2FA83E1B3405}" type="pres">
      <dgm:prSet presAssocID="{45D7799E-F6DB-4373-B221-CF84E6437EA7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B706B531-6C05-4E23-B4C6-944D7EBBBA11}" type="pres">
      <dgm:prSet presAssocID="{26FE68B0-D541-4392-B616-3B480C0E21F8}" presName="spacer" presStyleCnt="0"/>
      <dgm:spPr/>
    </dgm:pt>
    <dgm:pt modelId="{D451784B-E11B-4D6C-975E-44750DD1EF55}" type="pres">
      <dgm:prSet presAssocID="{D7E4B4E2-FCA9-42EC-AF4F-6215F635C55F}" presName="parentText" presStyleLbl="node1" presStyleIdx="10" presStyleCnt="11">
        <dgm:presLayoutVars>
          <dgm:chMax val="0"/>
          <dgm:bulletEnabled val="1"/>
        </dgm:presLayoutVars>
      </dgm:prSet>
      <dgm:spPr/>
    </dgm:pt>
    <dgm:pt modelId="{5B28615C-4294-4EB9-8009-AC543917F3D0}" type="pres">
      <dgm:prSet presAssocID="{D7E4B4E2-FCA9-42EC-AF4F-6215F635C55F}" presName="childText" presStyleLbl="revTx" presStyleIdx="0" presStyleCnt="1" custLinFactNeighborX="-911" custLinFactNeighborY="25345">
        <dgm:presLayoutVars>
          <dgm:bulletEnabled val="1"/>
        </dgm:presLayoutVars>
      </dgm:prSet>
      <dgm:spPr/>
    </dgm:pt>
  </dgm:ptLst>
  <dgm:cxnLst>
    <dgm:cxn modelId="{E0E0AC08-B9CE-4858-9FFE-5D44B1D39F67}" type="presOf" srcId="{69925B90-98E3-4033-A15A-A5F4E6AA52F0}" destId="{2D5CEF0E-001C-4317-8AE7-A30CB71966ED}" srcOrd="0" destOrd="0" presId="urn:microsoft.com/office/officeart/2005/8/layout/vList2"/>
    <dgm:cxn modelId="{10670A18-D64E-43A9-B5D9-91187B15AE98}" srcId="{782AC6F6-716A-4857-A226-4E6CDBB9D6D2}" destId="{C2485AAE-470E-4146-8B5D-1A639415C55B}" srcOrd="0" destOrd="0" parTransId="{51595DA3-46EA-43A5-9EE5-16415AE3BA60}" sibTransId="{F0FD3405-7F81-4708-90B1-78C6B5966D24}"/>
    <dgm:cxn modelId="{1C53D11A-C8B9-47B7-8191-DE84EDB34F2F}" srcId="{D7E4B4E2-FCA9-42EC-AF4F-6215F635C55F}" destId="{5383C078-A25B-4A61-B7E8-1F1DEBB29FC4}" srcOrd="0" destOrd="0" parTransId="{9A9D914F-3FAB-44E6-BAF4-3F76FEB7784C}" sibTransId="{49959CC6-5ACD-44F4-B9B8-A4BD9FC45CCB}"/>
    <dgm:cxn modelId="{58DB6C1E-372A-4AA2-907E-DD2BE54DF43B}" type="presOf" srcId="{B4C55E9E-5379-4BD3-B3C7-1EE4FF60834D}" destId="{3A665355-A7CB-45A4-A03E-7BE8430B2AB1}" srcOrd="0" destOrd="0" presId="urn:microsoft.com/office/officeart/2005/8/layout/vList2"/>
    <dgm:cxn modelId="{35238E21-9BEC-440B-B1AB-9D47189A3FE9}" srcId="{782AC6F6-716A-4857-A226-4E6CDBB9D6D2}" destId="{83B087AF-DAA2-4CA4-98B6-93E177A4D888}" srcOrd="5" destOrd="0" parTransId="{26185FAD-069D-49D6-93A6-D34EE6C6DC27}" sibTransId="{E4CA9227-8026-4F04-822A-3A2902FBA153}"/>
    <dgm:cxn modelId="{77FB2822-0627-4B90-8C17-F328B1530E33}" srcId="{782AC6F6-716A-4857-A226-4E6CDBB9D6D2}" destId="{B4C55E9E-5379-4BD3-B3C7-1EE4FF60834D}" srcOrd="8" destOrd="0" parTransId="{3F1BCFDF-567C-4E5E-9B9B-EA5E9CF157CB}" sibTransId="{CF25FEE7-5671-4C38-BE9A-7FAF23F138D1}"/>
    <dgm:cxn modelId="{DD3E7729-33D9-4B02-8FBA-04995992C752}" type="presOf" srcId="{45D7799E-F6DB-4373-B221-CF84E6437EA7}" destId="{14D5B05E-79BE-433F-8957-2FA83E1B3405}" srcOrd="0" destOrd="0" presId="urn:microsoft.com/office/officeart/2005/8/layout/vList2"/>
    <dgm:cxn modelId="{CFD7D734-404E-4BAE-987B-6072D95F1DC4}" type="presOf" srcId="{763B1167-54DE-4155-B2E1-87786D8B5151}" destId="{16E58079-54A0-4BB4-8735-695CF8392BB5}" srcOrd="0" destOrd="0" presId="urn:microsoft.com/office/officeart/2005/8/layout/vList2"/>
    <dgm:cxn modelId="{2F39EE3C-B60E-4122-91E8-FE10AE594F83}" type="presOf" srcId="{83B087AF-DAA2-4CA4-98B6-93E177A4D888}" destId="{5DF149C4-D62E-4BB8-8AC8-C215BD99E9CB}" srcOrd="0" destOrd="0" presId="urn:microsoft.com/office/officeart/2005/8/layout/vList2"/>
    <dgm:cxn modelId="{96AC1F5E-3E68-482A-8712-E73375F4C518}" type="presOf" srcId="{771FDECD-0608-4275-9179-F0DC3530D3C5}" destId="{5B28615C-4294-4EB9-8009-AC543917F3D0}" srcOrd="0" destOrd="3" presId="urn:microsoft.com/office/officeart/2005/8/layout/vList2"/>
    <dgm:cxn modelId="{E5A97B4A-D79E-410A-8C49-F4FF05F37332}" type="presOf" srcId="{D7E4B4E2-FCA9-42EC-AF4F-6215F635C55F}" destId="{D451784B-E11B-4D6C-975E-44750DD1EF55}" srcOrd="0" destOrd="0" presId="urn:microsoft.com/office/officeart/2005/8/layout/vList2"/>
    <dgm:cxn modelId="{706A9C6C-2DF0-41D4-9498-E5DEE21E7C25}" type="presOf" srcId="{B58FD4CF-452A-40B0-A463-FCFF02FBDF7D}" destId="{5B28615C-4294-4EB9-8009-AC543917F3D0}" srcOrd="0" destOrd="2" presId="urn:microsoft.com/office/officeart/2005/8/layout/vList2"/>
    <dgm:cxn modelId="{5ED3C47E-8753-4ACD-BD2B-D7F34605DC82}" type="presOf" srcId="{0C2D6B6D-C5F4-4E00-89EE-72C9191C9359}" destId="{159354B6-EBC5-4225-95F5-04C9282F26D8}" srcOrd="0" destOrd="0" presId="urn:microsoft.com/office/officeart/2005/8/layout/vList2"/>
    <dgm:cxn modelId="{BAA8FC80-0228-433C-98CE-BAB97070DA6C}" type="presOf" srcId="{862BCA7B-21F8-4E21-BBCC-EE3A62C4C95E}" destId="{23E0A933-E0BB-42FA-807F-4371CE5BD1AA}" srcOrd="0" destOrd="0" presId="urn:microsoft.com/office/officeart/2005/8/layout/vList2"/>
    <dgm:cxn modelId="{3710158E-1477-464A-9EAB-B97F886AAFA7}" srcId="{782AC6F6-716A-4857-A226-4E6CDBB9D6D2}" destId="{45D7799E-F6DB-4373-B221-CF84E6437EA7}" srcOrd="9" destOrd="0" parTransId="{7508CFB2-31FD-4405-A7D8-DDA18589E537}" sibTransId="{26FE68B0-D541-4392-B616-3B480C0E21F8}"/>
    <dgm:cxn modelId="{D3D9499D-9015-4D0A-9742-2C7C4E2CDA25}" type="presOf" srcId="{7845E946-7705-4DDC-A6B8-D67894980557}" destId="{B60C6BDC-803C-46DA-BDB8-0C2B64B852B8}" srcOrd="0" destOrd="0" presId="urn:microsoft.com/office/officeart/2005/8/layout/vList2"/>
    <dgm:cxn modelId="{A087DC9E-9063-408C-AACB-3A28FE103847}" srcId="{782AC6F6-716A-4857-A226-4E6CDBB9D6D2}" destId="{0C2D6B6D-C5F4-4E00-89EE-72C9191C9359}" srcOrd="2" destOrd="0" parTransId="{BB87378F-DDDE-4061-9643-2FDDA0FD9976}" sibTransId="{45038A20-5EC9-4484-A35B-965AC4DB05E3}"/>
    <dgm:cxn modelId="{0615119F-D253-4DFC-AE26-5B37D33D9825}" srcId="{782AC6F6-716A-4857-A226-4E6CDBB9D6D2}" destId="{7845E946-7705-4DDC-A6B8-D67894980557}" srcOrd="3" destOrd="0" parTransId="{2C1D0A05-B282-4CA1-981C-0311B4BDB1BD}" sibTransId="{C2A3D164-9D70-443D-B2BB-9FD215F62212}"/>
    <dgm:cxn modelId="{6B0C27A5-7F64-4FD2-B59A-35B1E74CB494}" srcId="{782AC6F6-716A-4857-A226-4E6CDBB9D6D2}" destId="{D7E4B4E2-FCA9-42EC-AF4F-6215F635C55F}" srcOrd="10" destOrd="0" parTransId="{9F827ECB-A689-4A6D-95C0-E0267400805C}" sibTransId="{F841F317-7482-414A-8272-D6178E66E6D4}"/>
    <dgm:cxn modelId="{4D9335A7-B7B8-4D89-A917-001E2F3473C4}" srcId="{782AC6F6-716A-4857-A226-4E6CDBB9D6D2}" destId="{763B1167-54DE-4155-B2E1-87786D8B5151}" srcOrd="6" destOrd="0" parTransId="{61816AC9-3F01-45F0-9EF7-957173D900AE}" sibTransId="{AF3D4C73-A51B-40C5-8379-CE8B3A01F20E}"/>
    <dgm:cxn modelId="{90696BAE-3158-471A-9F9A-F59D1D11EC36}" srcId="{782AC6F6-716A-4857-A226-4E6CDBB9D6D2}" destId="{6153B47B-F56D-4D11-A211-0AF9A0816CFE}" srcOrd="7" destOrd="0" parTransId="{AEBD5D2C-A076-4A22-B747-BDC693119FE8}" sibTransId="{D92D2785-F3CE-4222-B484-CB82EA1B8725}"/>
    <dgm:cxn modelId="{3B9ED8BA-3F66-4AB1-886E-4F2A1B093F2D}" srcId="{D7E4B4E2-FCA9-42EC-AF4F-6215F635C55F}" destId="{2FB2AEBB-2B01-4585-A4CB-B396AC52F87D}" srcOrd="1" destOrd="0" parTransId="{CAB1399C-D132-41EA-8F85-329B75558D7A}" sibTransId="{C9CCD92E-25E1-42D0-A70E-A58AD6B70172}"/>
    <dgm:cxn modelId="{FDE1EFBA-E683-4C29-957E-98C7C46751E6}" srcId="{D7E4B4E2-FCA9-42EC-AF4F-6215F635C55F}" destId="{771FDECD-0608-4275-9179-F0DC3530D3C5}" srcOrd="3" destOrd="0" parTransId="{7038182C-F3B6-4AA4-98D7-848530FCAEFF}" sibTransId="{04629DF3-4C44-41C9-B746-082A89F1E7CB}"/>
    <dgm:cxn modelId="{793E2FC6-6E58-48CD-A450-4F9D9A875653}" type="presOf" srcId="{2FB2AEBB-2B01-4585-A4CB-B396AC52F87D}" destId="{5B28615C-4294-4EB9-8009-AC543917F3D0}" srcOrd="0" destOrd="1" presId="urn:microsoft.com/office/officeart/2005/8/layout/vList2"/>
    <dgm:cxn modelId="{9517C9D4-9EF1-4136-AF16-1A45DA3CEA46}" type="presOf" srcId="{5383C078-A25B-4A61-B7E8-1F1DEBB29FC4}" destId="{5B28615C-4294-4EB9-8009-AC543917F3D0}" srcOrd="0" destOrd="0" presId="urn:microsoft.com/office/officeart/2005/8/layout/vList2"/>
    <dgm:cxn modelId="{1550DBDA-AC51-4034-B834-9D2981C99949}" srcId="{D7E4B4E2-FCA9-42EC-AF4F-6215F635C55F}" destId="{B58FD4CF-452A-40B0-A463-FCFF02FBDF7D}" srcOrd="2" destOrd="0" parTransId="{641CEBF8-90F4-458D-817E-9B71CF929621}" sibTransId="{A667DF9E-B5DF-4502-80E0-847FFFC7B873}"/>
    <dgm:cxn modelId="{5FE778DE-81F1-4FB2-88FB-7CFFCB3D08F9}" srcId="{782AC6F6-716A-4857-A226-4E6CDBB9D6D2}" destId="{862BCA7B-21F8-4E21-BBCC-EE3A62C4C95E}" srcOrd="4" destOrd="0" parTransId="{5EF5331B-E908-45DB-B330-DD839EB04593}" sibTransId="{A1EFBDCF-7432-4F1B-B9BD-AA4BB4B66C71}"/>
    <dgm:cxn modelId="{28813BEB-D620-4C49-BD37-44BA344B1A56}" type="presOf" srcId="{6153B47B-F56D-4D11-A211-0AF9A0816CFE}" destId="{3B200A19-6C4B-4928-88A0-C628AAACE30B}" srcOrd="0" destOrd="0" presId="urn:microsoft.com/office/officeart/2005/8/layout/vList2"/>
    <dgm:cxn modelId="{4CB1DCED-6268-42D6-8B65-3A45076E8379}" srcId="{782AC6F6-716A-4857-A226-4E6CDBB9D6D2}" destId="{69925B90-98E3-4033-A15A-A5F4E6AA52F0}" srcOrd="1" destOrd="0" parTransId="{955B3CC5-AC76-43EC-8D6B-D066D878CE50}" sibTransId="{1EE73BAC-E224-465E-9763-539CF02418B1}"/>
    <dgm:cxn modelId="{6257EAFD-19B4-41CF-AC45-9F1155DD572D}" type="presOf" srcId="{C2485AAE-470E-4146-8B5D-1A639415C55B}" destId="{A49F8102-E33D-4D0B-95DB-16B6AF66EEAD}" srcOrd="0" destOrd="0" presId="urn:microsoft.com/office/officeart/2005/8/layout/vList2"/>
    <dgm:cxn modelId="{96135DFF-B293-4A13-BE30-4CF82889913E}" type="presOf" srcId="{782AC6F6-716A-4857-A226-4E6CDBB9D6D2}" destId="{6621530C-F08D-40F8-B3F4-042598663E99}" srcOrd="0" destOrd="0" presId="urn:microsoft.com/office/officeart/2005/8/layout/vList2"/>
    <dgm:cxn modelId="{33BF92A2-BB89-4A27-9C15-95F560A25324}" type="presParOf" srcId="{6621530C-F08D-40F8-B3F4-042598663E99}" destId="{A49F8102-E33D-4D0B-95DB-16B6AF66EEAD}" srcOrd="0" destOrd="0" presId="urn:microsoft.com/office/officeart/2005/8/layout/vList2"/>
    <dgm:cxn modelId="{41D88915-1739-46C1-9213-2DF4018BB214}" type="presParOf" srcId="{6621530C-F08D-40F8-B3F4-042598663E99}" destId="{C454A83A-8496-4E65-BC14-ABC60E7ABC9D}" srcOrd="1" destOrd="0" presId="urn:microsoft.com/office/officeart/2005/8/layout/vList2"/>
    <dgm:cxn modelId="{AF76A7D8-5945-4E5B-8F55-97ED5FC1A25F}" type="presParOf" srcId="{6621530C-F08D-40F8-B3F4-042598663E99}" destId="{2D5CEF0E-001C-4317-8AE7-A30CB71966ED}" srcOrd="2" destOrd="0" presId="urn:microsoft.com/office/officeart/2005/8/layout/vList2"/>
    <dgm:cxn modelId="{2B6BD600-7185-4224-BCAE-562708673DE1}" type="presParOf" srcId="{6621530C-F08D-40F8-B3F4-042598663E99}" destId="{9737A801-7AB2-4618-82A8-8D1ABD45F55B}" srcOrd="3" destOrd="0" presId="urn:microsoft.com/office/officeart/2005/8/layout/vList2"/>
    <dgm:cxn modelId="{6E93E0E7-7BCE-46AF-916A-5A9B1862654B}" type="presParOf" srcId="{6621530C-F08D-40F8-B3F4-042598663E99}" destId="{159354B6-EBC5-4225-95F5-04C9282F26D8}" srcOrd="4" destOrd="0" presId="urn:microsoft.com/office/officeart/2005/8/layout/vList2"/>
    <dgm:cxn modelId="{9EB0AE81-4AC5-4425-99F1-BDCCB870D485}" type="presParOf" srcId="{6621530C-F08D-40F8-B3F4-042598663E99}" destId="{A261A652-7C3F-4AEF-9783-314B73C8F2AE}" srcOrd="5" destOrd="0" presId="urn:microsoft.com/office/officeart/2005/8/layout/vList2"/>
    <dgm:cxn modelId="{C7596D85-388B-4412-A3C3-AE100571946A}" type="presParOf" srcId="{6621530C-F08D-40F8-B3F4-042598663E99}" destId="{B60C6BDC-803C-46DA-BDB8-0C2B64B852B8}" srcOrd="6" destOrd="0" presId="urn:microsoft.com/office/officeart/2005/8/layout/vList2"/>
    <dgm:cxn modelId="{ADD9F9A9-7029-451B-9515-DE00634EA56B}" type="presParOf" srcId="{6621530C-F08D-40F8-B3F4-042598663E99}" destId="{B14269A5-D4AD-45BB-B562-582EAFAECE34}" srcOrd="7" destOrd="0" presId="urn:microsoft.com/office/officeart/2005/8/layout/vList2"/>
    <dgm:cxn modelId="{565E6754-2C77-4B77-95E0-5547A807D6A0}" type="presParOf" srcId="{6621530C-F08D-40F8-B3F4-042598663E99}" destId="{23E0A933-E0BB-42FA-807F-4371CE5BD1AA}" srcOrd="8" destOrd="0" presId="urn:microsoft.com/office/officeart/2005/8/layout/vList2"/>
    <dgm:cxn modelId="{DD59BA42-A0B7-4E2A-B7E7-5A5217D796D3}" type="presParOf" srcId="{6621530C-F08D-40F8-B3F4-042598663E99}" destId="{D8FFF342-A14E-4CD6-844B-27A4469B39BE}" srcOrd="9" destOrd="0" presId="urn:microsoft.com/office/officeart/2005/8/layout/vList2"/>
    <dgm:cxn modelId="{B4802BCA-6C0E-4C95-BF72-9CA52295D50C}" type="presParOf" srcId="{6621530C-F08D-40F8-B3F4-042598663E99}" destId="{5DF149C4-D62E-4BB8-8AC8-C215BD99E9CB}" srcOrd="10" destOrd="0" presId="urn:microsoft.com/office/officeart/2005/8/layout/vList2"/>
    <dgm:cxn modelId="{D5AAE397-B6C3-4CF1-89AE-AE2643BDE2F0}" type="presParOf" srcId="{6621530C-F08D-40F8-B3F4-042598663E99}" destId="{3DFD40C1-2C96-48AE-9C56-05CE9BBAC273}" srcOrd="11" destOrd="0" presId="urn:microsoft.com/office/officeart/2005/8/layout/vList2"/>
    <dgm:cxn modelId="{90395114-7A72-4454-9AAC-A98C269F5CB1}" type="presParOf" srcId="{6621530C-F08D-40F8-B3F4-042598663E99}" destId="{16E58079-54A0-4BB4-8735-695CF8392BB5}" srcOrd="12" destOrd="0" presId="urn:microsoft.com/office/officeart/2005/8/layout/vList2"/>
    <dgm:cxn modelId="{C5120016-E303-4903-8CDA-F53FC7A29581}" type="presParOf" srcId="{6621530C-F08D-40F8-B3F4-042598663E99}" destId="{E4930BC4-A9AA-4D49-82FB-56F991C8E051}" srcOrd="13" destOrd="0" presId="urn:microsoft.com/office/officeart/2005/8/layout/vList2"/>
    <dgm:cxn modelId="{80A7C24F-C922-4422-BA17-41BD9B5F744C}" type="presParOf" srcId="{6621530C-F08D-40F8-B3F4-042598663E99}" destId="{3B200A19-6C4B-4928-88A0-C628AAACE30B}" srcOrd="14" destOrd="0" presId="urn:microsoft.com/office/officeart/2005/8/layout/vList2"/>
    <dgm:cxn modelId="{C55D3ECE-6FC9-4752-A078-0A9F8EE75DC9}" type="presParOf" srcId="{6621530C-F08D-40F8-B3F4-042598663E99}" destId="{222F3FDE-3E2E-4B6F-AF4D-1CFB6EFA5D6C}" srcOrd="15" destOrd="0" presId="urn:microsoft.com/office/officeart/2005/8/layout/vList2"/>
    <dgm:cxn modelId="{F9B6F05F-C757-4E45-8ACA-27EDE10B555D}" type="presParOf" srcId="{6621530C-F08D-40F8-B3F4-042598663E99}" destId="{3A665355-A7CB-45A4-A03E-7BE8430B2AB1}" srcOrd="16" destOrd="0" presId="urn:microsoft.com/office/officeart/2005/8/layout/vList2"/>
    <dgm:cxn modelId="{2B0EB930-0F5A-43F6-850F-A7663321C4D8}" type="presParOf" srcId="{6621530C-F08D-40F8-B3F4-042598663E99}" destId="{E5B773EB-B189-4F7B-B50B-8BF83CF5066D}" srcOrd="17" destOrd="0" presId="urn:microsoft.com/office/officeart/2005/8/layout/vList2"/>
    <dgm:cxn modelId="{5C184EF8-4568-4F4B-983B-279A2D5CDEB9}" type="presParOf" srcId="{6621530C-F08D-40F8-B3F4-042598663E99}" destId="{14D5B05E-79BE-433F-8957-2FA83E1B3405}" srcOrd="18" destOrd="0" presId="urn:microsoft.com/office/officeart/2005/8/layout/vList2"/>
    <dgm:cxn modelId="{FD71BFE1-2C81-45CF-B601-532410E14D3A}" type="presParOf" srcId="{6621530C-F08D-40F8-B3F4-042598663E99}" destId="{B706B531-6C05-4E23-B4C6-944D7EBBBA11}" srcOrd="19" destOrd="0" presId="urn:microsoft.com/office/officeart/2005/8/layout/vList2"/>
    <dgm:cxn modelId="{280E3D78-074D-4289-8EBD-0027EC923204}" type="presParOf" srcId="{6621530C-F08D-40F8-B3F4-042598663E99}" destId="{D451784B-E11B-4D6C-975E-44750DD1EF55}" srcOrd="20" destOrd="0" presId="urn:microsoft.com/office/officeart/2005/8/layout/vList2"/>
    <dgm:cxn modelId="{39A07D44-F2E1-41B8-8D7A-5BA483050AB3}" type="presParOf" srcId="{6621530C-F08D-40F8-B3F4-042598663E99}" destId="{5B28615C-4294-4EB9-8009-AC543917F3D0}" srcOrd="2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803E2-DE8F-4CFE-9A03-A5D036DB57DD}">
      <dsp:nvSpPr>
        <dsp:cNvPr id="0" name=""/>
        <dsp:cNvSpPr/>
      </dsp:nvSpPr>
      <dsp:spPr>
        <a:xfrm>
          <a:off x="1501133" y="2749"/>
          <a:ext cx="1688775" cy="13222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kern="1200" dirty="0"/>
            <a:t>DERIVAÇÃO </a:t>
          </a:r>
          <a:endParaRPr lang="en-US" sz="1900" kern="1200" dirty="0"/>
        </a:p>
      </dsp:txBody>
      <dsp:txXfrm>
        <a:off x="1565679" y="67295"/>
        <a:ext cx="1559683" cy="1193137"/>
      </dsp:txXfrm>
    </dsp:sp>
    <dsp:sp modelId="{D477AF98-7CC6-4290-B233-949DAC06E245}">
      <dsp:nvSpPr>
        <dsp:cNvPr id="0" name=""/>
        <dsp:cNvSpPr/>
      </dsp:nvSpPr>
      <dsp:spPr>
        <a:xfrm>
          <a:off x="1501133" y="1391089"/>
          <a:ext cx="1688775" cy="13222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kern="1200" dirty="0"/>
            <a:t>COMPOSIÇÃO</a:t>
          </a:r>
          <a:endParaRPr lang="cs-CZ" sz="1900" kern="1200" dirty="0"/>
        </a:p>
      </dsp:txBody>
      <dsp:txXfrm>
        <a:off x="1565679" y="1455635"/>
        <a:ext cx="1559683" cy="1193137"/>
      </dsp:txXfrm>
    </dsp:sp>
    <dsp:sp modelId="{C06E2E07-798D-408B-AD52-806A59955185}">
      <dsp:nvSpPr>
        <dsp:cNvPr id="0" name=""/>
        <dsp:cNvSpPr/>
      </dsp:nvSpPr>
      <dsp:spPr>
        <a:xfrm>
          <a:off x="1501133" y="2779430"/>
          <a:ext cx="1688775" cy="13222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kern="1200" dirty="0"/>
            <a:t>CONVERSÃO</a:t>
          </a:r>
          <a:endParaRPr lang="en-US" sz="1900" kern="1200" dirty="0"/>
        </a:p>
      </dsp:txBody>
      <dsp:txXfrm>
        <a:off x="1565679" y="2843976"/>
        <a:ext cx="1559683" cy="1193137"/>
      </dsp:txXfrm>
    </dsp:sp>
    <dsp:sp modelId="{54B0E0F5-33F8-4600-B04B-C8BFE655F703}">
      <dsp:nvSpPr>
        <dsp:cNvPr id="0" name=""/>
        <dsp:cNvSpPr/>
      </dsp:nvSpPr>
      <dsp:spPr>
        <a:xfrm>
          <a:off x="1501133" y="4167771"/>
          <a:ext cx="1688775" cy="13222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900" kern="1200" dirty="0"/>
            <a:t>TRUNCAÇÃO  E SIGLAÇÃO</a:t>
          </a:r>
          <a:endParaRPr lang="en-US" sz="1900" kern="1200" dirty="0"/>
        </a:p>
      </dsp:txBody>
      <dsp:txXfrm>
        <a:off x="1565679" y="4232317"/>
        <a:ext cx="1559683" cy="11931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77569-912A-4EF0-8C99-2873D156CF40}">
      <dsp:nvSpPr>
        <dsp:cNvPr id="0" name=""/>
        <dsp:cNvSpPr/>
      </dsp:nvSpPr>
      <dsp:spPr>
        <a:xfrm>
          <a:off x="0" y="245013"/>
          <a:ext cx="5328591" cy="9069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/>
            <a:t>VERBO</a:t>
          </a:r>
          <a:r>
            <a:rPr lang="cs-CZ" sz="2200" b="1" kern="1200"/>
            <a:t> + </a:t>
          </a:r>
          <a:r>
            <a:rPr lang="pt-PT" sz="2200" b="1" kern="1200"/>
            <a:t>SUBSTANTIVO</a:t>
          </a:r>
          <a:endParaRPr lang="en-US" sz="2200" kern="1200"/>
        </a:p>
      </dsp:txBody>
      <dsp:txXfrm>
        <a:off x="44273" y="289286"/>
        <a:ext cx="5240045" cy="818386"/>
      </dsp:txXfrm>
    </dsp:sp>
    <dsp:sp modelId="{DCC8E435-B74E-4538-9CD0-AF781E67B38A}">
      <dsp:nvSpPr>
        <dsp:cNvPr id="0" name=""/>
        <dsp:cNvSpPr/>
      </dsp:nvSpPr>
      <dsp:spPr>
        <a:xfrm>
          <a:off x="0" y="1151946"/>
          <a:ext cx="5328591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8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i="1" kern="1200" dirty="0" err="1"/>
            <a:t>beija</a:t>
          </a:r>
          <a:r>
            <a:rPr lang="cs-CZ" sz="1700" i="1" kern="1200" dirty="0"/>
            <a:t>-flor </a:t>
          </a:r>
          <a:r>
            <a:rPr lang="pt-PT" sz="1700" i="1" kern="1200" dirty="0"/>
            <a:t> </a:t>
          </a:r>
          <a:endParaRPr lang="en-US" sz="1700" kern="1200" dirty="0"/>
        </a:p>
      </dsp:txBody>
      <dsp:txXfrm>
        <a:off x="0" y="1151946"/>
        <a:ext cx="5328591" cy="364320"/>
      </dsp:txXfrm>
    </dsp:sp>
    <dsp:sp modelId="{7221D330-D365-4468-AA63-FEFEBB406B34}">
      <dsp:nvSpPr>
        <dsp:cNvPr id="0" name=""/>
        <dsp:cNvSpPr/>
      </dsp:nvSpPr>
      <dsp:spPr>
        <a:xfrm>
          <a:off x="0" y="1516266"/>
          <a:ext cx="5328591" cy="906932"/>
        </a:xfrm>
        <a:prstGeom prst="roundRect">
          <a:avLst/>
        </a:prstGeom>
        <a:solidFill>
          <a:schemeClr val="accent2">
            <a:hueOff val="-381199"/>
            <a:satOff val="-166"/>
            <a:lumOff val="-34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dirty="0"/>
            <a:t>DOIS VERBOS - reduplicação</a:t>
          </a:r>
          <a:r>
            <a:rPr lang="cs-CZ" sz="2200" kern="1200" dirty="0"/>
            <a:t>: </a:t>
          </a:r>
          <a:endParaRPr lang="en-US" sz="2200" kern="1200" dirty="0"/>
        </a:p>
      </dsp:txBody>
      <dsp:txXfrm>
        <a:off x="44273" y="1560539"/>
        <a:ext cx="5240045" cy="818386"/>
      </dsp:txXfrm>
    </dsp:sp>
    <dsp:sp modelId="{362CA611-92E1-48BE-B6A6-DBECF3E9B5DF}">
      <dsp:nvSpPr>
        <dsp:cNvPr id="0" name=""/>
        <dsp:cNvSpPr/>
      </dsp:nvSpPr>
      <dsp:spPr>
        <a:xfrm>
          <a:off x="0" y="2423199"/>
          <a:ext cx="5328591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8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1700" i="1" kern="1200" dirty="0"/>
            <a:t>quero-quero, tico-tico /aves/</a:t>
          </a:r>
          <a:r>
            <a:rPr lang="cs-CZ" sz="1700" i="1" kern="1200" dirty="0"/>
            <a:t> </a:t>
          </a:r>
          <a:r>
            <a:rPr lang="pt-PT" sz="1700" i="1" kern="1200" dirty="0"/>
            <a:t> 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i="1" kern="1200" dirty="0" err="1"/>
            <a:t>Vaivém</a:t>
          </a:r>
          <a:r>
            <a:rPr lang="pt-PT" sz="1700" i="1" kern="1200" dirty="0"/>
            <a:t>,</a:t>
          </a:r>
          <a:r>
            <a:rPr lang="cs-CZ" sz="1700" i="1" kern="1200" dirty="0"/>
            <a:t> </a:t>
          </a:r>
          <a:r>
            <a:rPr lang="cs-CZ" sz="1700" i="1" kern="1200" dirty="0" err="1"/>
            <a:t>corre-corre</a:t>
          </a:r>
          <a:r>
            <a:rPr lang="pt-PT" sz="1700" i="1" kern="1200" dirty="0"/>
            <a:t> /correria, lufa-lufa/</a:t>
          </a:r>
          <a:endParaRPr lang="en-US" sz="1700" kern="1200" dirty="0"/>
        </a:p>
      </dsp:txBody>
      <dsp:txXfrm>
        <a:off x="0" y="2423199"/>
        <a:ext cx="5328591" cy="592020"/>
      </dsp:txXfrm>
    </dsp:sp>
    <dsp:sp modelId="{A604145A-0191-4C1A-9C46-A786ACC30203}">
      <dsp:nvSpPr>
        <dsp:cNvPr id="0" name=""/>
        <dsp:cNvSpPr/>
      </dsp:nvSpPr>
      <dsp:spPr>
        <a:xfrm>
          <a:off x="0" y="3015219"/>
          <a:ext cx="5328591" cy="906932"/>
        </a:xfrm>
        <a:prstGeom prst="roundRect">
          <a:avLst/>
        </a:prstGeom>
        <a:solidFill>
          <a:schemeClr val="accent2">
            <a:hueOff val="-762398"/>
            <a:satOff val="-331"/>
            <a:lumOff val="-6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dirty="0"/>
            <a:t>ADVÉRBIO</a:t>
          </a:r>
          <a:r>
            <a:rPr lang="cs-CZ" sz="2200" b="1" kern="1200" dirty="0"/>
            <a:t>+</a:t>
          </a:r>
          <a:r>
            <a:rPr lang="pt-PT" sz="2200" b="1" kern="1200" dirty="0"/>
            <a:t> VERBO </a:t>
          </a:r>
          <a:r>
            <a:rPr lang="cs-CZ" sz="2200" kern="1200" dirty="0"/>
            <a:t>: </a:t>
          </a:r>
          <a:endParaRPr lang="en-US" sz="2200" kern="1200" dirty="0"/>
        </a:p>
      </dsp:txBody>
      <dsp:txXfrm>
        <a:off x="44273" y="3059492"/>
        <a:ext cx="5240045" cy="818386"/>
      </dsp:txXfrm>
    </dsp:sp>
    <dsp:sp modelId="{95603F32-8CCB-40AB-A012-A9D225D0BBDB}">
      <dsp:nvSpPr>
        <dsp:cNvPr id="0" name=""/>
        <dsp:cNvSpPr/>
      </dsp:nvSpPr>
      <dsp:spPr>
        <a:xfrm>
          <a:off x="0" y="3922152"/>
          <a:ext cx="5328591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8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700" i="1" kern="1200" dirty="0" err="1"/>
            <a:t>sempre-viva</a:t>
          </a:r>
          <a:r>
            <a:rPr lang="cs-CZ" sz="1700" i="1" kern="1200" dirty="0"/>
            <a:t> </a:t>
          </a:r>
          <a:r>
            <a:rPr lang="pt-PT" sz="1700" b="1" kern="1200" dirty="0"/>
            <a:t> </a:t>
          </a:r>
          <a:endParaRPr lang="en-US" sz="1700" kern="1200" dirty="0"/>
        </a:p>
      </dsp:txBody>
      <dsp:txXfrm>
        <a:off x="0" y="3922152"/>
        <a:ext cx="5328591" cy="364320"/>
      </dsp:txXfrm>
    </dsp:sp>
    <dsp:sp modelId="{E548C030-57DC-4BC3-9949-36FDCF320B8D}">
      <dsp:nvSpPr>
        <dsp:cNvPr id="0" name=""/>
        <dsp:cNvSpPr/>
      </dsp:nvSpPr>
      <dsp:spPr>
        <a:xfrm>
          <a:off x="0" y="4289802"/>
          <a:ext cx="5328591" cy="906932"/>
        </a:xfrm>
        <a:prstGeom prst="roundRect">
          <a:avLst/>
        </a:prstGeom>
        <a:solidFill>
          <a:schemeClr val="accent2">
            <a:hueOff val="-1143597"/>
            <a:satOff val="-497"/>
            <a:lumOff val="-104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dirty="0"/>
            <a:t>ADVÉRBIO</a:t>
          </a:r>
          <a:r>
            <a:rPr lang="cs-CZ" sz="2200" b="1" kern="1200" dirty="0"/>
            <a:t>+</a:t>
          </a:r>
          <a:r>
            <a:rPr lang="pt-PT" sz="2200" b="1" kern="1200" dirty="0"/>
            <a:t>PRONOME+ VERBO </a:t>
          </a:r>
          <a:r>
            <a:rPr lang="cs-CZ" sz="2200" kern="1200" dirty="0"/>
            <a:t>:</a:t>
          </a:r>
          <a:endParaRPr lang="pt-PT" sz="2200" kern="1200" dirty="0"/>
        </a:p>
      </dsp:txBody>
      <dsp:txXfrm>
        <a:off x="44273" y="4334075"/>
        <a:ext cx="5240045" cy="818386"/>
      </dsp:txXfrm>
    </dsp:sp>
    <dsp:sp modelId="{836B9300-5A3C-4C85-92D4-CB9E3C7BF8D5}">
      <dsp:nvSpPr>
        <dsp:cNvPr id="0" name=""/>
        <dsp:cNvSpPr/>
      </dsp:nvSpPr>
      <dsp:spPr>
        <a:xfrm>
          <a:off x="0" y="5256765"/>
          <a:ext cx="5328591" cy="906932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PT" sz="2200" i="1" kern="1200" dirty="0"/>
            <a:t>mal-me-quer, bem-te-quer, não-me-esqueças</a:t>
          </a:r>
          <a:r>
            <a:rPr lang="cs-CZ" sz="2200" i="1" kern="1200" dirty="0"/>
            <a:t> </a:t>
          </a:r>
          <a:endParaRPr lang="en-US" sz="2200" i="1" kern="1200" dirty="0"/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i="1" kern="1200" dirty="0"/>
        </a:p>
      </dsp:txBody>
      <dsp:txXfrm>
        <a:off x="44273" y="5301038"/>
        <a:ext cx="5240045" cy="8183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AA968-020A-4970-8139-C223BDF056B1}">
      <dsp:nvSpPr>
        <dsp:cNvPr id="0" name=""/>
        <dsp:cNvSpPr/>
      </dsp:nvSpPr>
      <dsp:spPr>
        <a:xfrm>
          <a:off x="0" y="439786"/>
          <a:ext cx="2229870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DERIVAÇÃO </a:t>
          </a:r>
          <a:endParaRPr lang="en-US" sz="1500" kern="1200" dirty="0"/>
        </a:p>
      </dsp:txBody>
      <dsp:txXfrm>
        <a:off x="17563" y="457349"/>
        <a:ext cx="2194744" cy="324648"/>
      </dsp:txXfrm>
    </dsp:sp>
    <dsp:sp modelId="{47A61398-D905-494B-A790-9AC935A4A05C}">
      <dsp:nvSpPr>
        <dsp:cNvPr id="0" name=""/>
        <dsp:cNvSpPr/>
      </dsp:nvSpPr>
      <dsp:spPr>
        <a:xfrm>
          <a:off x="0" y="842761"/>
          <a:ext cx="2229870" cy="359774"/>
        </a:xfrm>
        <a:prstGeom prst="roundRect">
          <a:avLst/>
        </a:prstGeom>
        <a:solidFill>
          <a:schemeClr val="accent2">
            <a:hueOff val="-508265"/>
            <a:satOff val="-221"/>
            <a:lumOff val="-46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COMPOSIÇÃO</a:t>
          </a:r>
          <a:endParaRPr lang="cs-CZ" sz="1500" kern="1200" dirty="0"/>
        </a:p>
      </dsp:txBody>
      <dsp:txXfrm>
        <a:off x="17563" y="860324"/>
        <a:ext cx="2194744" cy="324648"/>
      </dsp:txXfrm>
    </dsp:sp>
    <dsp:sp modelId="{89297BEA-63BA-4C8D-A91C-D30A1F93FED3}">
      <dsp:nvSpPr>
        <dsp:cNvPr id="0" name=""/>
        <dsp:cNvSpPr/>
      </dsp:nvSpPr>
      <dsp:spPr>
        <a:xfrm>
          <a:off x="0" y="1245736"/>
          <a:ext cx="2229870" cy="359774"/>
        </a:xfrm>
        <a:prstGeom prst="roundRect">
          <a:avLst/>
        </a:prstGeom>
        <a:solidFill>
          <a:schemeClr val="accent2">
            <a:hueOff val="-1016531"/>
            <a:satOff val="-441"/>
            <a:lumOff val="-92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CONVERSÃO</a:t>
          </a:r>
          <a:endParaRPr lang="en-US" sz="1500" kern="1200" dirty="0"/>
        </a:p>
      </dsp:txBody>
      <dsp:txXfrm>
        <a:off x="17563" y="1263299"/>
        <a:ext cx="2194744" cy="324648"/>
      </dsp:txXfrm>
    </dsp:sp>
    <dsp:sp modelId="{EAADF117-B7A3-475E-93DE-68E04AA3C847}">
      <dsp:nvSpPr>
        <dsp:cNvPr id="0" name=""/>
        <dsp:cNvSpPr/>
      </dsp:nvSpPr>
      <dsp:spPr>
        <a:xfrm>
          <a:off x="0" y="1648710"/>
          <a:ext cx="2229870" cy="359774"/>
        </a:xfrm>
        <a:prstGeom prst="roundRect">
          <a:avLst/>
        </a:prstGeom>
        <a:solidFill>
          <a:schemeClr val="accent2">
            <a:hueOff val="-1524796"/>
            <a:satOff val="-662"/>
            <a:lumOff val="-1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>
              <a:highlight>
                <a:srgbClr val="FF33CC"/>
              </a:highlight>
            </a:rPr>
            <a:t>TRUNCAÇÃO  E SIGLAÇÃO</a:t>
          </a:r>
          <a:endParaRPr lang="en-US" sz="1500" kern="1200" dirty="0">
            <a:highlight>
              <a:srgbClr val="FF33CC"/>
            </a:highlight>
          </a:endParaRPr>
        </a:p>
      </dsp:txBody>
      <dsp:txXfrm>
        <a:off x="17563" y="1666273"/>
        <a:ext cx="2194744" cy="324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AA968-020A-4970-8139-C223BDF056B1}">
      <dsp:nvSpPr>
        <dsp:cNvPr id="0" name=""/>
        <dsp:cNvSpPr/>
      </dsp:nvSpPr>
      <dsp:spPr>
        <a:xfrm>
          <a:off x="0" y="386566"/>
          <a:ext cx="2229870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>
              <a:highlight>
                <a:srgbClr val="FF33CC"/>
              </a:highlight>
            </a:rPr>
            <a:t>DERIVAÇÃO </a:t>
          </a:r>
          <a:endParaRPr lang="en-US" sz="1500" kern="1200" dirty="0">
            <a:highlight>
              <a:srgbClr val="FF33CC"/>
            </a:highlight>
          </a:endParaRPr>
        </a:p>
      </dsp:txBody>
      <dsp:txXfrm>
        <a:off x="17563" y="404129"/>
        <a:ext cx="2194744" cy="324648"/>
      </dsp:txXfrm>
    </dsp:sp>
    <dsp:sp modelId="{47A61398-D905-494B-A790-9AC935A4A05C}">
      <dsp:nvSpPr>
        <dsp:cNvPr id="0" name=""/>
        <dsp:cNvSpPr/>
      </dsp:nvSpPr>
      <dsp:spPr>
        <a:xfrm>
          <a:off x="0" y="842761"/>
          <a:ext cx="2229870" cy="359774"/>
        </a:xfrm>
        <a:prstGeom prst="roundRect">
          <a:avLst/>
        </a:prstGeom>
        <a:solidFill>
          <a:schemeClr val="accent2">
            <a:hueOff val="-508265"/>
            <a:satOff val="-221"/>
            <a:lumOff val="-46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COMPOSIÇÃO</a:t>
          </a:r>
          <a:endParaRPr lang="cs-CZ" sz="1500" kern="1200" dirty="0"/>
        </a:p>
      </dsp:txBody>
      <dsp:txXfrm>
        <a:off x="17563" y="860324"/>
        <a:ext cx="2194744" cy="324648"/>
      </dsp:txXfrm>
    </dsp:sp>
    <dsp:sp modelId="{89297BEA-63BA-4C8D-A91C-D30A1F93FED3}">
      <dsp:nvSpPr>
        <dsp:cNvPr id="0" name=""/>
        <dsp:cNvSpPr/>
      </dsp:nvSpPr>
      <dsp:spPr>
        <a:xfrm>
          <a:off x="0" y="1245736"/>
          <a:ext cx="2229870" cy="359774"/>
        </a:xfrm>
        <a:prstGeom prst="roundRect">
          <a:avLst/>
        </a:prstGeom>
        <a:solidFill>
          <a:schemeClr val="accent2">
            <a:hueOff val="-1016531"/>
            <a:satOff val="-441"/>
            <a:lumOff val="-92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CONVERSÃO</a:t>
          </a:r>
          <a:endParaRPr lang="en-US" sz="1500" kern="1200" dirty="0"/>
        </a:p>
      </dsp:txBody>
      <dsp:txXfrm>
        <a:off x="17563" y="1263299"/>
        <a:ext cx="2194744" cy="324648"/>
      </dsp:txXfrm>
    </dsp:sp>
    <dsp:sp modelId="{EAADF117-B7A3-475E-93DE-68E04AA3C847}">
      <dsp:nvSpPr>
        <dsp:cNvPr id="0" name=""/>
        <dsp:cNvSpPr/>
      </dsp:nvSpPr>
      <dsp:spPr>
        <a:xfrm>
          <a:off x="0" y="1648710"/>
          <a:ext cx="2229870" cy="359774"/>
        </a:xfrm>
        <a:prstGeom prst="roundRect">
          <a:avLst/>
        </a:prstGeom>
        <a:solidFill>
          <a:schemeClr val="accent2">
            <a:hueOff val="-1524796"/>
            <a:satOff val="-662"/>
            <a:lumOff val="-1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TRUNCAÇÃO  E SIGLAÇÃO</a:t>
          </a:r>
          <a:endParaRPr lang="en-US" sz="1500" kern="1200" dirty="0"/>
        </a:p>
      </dsp:txBody>
      <dsp:txXfrm>
        <a:off x="17563" y="1666273"/>
        <a:ext cx="2194744" cy="324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5FCA9-18D1-43A2-B78E-72CA7E0222C7}">
      <dsp:nvSpPr>
        <dsp:cNvPr id="0" name=""/>
        <dsp:cNvSpPr/>
      </dsp:nvSpPr>
      <dsp:spPr>
        <a:xfrm>
          <a:off x="1615266" y="1014557"/>
          <a:ext cx="2433478" cy="1477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PŘEDPONY</a:t>
          </a:r>
        </a:p>
      </dsp:txBody>
      <dsp:txXfrm>
        <a:off x="1658547" y="1057838"/>
        <a:ext cx="2346916" cy="1391165"/>
      </dsp:txXfrm>
    </dsp:sp>
    <dsp:sp modelId="{92495DCE-E58C-4C8C-BAE7-F492A5B0BD41}">
      <dsp:nvSpPr>
        <dsp:cNvPr id="0" name=""/>
        <dsp:cNvSpPr/>
      </dsp:nvSpPr>
      <dsp:spPr>
        <a:xfrm>
          <a:off x="247111" y="2780301"/>
          <a:ext cx="2254208" cy="1221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-ŘECKÉ</a:t>
          </a:r>
        </a:p>
      </dsp:txBody>
      <dsp:txXfrm>
        <a:off x="282891" y="2816081"/>
        <a:ext cx="2182648" cy="1150060"/>
      </dsp:txXfrm>
    </dsp:sp>
    <dsp:sp modelId="{B6814D5D-D9AB-4419-9D05-DBA20C14B01F}">
      <dsp:nvSpPr>
        <dsp:cNvPr id="0" name=""/>
        <dsp:cNvSpPr/>
      </dsp:nvSpPr>
      <dsp:spPr>
        <a:xfrm>
          <a:off x="2767404" y="2780301"/>
          <a:ext cx="2179306" cy="11326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-LATINSKÉ</a:t>
          </a:r>
        </a:p>
      </dsp:txBody>
      <dsp:txXfrm>
        <a:off x="2800578" y="2813475"/>
        <a:ext cx="2112958" cy="10662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2B317-8DCC-4977-B166-44C2DC5FE6FD}">
      <dsp:nvSpPr>
        <dsp:cNvPr id="0" name=""/>
        <dsp:cNvSpPr/>
      </dsp:nvSpPr>
      <dsp:spPr>
        <a:xfrm rot="5400000">
          <a:off x="-265451" y="1015650"/>
          <a:ext cx="1769673" cy="12387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JMENNÉ</a:t>
          </a:r>
          <a:endParaRPr lang="cs-CZ" sz="1700" kern="1200" dirty="0"/>
        </a:p>
      </dsp:txBody>
      <dsp:txXfrm rot="-5400000">
        <a:off x="1" y="1369585"/>
        <a:ext cx="1238771" cy="530902"/>
      </dsp:txXfrm>
    </dsp:sp>
    <dsp:sp modelId="{5DFD771E-106B-4DDA-9469-5F8A466D0D32}">
      <dsp:nvSpPr>
        <dsp:cNvPr id="0" name=""/>
        <dsp:cNvSpPr/>
      </dsp:nvSpPr>
      <dsp:spPr>
        <a:xfrm rot="5400000">
          <a:off x="2240735" y="-727890"/>
          <a:ext cx="2181348" cy="41064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 err="1"/>
            <a:t>sapato</a:t>
          </a:r>
          <a:r>
            <a:rPr lang="cs-CZ" sz="2000" i="1" kern="1200" dirty="0"/>
            <a:t>:</a:t>
          </a:r>
          <a:endParaRPr lang="cs-CZ" sz="1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 err="1"/>
            <a:t>sapat-</a:t>
          </a:r>
          <a:r>
            <a:rPr lang="cs-CZ" sz="2000" b="1" i="1" kern="1200" dirty="0" err="1"/>
            <a:t>ão</a:t>
          </a:r>
          <a:r>
            <a:rPr lang="cs-CZ" sz="2000" b="1" i="1" kern="1200" dirty="0"/>
            <a:t> </a:t>
          </a:r>
          <a:r>
            <a:rPr lang="cs-CZ" sz="2000" i="1" kern="1200" dirty="0"/>
            <a:t>„baganče“</a:t>
          </a:r>
          <a:endParaRPr lang="cs-CZ" sz="1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 err="1"/>
            <a:t>sapat-</a:t>
          </a:r>
          <a:r>
            <a:rPr lang="cs-CZ" sz="2000" b="1" i="1" kern="1200" dirty="0" err="1"/>
            <a:t>aria</a:t>
          </a:r>
          <a:r>
            <a:rPr lang="cs-CZ" sz="2000" b="1" i="1" kern="1200" dirty="0"/>
            <a:t> </a:t>
          </a:r>
          <a:r>
            <a:rPr lang="cs-CZ" sz="2000" i="1" kern="1200" dirty="0"/>
            <a:t>„prodejna obuvi“</a:t>
          </a:r>
          <a:endParaRPr lang="cs-CZ" sz="1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 err="1"/>
            <a:t>sapat-</a:t>
          </a:r>
          <a:r>
            <a:rPr lang="cs-CZ" sz="2000" b="1" i="1" kern="1200" dirty="0" err="1"/>
            <a:t>eiro</a:t>
          </a:r>
          <a:r>
            <a:rPr lang="cs-CZ" sz="2000" i="1" kern="1200" dirty="0"/>
            <a:t> „švec“</a:t>
          </a:r>
          <a:endParaRPr lang="cs-CZ" sz="1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 err="1"/>
            <a:t>sapat-</a:t>
          </a:r>
          <a:r>
            <a:rPr lang="cs-CZ" sz="2000" b="1" i="1" kern="1200" dirty="0" err="1"/>
            <a:t>eira</a:t>
          </a:r>
          <a:r>
            <a:rPr lang="cs-CZ" sz="2000" b="1" i="1" kern="1200" dirty="0"/>
            <a:t> </a:t>
          </a:r>
          <a:r>
            <a:rPr lang="cs-CZ" sz="2000" i="1" kern="1200" dirty="0"/>
            <a:t>„botník“</a:t>
          </a:r>
          <a:endParaRPr lang="cs-CZ" sz="1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 err="1"/>
            <a:t>sapat-</a:t>
          </a:r>
          <a:r>
            <a:rPr lang="cs-CZ" sz="2000" b="1" i="1" kern="1200" dirty="0" err="1"/>
            <a:t>ilha</a:t>
          </a:r>
          <a:r>
            <a:rPr lang="cs-CZ" sz="2000" i="1" kern="1200" dirty="0"/>
            <a:t>, „cvička“ </a:t>
          </a:r>
          <a:endParaRPr lang="cs-CZ" sz="1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 err="1"/>
            <a:t>sapat-</a:t>
          </a:r>
          <a:r>
            <a:rPr lang="cs-CZ" sz="2000" b="1" i="1" kern="1200" dirty="0" err="1"/>
            <a:t>eada</a:t>
          </a:r>
          <a:r>
            <a:rPr lang="cs-CZ" sz="2000" i="1" kern="1200" dirty="0"/>
            <a:t>, </a:t>
          </a:r>
          <a:r>
            <a:rPr lang="cs-CZ" sz="2000" i="1" kern="1200" dirty="0" err="1"/>
            <a:t>sapat-</a:t>
          </a:r>
          <a:r>
            <a:rPr lang="cs-CZ" sz="2000" b="1" i="1" kern="1200" dirty="0" err="1"/>
            <a:t>eado</a:t>
          </a:r>
          <a:r>
            <a:rPr lang="cs-CZ" sz="2000" b="1" i="1" kern="1200" dirty="0"/>
            <a:t>, </a:t>
          </a:r>
          <a:r>
            <a:rPr lang="cs-CZ" sz="2000" i="1" kern="1200" dirty="0"/>
            <a:t>„stepování“,</a:t>
          </a:r>
          <a:r>
            <a:rPr lang="cs-CZ" sz="2000" kern="1200" dirty="0"/>
            <a:t> </a:t>
          </a:r>
          <a:endParaRPr lang="cs-CZ" sz="1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cs-CZ" sz="1400" kern="1200" dirty="0"/>
        </a:p>
      </dsp:txBody>
      <dsp:txXfrm rot="-5400000">
        <a:off x="1278176" y="341154"/>
        <a:ext cx="3999982" cy="1968378"/>
      </dsp:txXfrm>
    </dsp:sp>
    <dsp:sp modelId="{C4A01318-EB83-4F64-AC91-5908650D65E3}">
      <dsp:nvSpPr>
        <dsp:cNvPr id="0" name=""/>
        <dsp:cNvSpPr/>
      </dsp:nvSpPr>
      <dsp:spPr>
        <a:xfrm rot="5400000">
          <a:off x="-192041" y="2705054"/>
          <a:ext cx="1769673" cy="12387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SLOVESNÉ</a:t>
          </a:r>
          <a:endParaRPr lang="cs-CZ" sz="1700" kern="1200" dirty="0"/>
        </a:p>
      </dsp:txBody>
      <dsp:txXfrm rot="-5400000">
        <a:off x="73411" y="3058989"/>
        <a:ext cx="1238771" cy="530902"/>
      </dsp:txXfrm>
    </dsp:sp>
    <dsp:sp modelId="{08B6627D-8107-441B-A938-71A7CD4CDCD3}">
      <dsp:nvSpPr>
        <dsp:cNvPr id="0" name=""/>
        <dsp:cNvSpPr/>
      </dsp:nvSpPr>
      <dsp:spPr>
        <a:xfrm rot="5400000">
          <a:off x="2756265" y="1146798"/>
          <a:ext cx="1150288" cy="41852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/>
            <a:t>a </a:t>
          </a:r>
          <a:r>
            <a:rPr lang="cs-CZ" sz="2000" i="1" kern="1200" dirty="0" err="1"/>
            <a:t>manhã</a:t>
          </a:r>
          <a:r>
            <a:rPr lang="cs-CZ" sz="2000" kern="1200" dirty="0"/>
            <a:t> : </a:t>
          </a:r>
          <a:r>
            <a:rPr lang="cs-CZ" sz="2000" i="1" kern="1200" dirty="0" err="1"/>
            <a:t>amanh-</a:t>
          </a:r>
          <a:r>
            <a:rPr lang="cs-CZ" sz="2000" b="1" i="1" kern="1200" dirty="0" err="1"/>
            <a:t>ecer</a:t>
          </a:r>
          <a:r>
            <a:rPr lang="cs-CZ" sz="2000" b="1" i="1" kern="1200" dirty="0"/>
            <a:t> </a:t>
          </a:r>
          <a:r>
            <a:rPr lang="cs-CZ" sz="2000" i="1" kern="1200" dirty="0"/>
            <a:t>„svítat“</a:t>
          </a:r>
          <a:endParaRPr lang="cs-CZ" sz="2000" kern="1200" dirty="0"/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cs-CZ" sz="1400" kern="1200" dirty="0"/>
        </a:p>
      </dsp:txBody>
      <dsp:txXfrm rot="-5400000">
        <a:off x="1238771" y="2720444"/>
        <a:ext cx="4129124" cy="1037984"/>
      </dsp:txXfrm>
    </dsp:sp>
    <dsp:sp modelId="{6CCC1761-B2E1-4DB6-B8B9-D6A59CDBBDF3}">
      <dsp:nvSpPr>
        <dsp:cNvPr id="0" name=""/>
        <dsp:cNvSpPr/>
      </dsp:nvSpPr>
      <dsp:spPr>
        <a:xfrm rot="5400000">
          <a:off x="-265451" y="4237771"/>
          <a:ext cx="1769673" cy="123877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PŘÍSLOVEČNÉ</a:t>
          </a:r>
          <a:endParaRPr lang="cs-CZ" sz="1700" kern="1200" dirty="0"/>
        </a:p>
      </dsp:txBody>
      <dsp:txXfrm rot="-5400000">
        <a:off x="1" y="4591706"/>
        <a:ext cx="1238771" cy="530902"/>
      </dsp:txXfrm>
    </dsp:sp>
    <dsp:sp modelId="{042C88ED-DADE-4683-A2FD-88EA1AE1FB69}">
      <dsp:nvSpPr>
        <dsp:cNvPr id="0" name=""/>
        <dsp:cNvSpPr/>
      </dsp:nvSpPr>
      <dsp:spPr>
        <a:xfrm rot="5400000">
          <a:off x="2756265" y="2802340"/>
          <a:ext cx="1150288" cy="41852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i="1" kern="1200" dirty="0" err="1"/>
            <a:t>perigosa-</a:t>
          </a:r>
          <a:r>
            <a:rPr lang="cs-CZ" sz="2000" b="1" i="1" kern="1200" dirty="0" err="1"/>
            <a:t>mente</a:t>
          </a:r>
          <a:r>
            <a:rPr lang="cs-CZ" sz="2000" b="1" kern="1200" dirty="0"/>
            <a:t>, „</a:t>
          </a:r>
          <a:r>
            <a:rPr lang="cs-CZ" sz="2000" kern="1200" dirty="0"/>
            <a:t>nebezpečně“ nebo  </a:t>
          </a:r>
          <a:r>
            <a:rPr lang="cs-CZ" sz="2000" i="1" kern="1200" dirty="0" err="1"/>
            <a:t>linda-</a:t>
          </a:r>
          <a:r>
            <a:rPr lang="cs-CZ" sz="2000" b="1" i="1" kern="1200" dirty="0" err="1"/>
            <a:t>mente</a:t>
          </a:r>
          <a:r>
            <a:rPr lang="cs-CZ" sz="2000" b="1" kern="1200" dirty="0"/>
            <a:t>, „</a:t>
          </a:r>
          <a:r>
            <a:rPr lang="cs-CZ" sz="2000" kern="1200" dirty="0"/>
            <a:t>pěkně“</a:t>
          </a:r>
        </a:p>
        <a:p>
          <a:pPr marL="11430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cs-CZ" sz="1400" kern="1200" dirty="0"/>
        </a:p>
      </dsp:txBody>
      <dsp:txXfrm rot="-5400000">
        <a:off x="1238771" y="4375986"/>
        <a:ext cx="4129124" cy="10379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93B91-63F5-4B0F-9C7F-487683A2D8AD}">
      <dsp:nvSpPr>
        <dsp:cNvPr id="0" name=""/>
        <dsp:cNvSpPr/>
      </dsp:nvSpPr>
      <dsp:spPr>
        <a:xfrm rot="5400000">
          <a:off x="-395018" y="395358"/>
          <a:ext cx="2633453" cy="18434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sufixy </a:t>
          </a:r>
          <a:r>
            <a:rPr lang="cs-CZ" sz="2700" b="1" i="1" kern="1200"/>
            <a:t>nocionální</a:t>
          </a:r>
          <a:r>
            <a:rPr lang="cs-CZ" sz="2700" kern="1200"/>
            <a:t> </a:t>
          </a:r>
        </a:p>
      </dsp:txBody>
      <dsp:txXfrm rot="-5400000">
        <a:off x="1" y="922049"/>
        <a:ext cx="1843417" cy="790036"/>
      </dsp:txXfrm>
    </dsp:sp>
    <dsp:sp modelId="{629D491E-2BAB-49CF-8BF3-FAB01A91BA8F}">
      <dsp:nvSpPr>
        <dsp:cNvPr id="0" name=""/>
        <dsp:cNvSpPr/>
      </dsp:nvSpPr>
      <dsp:spPr>
        <a:xfrm rot="5400000">
          <a:off x="2621833" y="-778075"/>
          <a:ext cx="1711744" cy="32685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poukazují na </a:t>
          </a:r>
          <a:r>
            <a:rPr lang="cs-CZ" sz="2100" b="1" kern="1200" dirty="0"/>
            <a:t>objektivní význam slova, ale i velikost </a:t>
          </a:r>
          <a:endParaRPr lang="cs-CZ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(například </a:t>
          </a:r>
          <a:r>
            <a:rPr lang="cs-CZ" sz="2100" i="1" kern="1200" dirty="0"/>
            <a:t>stavit – stavitel</a:t>
          </a:r>
          <a:r>
            <a:rPr lang="cs-CZ" sz="2100" kern="1200" dirty="0"/>
            <a:t>) </a:t>
          </a:r>
        </a:p>
      </dsp:txBody>
      <dsp:txXfrm rot="-5400000">
        <a:off x="1843417" y="83901"/>
        <a:ext cx="3185016" cy="1544624"/>
      </dsp:txXfrm>
    </dsp:sp>
    <dsp:sp modelId="{6FDB4A8B-5004-43E1-ACCE-62AD9E5FB29C}">
      <dsp:nvSpPr>
        <dsp:cNvPr id="0" name=""/>
        <dsp:cNvSpPr/>
      </dsp:nvSpPr>
      <dsp:spPr>
        <a:xfrm rot="5400000">
          <a:off x="-395018" y="2745801"/>
          <a:ext cx="2633453" cy="18434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sufixy </a:t>
          </a:r>
          <a:r>
            <a:rPr lang="cs-CZ" sz="2700" b="1" i="1" kern="1200"/>
            <a:t>pragmatické</a:t>
          </a:r>
          <a:endParaRPr lang="cs-CZ" sz="2700" kern="1200"/>
        </a:p>
      </dsp:txBody>
      <dsp:txXfrm rot="-5400000">
        <a:off x="1" y="3272492"/>
        <a:ext cx="1843417" cy="790036"/>
      </dsp:txXfrm>
    </dsp:sp>
    <dsp:sp modelId="{83B803B6-AF96-487A-A979-4935527C8EA4}">
      <dsp:nvSpPr>
        <dsp:cNvPr id="0" name=""/>
        <dsp:cNvSpPr/>
      </dsp:nvSpPr>
      <dsp:spPr>
        <a:xfrm rot="5400000">
          <a:off x="2621833" y="1572368"/>
          <a:ext cx="1711744" cy="32685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zahrnují </a:t>
          </a:r>
          <a:r>
            <a:rPr lang="cs-CZ" sz="2100" b="1" kern="1200" dirty="0"/>
            <a:t>pragmatickou a expresivní </a:t>
          </a:r>
          <a:r>
            <a:rPr lang="cs-CZ" sz="2100" kern="1200" dirty="0"/>
            <a:t>složku významu (např: </a:t>
          </a:r>
          <a:r>
            <a:rPr lang="cs-CZ" sz="2100" i="1" kern="1200" dirty="0"/>
            <a:t>hebký – heboučký</a:t>
          </a:r>
          <a:r>
            <a:rPr lang="cs-CZ" sz="2100" kern="1200" dirty="0"/>
            <a:t>).</a:t>
          </a:r>
        </a:p>
      </dsp:txBody>
      <dsp:txXfrm rot="-5400000">
        <a:off x="1843417" y="2434344"/>
        <a:ext cx="3185016" cy="15446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AA968-020A-4970-8139-C223BDF056B1}">
      <dsp:nvSpPr>
        <dsp:cNvPr id="0" name=""/>
        <dsp:cNvSpPr/>
      </dsp:nvSpPr>
      <dsp:spPr>
        <a:xfrm>
          <a:off x="0" y="439786"/>
          <a:ext cx="2229870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DERIVAÇÃO </a:t>
          </a:r>
          <a:endParaRPr lang="en-US" sz="1500" kern="1200" dirty="0"/>
        </a:p>
      </dsp:txBody>
      <dsp:txXfrm>
        <a:off x="17563" y="457349"/>
        <a:ext cx="2194744" cy="324648"/>
      </dsp:txXfrm>
    </dsp:sp>
    <dsp:sp modelId="{E4E974B5-6182-4648-98AF-4AEAAC0C8EBF}">
      <dsp:nvSpPr>
        <dsp:cNvPr id="0" name=""/>
        <dsp:cNvSpPr/>
      </dsp:nvSpPr>
      <dsp:spPr>
        <a:xfrm>
          <a:off x="0" y="842761"/>
          <a:ext cx="2229870" cy="359774"/>
        </a:xfrm>
        <a:prstGeom prst="roundRect">
          <a:avLst/>
        </a:prstGeom>
        <a:solidFill>
          <a:schemeClr val="accent2">
            <a:hueOff val="-508265"/>
            <a:satOff val="-221"/>
            <a:lumOff val="-46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>
              <a:highlight>
                <a:srgbClr val="FF33CC"/>
              </a:highlight>
            </a:rPr>
            <a:t>CONVERSÃO</a:t>
          </a:r>
          <a:endParaRPr lang="en-US" sz="1500" kern="1200" dirty="0">
            <a:highlight>
              <a:srgbClr val="FF33CC"/>
            </a:highlight>
          </a:endParaRPr>
        </a:p>
      </dsp:txBody>
      <dsp:txXfrm>
        <a:off x="17563" y="860324"/>
        <a:ext cx="2194744" cy="324648"/>
      </dsp:txXfrm>
    </dsp:sp>
    <dsp:sp modelId="{89297BEA-63BA-4C8D-A91C-D30A1F93FED3}">
      <dsp:nvSpPr>
        <dsp:cNvPr id="0" name=""/>
        <dsp:cNvSpPr/>
      </dsp:nvSpPr>
      <dsp:spPr>
        <a:xfrm>
          <a:off x="0" y="1245736"/>
          <a:ext cx="2229870" cy="359774"/>
        </a:xfrm>
        <a:prstGeom prst="roundRect">
          <a:avLst/>
        </a:prstGeom>
        <a:solidFill>
          <a:schemeClr val="accent2">
            <a:hueOff val="-1016531"/>
            <a:satOff val="-441"/>
            <a:lumOff val="-92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COMPOSIÇÃO</a:t>
          </a:r>
          <a:endParaRPr lang="en-US" sz="1500" kern="1200" dirty="0"/>
        </a:p>
      </dsp:txBody>
      <dsp:txXfrm>
        <a:off x="17563" y="1263299"/>
        <a:ext cx="2194744" cy="324648"/>
      </dsp:txXfrm>
    </dsp:sp>
    <dsp:sp modelId="{EAADF117-B7A3-475E-93DE-68E04AA3C847}">
      <dsp:nvSpPr>
        <dsp:cNvPr id="0" name=""/>
        <dsp:cNvSpPr/>
      </dsp:nvSpPr>
      <dsp:spPr>
        <a:xfrm>
          <a:off x="0" y="1648710"/>
          <a:ext cx="2229870" cy="359774"/>
        </a:xfrm>
        <a:prstGeom prst="roundRect">
          <a:avLst/>
        </a:prstGeom>
        <a:solidFill>
          <a:schemeClr val="accent2">
            <a:hueOff val="-1524796"/>
            <a:satOff val="-662"/>
            <a:lumOff val="-1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TRUNCAÇÃO  E SIGLAÇÃO</a:t>
          </a:r>
          <a:endParaRPr lang="en-US" sz="1500" kern="1200" dirty="0"/>
        </a:p>
      </dsp:txBody>
      <dsp:txXfrm>
        <a:off x="17563" y="1666273"/>
        <a:ext cx="2194744" cy="3246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BB21C-3093-4567-A52C-674F1688320F}">
      <dsp:nvSpPr>
        <dsp:cNvPr id="0" name=""/>
        <dsp:cNvSpPr/>
      </dsp:nvSpPr>
      <dsp:spPr>
        <a:xfrm>
          <a:off x="167469" y="1859"/>
          <a:ext cx="1797757" cy="10786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i="1" kern="1200" dirty="0"/>
            <a:t>s</a:t>
          </a:r>
          <a:r>
            <a:rPr lang="cs-CZ" sz="1700" i="1" kern="1200" dirty="0" err="1"/>
            <a:t>im</a:t>
          </a:r>
          <a:r>
            <a:rPr lang="pt-PT" sz="1700" i="1" kern="1200" dirty="0"/>
            <a:t> </a:t>
          </a:r>
          <a:r>
            <a:rPr lang="cs-CZ" sz="1700" b="1" i="1" kern="1200" dirty="0"/>
            <a:t>►</a:t>
          </a:r>
          <a:r>
            <a:rPr lang="cs-CZ" sz="1700" i="1" kern="1200" dirty="0"/>
            <a:t> </a:t>
          </a:r>
          <a:r>
            <a:rPr lang="cs-CZ" sz="1700" b="1" i="1" kern="1200" dirty="0"/>
            <a:t> </a:t>
          </a:r>
          <a:r>
            <a:rPr lang="cs-CZ" sz="1700" i="1" kern="1200" dirty="0"/>
            <a:t>o sim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i="1" kern="1200" dirty="0"/>
            <a:t>“acordo”</a:t>
          </a:r>
          <a:r>
            <a:rPr lang="cs-CZ" sz="1700" i="1" kern="1200" dirty="0"/>
            <a:t> </a:t>
          </a:r>
          <a:endParaRPr lang="en-US" sz="1700" kern="1200" dirty="0"/>
        </a:p>
      </dsp:txBody>
      <dsp:txXfrm>
        <a:off x="167469" y="1859"/>
        <a:ext cx="1797757" cy="1078654"/>
      </dsp:txXfrm>
    </dsp:sp>
    <dsp:sp modelId="{E73C000C-33C6-4C02-9DB5-DD0603D2D23B}">
      <dsp:nvSpPr>
        <dsp:cNvPr id="0" name=""/>
        <dsp:cNvSpPr/>
      </dsp:nvSpPr>
      <dsp:spPr>
        <a:xfrm>
          <a:off x="2145001" y="1859"/>
          <a:ext cx="1797757" cy="1078654"/>
        </a:xfrm>
        <a:prstGeom prst="rect">
          <a:avLst/>
        </a:prstGeom>
        <a:solidFill>
          <a:schemeClr val="accent5">
            <a:hueOff val="607506"/>
            <a:satOff val="215"/>
            <a:lumOff val="1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i="1" kern="1200" dirty="0"/>
            <a:t>n</a:t>
          </a:r>
          <a:r>
            <a:rPr lang="cs-CZ" sz="1700" i="1" kern="1200" dirty="0" err="1"/>
            <a:t>ão</a:t>
          </a:r>
          <a:r>
            <a:rPr lang="pt-PT" sz="1700" i="1" kern="1200" dirty="0"/>
            <a:t> </a:t>
          </a:r>
          <a:r>
            <a:rPr lang="cs-CZ" sz="1700" b="1" i="1" kern="1200" dirty="0"/>
            <a:t>►</a:t>
          </a:r>
          <a:r>
            <a:rPr lang="cs-CZ" sz="1700" i="1" kern="1200" dirty="0"/>
            <a:t> o </a:t>
          </a:r>
          <a:r>
            <a:rPr lang="cs-CZ" sz="1700" i="1" kern="1200" dirty="0" err="1"/>
            <a:t>não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i="1" kern="1200" dirty="0"/>
            <a:t>“desacordo”</a:t>
          </a:r>
          <a:r>
            <a:rPr lang="cs-CZ" sz="1700" i="1" kern="1200" dirty="0"/>
            <a:t> </a:t>
          </a:r>
          <a:endParaRPr lang="en-US" sz="1700" kern="1200" dirty="0"/>
        </a:p>
      </dsp:txBody>
      <dsp:txXfrm>
        <a:off x="2145001" y="1859"/>
        <a:ext cx="1797757" cy="1078654"/>
      </dsp:txXfrm>
    </dsp:sp>
    <dsp:sp modelId="{D514C909-D640-4E92-910E-BB109E155C2A}">
      <dsp:nvSpPr>
        <dsp:cNvPr id="0" name=""/>
        <dsp:cNvSpPr/>
      </dsp:nvSpPr>
      <dsp:spPr>
        <a:xfrm>
          <a:off x="4122534" y="1859"/>
          <a:ext cx="1797757" cy="1078654"/>
        </a:xfrm>
        <a:prstGeom prst="rect">
          <a:avLst/>
        </a:prstGeom>
        <a:solidFill>
          <a:schemeClr val="accent5">
            <a:hueOff val="1215011"/>
            <a:satOff val="429"/>
            <a:lumOff val="3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 err="1"/>
            <a:t>oxalá</a:t>
          </a:r>
          <a:r>
            <a:rPr lang="pt-PT" sz="1700" i="1" kern="1200" dirty="0"/>
            <a:t>  </a:t>
          </a:r>
          <a:r>
            <a:rPr lang="cs-CZ" sz="1700" b="1" i="1" kern="1200" dirty="0"/>
            <a:t> ►</a:t>
          </a:r>
          <a:r>
            <a:rPr lang="cs-CZ" sz="1700" i="1" kern="1200" dirty="0"/>
            <a:t> 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/>
            <a:t>o </a:t>
          </a:r>
          <a:r>
            <a:rPr lang="cs-CZ" sz="1700" i="1" kern="1200" dirty="0" err="1"/>
            <a:t>oxalá</a:t>
          </a:r>
          <a:r>
            <a:rPr lang="cs-CZ" sz="1700" i="1" kern="1200" dirty="0"/>
            <a:t> 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i="1" kern="1200" dirty="0"/>
            <a:t>“desejo” </a:t>
          </a:r>
          <a:endParaRPr lang="en-US" sz="1700" kern="1200" dirty="0"/>
        </a:p>
      </dsp:txBody>
      <dsp:txXfrm>
        <a:off x="4122534" y="1859"/>
        <a:ext cx="1797757" cy="1078654"/>
      </dsp:txXfrm>
    </dsp:sp>
    <dsp:sp modelId="{2A082A50-7A29-49D5-8644-246CB48B22A4}">
      <dsp:nvSpPr>
        <dsp:cNvPr id="0" name=""/>
        <dsp:cNvSpPr/>
      </dsp:nvSpPr>
      <dsp:spPr>
        <a:xfrm>
          <a:off x="6100067" y="1859"/>
          <a:ext cx="1797757" cy="1078654"/>
        </a:xfrm>
        <a:prstGeom prst="rect">
          <a:avLst/>
        </a:prstGeom>
        <a:solidFill>
          <a:schemeClr val="accent5">
            <a:hueOff val="1822517"/>
            <a:satOff val="644"/>
            <a:lumOff val="57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 err="1"/>
            <a:t>porque</a:t>
          </a:r>
          <a:r>
            <a:rPr lang="cs-CZ" sz="1700" i="1" kern="1200" dirty="0"/>
            <a:t> </a:t>
          </a:r>
          <a:r>
            <a:rPr lang="pt-PT" sz="1700" i="1" kern="1200" dirty="0"/>
            <a:t> </a:t>
          </a:r>
          <a:r>
            <a:rPr lang="cs-CZ" sz="1700" b="1" i="1" kern="1200" dirty="0"/>
            <a:t>►</a:t>
          </a:r>
          <a:r>
            <a:rPr lang="cs-CZ" sz="1700" i="1" kern="1200" dirty="0"/>
            <a:t> 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/>
            <a:t> o </a:t>
          </a:r>
          <a:r>
            <a:rPr lang="cs-CZ" sz="1700" i="1" kern="1200" dirty="0" err="1"/>
            <a:t>porquê</a:t>
          </a:r>
          <a:r>
            <a:rPr lang="cs-CZ" sz="1700" i="1" kern="1200" dirty="0"/>
            <a:t> </a:t>
          </a:r>
          <a:r>
            <a:rPr lang="pt-PT" sz="1700" i="1" kern="1200" dirty="0"/>
            <a:t>“causa” </a:t>
          </a:r>
          <a:endParaRPr lang="en-US" sz="1700" kern="1200" dirty="0"/>
        </a:p>
      </dsp:txBody>
      <dsp:txXfrm>
        <a:off x="6100067" y="1859"/>
        <a:ext cx="1797757" cy="1078654"/>
      </dsp:txXfrm>
    </dsp:sp>
    <dsp:sp modelId="{7E228D3F-EF9E-4ED6-AB02-2843BB580938}">
      <dsp:nvSpPr>
        <dsp:cNvPr id="0" name=""/>
        <dsp:cNvSpPr/>
      </dsp:nvSpPr>
      <dsp:spPr>
        <a:xfrm>
          <a:off x="167469" y="1260289"/>
          <a:ext cx="1797757" cy="1078654"/>
        </a:xfrm>
        <a:prstGeom prst="rect">
          <a:avLst/>
        </a:prstGeom>
        <a:solidFill>
          <a:schemeClr val="accent5">
            <a:hueOff val="2430022"/>
            <a:satOff val="859"/>
            <a:lumOff val="7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 err="1"/>
            <a:t>como</a:t>
          </a:r>
          <a:r>
            <a:rPr lang="cs-CZ" sz="1700" i="1" kern="1200" dirty="0"/>
            <a:t> </a:t>
          </a:r>
          <a:r>
            <a:rPr lang="pt-PT" sz="1700" i="1" kern="1200" dirty="0"/>
            <a:t> 	 </a:t>
          </a:r>
          <a:r>
            <a:rPr lang="cs-CZ" sz="1700" b="1" i="1" kern="1200" dirty="0"/>
            <a:t>►</a:t>
          </a:r>
          <a:r>
            <a:rPr lang="cs-CZ" sz="1700" i="1" kern="1200" dirty="0"/>
            <a:t> 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/>
            <a:t>o </a:t>
          </a:r>
          <a:r>
            <a:rPr lang="cs-CZ" sz="1700" i="1" kern="1200" dirty="0" err="1"/>
            <a:t>como</a:t>
          </a:r>
          <a:r>
            <a:rPr lang="cs-CZ" sz="1700" i="1" kern="1200" dirty="0"/>
            <a:t> „</a:t>
          </a:r>
          <a:r>
            <a:rPr lang="pt-PT" sz="1700" i="1" kern="1200" dirty="0"/>
            <a:t>modo</a:t>
          </a:r>
          <a:r>
            <a:rPr lang="cs-CZ" sz="1700" i="1" kern="1200" dirty="0"/>
            <a:t>“ </a:t>
          </a:r>
          <a:endParaRPr lang="en-US" sz="1700" kern="1200" dirty="0"/>
        </a:p>
      </dsp:txBody>
      <dsp:txXfrm>
        <a:off x="167469" y="1260289"/>
        <a:ext cx="1797757" cy="1078654"/>
      </dsp:txXfrm>
    </dsp:sp>
    <dsp:sp modelId="{13AA9EA4-589A-4F10-BDA1-FA5D832C4B85}">
      <dsp:nvSpPr>
        <dsp:cNvPr id="0" name=""/>
        <dsp:cNvSpPr/>
      </dsp:nvSpPr>
      <dsp:spPr>
        <a:xfrm>
          <a:off x="2145001" y="1260289"/>
          <a:ext cx="1797757" cy="1078654"/>
        </a:xfrm>
        <a:prstGeom prst="rect">
          <a:avLst/>
        </a:prstGeom>
        <a:solidFill>
          <a:schemeClr val="accent5">
            <a:hueOff val="3037528"/>
            <a:satOff val="1074"/>
            <a:lumOff val="95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 err="1"/>
            <a:t>quando</a:t>
          </a:r>
          <a:r>
            <a:rPr lang="cs-CZ" sz="1700" i="1" kern="1200" dirty="0"/>
            <a:t> </a:t>
          </a:r>
          <a:r>
            <a:rPr lang="cs-CZ" sz="1700" b="1" i="1" kern="1200" dirty="0"/>
            <a:t>►</a:t>
          </a:r>
          <a:r>
            <a:rPr lang="cs-CZ" sz="1700" i="1" kern="1200" dirty="0"/>
            <a:t> 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/>
            <a:t>o </a:t>
          </a:r>
          <a:r>
            <a:rPr lang="cs-CZ" sz="1700" i="1" kern="1200" dirty="0" err="1"/>
            <a:t>quando</a:t>
          </a:r>
          <a:r>
            <a:rPr lang="cs-CZ" sz="1700" i="1" kern="1200" dirty="0"/>
            <a:t> „</a:t>
          </a:r>
          <a:r>
            <a:rPr lang="pt-PT" sz="1700" i="1" kern="1200" dirty="0"/>
            <a:t>prazo, data</a:t>
          </a:r>
          <a:r>
            <a:rPr lang="cs-CZ" sz="1700" i="1" kern="1200" dirty="0"/>
            <a:t>“</a:t>
          </a:r>
          <a:endParaRPr lang="en-US" sz="1700" kern="1200" dirty="0"/>
        </a:p>
      </dsp:txBody>
      <dsp:txXfrm>
        <a:off x="2145001" y="1260289"/>
        <a:ext cx="1797757" cy="1078654"/>
      </dsp:txXfrm>
    </dsp:sp>
    <dsp:sp modelId="{A5C6D91C-B298-49A5-82EB-FD2971949FD8}">
      <dsp:nvSpPr>
        <dsp:cNvPr id="0" name=""/>
        <dsp:cNvSpPr/>
      </dsp:nvSpPr>
      <dsp:spPr>
        <a:xfrm>
          <a:off x="4122534" y="1260289"/>
          <a:ext cx="1797757" cy="1078654"/>
        </a:xfrm>
        <a:prstGeom prst="rect">
          <a:avLst/>
        </a:prstGeom>
        <a:solidFill>
          <a:schemeClr val="accent5">
            <a:hueOff val="3645034"/>
            <a:satOff val="1288"/>
            <a:lumOff val="1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/>
            <a:t>jantar </a:t>
          </a:r>
          <a:r>
            <a:rPr lang="pt-PT" sz="1700" i="1" kern="1200" dirty="0"/>
            <a:t>   </a:t>
          </a:r>
          <a:r>
            <a:rPr lang="cs-CZ" sz="1700" b="1" i="1" kern="1200" dirty="0"/>
            <a:t>►</a:t>
          </a:r>
          <a:r>
            <a:rPr lang="cs-CZ" sz="1700" i="1" kern="1200" dirty="0"/>
            <a:t>  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/>
            <a:t>o jantar „</a:t>
          </a:r>
          <a:r>
            <a:rPr lang="pt-PT" sz="1700" i="1" kern="1200" dirty="0"/>
            <a:t>comida à noite</a:t>
          </a:r>
          <a:r>
            <a:rPr lang="cs-CZ" sz="1700" i="1" kern="1200" dirty="0"/>
            <a:t>“</a:t>
          </a:r>
          <a:endParaRPr lang="en-US" sz="1700" kern="1200" dirty="0"/>
        </a:p>
      </dsp:txBody>
      <dsp:txXfrm>
        <a:off x="4122534" y="1260289"/>
        <a:ext cx="1797757" cy="1078654"/>
      </dsp:txXfrm>
    </dsp:sp>
    <dsp:sp modelId="{841E5553-4837-4B67-A468-1642608A4F77}">
      <dsp:nvSpPr>
        <dsp:cNvPr id="0" name=""/>
        <dsp:cNvSpPr/>
      </dsp:nvSpPr>
      <dsp:spPr>
        <a:xfrm>
          <a:off x="6100067" y="1260289"/>
          <a:ext cx="1797757" cy="1078654"/>
        </a:xfrm>
        <a:prstGeom prst="rect">
          <a:avLst/>
        </a:prstGeom>
        <a:solidFill>
          <a:schemeClr val="accent5">
            <a:hueOff val="4252539"/>
            <a:satOff val="1503"/>
            <a:lumOff val="133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 err="1"/>
            <a:t>pró</a:t>
          </a:r>
          <a:r>
            <a:rPr lang="cs-CZ" sz="1700" i="1" kern="1200" dirty="0"/>
            <a:t> </a:t>
          </a:r>
          <a:r>
            <a:rPr lang="pt-PT" sz="1700" i="1" kern="1200" dirty="0"/>
            <a:t>	 </a:t>
          </a:r>
          <a:r>
            <a:rPr lang="cs-CZ" sz="1700" b="1" i="1" kern="1200" dirty="0"/>
            <a:t>►</a:t>
          </a:r>
          <a:r>
            <a:rPr lang="cs-CZ" sz="1700" i="1" kern="1200" dirty="0"/>
            <a:t>  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/>
            <a:t>os </a:t>
          </a:r>
          <a:r>
            <a:rPr lang="cs-CZ" sz="1700" i="1" kern="1200" dirty="0" err="1"/>
            <a:t>prós</a:t>
          </a:r>
          <a:r>
            <a:rPr lang="cs-CZ" sz="1700" i="1" kern="1200" dirty="0"/>
            <a:t> „</a:t>
          </a:r>
          <a:r>
            <a:rPr lang="pt-PT" sz="1700" i="1" kern="1200" dirty="0"/>
            <a:t>vantagens</a:t>
          </a:r>
          <a:r>
            <a:rPr lang="cs-CZ" sz="1700" i="1" kern="1200" dirty="0"/>
            <a:t>“ </a:t>
          </a:r>
          <a:endParaRPr lang="en-US" sz="1700" kern="1200" dirty="0"/>
        </a:p>
      </dsp:txBody>
      <dsp:txXfrm>
        <a:off x="6100067" y="1260289"/>
        <a:ext cx="1797757" cy="1078654"/>
      </dsp:txXfrm>
    </dsp:sp>
    <dsp:sp modelId="{62E14E6C-895F-4AEE-B3BC-A9C0D740117B}">
      <dsp:nvSpPr>
        <dsp:cNvPr id="0" name=""/>
        <dsp:cNvSpPr/>
      </dsp:nvSpPr>
      <dsp:spPr>
        <a:xfrm>
          <a:off x="3133768" y="2518719"/>
          <a:ext cx="1797757" cy="1078654"/>
        </a:xfrm>
        <a:prstGeom prst="rect">
          <a:avLst/>
        </a:prstGeom>
        <a:solidFill>
          <a:schemeClr val="accent5">
            <a:hueOff val="4860045"/>
            <a:satOff val="1718"/>
            <a:lumOff val="1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 err="1"/>
            <a:t>contra</a:t>
          </a:r>
          <a:r>
            <a:rPr lang="cs-CZ" sz="1700" i="1" kern="1200" dirty="0"/>
            <a:t> </a:t>
          </a:r>
          <a:r>
            <a:rPr lang="pt-PT" sz="1700" i="1" kern="1200" dirty="0"/>
            <a:t> </a:t>
          </a:r>
          <a:r>
            <a:rPr lang="cs-CZ" sz="1700" b="1" i="1" kern="1200" dirty="0"/>
            <a:t>►</a:t>
          </a:r>
          <a:r>
            <a:rPr lang="cs-CZ" sz="1700" i="1" kern="1200" dirty="0"/>
            <a:t> </a:t>
          </a:r>
          <a:endParaRPr lang="pt-PT" sz="1700" i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i="1" kern="1200" dirty="0"/>
            <a:t> os </a:t>
          </a:r>
          <a:r>
            <a:rPr lang="cs-CZ" sz="1700" i="1" kern="1200" dirty="0" err="1"/>
            <a:t>contra</a:t>
          </a:r>
          <a:r>
            <a:rPr lang="cs-CZ" sz="1700" i="1" kern="1200" dirty="0"/>
            <a:t> „</a:t>
          </a:r>
          <a:r>
            <a:rPr lang="pt-PT" sz="1700" i="1" kern="1200" dirty="0"/>
            <a:t>desvantagens</a:t>
          </a:r>
          <a:r>
            <a:rPr lang="cs-CZ" sz="1700" i="1" kern="1200" dirty="0"/>
            <a:t>“</a:t>
          </a:r>
          <a:r>
            <a:rPr lang="cs-CZ" sz="1700" kern="1200" dirty="0"/>
            <a:t> </a:t>
          </a:r>
          <a:endParaRPr lang="en-US" sz="1700" kern="1200" dirty="0"/>
        </a:p>
      </dsp:txBody>
      <dsp:txXfrm>
        <a:off x="3133768" y="2518719"/>
        <a:ext cx="1797757" cy="10786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AA968-020A-4970-8139-C223BDF056B1}">
      <dsp:nvSpPr>
        <dsp:cNvPr id="0" name=""/>
        <dsp:cNvSpPr/>
      </dsp:nvSpPr>
      <dsp:spPr>
        <a:xfrm>
          <a:off x="0" y="439786"/>
          <a:ext cx="2229870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DERIVAÇÃO </a:t>
          </a:r>
          <a:endParaRPr lang="en-US" sz="1500" kern="1200" dirty="0"/>
        </a:p>
      </dsp:txBody>
      <dsp:txXfrm>
        <a:off x="17563" y="457349"/>
        <a:ext cx="2194744" cy="324648"/>
      </dsp:txXfrm>
    </dsp:sp>
    <dsp:sp modelId="{D2077C5D-E48B-4BC0-A11E-C9A56D55CE61}">
      <dsp:nvSpPr>
        <dsp:cNvPr id="0" name=""/>
        <dsp:cNvSpPr/>
      </dsp:nvSpPr>
      <dsp:spPr>
        <a:xfrm>
          <a:off x="0" y="842761"/>
          <a:ext cx="2229870" cy="359774"/>
        </a:xfrm>
        <a:prstGeom prst="roundRect">
          <a:avLst/>
        </a:prstGeom>
        <a:solidFill>
          <a:schemeClr val="accent2">
            <a:hueOff val="-508265"/>
            <a:satOff val="-221"/>
            <a:lumOff val="-46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CONVERSÃO</a:t>
          </a:r>
          <a:endParaRPr lang="cs-CZ" sz="1500" kern="1200"/>
        </a:p>
      </dsp:txBody>
      <dsp:txXfrm>
        <a:off x="17563" y="860324"/>
        <a:ext cx="2194744" cy="324648"/>
      </dsp:txXfrm>
    </dsp:sp>
    <dsp:sp modelId="{89297BEA-63BA-4C8D-A91C-D30A1F93FED3}">
      <dsp:nvSpPr>
        <dsp:cNvPr id="0" name=""/>
        <dsp:cNvSpPr/>
      </dsp:nvSpPr>
      <dsp:spPr>
        <a:xfrm>
          <a:off x="0" y="1245736"/>
          <a:ext cx="2229870" cy="359774"/>
        </a:xfrm>
        <a:prstGeom prst="roundRect">
          <a:avLst/>
        </a:prstGeom>
        <a:solidFill>
          <a:schemeClr val="accent2">
            <a:hueOff val="-1016531"/>
            <a:satOff val="-441"/>
            <a:lumOff val="-92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>
              <a:highlight>
                <a:srgbClr val="FF33CC"/>
              </a:highlight>
            </a:rPr>
            <a:t>COMPOSIÇÃO</a:t>
          </a:r>
          <a:endParaRPr lang="en-US" sz="1500" kern="1200" dirty="0">
            <a:highlight>
              <a:srgbClr val="FF33CC"/>
            </a:highlight>
          </a:endParaRPr>
        </a:p>
      </dsp:txBody>
      <dsp:txXfrm>
        <a:off x="17563" y="1263299"/>
        <a:ext cx="2194744" cy="324648"/>
      </dsp:txXfrm>
    </dsp:sp>
    <dsp:sp modelId="{EAADF117-B7A3-475E-93DE-68E04AA3C847}">
      <dsp:nvSpPr>
        <dsp:cNvPr id="0" name=""/>
        <dsp:cNvSpPr/>
      </dsp:nvSpPr>
      <dsp:spPr>
        <a:xfrm>
          <a:off x="0" y="1648710"/>
          <a:ext cx="2229870" cy="359774"/>
        </a:xfrm>
        <a:prstGeom prst="roundRect">
          <a:avLst/>
        </a:prstGeom>
        <a:solidFill>
          <a:schemeClr val="accent2">
            <a:hueOff val="-1524796"/>
            <a:satOff val="-662"/>
            <a:lumOff val="-1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TRUNCAÇÃO  E SIGLAÇÃO</a:t>
          </a:r>
          <a:endParaRPr lang="en-US" sz="1500" kern="1200" dirty="0"/>
        </a:p>
      </dsp:txBody>
      <dsp:txXfrm>
        <a:off x="17563" y="1666273"/>
        <a:ext cx="2194744" cy="3246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F8102-E33D-4D0B-95DB-16B6AF66EEAD}">
      <dsp:nvSpPr>
        <dsp:cNvPr id="0" name=""/>
        <dsp:cNvSpPr/>
      </dsp:nvSpPr>
      <dsp:spPr>
        <a:xfrm>
          <a:off x="0" y="144521"/>
          <a:ext cx="5760640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/>
            <a:t>DOIS NOMES</a:t>
          </a:r>
          <a:r>
            <a:rPr lang="cs-CZ" sz="1800" kern="1200"/>
            <a:t>: </a:t>
          </a:r>
          <a:endParaRPr lang="en-US" sz="1800" kern="1200"/>
        </a:p>
      </dsp:txBody>
      <dsp:txXfrm>
        <a:off x="21075" y="165596"/>
        <a:ext cx="5718490" cy="389580"/>
      </dsp:txXfrm>
    </dsp:sp>
    <dsp:sp modelId="{2D5CEF0E-001C-4317-8AE7-A30CB71966ED}">
      <dsp:nvSpPr>
        <dsp:cNvPr id="0" name=""/>
        <dsp:cNvSpPr/>
      </dsp:nvSpPr>
      <dsp:spPr>
        <a:xfrm>
          <a:off x="0" y="628091"/>
          <a:ext cx="5760640" cy="43173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>
              <a:solidFill>
                <a:schemeClr val="tx1"/>
              </a:solidFill>
            </a:rPr>
            <a:t>porco-espinho</a:t>
          </a:r>
          <a:r>
            <a:rPr lang="cs-CZ" sz="1800" b="1" i="1" kern="1200">
              <a:solidFill>
                <a:schemeClr val="tx1"/>
              </a:solidFill>
            </a:rPr>
            <a:t> </a:t>
          </a:r>
          <a:r>
            <a:rPr lang="pt-PT" sz="1800" b="1" i="1" kern="1200">
              <a:solidFill>
                <a:schemeClr val="tx1"/>
              </a:solidFill>
            </a:rPr>
            <a:t>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649166"/>
        <a:ext cx="5718490" cy="389580"/>
      </dsp:txXfrm>
    </dsp:sp>
    <dsp:sp modelId="{159354B6-EBC5-4225-95F5-04C9282F26D8}">
      <dsp:nvSpPr>
        <dsp:cNvPr id="0" name=""/>
        <dsp:cNvSpPr/>
      </dsp:nvSpPr>
      <dsp:spPr>
        <a:xfrm>
          <a:off x="0" y="1111661"/>
          <a:ext cx="5760640" cy="431730"/>
        </a:xfrm>
        <a:prstGeom prst="roundRect">
          <a:avLst/>
        </a:prstGeom>
        <a:solidFill>
          <a:schemeClr val="accent2">
            <a:hueOff val="-304959"/>
            <a:satOff val="-132"/>
            <a:lumOff val="-2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/>
            <a:t>SUBSTANTIVO + ADJETIVO</a:t>
          </a:r>
          <a:endParaRPr lang="en-US" sz="1800" kern="1200"/>
        </a:p>
      </dsp:txBody>
      <dsp:txXfrm>
        <a:off x="21075" y="1132736"/>
        <a:ext cx="5718490" cy="389580"/>
      </dsp:txXfrm>
    </dsp:sp>
    <dsp:sp modelId="{B60C6BDC-803C-46DA-BDB8-0C2B64B852B8}">
      <dsp:nvSpPr>
        <dsp:cNvPr id="0" name=""/>
        <dsp:cNvSpPr/>
      </dsp:nvSpPr>
      <dsp:spPr>
        <a:xfrm>
          <a:off x="0" y="1595231"/>
          <a:ext cx="5760640" cy="43173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>
              <a:solidFill>
                <a:schemeClr val="tx1"/>
              </a:solidFill>
            </a:rPr>
            <a:t>criado-mudo</a:t>
          </a:r>
          <a:r>
            <a:rPr lang="cs-CZ" sz="1800" i="1" kern="1200"/>
            <a:t> </a:t>
          </a:r>
          <a:r>
            <a:rPr lang="pt-PT" sz="1800" i="1" kern="1200"/>
            <a:t> </a:t>
          </a:r>
          <a:endParaRPr lang="en-US" sz="1800" kern="1200" dirty="0"/>
        </a:p>
      </dsp:txBody>
      <dsp:txXfrm>
        <a:off x="21075" y="1616306"/>
        <a:ext cx="5718490" cy="389580"/>
      </dsp:txXfrm>
    </dsp:sp>
    <dsp:sp modelId="{23E0A933-E0BB-42FA-807F-4371CE5BD1AA}">
      <dsp:nvSpPr>
        <dsp:cNvPr id="0" name=""/>
        <dsp:cNvSpPr/>
      </dsp:nvSpPr>
      <dsp:spPr>
        <a:xfrm>
          <a:off x="0" y="2078801"/>
          <a:ext cx="5760640" cy="431730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>
              <a:solidFill>
                <a:schemeClr val="tx1"/>
              </a:solidFill>
            </a:rPr>
            <a:t>amor-perfeito </a:t>
          </a:r>
          <a:r>
            <a:rPr lang="pt-PT" sz="1800" i="1" kern="1200">
              <a:solidFill>
                <a:schemeClr val="tx1"/>
              </a:solidFill>
            </a:rPr>
            <a:t>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2099876"/>
        <a:ext cx="5718490" cy="389580"/>
      </dsp:txXfrm>
    </dsp:sp>
    <dsp:sp modelId="{5DF149C4-D62E-4BB8-8AC8-C215BD99E9CB}">
      <dsp:nvSpPr>
        <dsp:cNvPr id="0" name=""/>
        <dsp:cNvSpPr/>
      </dsp:nvSpPr>
      <dsp:spPr>
        <a:xfrm>
          <a:off x="0" y="2562371"/>
          <a:ext cx="5760640" cy="43173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>
              <a:solidFill>
                <a:schemeClr val="tx1"/>
              </a:solidFill>
            </a:rPr>
            <a:t>aguardente</a:t>
          </a:r>
          <a:r>
            <a:rPr lang="cs-CZ" sz="1800" i="1" kern="1200"/>
            <a:t> </a:t>
          </a:r>
          <a:r>
            <a:rPr lang="pt-PT" sz="1800" i="1" kern="1200"/>
            <a:t> </a:t>
          </a:r>
          <a:endParaRPr lang="en-US" sz="1800" kern="1200" dirty="0"/>
        </a:p>
      </dsp:txBody>
      <dsp:txXfrm>
        <a:off x="21075" y="2583446"/>
        <a:ext cx="5718490" cy="389580"/>
      </dsp:txXfrm>
    </dsp:sp>
    <dsp:sp modelId="{16E58079-54A0-4BB4-8735-695CF8392BB5}">
      <dsp:nvSpPr>
        <dsp:cNvPr id="0" name=""/>
        <dsp:cNvSpPr/>
      </dsp:nvSpPr>
      <dsp:spPr>
        <a:xfrm>
          <a:off x="0" y="3045941"/>
          <a:ext cx="5760640" cy="431730"/>
        </a:xfrm>
        <a:prstGeom prst="roundRect">
          <a:avLst/>
        </a:prstGeom>
        <a:solidFill>
          <a:schemeClr val="accent2">
            <a:hueOff val="-914878"/>
            <a:satOff val="-397"/>
            <a:lumOff val="-8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/>
            <a:t>SUBSTANTIVO</a:t>
          </a:r>
          <a:r>
            <a:rPr lang="cs-CZ" sz="1800" b="1" kern="1200"/>
            <a:t> + </a:t>
          </a:r>
          <a:r>
            <a:rPr lang="pt-PT" sz="1800" b="1" kern="1200"/>
            <a:t>PREPOSIÇÃO</a:t>
          </a:r>
          <a:r>
            <a:rPr lang="cs-CZ" sz="1800" b="1" kern="1200"/>
            <a:t> +</a:t>
          </a:r>
          <a:r>
            <a:rPr lang="pt-PT" sz="1800" b="1" kern="1200"/>
            <a:t> ADJETIVO</a:t>
          </a:r>
          <a:r>
            <a:rPr lang="cs-CZ" sz="1800" kern="1200"/>
            <a:t> </a:t>
          </a:r>
          <a:endParaRPr lang="en-US" sz="1800" kern="1200"/>
        </a:p>
      </dsp:txBody>
      <dsp:txXfrm>
        <a:off x="21075" y="3067016"/>
        <a:ext cx="5718490" cy="389580"/>
      </dsp:txXfrm>
    </dsp:sp>
    <dsp:sp modelId="{3B200A19-6C4B-4928-88A0-C628AAACE30B}">
      <dsp:nvSpPr>
        <dsp:cNvPr id="0" name=""/>
        <dsp:cNvSpPr/>
      </dsp:nvSpPr>
      <dsp:spPr>
        <a:xfrm>
          <a:off x="0" y="3529511"/>
          <a:ext cx="5760640" cy="431730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>
              <a:solidFill>
                <a:schemeClr val="tx1"/>
              </a:solidFill>
            </a:rPr>
            <a:t>chapéu-de-sol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3550586"/>
        <a:ext cx="5718490" cy="389580"/>
      </dsp:txXfrm>
    </dsp:sp>
    <dsp:sp modelId="{3A665355-A7CB-45A4-A03E-7BE8430B2AB1}">
      <dsp:nvSpPr>
        <dsp:cNvPr id="0" name=""/>
        <dsp:cNvSpPr/>
      </dsp:nvSpPr>
      <dsp:spPr>
        <a:xfrm>
          <a:off x="0" y="4013081"/>
          <a:ext cx="5760640" cy="431730"/>
        </a:xfrm>
        <a:prstGeom prst="roundRect">
          <a:avLst/>
        </a:prstGeom>
        <a:solidFill>
          <a:schemeClr val="accent2">
            <a:hueOff val="-1219837"/>
            <a:satOff val="-530"/>
            <a:lumOff val="-11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/>
            <a:t>DOIS ADJETIVOS</a:t>
          </a:r>
          <a:r>
            <a:rPr lang="cs-CZ" sz="1800" kern="1200"/>
            <a:t>: </a:t>
          </a:r>
          <a:endParaRPr lang="en-US" sz="1800" kern="1200"/>
        </a:p>
      </dsp:txBody>
      <dsp:txXfrm>
        <a:off x="21075" y="4034156"/>
        <a:ext cx="5718490" cy="389580"/>
      </dsp:txXfrm>
    </dsp:sp>
    <dsp:sp modelId="{14D5B05E-79BE-433F-8957-2FA83E1B3405}">
      <dsp:nvSpPr>
        <dsp:cNvPr id="0" name=""/>
        <dsp:cNvSpPr/>
      </dsp:nvSpPr>
      <dsp:spPr>
        <a:xfrm>
          <a:off x="0" y="4496651"/>
          <a:ext cx="5760640" cy="431730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i="1" kern="1200">
              <a:solidFill>
                <a:schemeClr val="tx1"/>
              </a:solidFill>
            </a:rPr>
            <a:t>tragicómico</a:t>
          </a:r>
          <a:r>
            <a:rPr lang="cs-CZ" sz="1800" i="1" kern="1200"/>
            <a:t> </a:t>
          </a:r>
          <a:endParaRPr lang="en-US" sz="1800" kern="1200" dirty="0"/>
        </a:p>
      </dsp:txBody>
      <dsp:txXfrm>
        <a:off x="21075" y="4517726"/>
        <a:ext cx="5718490" cy="389580"/>
      </dsp:txXfrm>
    </dsp:sp>
    <dsp:sp modelId="{D451784B-E11B-4D6C-975E-44750DD1EF55}">
      <dsp:nvSpPr>
        <dsp:cNvPr id="0" name=""/>
        <dsp:cNvSpPr/>
      </dsp:nvSpPr>
      <dsp:spPr>
        <a:xfrm>
          <a:off x="0" y="4980221"/>
          <a:ext cx="5760640" cy="431730"/>
        </a:xfrm>
        <a:prstGeom prst="roundRect">
          <a:avLst/>
        </a:prstGeom>
        <a:solidFill>
          <a:schemeClr val="accent2">
            <a:hueOff val="-1524796"/>
            <a:satOff val="-662"/>
            <a:lumOff val="-1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dirty="0"/>
            <a:t>NUMERAL</a:t>
          </a:r>
          <a:r>
            <a:rPr lang="cs-CZ" sz="1800" b="1" kern="1200" dirty="0"/>
            <a:t> +</a:t>
          </a:r>
          <a:r>
            <a:rPr lang="pt-PT" sz="1800" b="1" kern="1200" dirty="0"/>
            <a:t> SUBSTANTIVO</a:t>
          </a:r>
          <a:endParaRPr lang="en-US" sz="1800" kern="1200" dirty="0"/>
        </a:p>
      </dsp:txBody>
      <dsp:txXfrm>
        <a:off x="21075" y="5001296"/>
        <a:ext cx="5718490" cy="389580"/>
      </dsp:txXfrm>
    </dsp:sp>
    <dsp:sp modelId="{5B28615C-4294-4EB9-8009-AC543917F3D0}">
      <dsp:nvSpPr>
        <dsp:cNvPr id="0" name=""/>
        <dsp:cNvSpPr/>
      </dsp:nvSpPr>
      <dsp:spPr>
        <a:xfrm>
          <a:off x="0" y="5521373"/>
          <a:ext cx="5760640" cy="1099170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0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>
              <a:solidFill>
                <a:schemeClr val="tx1"/>
              </a:solidFill>
            </a:rPr>
            <a:t>mil-folhas</a:t>
          </a:r>
          <a:r>
            <a:rPr lang="pt-PT" sz="1600" i="1" kern="1200">
              <a:solidFill>
                <a:schemeClr val="tx1"/>
              </a:solidFill>
            </a:rPr>
            <a:t>,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>
              <a:solidFill>
                <a:schemeClr val="tx1"/>
              </a:solidFill>
            </a:rPr>
            <a:t>segunda-feira</a:t>
          </a:r>
          <a:r>
            <a:rPr lang="pt-PT" sz="1600" i="1" kern="1200">
              <a:solidFill>
                <a:schemeClr val="tx1"/>
              </a:solidFill>
            </a:rPr>
            <a:t>, 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>
              <a:solidFill>
                <a:schemeClr val="tx1"/>
              </a:solidFill>
            </a:rPr>
            <a:t>Trigêmeo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i="1" kern="1200">
              <a:solidFill>
                <a:schemeClr val="tx1"/>
              </a:solidFill>
            </a:rPr>
            <a:t>pedro-quinto</a:t>
          </a:r>
          <a:endParaRPr lang="en-US" sz="1600" i="1" kern="1200" dirty="0">
            <a:solidFill>
              <a:schemeClr val="tx1"/>
            </a:solidFill>
          </a:endParaRPr>
        </a:p>
      </dsp:txBody>
      <dsp:txXfrm>
        <a:off x="0" y="5521373"/>
        <a:ext cx="5760640" cy="1099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8CB6F-604D-406F-B003-ADC5EDD4C99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64511-8C9B-4CF9-8D6D-2E4C23726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80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64511-8C9B-4CF9-8D6D-2E4C2372655C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96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64511-8C9B-4CF9-8D6D-2E4C2372655C}" type="slidenum">
              <a:rPr lang="cs-CZ" smtClean="0"/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81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14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42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0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17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70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54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50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06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48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29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B34C4CA5-C83B-4101-A8DF-EC4393C75E8A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CF69AB17-4F63-4355-9DDC-E7D4F4AB7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37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elearning/test_pruchod?lang=en;testurl=%2Fel%2Fphil%2Fjaro2021%2FPO1A032%2Fodp%2FFORMACAO_DE_PALAVRAS_EM_PORTUGUES.qre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icionario.priberam.org/images/dplp/salamandra.jpg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OC6gIG-9Aqk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jpeg"/><Relationship Id="rId2" Type="http://schemas.openxmlformats.org/officeDocument/2006/relationships/video" Target="https://www.youtube.com/embed/OC6gIG-9Aqk?feature=oembed" TargetMode="External"/><Relationship Id="rId1" Type="http://schemas.openxmlformats.org/officeDocument/2006/relationships/tags" Target="../tags/tag1.xml"/><Relationship Id="rId6" Type="http://schemas.openxmlformats.org/officeDocument/2006/relationships/hyperlink" Target="https://www.youtube.com/watch?v=OC6gIG-9Aqk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1nMPN-Y8fHY?feature=oembed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92.jpe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0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0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10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115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14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1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ciberduvidas.iscte-iul.pt/artigos/rubricas/idioma/o-uso-do-hifen-segundo-o-acordo-ortografico/3195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MORFOLOGIE I</a:t>
            </a:r>
            <a:br>
              <a:rPr lang="cs-CZ" dirty="0"/>
            </a:br>
            <a:r>
              <a:rPr lang="cs-CZ" dirty="0"/>
              <a:t>SLOVOTVORBA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2. HODINA</a:t>
            </a:r>
          </a:p>
        </p:txBody>
      </p:sp>
    </p:spTree>
    <p:extLst>
      <p:ext uri="{BB962C8B-B14F-4D97-AF65-F5344CB8AC3E}">
        <p14:creationId xmlns:p14="http://schemas.microsoft.com/office/powerpoint/2010/main" val="186062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800" dirty="0">
                <a:solidFill>
                  <a:srgbClr val="FFFFFF"/>
                </a:solidFill>
              </a:rPr>
              <a:t>Typy prefixů</a:t>
            </a:r>
            <a:br>
              <a:rPr lang="cs-CZ" sz="3800" dirty="0">
                <a:solidFill>
                  <a:srgbClr val="FFFFFF"/>
                </a:solidFill>
              </a:rPr>
            </a:br>
            <a:r>
              <a:rPr lang="cs-CZ" sz="3800" dirty="0">
                <a:solidFill>
                  <a:srgbClr val="FFFFFF"/>
                </a:solidFill>
              </a:rPr>
              <a:t>- hledisko etymologické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7D5BFF48-C07F-4E79-AF62-30C2C0CEF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429876"/>
              </p:ext>
            </p:extLst>
          </p:nvPr>
        </p:nvGraphicFramePr>
        <p:xfrm>
          <a:off x="3460791" y="936711"/>
          <a:ext cx="5111994" cy="498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35204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CB4328-5FDB-4529-8FAA-EC1E4B7C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ABREVIATURAS E SÍMBOLOS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BE75C7A-A91C-4A37-82BF-CE8CC45B6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abreviatura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DB6C7-1A1A-4013-801C-1CE6B23AB1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/>
              <a:t>— Grafia que permite economizar o espaço ou o tempo necessários para a escrita de uma palavra, mediante a omissão de certas letras; </a:t>
            </a:r>
          </a:p>
          <a:p>
            <a:pPr algn="just"/>
            <a:r>
              <a:rPr lang="pt-BR" dirty="0"/>
              <a:t>-Geralmente são f</a:t>
            </a:r>
            <a:r>
              <a:rPr lang="pt-BR" sz="2400" dirty="0"/>
              <a:t>ormadas por iniciais, ou por iniciais e um número muito reduzido de letras, são reduções que se </a:t>
            </a:r>
            <a:r>
              <a:rPr lang="pt-BR" sz="2400" b="1" dirty="0"/>
              <a:t>pronunciam por extenso</a:t>
            </a:r>
            <a:r>
              <a:rPr lang="pt-BR" sz="2400" dirty="0"/>
              <a:t>. </a:t>
            </a:r>
          </a:p>
          <a:p>
            <a:pPr algn="just"/>
            <a:endParaRPr lang="pt-BR" b="1" dirty="0"/>
          </a:p>
          <a:p>
            <a:pPr algn="just"/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E474712-7513-487B-ACB3-01C1FF053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b="1" dirty="0"/>
              <a:t>símbolo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AB9C29C-3E77-4154-A774-5D2DE9DFD3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/>
              <a:t>— Representação de uma noção por meio de letras, números, pictogramas ou da combinação destes elementos. </a:t>
            </a:r>
          </a:p>
          <a:p>
            <a:pPr algn="just"/>
            <a:r>
              <a:rPr lang="pt-BR" dirty="0"/>
              <a:t>-Os símbolos são um caso especial de representações abreviadas, com um valor geralmente internacional.  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36A320-8EB7-4993-81F9-ABB69B21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5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67"/>
    </mc:Choice>
    <mc:Fallback xmlns="">
      <p:transition spd="slow" advTm="51767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671A2-90EA-4135-86E4-D47C724E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ABREVIATURAS E SÍMBOLOS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C1570B-9FCD-4D1F-B84B-DA6CD3A34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770" y="1667756"/>
            <a:ext cx="3806190" cy="723400"/>
          </a:xfrm>
        </p:spPr>
        <p:txBody>
          <a:bodyPr>
            <a:normAutofit/>
          </a:bodyPr>
          <a:lstStyle/>
          <a:p>
            <a:pPr algn="r"/>
            <a:r>
              <a:rPr lang="cs-CZ" dirty="0" err="1"/>
              <a:t>abreviaturas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467F9A-6B85-4E5B-BF5E-1963D78FF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" y="2564904"/>
            <a:ext cx="4157096" cy="4104456"/>
          </a:xfrm>
        </p:spPr>
        <p:txBody>
          <a:bodyPr numCol="1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etc</a:t>
            </a:r>
            <a:r>
              <a:rPr lang="pt-BR" sz="1800" dirty="0"/>
              <a:t>. é lido </a:t>
            </a:r>
            <a:r>
              <a:rPr lang="pt-BR" sz="1800" b="1" dirty="0"/>
              <a:t>etecétera</a:t>
            </a:r>
            <a:r>
              <a:rPr lang="pt-BR" sz="1800" dirty="0"/>
              <a:t> e não etce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p. ex</a:t>
            </a:r>
            <a:r>
              <a:rPr lang="pt-BR" sz="1800" dirty="0"/>
              <a:t>. é lido </a:t>
            </a:r>
            <a:r>
              <a:rPr lang="pt-BR" sz="1800" b="1" dirty="0"/>
              <a:t>por exemplo </a:t>
            </a:r>
            <a:r>
              <a:rPr lang="pt-BR" sz="1800" dirty="0"/>
              <a:t>e não pex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n.º </a:t>
            </a:r>
            <a:r>
              <a:rPr lang="pt-BR" sz="1800" dirty="0"/>
              <a:t>— </a:t>
            </a:r>
            <a:r>
              <a:rPr lang="pt-BR" sz="1800" b="1" dirty="0"/>
              <a:t>número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Dr.ª </a:t>
            </a:r>
            <a:r>
              <a:rPr lang="pt-BR" sz="1800" dirty="0"/>
              <a:t>— </a:t>
            </a:r>
            <a:r>
              <a:rPr lang="pt-BR" sz="1800" b="1" dirty="0"/>
              <a:t>doutora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Ex.mo </a:t>
            </a:r>
            <a:r>
              <a:rPr lang="pt-BR" sz="1800" dirty="0"/>
              <a:t>— </a:t>
            </a:r>
            <a:r>
              <a:rPr lang="pt-BR" sz="1800" b="1" dirty="0"/>
              <a:t>excelentíssimo</a:t>
            </a:r>
            <a:r>
              <a:rPr lang="pt-BR" sz="1800" dirty="0"/>
              <a:t>(6)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S. Ex.ª — Sua Excelência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a.C</a:t>
            </a:r>
            <a:r>
              <a:rPr lang="pt-BR" sz="1800" dirty="0"/>
              <a:t>. — </a:t>
            </a:r>
            <a:r>
              <a:rPr lang="pt-BR" sz="1800" b="1" dirty="0"/>
              <a:t>antes de Cristo /antes do Covid/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d.C.  - depois do Cristo /depois do Covid)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V. S. F. F. </a:t>
            </a:r>
            <a:r>
              <a:rPr lang="pt-BR" sz="1800" dirty="0"/>
              <a:t>— </a:t>
            </a:r>
            <a:r>
              <a:rPr lang="pt-BR" sz="1800" b="1" dirty="0"/>
              <a:t>volte, se faz favor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pág</a:t>
            </a:r>
            <a:r>
              <a:rPr lang="pt-BR" sz="1800" dirty="0"/>
              <a:t>. — </a:t>
            </a:r>
            <a:r>
              <a:rPr lang="pt-BR" sz="1800" b="1" dirty="0"/>
              <a:t>página</a:t>
            </a:r>
            <a:r>
              <a:rPr lang="pt-BR" sz="1800" dirty="0"/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Máx</a:t>
            </a:r>
            <a:r>
              <a:rPr lang="pt-BR" sz="1800" dirty="0"/>
              <a:t>. — máximo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mín</a:t>
            </a:r>
            <a:r>
              <a:rPr lang="pt-BR" sz="1800" dirty="0"/>
              <a:t>. — mínimo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b="1" dirty="0"/>
              <a:t>e. g. </a:t>
            </a:r>
            <a:r>
              <a:rPr lang="pt-BR" sz="1800" dirty="0"/>
              <a:t>— </a:t>
            </a:r>
            <a:r>
              <a:rPr lang="pt-BR" sz="1800" b="1" dirty="0"/>
              <a:t>exempli</a:t>
            </a:r>
            <a:r>
              <a:rPr lang="pt-BR" sz="1800" dirty="0"/>
              <a:t> </a:t>
            </a:r>
            <a:r>
              <a:rPr lang="pt-BR" sz="1800" b="1" dirty="0"/>
              <a:t>gratia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sz="18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A7DC49-8CB8-4021-82AD-92390CB98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32042" y="1686871"/>
            <a:ext cx="3806190" cy="722376"/>
          </a:xfrm>
        </p:spPr>
        <p:txBody>
          <a:bodyPr>
            <a:normAutofit/>
          </a:bodyPr>
          <a:lstStyle/>
          <a:p>
            <a:r>
              <a:rPr lang="pt-PT" dirty="0"/>
              <a:t>SÍMBOLOS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93CAE7-DE0C-4196-8243-05B6C5F8318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km — </a:t>
            </a:r>
            <a:r>
              <a:rPr lang="cs-CZ" dirty="0" err="1"/>
              <a:t>quilómetro</a:t>
            </a:r>
            <a:r>
              <a:rPr lang="cs-CZ" dirty="0"/>
              <a:t> </a:t>
            </a:r>
            <a:endParaRPr lang="pt-PT" dirty="0"/>
          </a:p>
          <a:p>
            <a:pPr marL="0" indent="0">
              <a:buNone/>
            </a:pPr>
            <a:r>
              <a:rPr lang="cs-CZ" dirty="0"/>
              <a:t>€ — euro(9) </a:t>
            </a:r>
            <a:endParaRPr lang="pt-PT" dirty="0"/>
          </a:p>
          <a:p>
            <a:pPr marL="0" indent="0">
              <a:buNone/>
            </a:pPr>
            <a:r>
              <a:rPr lang="cs-CZ" dirty="0"/>
              <a:t>£  libra </a:t>
            </a:r>
            <a:endParaRPr lang="pt-PT" dirty="0"/>
          </a:p>
          <a:p>
            <a:pPr marL="0" indent="0">
              <a:buNone/>
            </a:pPr>
            <a:r>
              <a:rPr lang="cs-CZ" dirty="0"/>
              <a:t> $ —</a:t>
            </a:r>
            <a:r>
              <a:rPr lang="cs-CZ" dirty="0" err="1"/>
              <a:t>dólar</a:t>
            </a:r>
            <a:r>
              <a:rPr lang="cs-CZ" dirty="0"/>
              <a:t> ¢ — </a:t>
            </a:r>
            <a:r>
              <a:rPr lang="cs-CZ" dirty="0" err="1"/>
              <a:t>centavo</a:t>
            </a:r>
            <a:endParaRPr lang="pt-PT" dirty="0"/>
          </a:p>
          <a:p>
            <a:pPr marL="0" indent="0">
              <a:buNone/>
            </a:pPr>
            <a:r>
              <a:rPr lang="cs-CZ" dirty="0"/>
              <a:t>&lt; — </a:t>
            </a:r>
            <a:r>
              <a:rPr lang="cs-CZ" dirty="0" err="1"/>
              <a:t>menor</a:t>
            </a:r>
            <a:endParaRPr lang="pt-PT" dirty="0"/>
          </a:p>
          <a:p>
            <a:pPr marL="0" indent="0">
              <a:buNone/>
            </a:pPr>
            <a:r>
              <a:rPr lang="cs-CZ" dirty="0"/>
              <a:t> ≤ — </a:t>
            </a:r>
            <a:r>
              <a:rPr lang="cs-CZ" dirty="0" err="1"/>
              <a:t>menor</a:t>
            </a:r>
            <a:r>
              <a:rPr lang="cs-CZ" dirty="0"/>
              <a:t> ou </a:t>
            </a:r>
            <a:r>
              <a:rPr lang="cs-CZ" dirty="0" err="1"/>
              <a:t>igual</a:t>
            </a:r>
            <a:endParaRPr lang="pt-PT" dirty="0"/>
          </a:p>
          <a:p>
            <a:pPr marL="0" indent="0">
              <a:buNone/>
            </a:pPr>
            <a:r>
              <a:rPr lang="cs-CZ" dirty="0"/>
              <a:t> ≠ — </a:t>
            </a:r>
            <a:r>
              <a:rPr lang="cs-CZ" dirty="0" err="1"/>
              <a:t>diferente</a:t>
            </a:r>
            <a:r>
              <a:rPr lang="cs-CZ" dirty="0"/>
              <a:t> ×</a:t>
            </a:r>
            <a:endParaRPr lang="pt-PT" dirty="0"/>
          </a:p>
          <a:p>
            <a:pPr marL="0" indent="0">
              <a:buNone/>
            </a:pPr>
            <a:r>
              <a:rPr lang="cs-CZ" dirty="0"/>
              <a:t>§ — </a:t>
            </a:r>
            <a:r>
              <a:rPr lang="cs-CZ" dirty="0" err="1"/>
              <a:t>parágrafo</a:t>
            </a:r>
            <a:r>
              <a:rPr lang="cs-CZ" dirty="0"/>
              <a:t> </a:t>
            </a:r>
            <a:endParaRPr lang="pt-PT" dirty="0"/>
          </a:p>
          <a:p>
            <a:pPr marL="0" indent="0">
              <a:buNone/>
            </a:pPr>
            <a:r>
              <a:rPr lang="cs-CZ" dirty="0"/>
              <a:t> @ — arroba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1854C0F-02CF-465D-AA5C-42AD766D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5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66"/>
    </mc:Choice>
    <mc:Fallback xmlns="">
      <p:transition spd="slow" advTm="37266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5EE80-70E9-4BE2-A6B3-04A345A7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teste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F906A-6574-431E-B86F-CE5143783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FORMAÇÃO DE PALAVRAS EM PORTUGUÊS (muni.cz)</a:t>
            </a:r>
            <a:endParaRPr lang="pt-BR" dirty="0"/>
          </a:p>
          <a:p>
            <a:r>
              <a:rPr lang="cs-CZ" dirty="0">
                <a:hlinkClick r:id="rId3"/>
              </a:rPr>
              <a:t>https://is.muni.cz/elearning/test_pruchod?lang=en;testurl=%2Fel%2Fphil%2Fjaro2021%2FPO1A032%2Fodp%2FFORMACAO_DE_PALAVRAS_EM_PORTUGUES.qref</a:t>
            </a:r>
            <a:endParaRPr lang="pt-PT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FADADA7-33D0-4262-A2F2-65D2DA04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4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4"/>
    </mc:Choice>
    <mc:Fallback xmlns="">
      <p:transition spd="slow" advTm="68044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UE</a:t>
            </a:r>
          </a:p>
          <a:p>
            <a:pPr marL="0" indent="0">
              <a:buNone/>
            </a:pPr>
            <a:r>
              <a:rPr lang="cs-CZ" dirty="0"/>
              <a:t>NATO (</a:t>
            </a:r>
            <a:r>
              <a:rPr lang="cs-CZ" dirty="0" err="1"/>
              <a:t>OTAN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 err="1"/>
              <a:t>MÁX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MÍN.</a:t>
            </a:r>
          </a:p>
          <a:p>
            <a:pPr marL="0" indent="0">
              <a:buNone/>
            </a:pPr>
            <a:r>
              <a:rPr lang="cs-CZ" dirty="0"/>
              <a:t>AC. DC.</a:t>
            </a:r>
          </a:p>
          <a:p>
            <a:pPr marL="0" indent="0">
              <a:buNone/>
            </a:pPr>
            <a:r>
              <a:rPr lang="cs-CZ" dirty="0"/>
              <a:t>DR. Dra-</a:t>
            </a:r>
          </a:p>
          <a:p>
            <a:pPr marL="0" indent="0">
              <a:buNone/>
            </a:pPr>
            <a:r>
              <a:rPr lang="cs-CZ" dirty="0"/>
              <a:t>N. </a:t>
            </a:r>
          </a:p>
          <a:p>
            <a:pPr marL="0" indent="0">
              <a:buNone/>
            </a:pPr>
            <a:r>
              <a:rPr lang="cs-CZ" dirty="0" err="1"/>
              <a:t>PÁG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err="1"/>
              <a:t>E.G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 err="1"/>
              <a:t>PIB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ONU</a:t>
            </a:r>
          </a:p>
          <a:p>
            <a:pPr marL="0" indent="0">
              <a:buNone/>
            </a:pPr>
            <a:r>
              <a:rPr lang="cs-CZ" dirty="0"/>
              <a:t>UNESCO</a:t>
            </a:r>
          </a:p>
          <a:p>
            <a:pPr marL="0" indent="0">
              <a:buNone/>
            </a:pPr>
            <a:r>
              <a:rPr lang="cs-CZ" dirty="0"/>
              <a:t>BENELUX</a:t>
            </a:r>
          </a:p>
          <a:p>
            <a:pPr marL="0" indent="0">
              <a:buNone/>
            </a:pPr>
            <a:r>
              <a:rPr lang="cs-CZ" dirty="0"/>
              <a:t>MERCOSUL</a:t>
            </a:r>
          </a:p>
          <a:p>
            <a:pPr marL="0" indent="0">
              <a:buNone/>
            </a:pPr>
            <a:r>
              <a:rPr lang="cs-CZ" dirty="0" err="1"/>
              <a:t>SIDA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LASER </a:t>
            </a:r>
          </a:p>
          <a:p>
            <a:pPr marL="0" indent="0">
              <a:buNone/>
            </a:pPr>
            <a:r>
              <a:rPr lang="cs-CZ" dirty="0"/>
              <a:t>FIFA </a:t>
            </a:r>
          </a:p>
          <a:p>
            <a:pPr marL="0" indent="0">
              <a:buNone/>
            </a:pPr>
            <a:r>
              <a:rPr lang="cs-CZ" dirty="0" err="1"/>
              <a:t>LTDA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EUA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70042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6FCB5B5-384D-47DA-921F-2767523B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Terminologie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9AC275-7EBB-4F45-922B-D666B99DD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826927"/>
            <a:ext cx="3957836" cy="381719"/>
          </a:xfrm>
        </p:spPr>
        <p:txBody>
          <a:bodyPr>
            <a:normAutofit/>
          </a:bodyPr>
          <a:lstStyle/>
          <a:p>
            <a:pPr algn="r"/>
            <a:r>
              <a:rPr lang="cs-CZ" dirty="0" err="1"/>
              <a:t>cz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728444-2063-476F-8724-319CED459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1208646"/>
            <a:ext cx="4467097" cy="5374716"/>
          </a:xfrm>
        </p:spPr>
        <p:txBody>
          <a:bodyPr numCol="2">
            <a:noAutofit/>
          </a:bodyPr>
          <a:lstStyle/>
          <a:p>
            <a:pPr marL="0" indent="0" algn="r">
              <a:buNone/>
            </a:pPr>
            <a:r>
              <a:rPr lang="cs-CZ" sz="1100" b="1" dirty="0"/>
              <a:t>			    slovotvorba				základní slovo 			odvozené slovo</a:t>
            </a:r>
          </a:p>
          <a:p>
            <a:pPr marL="0" indent="0" algn="r">
              <a:buNone/>
            </a:pPr>
            <a:r>
              <a:rPr lang="cs-CZ" sz="1100" b="1" dirty="0"/>
              <a:t>			 složené slovo 	</a:t>
            </a:r>
          </a:p>
          <a:p>
            <a:pPr marL="0" indent="0" algn="r">
              <a:buNone/>
            </a:pPr>
            <a:r>
              <a:rPr lang="cs-CZ" sz="1100" b="1" dirty="0"/>
              <a:t>			příbuzná slova 		  odvozování   	</a:t>
            </a:r>
          </a:p>
          <a:p>
            <a:pPr marL="0" indent="0" algn="r">
              <a:buNone/>
            </a:pPr>
            <a:r>
              <a:rPr lang="cs-CZ" sz="1100" b="1" dirty="0"/>
              <a:t>			skládání (kompozice)  </a:t>
            </a:r>
          </a:p>
          <a:p>
            <a:pPr marL="0" indent="0" algn="r">
              <a:buNone/>
            </a:pPr>
            <a:r>
              <a:rPr lang="cs-CZ" sz="1100" b="1" dirty="0"/>
              <a:t>			prefixní derivace    </a:t>
            </a:r>
          </a:p>
          <a:p>
            <a:pPr marL="0" indent="0" algn="r">
              <a:buNone/>
            </a:pPr>
            <a:r>
              <a:rPr lang="cs-CZ" sz="1100" b="1" dirty="0"/>
              <a:t>		          prefixy latinského původu</a:t>
            </a:r>
          </a:p>
          <a:p>
            <a:pPr marL="0" indent="0" algn="r">
              <a:buNone/>
            </a:pPr>
            <a:r>
              <a:rPr lang="cs-CZ" sz="1100" b="1" dirty="0"/>
              <a:t>		prefixy řeckého původu</a:t>
            </a:r>
          </a:p>
          <a:p>
            <a:pPr marL="0" indent="0" algn="r">
              <a:buNone/>
            </a:pPr>
            <a:r>
              <a:rPr lang="cs-CZ" sz="1100" b="1" dirty="0"/>
              <a:t>			sufixální derivace 			jmenný sufix</a:t>
            </a:r>
          </a:p>
          <a:p>
            <a:pPr marL="0" indent="0" algn="r">
              <a:buNone/>
            </a:pPr>
            <a:r>
              <a:rPr lang="cs-CZ" sz="1100" b="1" dirty="0"/>
              <a:t>			slovesný sufix				příslovečný sufix 			augmentativní sufix			deminutivní sufix			knižní deminutiva		       </a:t>
            </a:r>
            <a:r>
              <a:rPr lang="cs-CZ" sz="1100" b="1" i="1" dirty="0" err="1"/>
              <a:t>parasyntetická</a:t>
            </a:r>
            <a:r>
              <a:rPr lang="cs-CZ" sz="1100" b="1" dirty="0"/>
              <a:t> derivace 				zpětná derivace			nepravá derivace 			skládání slov 				složenina, kompozitum			knižní kompozita 			</a:t>
            </a:r>
            <a:r>
              <a:rPr lang="cs-CZ" sz="1100" b="1" i="1" dirty="0" err="1"/>
              <a:t>rekompozice</a:t>
            </a:r>
            <a:r>
              <a:rPr lang="cs-CZ" sz="1100" b="1" dirty="0"/>
              <a:t>				</a:t>
            </a:r>
            <a:r>
              <a:rPr lang="cs-CZ" sz="1100" b="1" dirty="0" err="1"/>
              <a:t>pseudoprefix</a:t>
            </a:r>
            <a:r>
              <a:rPr lang="cs-CZ" sz="1100" b="1" dirty="0"/>
              <a:t>				</a:t>
            </a:r>
            <a:r>
              <a:rPr lang="cs-CZ" sz="1100" b="1" dirty="0" err="1"/>
              <a:t>hybridismus</a:t>
            </a:r>
            <a:r>
              <a:rPr lang="cs-CZ" sz="1100" b="1" dirty="0"/>
              <a:t>				zkrácená slova	</a:t>
            </a:r>
          </a:p>
          <a:p>
            <a:pPr marL="0" indent="0" algn="r">
              <a:buNone/>
            </a:pPr>
            <a:endParaRPr lang="cs-CZ" sz="1100" b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1867426-FD57-48F8-8BD2-4C2050E74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84720" y="826927"/>
            <a:ext cx="3963971" cy="381719"/>
          </a:xfrm>
        </p:spPr>
        <p:txBody>
          <a:bodyPr>
            <a:normAutofit/>
          </a:bodyPr>
          <a:lstStyle/>
          <a:p>
            <a:r>
              <a:rPr lang="cs-CZ" dirty="0" err="1"/>
              <a:t>pt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F7698A1-343D-48A9-8449-18F6B12BA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22830" y="1208646"/>
            <a:ext cx="3963971" cy="5374716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sz="1050" b="1" dirty="0" err="1"/>
              <a:t>formação</a:t>
            </a:r>
            <a:r>
              <a:rPr lang="cs-CZ" sz="1050" b="1" dirty="0"/>
              <a:t> de </a:t>
            </a:r>
            <a:r>
              <a:rPr lang="cs-CZ" sz="1050" b="1" dirty="0" err="1"/>
              <a:t>palavras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palavra</a:t>
            </a:r>
            <a:r>
              <a:rPr lang="cs-CZ" sz="1050" b="1" dirty="0"/>
              <a:t>  primitiva</a:t>
            </a:r>
          </a:p>
          <a:p>
            <a:pPr marL="0" indent="0">
              <a:buNone/>
            </a:pPr>
            <a:r>
              <a:rPr lang="cs-CZ" sz="1050" b="1" dirty="0" err="1"/>
              <a:t>palavra</a:t>
            </a:r>
            <a:r>
              <a:rPr lang="cs-CZ" sz="1050" b="1" dirty="0"/>
              <a:t> </a:t>
            </a:r>
            <a:r>
              <a:rPr lang="cs-CZ" sz="1050" b="1" dirty="0" err="1"/>
              <a:t>derivada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palavra</a:t>
            </a:r>
            <a:r>
              <a:rPr lang="cs-CZ" sz="1050" b="1" dirty="0"/>
              <a:t> </a:t>
            </a:r>
            <a:r>
              <a:rPr lang="cs-CZ" sz="1050" b="1" dirty="0" err="1"/>
              <a:t>composta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família</a:t>
            </a:r>
            <a:r>
              <a:rPr lang="cs-CZ" sz="1050" b="1" dirty="0"/>
              <a:t> de </a:t>
            </a:r>
            <a:r>
              <a:rPr lang="cs-CZ" sz="1050" b="1" dirty="0" err="1"/>
              <a:t>palavras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palavras</a:t>
            </a:r>
            <a:r>
              <a:rPr lang="cs-CZ" sz="1050" b="1" dirty="0"/>
              <a:t> </a:t>
            </a:r>
            <a:r>
              <a:rPr lang="cs-CZ" sz="1050" b="1" dirty="0" err="1"/>
              <a:t>cognatas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derivação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composição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derivação</a:t>
            </a:r>
            <a:r>
              <a:rPr lang="cs-CZ" sz="1050" b="1" dirty="0"/>
              <a:t> </a:t>
            </a:r>
            <a:r>
              <a:rPr lang="cs-CZ" sz="1050" b="1" dirty="0" err="1"/>
              <a:t>prefixal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prefixos</a:t>
            </a:r>
            <a:r>
              <a:rPr lang="cs-CZ" sz="1050" b="1" dirty="0"/>
              <a:t> de </a:t>
            </a:r>
            <a:r>
              <a:rPr lang="cs-CZ" sz="1050" b="1" dirty="0" err="1"/>
              <a:t>origem</a:t>
            </a:r>
            <a:r>
              <a:rPr lang="cs-CZ" sz="1050" b="1" dirty="0"/>
              <a:t> latina</a:t>
            </a:r>
          </a:p>
          <a:p>
            <a:pPr marL="0" indent="0">
              <a:buNone/>
            </a:pPr>
            <a:r>
              <a:rPr lang="cs-CZ" sz="1050" b="1" dirty="0" err="1"/>
              <a:t>prefixos</a:t>
            </a:r>
            <a:r>
              <a:rPr lang="cs-CZ" sz="1050" b="1" dirty="0"/>
              <a:t> de </a:t>
            </a:r>
            <a:r>
              <a:rPr lang="cs-CZ" sz="1050" b="1" dirty="0" err="1"/>
              <a:t>origem</a:t>
            </a:r>
            <a:r>
              <a:rPr lang="cs-CZ" sz="1050" b="1" dirty="0"/>
              <a:t> </a:t>
            </a:r>
            <a:r>
              <a:rPr lang="cs-CZ" sz="1050" b="1" dirty="0" err="1"/>
              <a:t>grega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derivação</a:t>
            </a:r>
            <a:r>
              <a:rPr lang="cs-CZ" sz="1050" b="1" dirty="0"/>
              <a:t> </a:t>
            </a:r>
            <a:r>
              <a:rPr lang="cs-CZ" sz="1050" b="1" dirty="0" err="1"/>
              <a:t>sufixal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sufixo</a:t>
            </a:r>
            <a:r>
              <a:rPr lang="cs-CZ" sz="1050" b="1" dirty="0"/>
              <a:t> </a:t>
            </a:r>
            <a:r>
              <a:rPr lang="cs-CZ" sz="1050" b="1" dirty="0" err="1"/>
              <a:t>nominal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sufixo</a:t>
            </a:r>
            <a:r>
              <a:rPr lang="cs-CZ" sz="1050" b="1" dirty="0"/>
              <a:t> </a:t>
            </a:r>
            <a:r>
              <a:rPr lang="cs-CZ" sz="1050" b="1" dirty="0" err="1"/>
              <a:t>verbal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sufixo</a:t>
            </a:r>
            <a:r>
              <a:rPr lang="cs-CZ" sz="1050" b="1" dirty="0"/>
              <a:t> </a:t>
            </a:r>
            <a:r>
              <a:rPr lang="cs-CZ" sz="1050" b="1" dirty="0" err="1"/>
              <a:t>adverbial</a:t>
            </a:r>
            <a:r>
              <a:rPr lang="cs-CZ" sz="1050" b="1" dirty="0"/>
              <a:t> </a:t>
            </a:r>
          </a:p>
          <a:p>
            <a:pPr marL="0" indent="0">
              <a:buNone/>
            </a:pPr>
            <a:r>
              <a:rPr lang="cs-CZ" sz="1050" b="1" dirty="0" err="1"/>
              <a:t>sufixo</a:t>
            </a:r>
            <a:r>
              <a:rPr lang="cs-CZ" sz="1050" b="1" dirty="0"/>
              <a:t> </a:t>
            </a:r>
            <a:r>
              <a:rPr lang="cs-CZ" sz="1050" b="1" dirty="0" err="1"/>
              <a:t>aumentativo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sufixo</a:t>
            </a:r>
            <a:r>
              <a:rPr lang="cs-CZ" sz="1050" b="1" dirty="0"/>
              <a:t> </a:t>
            </a:r>
            <a:r>
              <a:rPr lang="cs-CZ" sz="1050" b="1" dirty="0" err="1"/>
              <a:t>deminutivo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deminutivos</a:t>
            </a:r>
            <a:r>
              <a:rPr lang="cs-CZ" sz="1050" b="1" dirty="0"/>
              <a:t> </a:t>
            </a:r>
            <a:r>
              <a:rPr lang="cs-CZ" sz="1050" b="1" dirty="0" err="1"/>
              <a:t>eruditos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derivação</a:t>
            </a:r>
            <a:r>
              <a:rPr lang="cs-CZ" sz="1050" b="1" dirty="0"/>
              <a:t> </a:t>
            </a:r>
            <a:r>
              <a:rPr lang="cs-CZ" sz="1050" b="1" dirty="0" err="1"/>
              <a:t>parassintética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derivação</a:t>
            </a:r>
            <a:r>
              <a:rPr lang="cs-CZ" sz="1050" b="1" dirty="0"/>
              <a:t> </a:t>
            </a:r>
            <a:r>
              <a:rPr lang="cs-CZ" sz="1050" b="1" dirty="0" err="1"/>
              <a:t>regressiva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derivação</a:t>
            </a:r>
            <a:r>
              <a:rPr lang="cs-CZ" sz="1050" b="1" dirty="0"/>
              <a:t> </a:t>
            </a:r>
            <a:r>
              <a:rPr lang="cs-CZ" sz="1050" b="1" dirty="0" err="1"/>
              <a:t>imprópria</a:t>
            </a:r>
            <a:r>
              <a:rPr lang="cs-CZ" sz="1050" b="1" dirty="0"/>
              <a:t>, </a:t>
            </a:r>
            <a:r>
              <a:rPr lang="cs-CZ" sz="1050" b="1" dirty="0" err="1"/>
              <a:t>conversão</a:t>
            </a:r>
            <a:r>
              <a:rPr lang="cs-CZ" sz="1050" b="1" dirty="0"/>
              <a:t>, </a:t>
            </a:r>
            <a:r>
              <a:rPr lang="cs-CZ" sz="1050" b="1" dirty="0" err="1"/>
              <a:t>habilitação</a:t>
            </a:r>
            <a:r>
              <a:rPr lang="cs-CZ" sz="1050" b="1" dirty="0"/>
              <a:t>, </a:t>
            </a:r>
            <a:r>
              <a:rPr lang="cs-CZ" sz="1050" b="1" dirty="0" err="1"/>
              <a:t>hipóstase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composição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palavra</a:t>
            </a:r>
            <a:r>
              <a:rPr lang="cs-CZ" sz="1050" b="1" dirty="0"/>
              <a:t> </a:t>
            </a:r>
            <a:r>
              <a:rPr lang="cs-CZ" sz="1050" b="1" dirty="0" err="1"/>
              <a:t>composta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compostos</a:t>
            </a:r>
            <a:r>
              <a:rPr lang="cs-CZ" sz="1050" b="1" dirty="0"/>
              <a:t> </a:t>
            </a:r>
            <a:r>
              <a:rPr lang="cs-CZ" sz="1050" b="1" dirty="0" err="1"/>
              <a:t>eruditos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recomposição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pseudoprefixo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hibridismo</a:t>
            </a:r>
            <a:endParaRPr lang="cs-CZ" sz="1050" b="1" dirty="0"/>
          </a:p>
          <a:p>
            <a:pPr marL="0" indent="0">
              <a:buNone/>
            </a:pPr>
            <a:r>
              <a:rPr lang="cs-CZ" sz="1050" b="1" dirty="0" err="1"/>
              <a:t>abreviação</a:t>
            </a:r>
            <a:endParaRPr lang="cs-CZ" sz="1050" b="1" dirty="0"/>
          </a:p>
        </p:txBody>
      </p:sp>
    </p:spTree>
    <p:extLst>
      <p:ext uri="{BB962C8B-B14F-4D97-AF65-F5344CB8AC3E}">
        <p14:creationId xmlns:p14="http://schemas.microsoft.com/office/powerpoint/2010/main" val="3147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7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9098DE-D186-4AC5-8D03-CAE9E66A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800" dirty="0">
                <a:solidFill>
                  <a:srgbClr val="FFFFFF"/>
                </a:solidFill>
              </a:rPr>
              <a:t>CVIČENÍ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65407F-1AF3-4FC7-93C9-20FA6B2CA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034" y="0"/>
            <a:ext cx="5345751" cy="6669359"/>
          </a:xfrm>
        </p:spPr>
        <p:txBody>
          <a:bodyPr anchor="ctr">
            <a:normAutofit lnSpcReduction="10000"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slova odvozená od </a:t>
            </a:r>
            <a:r>
              <a:rPr lang="cs-CZ" sz="1800" i="1" dirty="0" err="1"/>
              <a:t>gostar</a:t>
            </a:r>
            <a:r>
              <a:rPr lang="cs-CZ" sz="1800" dirty="0"/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slova odvozená prefixy latinského původu </a:t>
            </a:r>
            <a:r>
              <a:rPr lang="cs-CZ" sz="1800" b="1" dirty="0"/>
              <a:t>ab-, </a:t>
            </a:r>
            <a:r>
              <a:rPr lang="cs-CZ" sz="1800" b="1" dirty="0" err="1"/>
              <a:t>contra</a:t>
            </a:r>
            <a:r>
              <a:rPr lang="cs-CZ" sz="1800" b="1" dirty="0"/>
              <a:t>, </a:t>
            </a:r>
            <a:r>
              <a:rPr lang="cs-CZ" sz="1800" b="1" dirty="0" err="1"/>
              <a:t>entre</a:t>
            </a:r>
            <a:r>
              <a:rPr lang="cs-CZ" sz="1800" b="1" dirty="0"/>
              <a:t>-, ex-,</a:t>
            </a:r>
            <a:r>
              <a:rPr lang="cs-CZ" sz="1800" b="1" dirty="0" err="1"/>
              <a:t>em</a:t>
            </a:r>
            <a:r>
              <a:rPr lang="cs-CZ" sz="1800" b="1" dirty="0"/>
              <a:t>-, en-, intro-, ob-, o-, per</a:t>
            </a:r>
            <a:r>
              <a:rPr lang="cs-CZ" sz="1800" dirty="0"/>
              <a:t>-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slova odvozená  prefixy latinského původu </a:t>
            </a:r>
            <a:r>
              <a:rPr lang="cs-CZ" sz="1800" b="1" dirty="0" err="1"/>
              <a:t>an</a:t>
            </a:r>
            <a:r>
              <a:rPr lang="cs-CZ" sz="1800" b="1" dirty="0"/>
              <a:t>-, a-, anti-, </a:t>
            </a:r>
            <a:r>
              <a:rPr lang="cs-CZ" sz="1800" b="1" dirty="0" err="1"/>
              <a:t>arce</a:t>
            </a:r>
            <a:r>
              <a:rPr lang="cs-CZ" sz="1800" b="1" dirty="0"/>
              <a:t>-, </a:t>
            </a:r>
            <a:r>
              <a:rPr lang="cs-CZ" sz="1800" b="1" dirty="0" err="1"/>
              <a:t>arque</a:t>
            </a:r>
            <a:r>
              <a:rPr lang="cs-CZ" sz="1800" b="1" dirty="0"/>
              <a:t>-, peri-, e-, </a:t>
            </a:r>
            <a:r>
              <a:rPr lang="cs-CZ" sz="1800" b="1" dirty="0" err="1"/>
              <a:t>dia</a:t>
            </a:r>
            <a:r>
              <a:rPr lang="cs-CZ" sz="1800" b="1" dirty="0"/>
              <a:t>-, </a:t>
            </a:r>
            <a:r>
              <a:rPr lang="cs-CZ" sz="1800" b="1" dirty="0" err="1"/>
              <a:t>arc</a:t>
            </a:r>
            <a:r>
              <a:rPr lang="cs-CZ" sz="1800" b="1" dirty="0"/>
              <a:t>-, di-, si-, </a:t>
            </a:r>
            <a:r>
              <a:rPr lang="cs-CZ" sz="1800" b="1" dirty="0" err="1"/>
              <a:t>hipo</a:t>
            </a:r>
            <a:r>
              <a:rPr lang="cs-CZ" sz="1800" b="1" dirty="0"/>
              <a:t>-, pro-, sim-, sin-.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augmentativa od následujících slov:</a:t>
            </a:r>
            <a:r>
              <a:rPr lang="cs-CZ" sz="1800" i="1" dirty="0"/>
              <a:t> </a:t>
            </a:r>
            <a:r>
              <a:rPr lang="cs-CZ" sz="1800" b="1" i="1" dirty="0" err="1"/>
              <a:t>rico</a:t>
            </a:r>
            <a:r>
              <a:rPr lang="cs-CZ" sz="1800" b="1" i="1" dirty="0"/>
              <a:t>, </a:t>
            </a:r>
            <a:r>
              <a:rPr lang="cs-CZ" sz="1800" b="1" i="1" dirty="0" err="1"/>
              <a:t>sábio</a:t>
            </a:r>
            <a:r>
              <a:rPr lang="cs-CZ" sz="1800" b="1" i="1" dirty="0"/>
              <a:t>, </a:t>
            </a:r>
            <a:r>
              <a:rPr lang="cs-CZ" sz="1800" b="1" i="1" dirty="0" err="1"/>
              <a:t>barba</a:t>
            </a:r>
            <a:r>
              <a:rPr lang="cs-CZ" sz="1800" b="1" i="1" dirty="0"/>
              <a:t>, animal, </a:t>
            </a:r>
            <a:r>
              <a:rPr lang="cs-CZ" sz="1800" b="1" i="1" dirty="0" err="1"/>
              <a:t>boca</a:t>
            </a:r>
            <a:r>
              <a:rPr lang="cs-CZ" sz="1800" b="1" i="1" dirty="0"/>
              <a:t>, </a:t>
            </a:r>
            <a:r>
              <a:rPr lang="cs-CZ" sz="1800" b="1" i="1" dirty="0" err="1"/>
              <a:t>cabeça</a:t>
            </a:r>
            <a:r>
              <a:rPr lang="cs-CZ" sz="1800" b="1" i="1" dirty="0"/>
              <a:t>, </a:t>
            </a:r>
            <a:r>
              <a:rPr lang="cs-CZ" sz="1800" b="1" i="1" dirty="0" err="1"/>
              <a:t>médico</a:t>
            </a:r>
            <a:r>
              <a:rPr lang="cs-CZ" sz="1800" b="1" i="1" dirty="0"/>
              <a:t>,   poeta, </a:t>
            </a:r>
            <a:r>
              <a:rPr lang="cs-CZ" sz="1800" b="1" i="1" dirty="0" err="1"/>
              <a:t>lobo</a:t>
            </a:r>
            <a:r>
              <a:rPr lang="cs-CZ" sz="1800" b="1" i="1" dirty="0"/>
              <a:t>.</a:t>
            </a:r>
            <a:r>
              <a:rPr lang="cs-CZ" sz="1800" dirty="0"/>
              <a:t>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augmentativa od následujících slov:</a:t>
            </a:r>
            <a:r>
              <a:rPr lang="cs-CZ" sz="1800" i="1" dirty="0"/>
              <a:t> </a:t>
            </a:r>
            <a:r>
              <a:rPr lang="cs-CZ" sz="1800" b="1" i="1" dirty="0" err="1"/>
              <a:t>víbora</a:t>
            </a:r>
            <a:r>
              <a:rPr lang="cs-CZ" sz="1800" b="1" i="1" dirty="0"/>
              <a:t>, </a:t>
            </a:r>
            <a:r>
              <a:rPr lang="cs-CZ" sz="1800" b="1" i="1" dirty="0" err="1"/>
              <a:t>homem</a:t>
            </a:r>
            <a:r>
              <a:rPr lang="cs-CZ" sz="1800" b="1" i="1" dirty="0"/>
              <a:t>,</a:t>
            </a:r>
            <a:r>
              <a:rPr lang="cs-CZ" sz="1800" b="1" dirty="0"/>
              <a:t> </a:t>
            </a:r>
            <a:r>
              <a:rPr lang="cs-CZ" sz="1800" b="1" i="1" dirty="0"/>
              <a:t>livro, </a:t>
            </a:r>
            <a:r>
              <a:rPr lang="cs-CZ" sz="1800" b="1" i="1" dirty="0" err="1"/>
              <a:t>cadeira</a:t>
            </a:r>
            <a:r>
              <a:rPr lang="cs-CZ" sz="1800" b="1" i="1" dirty="0"/>
              <a:t>, </a:t>
            </a:r>
            <a:r>
              <a:rPr lang="cs-CZ" sz="1800" b="1" i="1" dirty="0" err="1"/>
              <a:t>percurso</a:t>
            </a:r>
            <a:r>
              <a:rPr lang="cs-CZ" sz="1800" b="1" i="1" dirty="0"/>
              <a:t>, </a:t>
            </a:r>
            <a:r>
              <a:rPr lang="cs-CZ" sz="1800" b="1" i="1" dirty="0" err="1"/>
              <a:t>rendimento</a:t>
            </a:r>
            <a:r>
              <a:rPr lang="cs-CZ" sz="1800" b="1" i="1" dirty="0"/>
              <a:t>, </a:t>
            </a:r>
            <a:r>
              <a:rPr lang="cs-CZ" sz="1800" b="1" i="1" dirty="0" err="1"/>
              <a:t>barba</a:t>
            </a:r>
            <a:r>
              <a:rPr lang="cs-CZ" sz="1800" b="1" i="1" dirty="0"/>
              <a:t>,   </a:t>
            </a:r>
            <a:r>
              <a:rPr lang="cs-CZ" sz="1800" b="1" i="1" dirty="0" err="1"/>
              <a:t>verso</a:t>
            </a:r>
            <a:r>
              <a:rPr lang="cs-CZ" sz="1800" b="1" i="1" dirty="0"/>
              <a:t>,  </a:t>
            </a:r>
            <a:r>
              <a:rPr lang="cs-CZ" sz="1800" b="1" i="1" dirty="0" err="1"/>
              <a:t>velho</a:t>
            </a:r>
            <a:r>
              <a:rPr lang="cs-CZ" sz="1800" b="1" i="1" dirty="0"/>
              <a:t> </a:t>
            </a:r>
            <a:r>
              <a:rPr lang="cs-CZ" sz="1800" b="1" dirty="0"/>
              <a:t>, </a:t>
            </a:r>
            <a:r>
              <a:rPr lang="cs-CZ" sz="1800" b="1" i="1" dirty="0" err="1"/>
              <a:t>filho</a:t>
            </a:r>
            <a:r>
              <a:rPr lang="cs-CZ" sz="1800" b="1" i="1" dirty="0"/>
              <a:t>, </a:t>
            </a:r>
            <a:r>
              <a:rPr lang="cs-CZ" sz="1800" b="1" i="1" dirty="0" err="1"/>
              <a:t>lebre</a:t>
            </a:r>
            <a:r>
              <a:rPr lang="cs-CZ" sz="1800" b="1" i="1" dirty="0"/>
              <a:t>, </a:t>
            </a:r>
            <a:r>
              <a:rPr lang="cs-CZ" sz="1800" b="1" i="1" dirty="0" err="1"/>
              <a:t>beber</a:t>
            </a:r>
            <a:r>
              <a:rPr lang="cs-CZ" sz="1800" b="1" i="1" dirty="0"/>
              <a:t>, </a:t>
            </a:r>
            <a:r>
              <a:rPr lang="cs-CZ" sz="1800" b="1" i="1" dirty="0" err="1"/>
              <a:t>dormir</a:t>
            </a:r>
            <a:r>
              <a:rPr lang="cs-CZ" sz="1800" b="1" i="1" dirty="0"/>
              <a:t>, </a:t>
            </a:r>
            <a:r>
              <a:rPr lang="cs-CZ" sz="1800" b="1" i="1" dirty="0" err="1"/>
              <a:t>saltar</a:t>
            </a:r>
            <a:r>
              <a:rPr lang="cs-CZ" sz="1800" b="1" i="1" dirty="0"/>
              <a:t>.</a:t>
            </a:r>
            <a:endParaRPr lang="cs-CZ" sz="1800" b="1" dirty="0"/>
          </a:p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knižní deminutiva od: </a:t>
            </a:r>
            <a:r>
              <a:rPr lang="cs-CZ" sz="1800" b="1" i="1" dirty="0" err="1"/>
              <a:t>corpo</a:t>
            </a:r>
            <a:r>
              <a:rPr lang="cs-CZ" sz="1800" b="1" i="1" dirty="0"/>
              <a:t>, </a:t>
            </a:r>
            <a:r>
              <a:rPr lang="cs-CZ" sz="1800" b="1" i="1" dirty="0" err="1"/>
              <a:t>febre</a:t>
            </a:r>
            <a:r>
              <a:rPr lang="cs-CZ" sz="1800" b="1" i="1" dirty="0"/>
              <a:t>, </a:t>
            </a:r>
            <a:r>
              <a:rPr lang="cs-CZ" sz="1800" b="1" i="1" dirty="0" err="1"/>
              <a:t>globo</a:t>
            </a:r>
            <a:r>
              <a:rPr lang="cs-CZ" sz="1800" b="1" i="1" dirty="0"/>
              <a:t>, </a:t>
            </a:r>
            <a:r>
              <a:rPr lang="cs-CZ" sz="1800" b="1" i="1" dirty="0" err="1"/>
              <a:t>gota</a:t>
            </a:r>
            <a:r>
              <a:rPr lang="cs-CZ" sz="1800" b="1" i="1" dirty="0"/>
              <a:t>, </a:t>
            </a:r>
            <a:r>
              <a:rPr lang="cs-CZ" sz="1800" b="1" i="1" dirty="0" err="1"/>
              <a:t>grão</a:t>
            </a:r>
            <a:r>
              <a:rPr lang="cs-CZ" sz="1800" b="1" i="1" dirty="0"/>
              <a:t>, parte, </a:t>
            </a:r>
            <a:r>
              <a:rPr lang="cs-CZ" sz="1800" b="1" i="1" dirty="0" err="1"/>
              <a:t>verso</a:t>
            </a:r>
            <a:r>
              <a:rPr lang="cs-CZ" sz="1800" i="1" dirty="0"/>
              <a:t>.</a:t>
            </a:r>
            <a:r>
              <a:rPr lang="cs-CZ" sz="1800" dirty="0"/>
              <a:t> 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hromadná podstatná jména od: </a:t>
            </a:r>
            <a:r>
              <a:rPr lang="cs-CZ" sz="1800" b="1" i="1" dirty="0" err="1"/>
              <a:t>boi</a:t>
            </a:r>
            <a:r>
              <a:rPr lang="cs-CZ" sz="1800" b="1" i="1" dirty="0"/>
              <a:t>, </a:t>
            </a:r>
            <a:r>
              <a:rPr lang="cs-CZ" sz="1800" b="1" i="1" dirty="0" err="1"/>
              <a:t>papel</a:t>
            </a:r>
            <a:r>
              <a:rPr lang="cs-CZ" sz="1800" b="1" i="1" dirty="0"/>
              <a:t>, </a:t>
            </a:r>
            <a:r>
              <a:rPr lang="cs-CZ" sz="1800" b="1" i="1" dirty="0" err="1"/>
              <a:t>folha</a:t>
            </a:r>
            <a:r>
              <a:rPr lang="cs-CZ" sz="1800" i="1" dirty="0"/>
              <a:t>. </a:t>
            </a:r>
            <a:endParaRPr lang="cs-CZ" sz="1800" dirty="0"/>
          </a:p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podstatná jména od přídavných jmen: </a:t>
            </a:r>
            <a:r>
              <a:rPr lang="cs-CZ" sz="1800" b="1" i="1" dirty="0" err="1"/>
              <a:t>cruel</a:t>
            </a:r>
            <a:r>
              <a:rPr lang="cs-CZ" sz="1800" b="1" i="1" dirty="0"/>
              <a:t>, </a:t>
            </a:r>
            <a:r>
              <a:rPr lang="cs-CZ" sz="1800" b="1" i="1" dirty="0" err="1"/>
              <a:t>digno</a:t>
            </a:r>
            <a:r>
              <a:rPr lang="cs-CZ" sz="1800" b="1" i="1" dirty="0"/>
              <a:t>, </a:t>
            </a:r>
            <a:r>
              <a:rPr lang="cs-CZ" sz="1800" b="1" i="1" dirty="0" err="1"/>
              <a:t>belo</a:t>
            </a:r>
            <a:r>
              <a:rPr lang="cs-CZ" sz="1800" b="1" i="1" dirty="0"/>
              <a:t>, </a:t>
            </a:r>
            <a:r>
              <a:rPr lang="cs-CZ" sz="1800" b="1" i="1" dirty="0" err="1"/>
              <a:t>feliz</a:t>
            </a:r>
            <a:r>
              <a:rPr lang="cs-CZ" sz="1800" b="1" i="1" dirty="0"/>
              <a:t>, </a:t>
            </a:r>
            <a:r>
              <a:rPr lang="cs-CZ" sz="1800" b="1" i="1" dirty="0" err="1"/>
              <a:t>rico</a:t>
            </a:r>
            <a:r>
              <a:rPr lang="cs-CZ" sz="1800" b="1" i="1" dirty="0"/>
              <a:t>, </a:t>
            </a:r>
            <a:r>
              <a:rPr lang="cs-CZ" sz="1800" b="1" i="1" dirty="0" err="1"/>
              <a:t>amargo</a:t>
            </a:r>
            <a:r>
              <a:rPr lang="cs-CZ" sz="1800" b="1" i="1" dirty="0"/>
              <a:t>, </a:t>
            </a:r>
            <a:r>
              <a:rPr lang="cs-CZ" sz="1800" b="1" i="1" dirty="0" err="1"/>
              <a:t>grato</a:t>
            </a:r>
            <a:r>
              <a:rPr lang="cs-CZ" sz="1800" b="1" i="1" dirty="0"/>
              <a:t>, </a:t>
            </a:r>
            <a:r>
              <a:rPr lang="cs-CZ" sz="1800" b="1" i="1" dirty="0" err="1"/>
              <a:t>velho</a:t>
            </a:r>
            <a:r>
              <a:rPr lang="cs-CZ" sz="1800" b="1" i="1" dirty="0"/>
              <a:t>, </a:t>
            </a:r>
            <a:r>
              <a:rPr lang="cs-CZ" sz="1800" b="1" i="1" dirty="0" err="1"/>
              <a:t>amável</a:t>
            </a:r>
            <a:r>
              <a:rPr lang="cs-CZ" sz="1800" b="1" i="1" dirty="0"/>
              <a:t>.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cs-CZ" sz="1800" dirty="0"/>
              <a:t>Vytvoř název národnosti či původu od následujících zeměpisných názvů: </a:t>
            </a:r>
            <a:r>
              <a:rPr lang="cs-CZ" sz="1800" b="1" i="1" dirty="0" err="1"/>
              <a:t>Braga</a:t>
            </a:r>
            <a:r>
              <a:rPr lang="cs-CZ" sz="1800" b="1" dirty="0"/>
              <a:t> </a:t>
            </a:r>
            <a:r>
              <a:rPr lang="cs-CZ" sz="1800" b="1" i="1" dirty="0" err="1"/>
              <a:t>Lisboa</a:t>
            </a:r>
            <a:r>
              <a:rPr lang="cs-CZ" sz="1800" b="1" i="1" dirty="0"/>
              <a:t> , </a:t>
            </a:r>
            <a:r>
              <a:rPr lang="cs-CZ" sz="1800" b="1" i="1" dirty="0" err="1"/>
              <a:t>Brasil</a:t>
            </a:r>
            <a:r>
              <a:rPr lang="cs-CZ" sz="1800" b="1" i="1" dirty="0"/>
              <a:t>, Portugal, </a:t>
            </a:r>
            <a:r>
              <a:rPr lang="cs-CZ" sz="1800" b="1" i="1" dirty="0" err="1"/>
              <a:t>Alemanha</a:t>
            </a:r>
            <a:r>
              <a:rPr lang="cs-CZ" sz="1800" b="1" i="1" dirty="0"/>
              <a:t>, </a:t>
            </a:r>
            <a:r>
              <a:rPr lang="cs-CZ" sz="1800" b="1" i="1" dirty="0" err="1"/>
              <a:t>Canadá</a:t>
            </a:r>
            <a:r>
              <a:rPr lang="cs-CZ" sz="1800" b="1" i="1" dirty="0"/>
              <a:t>, Europa. </a:t>
            </a:r>
            <a:endParaRPr lang="cs-CZ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cs-CZ" sz="1800" dirty="0"/>
              <a:t>Vytvoř </a:t>
            </a:r>
            <a:r>
              <a:rPr lang="cs-CZ" sz="1800" dirty="0" err="1"/>
              <a:t>parasynteticky</a:t>
            </a:r>
            <a:r>
              <a:rPr lang="cs-CZ" sz="1800" dirty="0"/>
              <a:t> odvozená slova od: </a:t>
            </a:r>
            <a:r>
              <a:rPr lang="cs-CZ" sz="1800" b="1" i="1" dirty="0"/>
              <a:t>alma, </a:t>
            </a:r>
            <a:r>
              <a:rPr lang="cs-CZ" sz="1800" b="1" i="1" dirty="0" err="1"/>
              <a:t>pátria</a:t>
            </a:r>
            <a:r>
              <a:rPr lang="cs-CZ" sz="1800" b="1" i="1" dirty="0"/>
              <a:t>, </a:t>
            </a:r>
            <a:r>
              <a:rPr lang="cs-CZ" sz="1800" b="1" i="1" dirty="0" err="1"/>
              <a:t>manhã</a:t>
            </a:r>
            <a:r>
              <a:rPr lang="cs-CZ" sz="1800" b="1" i="1" dirty="0"/>
              <a:t>, </a:t>
            </a:r>
            <a:r>
              <a:rPr lang="cs-CZ" sz="1800" b="1" i="1" dirty="0" err="1"/>
              <a:t>noite</a:t>
            </a:r>
            <a:r>
              <a:rPr lang="cs-CZ" sz="1800" b="1" i="1" dirty="0"/>
              <a:t>, </a:t>
            </a:r>
            <a:r>
              <a:rPr lang="cs-CZ" sz="1800" b="1" i="1" dirty="0" err="1"/>
              <a:t>velho</a:t>
            </a:r>
            <a:r>
              <a:rPr lang="cs-CZ" sz="1800" b="1" i="1" dirty="0"/>
              <a:t>, </a:t>
            </a:r>
            <a:r>
              <a:rPr lang="cs-CZ" sz="1800" b="1" i="1" dirty="0" err="1"/>
              <a:t>jovem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1250307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6852D-50A7-4448-A5DD-88362CF2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1.desgostar – derivace s předponou </a:t>
            </a:r>
            <a:r>
              <a:rPr lang="cs-CZ" i="1" dirty="0"/>
              <a:t>des-(nelíbit se);</a:t>
            </a:r>
            <a:r>
              <a:rPr lang="cs-CZ" dirty="0"/>
              <a:t> </a:t>
            </a:r>
            <a:r>
              <a:rPr lang="cs-CZ" b="1" dirty="0" err="1"/>
              <a:t>gostoso</a:t>
            </a:r>
            <a:r>
              <a:rPr lang="cs-CZ" dirty="0"/>
              <a:t> - derivace s příponou </a:t>
            </a:r>
            <a:r>
              <a:rPr lang="cs-CZ" i="1" dirty="0"/>
              <a:t>–oso (vkusný, líbivý); </a:t>
            </a:r>
            <a:r>
              <a:rPr lang="cs-CZ" b="1" dirty="0" err="1"/>
              <a:t>gosto</a:t>
            </a:r>
            <a:r>
              <a:rPr lang="cs-CZ" b="1" dirty="0"/>
              <a:t>-da-vida – </a:t>
            </a:r>
            <a:r>
              <a:rPr lang="cs-CZ" dirty="0"/>
              <a:t>skládání pomocí dvou podstatných jmen a předložky </a:t>
            </a:r>
            <a:r>
              <a:rPr lang="cs-CZ" i="1" dirty="0"/>
              <a:t>(druh švestky).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1D66BF3-3164-4228-B666-B7801670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41" y="42934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44DD506-75FE-474F-B796-76E6EB8D0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41" y="4293416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0697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KLÍČ</a:t>
            </a:r>
            <a:r>
              <a:rPr lang="cs-CZ" sz="7200" dirty="0"/>
              <a:t> 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E3FFA8-0749-4E6F-8C3D-103113212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04628"/>
              </p:ext>
            </p:extLst>
          </p:nvPr>
        </p:nvGraphicFramePr>
        <p:xfrm>
          <a:off x="755576" y="1988840"/>
          <a:ext cx="7200800" cy="42786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161082669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28137838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41866977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653435214"/>
                    </a:ext>
                  </a:extLst>
                </a:gridCol>
              </a:tblGrid>
              <a:tr h="38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Ab</a:t>
                      </a:r>
                      <a:r>
                        <a:rPr lang="cs-CZ" sz="2400">
                          <a:effectLst/>
                        </a:rPr>
                        <a:t>dicar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zříci se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em</a:t>
                      </a:r>
                      <a:r>
                        <a:rPr lang="cs-CZ" sz="2400">
                          <a:effectLst/>
                        </a:rPr>
                        <a:t>barcar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nalodit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24992589"/>
                  </a:ext>
                </a:extLst>
              </a:tr>
              <a:tr h="38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Ab</a:t>
                      </a:r>
                      <a:r>
                        <a:rPr lang="cs-CZ" sz="2400">
                          <a:effectLst/>
                        </a:rPr>
                        <a:t>dicação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zřeknutí se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en</a:t>
                      </a:r>
                      <a:r>
                        <a:rPr lang="cs-CZ" sz="2400">
                          <a:effectLst/>
                        </a:rPr>
                        <a:t>terrar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pohřbít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036733976"/>
                  </a:ext>
                </a:extLst>
              </a:tr>
              <a:tr h="38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contra</a:t>
                      </a:r>
                      <a:r>
                        <a:rPr lang="cs-CZ" sz="2400">
                          <a:effectLst/>
                        </a:rPr>
                        <a:t>dizer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protiřečit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intro</a:t>
                      </a:r>
                      <a:r>
                        <a:rPr lang="cs-CZ" sz="2400">
                          <a:effectLst/>
                        </a:rPr>
                        <a:t>duzir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uvést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225017596"/>
                  </a:ext>
                </a:extLst>
              </a:tr>
              <a:tr h="38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contra</a:t>
                      </a:r>
                      <a:r>
                        <a:rPr lang="cs-CZ" sz="2400">
                          <a:effectLst/>
                        </a:rPr>
                        <a:t>dição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protiřečení, 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intro</a:t>
                      </a:r>
                      <a:r>
                        <a:rPr lang="cs-CZ" sz="2400">
                          <a:effectLst/>
                        </a:rPr>
                        <a:t>missão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vměšování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076793612"/>
                  </a:ext>
                </a:extLst>
              </a:tr>
              <a:tr h="471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entre</a:t>
                      </a:r>
                      <a:r>
                        <a:rPr lang="cs-CZ" sz="2400">
                          <a:effectLst/>
                        </a:rPr>
                        <a:t>abrir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pootevřít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ob</a:t>
                      </a:r>
                      <a:r>
                        <a:rPr lang="cs-CZ" sz="2400">
                          <a:effectLst/>
                        </a:rPr>
                        <a:t>jecto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předmět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30414884"/>
                  </a:ext>
                </a:extLst>
              </a:tr>
              <a:tr h="38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entre</a:t>
                      </a:r>
                      <a:r>
                        <a:rPr lang="cs-CZ" sz="2400">
                          <a:effectLst/>
                        </a:rPr>
                        <a:t>linha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meziřádek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o</a:t>
                      </a:r>
                      <a:r>
                        <a:rPr lang="cs-CZ" sz="2400">
                          <a:effectLst/>
                        </a:rPr>
                        <a:t>correr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stát se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72691087"/>
                  </a:ext>
                </a:extLst>
              </a:tr>
              <a:tr h="38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ex</a:t>
                      </a:r>
                      <a:r>
                        <a:rPr lang="cs-CZ" sz="2400">
                          <a:effectLst/>
                        </a:rPr>
                        <a:t>portar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vyvážet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ob</a:t>
                      </a:r>
                      <a:r>
                        <a:rPr lang="cs-CZ" sz="2400">
                          <a:effectLst/>
                        </a:rPr>
                        <a:t>stáculo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překážka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339641834"/>
                  </a:ext>
                </a:extLst>
              </a:tr>
              <a:tr h="38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ex</a:t>
                      </a:r>
                      <a:r>
                        <a:rPr lang="cs-CZ" sz="2400">
                          <a:effectLst/>
                        </a:rPr>
                        <a:t>trair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vytrhnout, vytěžit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per</a:t>
                      </a:r>
                      <a:r>
                        <a:rPr lang="cs-CZ" sz="2400">
                          <a:effectLst/>
                        </a:rPr>
                        <a:t>correr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procestovat, projet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76201201"/>
                  </a:ext>
                </a:extLst>
              </a:tr>
              <a:tr h="380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 dirty="0" err="1">
                          <a:effectLst/>
                        </a:rPr>
                        <a:t>ex</a:t>
                      </a:r>
                      <a:r>
                        <a:rPr lang="cs-CZ" sz="2400" dirty="0" err="1">
                          <a:effectLst/>
                        </a:rPr>
                        <a:t>tracção</a:t>
                      </a:r>
                      <a:r>
                        <a:rPr lang="cs-CZ" sz="2400" dirty="0">
                          <a:effectLst/>
                        </a:rPr>
                        <a:t> </a:t>
                      </a:r>
                      <a:endParaRPr lang="cs-CZ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vytrhnutí, těžba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u="sng">
                          <a:effectLst/>
                        </a:rPr>
                        <a:t>per</a:t>
                      </a:r>
                      <a:r>
                        <a:rPr lang="cs-CZ" sz="2400">
                          <a:effectLst/>
                        </a:rPr>
                        <a:t>furar </a:t>
                      </a:r>
                      <a:endParaRPr lang="cs-CZ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provrtat, děrovat</a:t>
                      </a:r>
                      <a:endParaRPr lang="cs-CZ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38297425"/>
                  </a:ext>
                </a:extLst>
              </a:tr>
            </a:tbl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71D66BF3-3164-4228-B666-B7801670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41" y="3693253"/>
            <a:ext cx="184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516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KLÍČ</a:t>
            </a:r>
            <a:r>
              <a:rPr lang="cs-CZ" sz="7200" dirty="0"/>
              <a:t>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1D66BF3-3164-4228-B666-B7801670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41" y="3693253"/>
            <a:ext cx="184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130845F4-DE9D-4F93-A006-93B52E4B0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32419"/>
              </p:ext>
            </p:extLst>
          </p:nvPr>
        </p:nvGraphicFramePr>
        <p:xfrm>
          <a:off x="754940" y="2503960"/>
          <a:ext cx="7273444" cy="3373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61">
                  <a:extLst>
                    <a:ext uri="{9D8B030D-6E8A-4147-A177-3AD203B41FA5}">
                      <a16:colId xmlns:a16="http://schemas.microsoft.com/office/drawing/2014/main" val="83717709"/>
                    </a:ext>
                  </a:extLst>
                </a:gridCol>
                <a:gridCol w="1818361">
                  <a:extLst>
                    <a:ext uri="{9D8B030D-6E8A-4147-A177-3AD203B41FA5}">
                      <a16:colId xmlns:a16="http://schemas.microsoft.com/office/drawing/2014/main" val="2442606234"/>
                    </a:ext>
                  </a:extLst>
                </a:gridCol>
                <a:gridCol w="1818361">
                  <a:extLst>
                    <a:ext uri="{9D8B030D-6E8A-4147-A177-3AD203B41FA5}">
                      <a16:colId xmlns:a16="http://schemas.microsoft.com/office/drawing/2014/main" val="3596611370"/>
                    </a:ext>
                  </a:extLst>
                </a:gridCol>
                <a:gridCol w="1818361">
                  <a:extLst>
                    <a:ext uri="{9D8B030D-6E8A-4147-A177-3AD203B41FA5}">
                      <a16:colId xmlns:a16="http://schemas.microsoft.com/office/drawing/2014/main" val="1689824057"/>
                    </a:ext>
                  </a:extLst>
                </a:gridCol>
              </a:tblGrid>
              <a:tr h="4216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</a:t>
                      </a:r>
                      <a:r>
                        <a:rPr lang="cs-CZ" sz="2000">
                          <a:effectLst/>
                        </a:rPr>
                        <a:t>arquista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anarchista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arc</a:t>
                      </a:r>
                      <a:r>
                        <a:rPr lang="cs-CZ" sz="2000">
                          <a:effectLst/>
                        </a:rPr>
                        <a:t>anjo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archanděl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208453522"/>
                  </a:ext>
                </a:extLst>
              </a:tr>
              <a:tr h="4216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</a:t>
                      </a:r>
                      <a:r>
                        <a:rPr lang="cs-CZ" sz="2000">
                          <a:effectLst/>
                        </a:rPr>
                        <a:t>teu / fem. ateia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ateista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di</a:t>
                      </a:r>
                      <a:r>
                        <a:rPr lang="cs-CZ" sz="2000">
                          <a:effectLst/>
                        </a:rPr>
                        <a:t>ocese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diocéze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229690833"/>
                  </a:ext>
                </a:extLst>
              </a:tr>
              <a:tr h="4216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antí</a:t>
                      </a:r>
                      <a:r>
                        <a:rPr lang="cs-CZ" sz="2000">
                          <a:effectLst/>
                        </a:rPr>
                        <a:t>poda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protinožec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sí</a:t>
                      </a:r>
                      <a:r>
                        <a:rPr lang="cs-CZ" sz="2000">
                          <a:effectLst/>
                        </a:rPr>
                        <a:t>laba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slabika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860668175"/>
                  </a:ext>
                </a:extLst>
              </a:tr>
              <a:tr h="4216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arce</a:t>
                      </a:r>
                      <a:r>
                        <a:rPr lang="cs-CZ" sz="2000">
                          <a:effectLst/>
                        </a:rPr>
                        <a:t>bispo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arcibiskup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hipo</a:t>
                      </a:r>
                      <a:r>
                        <a:rPr lang="cs-CZ" sz="2000">
                          <a:effectLst/>
                        </a:rPr>
                        <a:t>tensão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hypotenze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80874405"/>
                  </a:ext>
                </a:extLst>
              </a:tr>
              <a:tr h="4216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arqué</a:t>
                      </a:r>
                      <a:r>
                        <a:rPr lang="cs-CZ" sz="2000">
                          <a:effectLst/>
                        </a:rPr>
                        <a:t>tipo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archetyp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pró</a:t>
                      </a:r>
                      <a:r>
                        <a:rPr lang="cs-CZ" sz="2000">
                          <a:effectLst/>
                        </a:rPr>
                        <a:t>logo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předmluva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258515792"/>
                  </a:ext>
                </a:extLst>
              </a:tr>
              <a:tr h="4216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effectLst/>
                        </a:rPr>
                        <a:t>perí</a:t>
                      </a:r>
                      <a:r>
                        <a:rPr lang="cs-CZ" sz="2000" dirty="0" err="1">
                          <a:effectLst/>
                        </a:rPr>
                        <a:t>frase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perifráze, opis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sim</a:t>
                      </a:r>
                      <a:r>
                        <a:rPr lang="cs-CZ" sz="2000">
                          <a:effectLst/>
                        </a:rPr>
                        <a:t>patia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sympatie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826305715"/>
                  </a:ext>
                </a:extLst>
              </a:tr>
              <a:tr h="4216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êx</a:t>
                      </a:r>
                      <a:r>
                        <a:rPr lang="cs-CZ" sz="2000">
                          <a:effectLst/>
                        </a:rPr>
                        <a:t>odo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exodus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pro</a:t>
                      </a:r>
                      <a:r>
                        <a:rPr lang="cs-CZ" sz="2000">
                          <a:effectLst/>
                        </a:rPr>
                        <a:t>gnóstico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prognóza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789596176"/>
                  </a:ext>
                </a:extLst>
              </a:tr>
              <a:tr h="4216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dia</a:t>
                      </a:r>
                      <a:r>
                        <a:rPr lang="cs-CZ" sz="2000">
                          <a:effectLst/>
                        </a:rPr>
                        <a:t>gnóstico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diagnóza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sin</a:t>
                      </a:r>
                      <a:r>
                        <a:rPr lang="cs-CZ" sz="2000">
                          <a:effectLst/>
                        </a:rPr>
                        <a:t>fonia 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symfonie 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995574853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A313AA04-E69C-4EC7-A791-06A79EF9A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560691"/>
            <a:ext cx="7992888" cy="8002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Vytvoř slova odvozená  prefixy latinského původu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-, a-, anti-,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arce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arque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-, peri-, e-,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arc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-, di, si-,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hipo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-, pro-, sim-, sin-.</a:t>
            </a: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203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6852D-50A7-4448-A5DD-88362CF2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4. Vytvoř augmentativa od následujících slov.</a:t>
            </a:r>
            <a:r>
              <a:rPr lang="cs-CZ" i="1" dirty="0"/>
              <a:t> </a:t>
            </a:r>
            <a:r>
              <a:rPr lang="cs-CZ" i="1" dirty="0" err="1"/>
              <a:t>rico</a:t>
            </a:r>
            <a:r>
              <a:rPr lang="cs-CZ" i="1" dirty="0"/>
              <a:t>→ </a:t>
            </a:r>
            <a:r>
              <a:rPr lang="cs-CZ" i="1" dirty="0" err="1"/>
              <a:t>ricaço</a:t>
            </a:r>
            <a:r>
              <a:rPr lang="cs-CZ" i="1" dirty="0"/>
              <a:t>, </a:t>
            </a:r>
            <a:r>
              <a:rPr lang="cs-CZ" i="1" dirty="0" err="1"/>
              <a:t>sábio</a:t>
            </a:r>
            <a:r>
              <a:rPr lang="cs-CZ" i="1" dirty="0"/>
              <a:t>→ </a:t>
            </a:r>
            <a:r>
              <a:rPr lang="cs-CZ" i="1" dirty="0" err="1"/>
              <a:t>sabichão</a:t>
            </a:r>
            <a:r>
              <a:rPr lang="cs-CZ" i="1" dirty="0"/>
              <a:t>, </a:t>
            </a:r>
            <a:r>
              <a:rPr lang="cs-CZ" i="1" dirty="0" err="1"/>
              <a:t>barba</a:t>
            </a:r>
            <a:r>
              <a:rPr lang="cs-CZ" i="1" dirty="0"/>
              <a:t>→ </a:t>
            </a:r>
            <a:r>
              <a:rPr lang="cs-CZ" i="1" dirty="0" err="1"/>
              <a:t>barbaça</a:t>
            </a:r>
            <a:r>
              <a:rPr lang="cs-CZ" i="1" dirty="0"/>
              <a:t>, animal→ </a:t>
            </a:r>
            <a:r>
              <a:rPr lang="cs-CZ" i="1" dirty="0" err="1"/>
              <a:t>animalaço</a:t>
            </a:r>
            <a:r>
              <a:rPr lang="cs-CZ" i="1" dirty="0"/>
              <a:t>, </a:t>
            </a:r>
            <a:r>
              <a:rPr lang="cs-CZ" i="1" dirty="0" err="1"/>
              <a:t>boca</a:t>
            </a:r>
            <a:r>
              <a:rPr lang="cs-CZ" i="1" dirty="0"/>
              <a:t>→ </a:t>
            </a:r>
            <a:r>
              <a:rPr lang="cs-CZ" i="1" dirty="0" err="1"/>
              <a:t>bocarra</a:t>
            </a:r>
            <a:r>
              <a:rPr lang="cs-CZ" i="1" dirty="0"/>
              <a:t>, </a:t>
            </a:r>
            <a:r>
              <a:rPr lang="cs-CZ" i="1" dirty="0" err="1"/>
              <a:t>cabeça</a:t>
            </a:r>
            <a:r>
              <a:rPr lang="cs-CZ" i="1" dirty="0"/>
              <a:t>→ </a:t>
            </a:r>
            <a:r>
              <a:rPr lang="cs-CZ" i="1" dirty="0" err="1"/>
              <a:t>cabeçorra</a:t>
            </a:r>
            <a:r>
              <a:rPr lang="cs-CZ" i="1" dirty="0"/>
              <a:t>, </a:t>
            </a:r>
            <a:r>
              <a:rPr lang="cs-CZ" i="1" dirty="0" err="1"/>
              <a:t>médico</a:t>
            </a:r>
            <a:r>
              <a:rPr lang="cs-CZ" i="1" dirty="0"/>
              <a:t>→ </a:t>
            </a:r>
            <a:r>
              <a:rPr lang="cs-CZ" i="1" dirty="0" err="1"/>
              <a:t>medicastro</a:t>
            </a:r>
            <a:r>
              <a:rPr lang="cs-CZ" i="1" dirty="0"/>
              <a:t>,  poeta→ </a:t>
            </a:r>
            <a:r>
              <a:rPr lang="cs-CZ" i="1" dirty="0" err="1"/>
              <a:t>poetastro</a:t>
            </a:r>
            <a:r>
              <a:rPr lang="cs-CZ" i="1" dirty="0"/>
              <a:t>, </a:t>
            </a:r>
            <a:r>
              <a:rPr lang="cs-CZ" i="1" dirty="0" err="1"/>
              <a:t>lobo</a:t>
            </a:r>
            <a:r>
              <a:rPr lang="cs-CZ" i="1" dirty="0"/>
              <a:t>→ </a:t>
            </a:r>
            <a:r>
              <a:rPr lang="cs-CZ" i="1" dirty="0" err="1"/>
              <a:t>lobaz</a:t>
            </a:r>
            <a:r>
              <a:rPr lang="cs-CZ" i="1" dirty="0"/>
              <a:t> 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24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99533"/>
            <a:ext cx="7960939" cy="913243"/>
          </a:xfrm>
        </p:spPr>
        <p:txBody>
          <a:bodyPr>
            <a:normAutofit/>
          </a:bodyPr>
          <a:lstStyle/>
          <a:p>
            <a:r>
              <a:rPr lang="cs-CZ"/>
              <a:t>ŘECKÉ PŘEDPONY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310516"/>
              </p:ext>
            </p:extLst>
          </p:nvPr>
        </p:nvGraphicFramePr>
        <p:xfrm>
          <a:off x="467544" y="1412776"/>
          <a:ext cx="8208912" cy="5307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6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1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</a:t>
                      </a:r>
                      <a:r>
                        <a:rPr lang="cs-CZ" sz="2000">
                          <a:effectLst/>
                        </a:rPr>
                        <a:t>arquista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anarchista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arc</a:t>
                      </a:r>
                      <a:r>
                        <a:rPr lang="cs-CZ" sz="2000">
                          <a:effectLst/>
                        </a:rPr>
                        <a:t>anjo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archanděl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</a:t>
                      </a:r>
                      <a:r>
                        <a:rPr lang="cs-CZ" sz="2000">
                          <a:effectLst/>
                        </a:rPr>
                        <a:t>teu / fem. ateia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ateista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di</a:t>
                      </a:r>
                      <a:r>
                        <a:rPr lang="cs-CZ" sz="2000">
                          <a:effectLst/>
                        </a:rPr>
                        <a:t>ocese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diocéze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aná</a:t>
                      </a:r>
                      <a:r>
                        <a:rPr lang="cs-CZ" sz="2000">
                          <a:effectLst/>
                        </a:rPr>
                        <a:t>fora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anafora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dis</a:t>
                      </a:r>
                      <a:r>
                        <a:rPr lang="cs-CZ" sz="2000">
                          <a:effectLst/>
                        </a:rPr>
                        <a:t>pneia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dušnost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anfí</a:t>
                      </a:r>
                      <a:r>
                        <a:rPr lang="cs-CZ" sz="2000">
                          <a:effectLst/>
                        </a:rPr>
                        <a:t>bio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obojživelník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ec</a:t>
                      </a:r>
                      <a:r>
                        <a:rPr lang="cs-CZ" sz="2000">
                          <a:effectLst/>
                        </a:rPr>
                        <a:t>lipse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zatmění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anfi</a:t>
                      </a:r>
                      <a:r>
                        <a:rPr lang="cs-CZ" sz="2000">
                          <a:effectLst/>
                        </a:rPr>
                        <a:t>teatro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amfiteátr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en</a:t>
                      </a:r>
                      <a:r>
                        <a:rPr lang="cs-CZ" sz="2000">
                          <a:effectLst/>
                        </a:rPr>
                        <a:t>céfalo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mozek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antí</a:t>
                      </a:r>
                      <a:r>
                        <a:rPr lang="cs-CZ" sz="2000">
                          <a:effectLst/>
                        </a:rPr>
                        <a:t>poda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protinožec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sí</a:t>
                      </a:r>
                      <a:r>
                        <a:rPr lang="cs-CZ" sz="2000">
                          <a:effectLst/>
                        </a:rPr>
                        <a:t>laba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slabika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apo</a:t>
                      </a:r>
                      <a:r>
                        <a:rPr lang="cs-CZ" sz="2000">
                          <a:effectLst/>
                        </a:rPr>
                        <a:t>geu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vrchol, vyvrcholení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e</a:t>
                      </a:r>
                      <a:r>
                        <a:rPr lang="cs-CZ" sz="2000" u="sng">
                          <a:effectLst/>
                        </a:rPr>
                        <a:t>v</a:t>
                      </a:r>
                      <a:r>
                        <a:rPr lang="cs-CZ" sz="2000">
                          <a:effectLst/>
                        </a:rPr>
                        <a:t>angelho 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evangelium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apó</a:t>
                      </a:r>
                      <a:r>
                        <a:rPr lang="cs-CZ" sz="2000">
                          <a:effectLst/>
                        </a:rPr>
                        <a:t>stata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odpadlík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hiper</a:t>
                      </a:r>
                      <a:r>
                        <a:rPr lang="cs-CZ" sz="2000">
                          <a:effectLst/>
                        </a:rPr>
                        <a:t>actividade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hyperaktivita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arce</a:t>
                      </a:r>
                      <a:r>
                        <a:rPr lang="cs-CZ" sz="2000">
                          <a:effectLst/>
                        </a:rPr>
                        <a:t>bispo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arcibiskup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hipo</a:t>
                      </a:r>
                      <a:r>
                        <a:rPr lang="cs-CZ" sz="2000">
                          <a:effectLst/>
                        </a:rPr>
                        <a:t>tensão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hypotenze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arqué</a:t>
                      </a:r>
                      <a:r>
                        <a:rPr lang="cs-CZ" sz="2000">
                          <a:effectLst/>
                        </a:rPr>
                        <a:t>tipo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archetyp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pró</a:t>
                      </a:r>
                      <a:r>
                        <a:rPr lang="cs-CZ" sz="2000">
                          <a:effectLst/>
                        </a:rPr>
                        <a:t>logo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předmluva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perí</a:t>
                      </a:r>
                      <a:r>
                        <a:rPr lang="cs-CZ" sz="2000">
                          <a:effectLst/>
                        </a:rPr>
                        <a:t>frase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perifráze, opis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sim</a:t>
                      </a:r>
                      <a:r>
                        <a:rPr lang="cs-CZ" sz="2000">
                          <a:effectLst/>
                        </a:rPr>
                        <a:t>patia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sympatie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êx</a:t>
                      </a:r>
                      <a:r>
                        <a:rPr lang="cs-CZ" sz="2000">
                          <a:effectLst/>
                        </a:rPr>
                        <a:t>odo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exodus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pro</a:t>
                      </a:r>
                      <a:r>
                        <a:rPr lang="cs-CZ" sz="2000">
                          <a:effectLst/>
                        </a:rPr>
                        <a:t>gnóstico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prognóza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dia</a:t>
                      </a:r>
                      <a:r>
                        <a:rPr lang="cs-CZ" sz="2000">
                          <a:effectLst/>
                        </a:rPr>
                        <a:t>gnóstico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diagnóza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sin</a:t>
                      </a:r>
                      <a:r>
                        <a:rPr lang="cs-CZ" sz="2000">
                          <a:effectLst/>
                        </a:rPr>
                        <a:t>fonia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symfonie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8932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6852D-50A7-4448-A5DD-88362CF2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5. Vytvoř deminutiva od následujících slov: </a:t>
            </a:r>
            <a:r>
              <a:rPr lang="cs-CZ" i="1" dirty="0"/>
              <a:t>  </a:t>
            </a:r>
            <a:r>
              <a:rPr lang="cs-CZ" i="1" dirty="0" err="1"/>
              <a:t>víbora</a:t>
            </a:r>
            <a:r>
              <a:rPr lang="cs-CZ" i="1" dirty="0"/>
              <a:t> → </a:t>
            </a:r>
            <a:r>
              <a:rPr lang="cs-CZ" i="1" dirty="0" err="1"/>
              <a:t>víborazinha</a:t>
            </a:r>
            <a:r>
              <a:rPr lang="cs-CZ" i="1" dirty="0"/>
              <a:t>; </a:t>
            </a:r>
            <a:r>
              <a:rPr lang="cs-CZ" i="1" dirty="0" err="1"/>
              <a:t>homem</a:t>
            </a:r>
            <a:r>
              <a:rPr lang="cs-CZ" i="1" dirty="0"/>
              <a:t>  →  </a:t>
            </a:r>
            <a:r>
              <a:rPr lang="cs-CZ" i="1" dirty="0" err="1"/>
              <a:t>homenzinho</a:t>
            </a:r>
            <a:r>
              <a:rPr lang="cs-CZ" i="1" dirty="0"/>
              <a:t>,</a:t>
            </a:r>
            <a:r>
              <a:rPr lang="cs-CZ" dirty="0"/>
              <a:t>  </a:t>
            </a:r>
            <a:r>
              <a:rPr lang="cs-CZ" i="1" dirty="0"/>
              <a:t>livro  →  </a:t>
            </a:r>
            <a:r>
              <a:rPr lang="cs-CZ" i="1" dirty="0" err="1"/>
              <a:t>livrinho</a:t>
            </a:r>
            <a:r>
              <a:rPr lang="cs-CZ" i="1" dirty="0"/>
              <a:t> → </a:t>
            </a:r>
            <a:r>
              <a:rPr lang="cs-CZ" i="1" dirty="0" err="1"/>
              <a:t>livrozinho</a:t>
            </a:r>
            <a:r>
              <a:rPr lang="cs-CZ" i="1" dirty="0"/>
              <a:t>, </a:t>
            </a:r>
            <a:r>
              <a:rPr lang="cs-CZ" i="1" dirty="0" err="1"/>
              <a:t>cadeira</a:t>
            </a:r>
            <a:r>
              <a:rPr lang="cs-CZ" i="1" dirty="0"/>
              <a:t>→ </a:t>
            </a:r>
            <a:r>
              <a:rPr lang="cs-CZ" i="1" dirty="0" err="1"/>
              <a:t>cadeirinha</a:t>
            </a:r>
            <a:r>
              <a:rPr lang="cs-CZ" i="1" dirty="0"/>
              <a:t> → </a:t>
            </a:r>
            <a:r>
              <a:rPr lang="cs-CZ" i="1" dirty="0" err="1"/>
              <a:t>cadeirazinha</a:t>
            </a:r>
            <a:r>
              <a:rPr lang="cs-CZ" i="1" dirty="0"/>
              <a:t>, </a:t>
            </a:r>
            <a:r>
              <a:rPr lang="cs-CZ" i="1" dirty="0" err="1"/>
              <a:t>percurso</a:t>
            </a:r>
            <a:r>
              <a:rPr lang="cs-CZ" i="1" dirty="0"/>
              <a:t> → </a:t>
            </a:r>
            <a:r>
              <a:rPr lang="cs-CZ" i="1" dirty="0" err="1"/>
              <a:t>percursozinho</a:t>
            </a:r>
            <a:r>
              <a:rPr lang="cs-CZ" i="1" dirty="0"/>
              <a:t> → </a:t>
            </a:r>
            <a:r>
              <a:rPr lang="cs-CZ" i="1" dirty="0" err="1"/>
              <a:t>percursinh</a:t>
            </a:r>
            <a:r>
              <a:rPr lang="cs-CZ" i="1" dirty="0"/>
              <a:t>, </a:t>
            </a:r>
            <a:r>
              <a:rPr lang="cs-CZ" i="1" dirty="0" err="1"/>
              <a:t>rendimento</a:t>
            </a:r>
            <a:r>
              <a:rPr lang="cs-CZ" i="1" dirty="0"/>
              <a:t> → </a:t>
            </a:r>
            <a:r>
              <a:rPr lang="cs-CZ" i="1" dirty="0" err="1"/>
              <a:t>rendimentozinho</a:t>
            </a:r>
            <a:r>
              <a:rPr lang="cs-CZ" i="1" dirty="0"/>
              <a:t> → </a:t>
            </a:r>
            <a:r>
              <a:rPr lang="cs-CZ" i="1" dirty="0" err="1"/>
              <a:t>rendimentinho</a:t>
            </a:r>
            <a:r>
              <a:rPr lang="cs-CZ" i="1" dirty="0"/>
              <a:t>, </a:t>
            </a:r>
            <a:r>
              <a:rPr lang="cs-CZ" i="1" dirty="0" err="1"/>
              <a:t>barba</a:t>
            </a:r>
            <a:r>
              <a:rPr lang="cs-CZ" i="1" dirty="0"/>
              <a:t>→  </a:t>
            </a:r>
            <a:r>
              <a:rPr lang="cs-CZ" i="1" dirty="0" err="1"/>
              <a:t>barbicha</a:t>
            </a:r>
            <a:r>
              <a:rPr lang="cs-CZ" i="1" dirty="0"/>
              <a:t>   </a:t>
            </a:r>
            <a:r>
              <a:rPr lang="cs-CZ" i="1" dirty="0" err="1"/>
              <a:t>verso→verseto</a:t>
            </a:r>
            <a:r>
              <a:rPr lang="cs-CZ" i="1" dirty="0"/>
              <a:t>  </a:t>
            </a:r>
            <a:r>
              <a:rPr lang="cs-CZ" i="1" dirty="0" err="1"/>
              <a:t>velho</a:t>
            </a:r>
            <a:r>
              <a:rPr lang="cs-CZ" i="1" dirty="0"/>
              <a:t> </a:t>
            </a:r>
            <a:r>
              <a:rPr lang="cs-CZ" dirty="0"/>
              <a:t>→</a:t>
            </a:r>
            <a:r>
              <a:rPr lang="cs-CZ" i="1" dirty="0" err="1"/>
              <a:t>velhote;filho</a:t>
            </a:r>
            <a:r>
              <a:rPr lang="cs-CZ" i="1" dirty="0"/>
              <a:t> → </a:t>
            </a:r>
            <a:r>
              <a:rPr lang="cs-CZ" i="1" dirty="0" err="1"/>
              <a:t>filhote</a:t>
            </a:r>
            <a:r>
              <a:rPr lang="cs-CZ" i="1" dirty="0"/>
              <a:t>; </a:t>
            </a:r>
            <a:r>
              <a:rPr lang="cs-CZ" i="1" dirty="0" err="1"/>
              <a:t>lebre</a:t>
            </a:r>
            <a:r>
              <a:rPr lang="cs-CZ" i="1" dirty="0"/>
              <a:t> </a:t>
            </a:r>
            <a:r>
              <a:rPr lang="cs-CZ" dirty="0"/>
              <a:t> →</a:t>
            </a:r>
            <a:r>
              <a:rPr lang="cs-CZ" i="1" dirty="0"/>
              <a:t> </a:t>
            </a:r>
            <a:r>
              <a:rPr lang="cs-CZ" i="1" dirty="0" err="1"/>
              <a:t>lebrote</a:t>
            </a:r>
            <a:r>
              <a:rPr lang="cs-CZ" i="1" dirty="0"/>
              <a:t>, </a:t>
            </a:r>
            <a:r>
              <a:rPr lang="cs-CZ" i="1" dirty="0" err="1"/>
              <a:t>beber</a:t>
            </a:r>
            <a:r>
              <a:rPr lang="cs-CZ" dirty="0"/>
              <a:t> → </a:t>
            </a:r>
            <a:r>
              <a:rPr lang="cs-CZ" i="1" dirty="0" err="1"/>
              <a:t>bebericar</a:t>
            </a:r>
            <a:r>
              <a:rPr lang="cs-CZ" i="1" dirty="0"/>
              <a:t>, </a:t>
            </a:r>
            <a:r>
              <a:rPr lang="cs-CZ" i="1" dirty="0" err="1"/>
              <a:t>dormir</a:t>
            </a:r>
            <a:r>
              <a:rPr lang="cs-CZ" i="1" dirty="0"/>
              <a:t> </a:t>
            </a:r>
            <a:r>
              <a:rPr lang="cs-CZ" dirty="0"/>
              <a:t>→</a:t>
            </a:r>
            <a:r>
              <a:rPr lang="cs-CZ" i="1" dirty="0"/>
              <a:t> </a:t>
            </a:r>
            <a:r>
              <a:rPr lang="cs-CZ" i="1" dirty="0" err="1"/>
              <a:t>dormitar</a:t>
            </a:r>
            <a:r>
              <a:rPr lang="cs-CZ" i="1" dirty="0"/>
              <a:t>; </a:t>
            </a:r>
            <a:r>
              <a:rPr lang="cs-CZ" i="1" dirty="0" err="1"/>
              <a:t>saltar</a:t>
            </a:r>
            <a:r>
              <a:rPr lang="cs-CZ" i="1" dirty="0"/>
              <a:t> </a:t>
            </a:r>
            <a:r>
              <a:rPr lang="cs-CZ" dirty="0"/>
              <a:t>→</a:t>
            </a:r>
            <a:r>
              <a:rPr lang="cs-CZ" i="1" dirty="0"/>
              <a:t> </a:t>
            </a:r>
            <a:r>
              <a:rPr lang="cs-CZ" i="1" dirty="0" err="1"/>
              <a:t>saltitar</a:t>
            </a:r>
            <a:r>
              <a:rPr lang="cs-CZ" i="1" dirty="0"/>
              <a:t>.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 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27420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6852D-50A7-4448-A5DD-88362CF2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6. Vytvoř knižní deminutiva:  </a:t>
            </a:r>
            <a:r>
              <a:rPr lang="cs-CZ" i="1" dirty="0" err="1"/>
              <a:t>corpo</a:t>
            </a:r>
            <a:r>
              <a:rPr lang="cs-CZ" i="1" dirty="0"/>
              <a:t>→	</a:t>
            </a:r>
            <a:r>
              <a:rPr lang="cs-CZ" i="1" dirty="0" err="1"/>
              <a:t>corpúsculo</a:t>
            </a:r>
            <a:r>
              <a:rPr lang="cs-CZ" i="1" dirty="0"/>
              <a:t> , </a:t>
            </a:r>
            <a:r>
              <a:rPr lang="cs-CZ" i="1" dirty="0" err="1"/>
              <a:t>febre</a:t>
            </a:r>
            <a:r>
              <a:rPr lang="cs-CZ" i="1" dirty="0"/>
              <a:t> → </a:t>
            </a:r>
            <a:r>
              <a:rPr lang="cs-CZ" i="1" dirty="0" err="1"/>
              <a:t>febrícula</a:t>
            </a:r>
            <a:r>
              <a:rPr lang="cs-CZ" i="1" dirty="0"/>
              <a:t>, </a:t>
            </a:r>
            <a:r>
              <a:rPr lang="cs-CZ" i="1" dirty="0" err="1"/>
              <a:t>globo</a:t>
            </a:r>
            <a:r>
              <a:rPr lang="cs-CZ" i="1" dirty="0"/>
              <a:t> → </a:t>
            </a:r>
            <a:r>
              <a:rPr lang="cs-CZ" i="1" dirty="0" err="1"/>
              <a:t>glóbulo</a:t>
            </a:r>
            <a:r>
              <a:rPr lang="cs-CZ" i="1" dirty="0"/>
              <a:t>, </a:t>
            </a:r>
            <a:r>
              <a:rPr lang="cs-CZ" i="1" dirty="0" err="1"/>
              <a:t>gota</a:t>
            </a:r>
            <a:r>
              <a:rPr lang="cs-CZ" i="1" dirty="0"/>
              <a:t> → </a:t>
            </a:r>
            <a:r>
              <a:rPr lang="cs-CZ" i="1" dirty="0" err="1"/>
              <a:t>gotícula</a:t>
            </a:r>
            <a:r>
              <a:rPr lang="cs-CZ" i="1" dirty="0"/>
              <a:t>, </a:t>
            </a:r>
            <a:r>
              <a:rPr lang="cs-CZ" i="1" dirty="0" err="1"/>
              <a:t>grão</a:t>
            </a:r>
            <a:r>
              <a:rPr lang="cs-CZ" i="1" dirty="0"/>
              <a:t> → </a:t>
            </a:r>
            <a:r>
              <a:rPr lang="cs-CZ" i="1" dirty="0" err="1"/>
              <a:t>grânulo</a:t>
            </a:r>
            <a:r>
              <a:rPr lang="cs-CZ" i="1" dirty="0"/>
              <a:t>, parte → </a:t>
            </a:r>
            <a:r>
              <a:rPr lang="cs-CZ" i="1" dirty="0" err="1"/>
              <a:t>partícula</a:t>
            </a:r>
            <a:r>
              <a:rPr lang="cs-CZ" i="1" dirty="0"/>
              <a:t>, </a:t>
            </a:r>
            <a:r>
              <a:rPr lang="cs-CZ" i="1" dirty="0" err="1"/>
              <a:t>verso</a:t>
            </a:r>
            <a:r>
              <a:rPr lang="cs-CZ" i="1" dirty="0"/>
              <a:t> →</a:t>
            </a:r>
            <a:r>
              <a:rPr lang="cs-CZ" i="1" dirty="0" err="1"/>
              <a:t>versículo</a:t>
            </a:r>
            <a:r>
              <a:rPr lang="cs-CZ" i="1" dirty="0"/>
              <a:t>.</a:t>
            </a:r>
            <a:r>
              <a:rPr lang="cs-CZ" dirty="0"/>
              <a:t>  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28470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6852D-50A7-4448-A5DD-88362CF2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7. Vytvoř hromadná podstatná jména od: </a:t>
            </a:r>
            <a:r>
              <a:rPr lang="cs-CZ" dirty="0" err="1"/>
              <a:t>boi</a:t>
            </a:r>
            <a:r>
              <a:rPr lang="cs-CZ" i="1" dirty="0" err="1"/>
              <a:t>→boiada</a:t>
            </a:r>
            <a:r>
              <a:rPr lang="cs-CZ" dirty="0"/>
              <a:t>, </a:t>
            </a:r>
            <a:r>
              <a:rPr lang="cs-CZ" dirty="0" err="1"/>
              <a:t>papel</a:t>
            </a:r>
            <a:r>
              <a:rPr lang="cs-CZ" i="1" dirty="0" err="1"/>
              <a:t>→papelada</a:t>
            </a:r>
            <a:r>
              <a:rPr lang="cs-CZ" dirty="0"/>
              <a:t>, </a:t>
            </a:r>
            <a:r>
              <a:rPr lang="cs-CZ" dirty="0" err="1"/>
              <a:t>folha</a:t>
            </a:r>
            <a:r>
              <a:rPr lang="cs-CZ" i="1" dirty="0" err="1"/>
              <a:t>→folhagem</a:t>
            </a:r>
            <a:r>
              <a:rPr lang="cs-CZ" i="1" dirty="0"/>
              <a:t>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58599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6852D-50A7-4448-A5DD-88362CF2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8. vytvoř podstatná jména od přídavných jmen: </a:t>
            </a:r>
            <a:r>
              <a:rPr lang="cs-CZ" dirty="0" err="1"/>
              <a:t>cruel</a:t>
            </a:r>
            <a:r>
              <a:rPr lang="cs-CZ" dirty="0"/>
              <a:t>,</a:t>
            </a:r>
            <a:r>
              <a:rPr lang="cs-CZ" i="1" dirty="0"/>
              <a:t> → </a:t>
            </a:r>
            <a:r>
              <a:rPr lang="cs-CZ" i="1" dirty="0" err="1"/>
              <a:t>crueldade</a:t>
            </a:r>
            <a:r>
              <a:rPr lang="cs-CZ" i="1" dirty="0"/>
              <a:t>, </a:t>
            </a:r>
            <a:r>
              <a:rPr lang="cs-CZ" i="1" dirty="0" err="1"/>
              <a:t>digno→dignidade</a:t>
            </a:r>
            <a:r>
              <a:rPr lang="cs-CZ" i="1" dirty="0"/>
              <a:t>, </a:t>
            </a:r>
            <a:r>
              <a:rPr lang="cs-CZ" i="1" dirty="0" err="1"/>
              <a:t>belo→beleza</a:t>
            </a:r>
            <a:r>
              <a:rPr lang="cs-CZ" i="1" dirty="0"/>
              <a:t>, </a:t>
            </a:r>
            <a:r>
              <a:rPr lang="cs-CZ" i="1" dirty="0" err="1"/>
              <a:t>feliz</a:t>
            </a:r>
            <a:r>
              <a:rPr lang="cs-CZ" i="1" dirty="0"/>
              <a:t>-→</a:t>
            </a:r>
            <a:r>
              <a:rPr lang="cs-CZ" i="1" dirty="0" err="1"/>
              <a:t>felicidade</a:t>
            </a:r>
            <a:r>
              <a:rPr lang="cs-CZ" i="1" dirty="0"/>
              <a:t>, </a:t>
            </a:r>
            <a:r>
              <a:rPr lang="cs-CZ" i="1" dirty="0" err="1"/>
              <a:t>rico→riqueza</a:t>
            </a:r>
            <a:r>
              <a:rPr lang="cs-CZ" i="1" dirty="0"/>
              <a:t>, </a:t>
            </a:r>
            <a:r>
              <a:rPr lang="cs-CZ" i="1" dirty="0" err="1"/>
              <a:t>amargo→amargura</a:t>
            </a:r>
            <a:r>
              <a:rPr lang="cs-CZ" i="1" dirty="0"/>
              <a:t>, </a:t>
            </a:r>
            <a:r>
              <a:rPr lang="cs-CZ" i="1" dirty="0" err="1"/>
              <a:t>grato→gratidão</a:t>
            </a:r>
            <a:r>
              <a:rPr lang="cs-CZ" i="1" dirty="0"/>
              <a:t>, </a:t>
            </a:r>
            <a:r>
              <a:rPr lang="cs-CZ" i="1" dirty="0" err="1"/>
              <a:t>velho→velhice</a:t>
            </a:r>
            <a:r>
              <a:rPr lang="cs-CZ" i="1" dirty="0"/>
              <a:t>, </a:t>
            </a:r>
            <a:r>
              <a:rPr lang="cs-CZ" i="1" dirty="0" err="1"/>
              <a:t>amável</a:t>
            </a:r>
            <a:r>
              <a:rPr lang="cs-CZ" i="1" dirty="0"/>
              <a:t> → </a:t>
            </a:r>
            <a:r>
              <a:rPr lang="cs-CZ" i="1" dirty="0" err="1"/>
              <a:t>amabilidade</a:t>
            </a:r>
            <a:r>
              <a:rPr lang="cs-CZ" i="1" dirty="0"/>
              <a:t>. 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68079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6852D-50A7-4448-A5DD-88362CF2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i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9. </a:t>
            </a:r>
            <a:r>
              <a:rPr lang="cs-CZ" dirty="0"/>
              <a:t>Vytvoř název národnosti či původu od následujících zeměpisných názvů:</a:t>
            </a:r>
            <a:r>
              <a:rPr lang="cs-CZ" i="1" dirty="0"/>
              <a:t> </a:t>
            </a:r>
            <a:r>
              <a:rPr lang="cs-CZ" i="1" dirty="0" err="1"/>
              <a:t>Braga</a:t>
            </a:r>
            <a:r>
              <a:rPr lang="cs-CZ" b="1" dirty="0"/>
              <a:t> </a:t>
            </a:r>
            <a:r>
              <a:rPr lang="cs-CZ" i="1" dirty="0"/>
              <a:t>→</a:t>
            </a:r>
            <a:r>
              <a:rPr lang="cs-CZ" i="1" dirty="0" err="1"/>
              <a:t>braguense</a:t>
            </a:r>
            <a:r>
              <a:rPr lang="cs-CZ" i="1" dirty="0"/>
              <a:t>, </a:t>
            </a:r>
            <a:r>
              <a:rPr lang="cs-CZ" i="1" dirty="0" err="1"/>
              <a:t>Lisboa</a:t>
            </a:r>
            <a:r>
              <a:rPr lang="cs-CZ" i="1" dirty="0"/>
              <a:t> → </a:t>
            </a:r>
            <a:r>
              <a:rPr lang="cs-CZ" i="1" dirty="0" err="1"/>
              <a:t>lisboeta</a:t>
            </a:r>
            <a:r>
              <a:rPr lang="cs-CZ" i="1" dirty="0"/>
              <a:t>, </a:t>
            </a:r>
            <a:r>
              <a:rPr lang="cs-CZ" i="1" dirty="0" err="1"/>
              <a:t>Brasil</a:t>
            </a:r>
            <a:r>
              <a:rPr lang="cs-CZ" i="1" dirty="0"/>
              <a:t> → </a:t>
            </a:r>
            <a:r>
              <a:rPr lang="cs-CZ" i="1" dirty="0" err="1"/>
              <a:t>brasileiro</a:t>
            </a:r>
            <a:r>
              <a:rPr lang="cs-CZ" i="1" dirty="0"/>
              <a:t>, Portugal→ </a:t>
            </a:r>
            <a:r>
              <a:rPr lang="cs-CZ" i="1" dirty="0" err="1"/>
              <a:t>português</a:t>
            </a:r>
            <a:r>
              <a:rPr lang="cs-CZ" i="1" dirty="0"/>
              <a:t>, </a:t>
            </a:r>
            <a:r>
              <a:rPr lang="cs-CZ" i="1" dirty="0" err="1"/>
              <a:t>Alemanha→alemã</a:t>
            </a:r>
            <a:r>
              <a:rPr lang="cs-CZ" i="1" dirty="0"/>
              <a:t>, </a:t>
            </a:r>
            <a:r>
              <a:rPr lang="cs-CZ" i="1" dirty="0" err="1"/>
              <a:t>Canadá-canadense</a:t>
            </a:r>
            <a:r>
              <a:rPr lang="cs-CZ" i="1" dirty="0"/>
              <a:t>,, Europa →</a:t>
            </a:r>
            <a:r>
              <a:rPr lang="cs-CZ" i="1" dirty="0" err="1"/>
              <a:t>europeu</a:t>
            </a:r>
            <a:r>
              <a:rPr lang="cs-CZ" i="1" dirty="0"/>
              <a:t>.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0093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8846B-C569-47BA-A67D-70C6C4FD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6852D-50A7-4448-A5DD-88362CF2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i="1" dirty="0"/>
              <a:t> </a:t>
            </a:r>
            <a:r>
              <a:rPr lang="cs-CZ" dirty="0"/>
              <a:t>10. Vytvoř </a:t>
            </a:r>
            <a:r>
              <a:rPr lang="cs-CZ" dirty="0" err="1"/>
              <a:t>parasynteticky</a:t>
            </a:r>
            <a:r>
              <a:rPr lang="cs-CZ" dirty="0"/>
              <a:t> odvozená slova od: </a:t>
            </a:r>
            <a:r>
              <a:rPr lang="cs-CZ" i="1" dirty="0" err="1"/>
              <a:t>alma→desalmado</a:t>
            </a:r>
            <a:r>
              <a:rPr lang="cs-CZ" i="1" dirty="0"/>
              <a:t>, </a:t>
            </a:r>
            <a:r>
              <a:rPr lang="cs-CZ" i="1" dirty="0" err="1"/>
              <a:t>pátria→repatriar</a:t>
            </a:r>
            <a:r>
              <a:rPr lang="cs-CZ" i="1" dirty="0"/>
              <a:t>, </a:t>
            </a:r>
            <a:r>
              <a:rPr lang="cs-CZ" i="1" dirty="0" err="1"/>
              <a:t>repatriação</a:t>
            </a:r>
            <a:r>
              <a:rPr lang="cs-CZ" i="1" dirty="0"/>
              <a:t>, </a:t>
            </a:r>
            <a:r>
              <a:rPr lang="cs-CZ" i="1" dirty="0" err="1"/>
              <a:t>manhã→amanhecer</a:t>
            </a:r>
            <a:r>
              <a:rPr lang="cs-CZ" i="1" dirty="0"/>
              <a:t>, </a:t>
            </a:r>
            <a:r>
              <a:rPr lang="cs-CZ" i="1" dirty="0" err="1"/>
              <a:t>noite→anoitecer</a:t>
            </a:r>
            <a:r>
              <a:rPr lang="cs-CZ" i="1" dirty="0"/>
              <a:t>, </a:t>
            </a:r>
            <a:r>
              <a:rPr lang="cs-CZ" i="1" dirty="0" err="1"/>
              <a:t>velho→envelhecer</a:t>
            </a:r>
            <a:r>
              <a:rPr lang="cs-CZ" i="1" dirty="0"/>
              <a:t>, </a:t>
            </a:r>
            <a:r>
              <a:rPr lang="cs-CZ" i="1" dirty="0" err="1"/>
              <a:t>jovem-rejuvenescer</a:t>
            </a:r>
            <a:r>
              <a:rPr lang="cs-CZ" i="1" dirty="0"/>
              <a:t>.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02773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B6399-8711-4890-8454-B4D125A0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NEOLOGISMY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6CF727-595A-4FCD-934D-6E46A555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Zkuste najít co nejvíce odvozených či komponovaných slov od základu: </a:t>
            </a:r>
          </a:p>
          <a:p>
            <a:pPr algn="ctr"/>
            <a:r>
              <a:rPr lang="cs-CZ" sz="3600" b="1" dirty="0"/>
              <a:t>COVID</a:t>
            </a:r>
          </a:p>
          <a:p>
            <a:pPr algn="ctr"/>
            <a:r>
              <a:rPr lang="cs-CZ" sz="3600" b="1" dirty="0"/>
              <a:t>SARS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1220427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talian Flag Thank You Grazie! Classic Round Sticker | Zazzle.com | Italian  flag, Make your own stickers, Round stickers">
            <a:extLst>
              <a:ext uri="{FF2B5EF4-FFF2-40B4-BE49-F238E27FC236}">
                <a16:creationId xmlns:a16="http://schemas.microsoft.com/office/drawing/2014/main" id="{2D66917E-7F0A-4F2E-95E2-10397C98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0" y="2389443"/>
            <a:ext cx="2079110" cy="20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uito obrigado por esse ano! - Cloud Dev LocaRoupas">
            <a:extLst>
              <a:ext uri="{FF2B5EF4-FFF2-40B4-BE49-F238E27FC236}">
                <a16:creationId xmlns:a16="http://schemas.microsoft.com/office/drawing/2014/main" id="{3E901125-22F0-4622-82F1-CE458EBFB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6260" y="2171584"/>
            <a:ext cx="5013840" cy="251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30F1A7-8F20-4D05-AD37-449564BA8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8"/>
    </mc:Choice>
    <mc:Fallback xmlns="">
      <p:transition spd="slow" advTm="586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116633"/>
            <a:ext cx="4392490" cy="1080120"/>
          </a:xfrm>
        </p:spPr>
        <p:txBody>
          <a:bodyPr>
            <a:normAutofit fontScale="90000"/>
          </a:bodyPr>
          <a:lstStyle/>
          <a:p>
            <a:r>
              <a:rPr lang="pt-PT" dirty="0"/>
              <a:t>DERIVAÇÃO PREFIXOS GREGOS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67544" y="1412776"/>
          <a:ext cx="4248472" cy="4899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effectLst/>
                        </a:rPr>
                        <a:t>an</a:t>
                      </a:r>
                      <a:r>
                        <a:rPr lang="cs-CZ" sz="2000" dirty="0" err="1">
                          <a:effectLst/>
                        </a:rPr>
                        <a:t>arquista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effectLst/>
                        </a:rPr>
                        <a:t>arc</a:t>
                      </a:r>
                      <a:r>
                        <a:rPr lang="cs-CZ" sz="2000" dirty="0" err="1">
                          <a:effectLst/>
                        </a:rPr>
                        <a:t>anjo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effectLst/>
                        </a:rPr>
                        <a:t>a</a:t>
                      </a:r>
                      <a:r>
                        <a:rPr lang="cs-CZ" sz="2000" dirty="0" err="1">
                          <a:effectLst/>
                        </a:rPr>
                        <a:t>teu</a:t>
                      </a:r>
                      <a:r>
                        <a:rPr lang="cs-CZ" sz="2000" dirty="0">
                          <a:effectLst/>
                        </a:rPr>
                        <a:t> / </a:t>
                      </a:r>
                      <a:r>
                        <a:rPr lang="cs-CZ" sz="2000" dirty="0" err="1">
                          <a:effectLst/>
                        </a:rPr>
                        <a:t>fem</a:t>
                      </a:r>
                      <a:r>
                        <a:rPr lang="cs-CZ" sz="2000" dirty="0">
                          <a:effectLst/>
                        </a:rPr>
                        <a:t>. </a:t>
                      </a:r>
                      <a:r>
                        <a:rPr lang="cs-CZ" sz="2000" dirty="0" err="1">
                          <a:effectLst/>
                        </a:rPr>
                        <a:t>ateia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effectLst/>
                        </a:rPr>
                        <a:t>di</a:t>
                      </a:r>
                      <a:r>
                        <a:rPr lang="cs-CZ" sz="2000" dirty="0" err="1">
                          <a:effectLst/>
                        </a:rPr>
                        <a:t>ocese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aná</a:t>
                      </a:r>
                      <a:r>
                        <a:rPr lang="cs-CZ" sz="2000">
                          <a:effectLst/>
                        </a:rPr>
                        <a:t>fora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effectLst/>
                        </a:rPr>
                        <a:t>dis</a:t>
                      </a:r>
                      <a:r>
                        <a:rPr lang="cs-CZ" sz="2000" dirty="0" err="1">
                          <a:effectLst/>
                        </a:rPr>
                        <a:t>pneia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anfí</a:t>
                      </a:r>
                      <a:r>
                        <a:rPr lang="cs-CZ" sz="2000">
                          <a:effectLst/>
                        </a:rPr>
                        <a:t>bio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solidFill>
                            <a:srgbClr val="00B0F0"/>
                          </a:solidFill>
                          <a:effectLst/>
                        </a:rPr>
                        <a:t>ec</a:t>
                      </a:r>
                      <a:r>
                        <a:rPr lang="cs-CZ" sz="2000" dirty="0" err="1">
                          <a:solidFill>
                            <a:srgbClr val="00B0F0"/>
                          </a:solidFill>
                          <a:effectLst/>
                        </a:rPr>
                        <a:t>lipse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solidFill>
                            <a:srgbClr val="00B0F0"/>
                          </a:solidFill>
                          <a:effectLst/>
                        </a:rPr>
                        <a:t>anfi</a:t>
                      </a:r>
                      <a:r>
                        <a:rPr lang="cs-CZ" sz="2000" dirty="0" err="1">
                          <a:solidFill>
                            <a:srgbClr val="00B0F0"/>
                          </a:solidFill>
                          <a:effectLst/>
                        </a:rPr>
                        <a:t>teatro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en</a:t>
                      </a:r>
                      <a:r>
                        <a:rPr lang="cs-CZ" sz="2000">
                          <a:effectLst/>
                        </a:rPr>
                        <a:t>céfalo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>
                          <a:effectLst/>
                        </a:rPr>
                        <a:t>apo</a:t>
                      </a:r>
                      <a:r>
                        <a:rPr lang="cs-CZ" sz="2000" dirty="0">
                          <a:effectLst/>
                        </a:rPr>
                        <a:t>geu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e</a:t>
                      </a:r>
                      <a:r>
                        <a:rPr lang="cs-CZ" sz="2000" u="sng" dirty="0" err="1">
                          <a:effectLst/>
                        </a:rPr>
                        <a:t>v</a:t>
                      </a:r>
                      <a:r>
                        <a:rPr lang="cs-CZ" sz="2000" dirty="0" err="1">
                          <a:effectLst/>
                        </a:rPr>
                        <a:t>angelho</a:t>
                      </a:r>
                      <a:r>
                        <a:rPr lang="cs-CZ" sz="2000" dirty="0">
                          <a:effectLst/>
                        </a:rPr>
                        <a:t> 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apó</a:t>
                      </a:r>
                      <a:r>
                        <a:rPr lang="cs-CZ" sz="2000">
                          <a:effectLst/>
                        </a:rPr>
                        <a:t>stata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solidFill>
                            <a:srgbClr val="00B0F0"/>
                          </a:solidFill>
                          <a:effectLst/>
                        </a:rPr>
                        <a:t>hiper</a:t>
                      </a:r>
                      <a:r>
                        <a:rPr lang="cs-CZ" sz="2000" dirty="0" err="1">
                          <a:solidFill>
                            <a:srgbClr val="00B0F0"/>
                          </a:solidFill>
                          <a:effectLst/>
                        </a:rPr>
                        <a:t>actividade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arce</a:t>
                      </a:r>
                      <a:r>
                        <a:rPr lang="cs-CZ" sz="2000">
                          <a:effectLst/>
                        </a:rPr>
                        <a:t>bispo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solidFill>
                            <a:srgbClr val="00B0F0"/>
                          </a:solidFill>
                          <a:effectLst/>
                        </a:rPr>
                        <a:t>hipo</a:t>
                      </a:r>
                      <a:r>
                        <a:rPr lang="cs-CZ" sz="2000" dirty="0" err="1">
                          <a:solidFill>
                            <a:srgbClr val="00B0F0"/>
                          </a:solidFill>
                          <a:effectLst/>
                        </a:rPr>
                        <a:t>tensão</a:t>
                      </a:r>
                      <a:endParaRPr lang="cs-CZ" sz="2400" dirty="0">
                        <a:solidFill>
                          <a:srgbClr val="00B0F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arqué</a:t>
                      </a:r>
                      <a:r>
                        <a:rPr lang="cs-CZ" sz="2000">
                          <a:effectLst/>
                        </a:rPr>
                        <a:t>tipo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effectLst/>
                        </a:rPr>
                        <a:t>pró</a:t>
                      </a:r>
                      <a:r>
                        <a:rPr lang="cs-CZ" sz="2000" dirty="0" err="1">
                          <a:effectLst/>
                        </a:rPr>
                        <a:t>logo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solidFill>
                            <a:srgbClr val="00B0F0"/>
                          </a:solidFill>
                          <a:effectLst/>
                        </a:rPr>
                        <a:t>perí</a:t>
                      </a:r>
                      <a:r>
                        <a:rPr lang="cs-CZ" sz="2000" dirty="0" err="1">
                          <a:solidFill>
                            <a:srgbClr val="00B0F0"/>
                          </a:solidFill>
                          <a:effectLst/>
                        </a:rPr>
                        <a:t>frase</a:t>
                      </a:r>
                      <a:endParaRPr lang="cs-CZ" sz="2400" dirty="0">
                        <a:solidFill>
                          <a:srgbClr val="00B0F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solidFill>
                            <a:srgbClr val="00B0F0"/>
                          </a:solidFill>
                          <a:effectLst/>
                        </a:rPr>
                        <a:t>sim</a:t>
                      </a:r>
                      <a:r>
                        <a:rPr lang="cs-CZ" sz="2000" dirty="0" err="1">
                          <a:solidFill>
                            <a:srgbClr val="00B0F0"/>
                          </a:solidFill>
                          <a:effectLst/>
                        </a:rPr>
                        <a:t>patia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>
                          <a:effectLst/>
                        </a:rPr>
                        <a:t>êx</a:t>
                      </a:r>
                      <a:r>
                        <a:rPr lang="cs-CZ" sz="2000">
                          <a:effectLst/>
                        </a:rPr>
                        <a:t>odo </a:t>
                      </a:r>
                      <a:endParaRPr lang="cs-CZ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effectLst/>
                        </a:rPr>
                        <a:t>pro</a:t>
                      </a:r>
                      <a:r>
                        <a:rPr lang="cs-CZ" sz="2000" dirty="0" err="1">
                          <a:effectLst/>
                        </a:rPr>
                        <a:t>gnóstico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8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 err="1">
                          <a:solidFill>
                            <a:srgbClr val="00B0F0"/>
                          </a:solidFill>
                          <a:effectLst/>
                        </a:rPr>
                        <a:t>dia</a:t>
                      </a:r>
                      <a:r>
                        <a:rPr lang="cs-CZ" sz="2000" dirty="0" err="1">
                          <a:solidFill>
                            <a:srgbClr val="00B0F0"/>
                          </a:solidFill>
                          <a:effectLst/>
                        </a:rPr>
                        <a:t>gnóstico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u="sng" dirty="0">
                          <a:effectLst/>
                        </a:rPr>
                        <a:t>sin</a:t>
                      </a:r>
                      <a:r>
                        <a:rPr lang="cs-CZ" sz="2000" dirty="0">
                          <a:effectLst/>
                        </a:rPr>
                        <a:t>fonia </a:t>
                      </a:r>
                      <a:endParaRPr lang="cs-CZ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198" marR="2719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D08826C1-3D3C-4CFD-A69D-55DBB4F439DA}"/>
              </a:ext>
            </a:extLst>
          </p:cNvPr>
          <p:cNvSpPr/>
          <p:nvPr/>
        </p:nvSpPr>
        <p:spPr>
          <a:xfrm>
            <a:off x="4716016" y="0"/>
            <a:ext cx="439248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/>
              <a:t>A- , NA (privação, negação)</a:t>
            </a:r>
          </a:p>
          <a:p>
            <a:r>
              <a:rPr lang="pt-PT" dirty="0"/>
              <a:t>ANA- (repetição, separação)</a:t>
            </a:r>
          </a:p>
          <a:p>
            <a:r>
              <a:rPr lang="pt-PT" dirty="0">
                <a:solidFill>
                  <a:schemeClr val="bg1"/>
                </a:solidFill>
                <a:highlight>
                  <a:srgbClr val="FF0000"/>
                </a:highlight>
              </a:rPr>
              <a:t>ANFI-</a:t>
            </a:r>
            <a:r>
              <a:rPr lang="pt-PT" dirty="0">
                <a:highlight>
                  <a:srgbClr val="FF0000"/>
                </a:highlight>
              </a:rPr>
              <a:t> (duplicidade, ao redor)</a:t>
            </a:r>
          </a:p>
          <a:p>
            <a:r>
              <a:rPr lang="pt-PT" dirty="0"/>
              <a:t>ANTI- (oposição)</a:t>
            </a:r>
          </a:p>
          <a:p>
            <a:r>
              <a:rPr lang="pt-PT" dirty="0"/>
              <a:t>APO-separação, afastamento, longe de)</a:t>
            </a:r>
          </a:p>
          <a:p>
            <a:r>
              <a:rPr lang="pt-PT" dirty="0"/>
              <a:t>ARQUI (posição superior)</a:t>
            </a:r>
          </a:p>
          <a:p>
            <a:r>
              <a:rPr lang="pt-PT" dirty="0"/>
              <a:t>CATA- (movimento para baixo)</a:t>
            </a:r>
          </a:p>
          <a:p>
            <a:r>
              <a:rPr lang="pt-PT" dirty="0">
                <a:highlight>
                  <a:srgbClr val="FF0000"/>
                </a:highlight>
              </a:rPr>
              <a:t>DIA-	 (através de)</a:t>
            </a:r>
          </a:p>
          <a:p>
            <a:r>
              <a:rPr lang="pt-PT" dirty="0"/>
              <a:t>DI- (duas vezes)</a:t>
            </a:r>
          </a:p>
          <a:p>
            <a:r>
              <a:rPr lang="pt-PT" dirty="0"/>
              <a:t>DIS- (dificuldade, mau funcionamento)</a:t>
            </a:r>
          </a:p>
          <a:p>
            <a:r>
              <a:rPr lang="pt-PT" dirty="0"/>
              <a:t>EN-, EM-, E-, ENDO – (posição interna)</a:t>
            </a:r>
          </a:p>
          <a:p>
            <a:r>
              <a:rPr lang="pt-PT" dirty="0"/>
              <a:t>EX-, </a:t>
            </a:r>
            <a:r>
              <a:rPr lang="pt-PT" dirty="0">
                <a:highlight>
                  <a:srgbClr val="FF0000"/>
                </a:highlight>
              </a:rPr>
              <a:t>EC-</a:t>
            </a:r>
            <a:r>
              <a:rPr lang="pt-PT" dirty="0"/>
              <a:t>, EXO, - ECTO- (</a:t>
            </a:r>
            <a:r>
              <a:rPr lang="pt-PT" dirty="0">
                <a:highlight>
                  <a:srgbClr val="FF0000"/>
                </a:highlight>
              </a:rPr>
              <a:t>movimento para fora</a:t>
            </a:r>
            <a:r>
              <a:rPr lang="pt-PT" dirty="0"/>
              <a:t>)</a:t>
            </a:r>
          </a:p>
          <a:p>
            <a:r>
              <a:rPr lang="pt-PT" dirty="0"/>
              <a:t>EPI- (posição superior, acima de)</a:t>
            </a:r>
          </a:p>
          <a:p>
            <a:r>
              <a:rPr lang="pt-PT" dirty="0"/>
              <a:t>EU-, EV- (excelência, perfeição)</a:t>
            </a:r>
          </a:p>
          <a:p>
            <a:r>
              <a:rPr lang="pt-PT" dirty="0"/>
              <a:t>HEMI- (metade)</a:t>
            </a:r>
          </a:p>
          <a:p>
            <a:r>
              <a:rPr lang="pt-PT" dirty="0">
                <a:solidFill>
                  <a:schemeClr val="bg1"/>
                </a:solidFill>
                <a:highlight>
                  <a:srgbClr val="FF0000"/>
                </a:highlight>
              </a:rPr>
              <a:t>HIPER-</a:t>
            </a:r>
            <a:r>
              <a:rPr lang="pt-PT" dirty="0">
                <a:highlight>
                  <a:srgbClr val="FF0000"/>
                </a:highlight>
              </a:rPr>
              <a:t> (posição superior, excesso)</a:t>
            </a:r>
          </a:p>
          <a:p>
            <a:r>
              <a:rPr lang="pt-PT" dirty="0">
                <a:highlight>
                  <a:srgbClr val="FF0000"/>
                </a:highlight>
              </a:rPr>
              <a:t>HIPO- (posição inferior, insuficiência)</a:t>
            </a:r>
          </a:p>
          <a:p>
            <a:r>
              <a:rPr lang="pt-PT" dirty="0"/>
              <a:t>META- (posterioridade, através de)</a:t>
            </a:r>
          </a:p>
          <a:p>
            <a:r>
              <a:rPr lang="pt-PT" dirty="0"/>
              <a:t>PARA- (proximidade, ao lado)</a:t>
            </a:r>
          </a:p>
          <a:p>
            <a:r>
              <a:rPr lang="pt-PT" dirty="0">
                <a:highlight>
                  <a:srgbClr val="FF0000"/>
                </a:highlight>
              </a:rPr>
              <a:t>PERI- (em torno de)</a:t>
            </a:r>
          </a:p>
          <a:p>
            <a:r>
              <a:rPr lang="pt-PT" dirty="0"/>
              <a:t>PRO- (posição superior)</a:t>
            </a:r>
          </a:p>
          <a:p>
            <a:r>
              <a:rPr lang="pt-PT" dirty="0"/>
              <a:t>POLI- (multiplicidade)</a:t>
            </a:r>
          </a:p>
          <a:p>
            <a:r>
              <a:rPr lang="pt-PT" dirty="0">
                <a:highlight>
                  <a:srgbClr val="FF0000"/>
                </a:highlight>
              </a:rPr>
              <a:t>SIN- SIM – (simultaneidade)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90E817-7F36-499C-8B15-69292CB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7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6"/>
    </mc:Choice>
    <mc:Fallback xmlns="">
      <p:transition spd="slow" advTm="4108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23D80-3473-4A05-81E1-5F2C36A0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769227"/>
          </a:xfrm>
        </p:spPr>
        <p:txBody>
          <a:bodyPr/>
          <a:lstStyle/>
          <a:p>
            <a:pPr algn="ctr"/>
            <a:r>
              <a:rPr lang="pt-PT" i="1" dirty="0" err="1"/>
              <a:t>paraministro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96C88F-06F5-434D-863D-4DA2753E8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30635"/>
            <a:ext cx="8248972" cy="1008112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1800" dirty="0"/>
              <a:t>'Aquele que tem as funções de um ministro sem o ser de facto. O termo passou a ser usado em Portugal com a escolha do </a:t>
            </a:r>
            <a:r>
              <a:rPr lang="pt-BR" sz="1800" b="1" dirty="0"/>
              <a:t>professor universitário António Costa Silva </a:t>
            </a:r>
            <a:r>
              <a:rPr lang="pt-BR" sz="1800" dirty="0"/>
              <a:t>pelo primeiro-ministro António Costa para seu </a:t>
            </a:r>
            <a:r>
              <a:rPr lang="pt-BR" sz="1800" b="1" dirty="0"/>
              <a:t>conselheiro especial visando um programa estratégico de retoma económica face à devastação provocada pela pandemia da covid-19.</a:t>
            </a:r>
            <a:r>
              <a:rPr lang="pt-BR" sz="1800" dirty="0"/>
              <a:t> </a:t>
            </a:r>
          </a:p>
          <a:p>
            <a:endParaRPr lang="cs-CZ" sz="1800" dirty="0"/>
          </a:p>
        </p:txBody>
      </p:sp>
      <p:pic>
        <p:nvPicPr>
          <p:cNvPr id="5" name="Obrázek 4" descr="Obsah obrázku text, snímek obrazovky, monitor, interiér&#10;&#10;Popis byl vytvořen automaticky">
            <a:extLst>
              <a:ext uri="{FF2B5EF4-FFF2-40B4-BE49-F238E27FC236}">
                <a16:creationId xmlns:a16="http://schemas.microsoft.com/office/drawing/2014/main" id="{B42F6924-1606-4DF1-89E8-21C0A618B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6" y="2650879"/>
            <a:ext cx="7456884" cy="41924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BE8FD-80CC-4CB9-9CAF-A0B0B6EF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7"/>
    </mc:Choice>
    <mc:Fallback xmlns="">
      <p:transition spd="slow" advTm="3128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cs-CZ" dirty="0"/>
              <a:t>LATINSKÉ PŘEDPONY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345135"/>
              </p:ext>
            </p:extLst>
          </p:nvPr>
        </p:nvGraphicFramePr>
        <p:xfrm>
          <a:off x="395536" y="1052736"/>
          <a:ext cx="8666620" cy="5654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6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ab</a:t>
                      </a:r>
                      <a:r>
                        <a:rPr lang="cs-CZ" sz="1800" dirty="0" err="1">
                          <a:effectLst/>
                        </a:rPr>
                        <a:t>dicar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zříci se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im</a:t>
                      </a:r>
                      <a:r>
                        <a:rPr lang="cs-CZ" sz="1800" dirty="0" err="1">
                          <a:effectLst/>
                        </a:rPr>
                        <a:t>igrar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imigrovat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ab</a:t>
                      </a:r>
                      <a:r>
                        <a:rPr lang="cs-CZ" sz="1800" dirty="0" err="1">
                          <a:effectLst/>
                        </a:rPr>
                        <a:t>dicação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zřeknutí se, abdikace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intro</a:t>
                      </a:r>
                      <a:r>
                        <a:rPr lang="cs-CZ" sz="1800" dirty="0" err="1">
                          <a:effectLst/>
                        </a:rPr>
                        <a:t>speção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sebepozorování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a</a:t>
                      </a:r>
                      <a:r>
                        <a:rPr lang="cs-CZ" sz="1800" dirty="0" err="1">
                          <a:effectLst/>
                        </a:rPr>
                        <a:t>versão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averze, nechuť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in</a:t>
                      </a:r>
                      <a:r>
                        <a:rPr lang="cs-CZ" sz="1800" dirty="0" err="1">
                          <a:effectLst/>
                        </a:rPr>
                        <a:t>ativo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neaktivní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ad</a:t>
                      </a:r>
                      <a:r>
                        <a:rPr lang="cs-CZ" sz="1800" dirty="0" err="1">
                          <a:effectLst/>
                        </a:rPr>
                        <a:t>junto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Pomocný, adjunkt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i</a:t>
                      </a:r>
                      <a:r>
                        <a:rPr lang="cs-CZ" sz="1800" dirty="0" err="1">
                          <a:effectLst/>
                        </a:rPr>
                        <a:t>legal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nelegální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contra</a:t>
                      </a:r>
                      <a:r>
                        <a:rPr lang="cs-CZ" sz="1800" dirty="0" err="1">
                          <a:effectLst/>
                        </a:rPr>
                        <a:t>dizer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protiřečit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intro</a:t>
                      </a:r>
                      <a:r>
                        <a:rPr lang="cs-CZ" sz="1800" dirty="0" err="1">
                          <a:effectLst/>
                        </a:rPr>
                        <a:t>duzir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uvést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>
                          <a:effectLst/>
                        </a:rPr>
                        <a:t>contra</a:t>
                      </a:r>
                      <a:r>
                        <a:rPr lang="cs-CZ" sz="1800">
                          <a:effectLst/>
                        </a:rPr>
                        <a:t>dição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protiřečení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>
                          <a:effectLst/>
                        </a:rPr>
                        <a:t>ultra</a:t>
                      </a:r>
                      <a:r>
                        <a:rPr lang="cs-CZ" sz="1800" dirty="0">
                          <a:effectLst/>
                        </a:rPr>
                        <a:t>-</a:t>
                      </a:r>
                      <a:r>
                        <a:rPr lang="cs-CZ" sz="1800" dirty="0" err="1">
                          <a:effectLst/>
                        </a:rPr>
                        <a:t>som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ultrazvuk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>
                          <a:effectLst/>
                        </a:rPr>
                        <a:t>de</a:t>
                      </a:r>
                      <a:r>
                        <a:rPr lang="cs-CZ" sz="1800">
                          <a:effectLst/>
                        </a:rPr>
                        <a:t>cair 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upadnout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>
                          <a:effectLst/>
                        </a:rPr>
                        <a:t>vice</a:t>
                      </a:r>
                      <a:r>
                        <a:rPr lang="cs-CZ" sz="1800" dirty="0">
                          <a:effectLst/>
                        </a:rPr>
                        <a:t>-presidente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viceprezident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>
                          <a:effectLst/>
                        </a:rPr>
                        <a:t>de</a:t>
                      </a:r>
                      <a:r>
                        <a:rPr lang="cs-CZ" sz="1800">
                          <a:effectLst/>
                        </a:rPr>
                        <a:t>cadência 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dekadence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supra</a:t>
                      </a:r>
                      <a:r>
                        <a:rPr lang="cs-CZ" sz="1800" dirty="0" err="1">
                          <a:effectLst/>
                        </a:rPr>
                        <a:t>dito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výše řečený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ex</a:t>
                      </a:r>
                      <a:r>
                        <a:rPr lang="cs-CZ" sz="1800" dirty="0" err="1">
                          <a:effectLst/>
                        </a:rPr>
                        <a:t>portar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Vyvážet, exportovat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ob</a:t>
                      </a:r>
                      <a:r>
                        <a:rPr lang="cs-CZ" sz="1800" dirty="0" err="1">
                          <a:effectLst/>
                        </a:rPr>
                        <a:t>stáculo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překážka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0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ex</a:t>
                      </a:r>
                      <a:r>
                        <a:rPr lang="cs-CZ" sz="1800" dirty="0" err="1">
                          <a:effectLst/>
                        </a:rPr>
                        <a:t>trair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vytrhnout, vytěžit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re</a:t>
                      </a:r>
                      <a:r>
                        <a:rPr lang="cs-CZ" sz="1800" dirty="0" err="1">
                          <a:effectLst/>
                        </a:rPr>
                        <a:t>fazer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znovu udělat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ex</a:t>
                      </a:r>
                      <a:r>
                        <a:rPr lang="cs-CZ" sz="1800" dirty="0" err="1">
                          <a:effectLst/>
                        </a:rPr>
                        <a:t>tracção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vytrhnutí, těžba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per</a:t>
                      </a:r>
                      <a:r>
                        <a:rPr lang="cs-CZ" sz="1800" dirty="0" err="1">
                          <a:effectLst/>
                        </a:rPr>
                        <a:t>furar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provrtat, děrovat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in</a:t>
                      </a:r>
                      <a:r>
                        <a:rPr lang="cs-CZ" sz="1800" dirty="0" err="1">
                          <a:effectLst/>
                        </a:rPr>
                        <a:t>gerir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požít (potravu)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>
                          <a:effectLst/>
                        </a:rPr>
                        <a:t>per</a:t>
                      </a:r>
                      <a:r>
                        <a:rPr lang="cs-CZ" sz="1800">
                          <a:effectLst/>
                        </a:rPr>
                        <a:t>furador 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děrovačka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20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im</a:t>
                      </a:r>
                      <a:r>
                        <a:rPr lang="cs-CZ" sz="1800" dirty="0" err="1">
                          <a:effectLst/>
                        </a:rPr>
                        <a:t>pedir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zabránit, čemu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>
                          <a:effectLst/>
                        </a:rPr>
                        <a:t>pro</a:t>
                      </a:r>
                      <a:r>
                        <a:rPr lang="cs-CZ" sz="1800">
                          <a:effectLst/>
                        </a:rPr>
                        <a:t>gresso 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pokrok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01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u="sng" dirty="0" err="1">
                          <a:effectLst/>
                        </a:rPr>
                        <a:t>sus</a:t>
                      </a:r>
                      <a:r>
                        <a:rPr lang="cs-CZ" sz="1800" dirty="0" err="1">
                          <a:effectLst/>
                        </a:rPr>
                        <a:t>pender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zavěsit pověsit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endParaRPr lang="cs-CZ" sz="2800" dirty="0"/>
                    </a:p>
                  </a:txBody>
                  <a:tcPr marL="33335" marR="33335" marT="0" marB="0"/>
                </a:tc>
                <a:tc>
                  <a:txBody>
                    <a:bodyPr/>
                    <a:lstStyle/>
                    <a:p>
                      <a:endParaRPr lang="cs-CZ" sz="2800" dirty="0"/>
                    </a:p>
                  </a:txBody>
                  <a:tcPr marL="33335" marR="3333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119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obrazit zdrojový obrázek">
            <a:extLst>
              <a:ext uri="{FF2B5EF4-FFF2-40B4-BE49-F238E27FC236}">
                <a16:creationId xmlns:a16="http://schemas.microsoft.com/office/drawing/2014/main" id="{883A9501-CAD2-49C1-BDB9-33E6838B0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8670" r="10800" b="53968"/>
          <a:stretch/>
        </p:blipFill>
        <p:spPr bwMode="auto">
          <a:xfrm>
            <a:off x="23673" y="1179694"/>
            <a:ext cx="8752929" cy="55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8A13DB1-D281-4533-B4F6-36471E34CCB2}"/>
              </a:ext>
            </a:extLst>
          </p:cNvPr>
          <p:cNvSpPr txBox="1">
            <a:spLocks/>
          </p:cNvSpPr>
          <p:nvPr/>
        </p:nvSpPr>
        <p:spPr>
          <a:xfrm>
            <a:off x="23673" y="116632"/>
            <a:ext cx="8601463" cy="1159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dirty="0"/>
              <a:t>DERIVAÇÃO PREFIXOS LATINOS </a:t>
            </a:r>
            <a:endParaRPr lang="cs-CZ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9999A4FC-9E42-426F-8445-26CA5AE65A8A}"/>
              </a:ext>
            </a:extLst>
          </p:cNvPr>
          <p:cNvCxnSpPr>
            <a:cxnSpLocks/>
          </p:cNvCxnSpPr>
          <p:nvPr/>
        </p:nvCxnSpPr>
        <p:spPr>
          <a:xfrm flipH="1">
            <a:off x="7236296" y="2852936"/>
            <a:ext cx="11384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623F6BDA-9A7E-40CB-B543-0E4013509891}"/>
              </a:ext>
            </a:extLst>
          </p:cNvPr>
          <p:cNvCxnSpPr>
            <a:cxnSpLocks/>
          </p:cNvCxnSpPr>
          <p:nvPr/>
        </p:nvCxnSpPr>
        <p:spPr>
          <a:xfrm flipH="1">
            <a:off x="7236296" y="3902746"/>
            <a:ext cx="11384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63DE8BE-7416-4C77-A3ED-E0009D993104}"/>
              </a:ext>
            </a:extLst>
          </p:cNvPr>
          <p:cNvCxnSpPr>
            <a:cxnSpLocks/>
          </p:cNvCxnSpPr>
          <p:nvPr/>
        </p:nvCxnSpPr>
        <p:spPr>
          <a:xfrm flipH="1">
            <a:off x="7236296" y="4437112"/>
            <a:ext cx="11384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CD1557D-584A-4CEF-BAF2-A0DCBC362343}"/>
              </a:ext>
            </a:extLst>
          </p:cNvPr>
          <p:cNvCxnSpPr>
            <a:cxnSpLocks/>
          </p:cNvCxnSpPr>
          <p:nvPr/>
        </p:nvCxnSpPr>
        <p:spPr>
          <a:xfrm flipH="1">
            <a:off x="7236296" y="5301208"/>
            <a:ext cx="11384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E1E32F-70E8-490A-A673-58497278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8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73" y="116632"/>
            <a:ext cx="8601463" cy="1159016"/>
          </a:xfrm>
        </p:spPr>
        <p:txBody>
          <a:bodyPr/>
          <a:lstStyle/>
          <a:p>
            <a:pPr algn="ctr"/>
            <a:r>
              <a:rPr lang="pt-PT" dirty="0"/>
              <a:t>DERIVAÇÃO PREFIXOS LATINOS </a:t>
            </a:r>
            <a:endParaRPr lang="cs-CZ" dirty="0"/>
          </a:p>
        </p:txBody>
      </p:sp>
      <p:pic>
        <p:nvPicPr>
          <p:cNvPr id="3074" name="Picture 2" descr="Zobrazit zdrojový obrázek">
            <a:extLst>
              <a:ext uri="{FF2B5EF4-FFF2-40B4-BE49-F238E27FC236}">
                <a16:creationId xmlns:a16="http://schemas.microsoft.com/office/drawing/2014/main" id="{8646EDDF-54FF-4138-969B-D092CE848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44966" r="10800" b="18501"/>
          <a:stretch/>
        </p:blipFill>
        <p:spPr bwMode="auto">
          <a:xfrm>
            <a:off x="347201" y="1296608"/>
            <a:ext cx="8796799" cy="546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CEC601E1-9E75-4272-AE86-07CD317D346D}"/>
              </a:ext>
            </a:extLst>
          </p:cNvPr>
          <p:cNvCxnSpPr>
            <a:cxnSpLocks/>
          </p:cNvCxnSpPr>
          <p:nvPr/>
        </p:nvCxnSpPr>
        <p:spPr>
          <a:xfrm flipH="1">
            <a:off x="7486722" y="1628800"/>
            <a:ext cx="11384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B6D0CCE-B564-4A7E-ACB3-73256EF1F1A8}"/>
              </a:ext>
            </a:extLst>
          </p:cNvPr>
          <p:cNvCxnSpPr>
            <a:cxnSpLocks/>
          </p:cNvCxnSpPr>
          <p:nvPr/>
        </p:nvCxnSpPr>
        <p:spPr>
          <a:xfrm flipH="1">
            <a:off x="7308304" y="4797152"/>
            <a:ext cx="11384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7574FAC7-4928-4619-8637-080003EE87B7}"/>
              </a:ext>
            </a:extLst>
          </p:cNvPr>
          <p:cNvCxnSpPr>
            <a:cxnSpLocks/>
          </p:cNvCxnSpPr>
          <p:nvPr/>
        </p:nvCxnSpPr>
        <p:spPr>
          <a:xfrm flipH="1">
            <a:off x="7486722" y="5229200"/>
            <a:ext cx="11384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998395-4007-45FF-960C-9F78C9AF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0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36711"/>
            <a:ext cx="2376264" cy="4984578"/>
          </a:xfrm>
          <a:solidFill>
            <a:schemeClr val="tx2">
              <a:lumMod val="25000"/>
              <a:lumOff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800" dirty="0">
                <a:solidFill>
                  <a:schemeClr val="tx1"/>
                </a:solidFill>
              </a:rPr>
              <a:t>DERIVAÇÃO</a:t>
            </a:r>
            <a:br>
              <a:rPr lang="cs-CZ" sz="38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PREFIXOS LATINOS</a:t>
            </a:r>
            <a:br>
              <a:rPr lang="en-US" sz="3800" dirty="0">
                <a:solidFill>
                  <a:schemeClr val="tx1"/>
                </a:solidFill>
              </a:rPr>
            </a:br>
            <a:r>
              <a:rPr lang="pt-PT" sz="3800" dirty="0">
                <a:solidFill>
                  <a:schemeClr val="tx1"/>
                </a:solidFill>
              </a:rPr>
              <a:t>léxico do séc. XXI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B0823C3-CA15-4A20-9F9E-2BA4570A593C}"/>
              </a:ext>
            </a:extLst>
          </p:cNvPr>
          <p:cNvSpPr/>
          <p:nvPr/>
        </p:nvSpPr>
        <p:spPr>
          <a:xfrm>
            <a:off x="3537228" y="0"/>
            <a:ext cx="4995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des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confinamento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des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cumprimento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des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emprego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des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igualdade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des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controlo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des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informação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des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obediência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des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pedimentos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di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sseminação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in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suficiência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in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cubabção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in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flamação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pré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-covid</a:t>
            </a: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pós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-pandemia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retro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vírus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retro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cesso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re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patriamento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800" dirty="0" err="1">
                <a:solidFill>
                  <a:srgbClr val="FFFF00"/>
                </a:solidFill>
              </a:rPr>
              <a:t>re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pensar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8" name="Picture 2" descr="Nalezený obrázek pro DESINFORMAÇÃO">
            <a:extLst>
              <a:ext uri="{FF2B5EF4-FFF2-40B4-BE49-F238E27FC236}">
                <a16:creationId xmlns:a16="http://schemas.microsoft.com/office/drawing/2014/main" id="{AD4690EA-A780-4039-8204-756072D47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25" y="2069773"/>
            <a:ext cx="2632798" cy="13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6A2CA5E-FD2E-4035-B0B5-6CEBC5299BC9}"/>
              </a:ext>
            </a:extLst>
          </p:cNvPr>
          <p:cNvSpPr txBox="1"/>
          <p:nvPr/>
        </p:nvSpPr>
        <p:spPr>
          <a:xfrm>
            <a:off x="5850325" y="4581128"/>
            <a:ext cx="23762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0" i="0" dirty="0">
                <a:solidFill>
                  <a:srgbClr val="333333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é seguido de hífen por ter</a:t>
            </a:r>
          </a:p>
          <a:p>
            <a:pPr algn="just"/>
            <a:r>
              <a:rPr lang="pt-BR" sz="1400" b="0" i="0" dirty="0">
                <a:solidFill>
                  <a:srgbClr val="333333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 acentuação gráfica própria 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845736-2C44-410B-B78F-A711B836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9"/>
    </mc:Choice>
    <mc:Fallback xmlns="">
      <p:transition spd="slow" advTm="273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E1275F-6A1B-45D9-A982-135211FB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909" y="499533"/>
            <a:ext cx="2551176" cy="1920240"/>
          </a:xfrm>
        </p:spPr>
        <p:txBody>
          <a:bodyPr anchor="b">
            <a:normAutofit/>
          </a:bodyPr>
          <a:lstStyle/>
          <a:p>
            <a:r>
              <a:rPr lang="pt-PT" sz="2700">
                <a:solidFill>
                  <a:srgbClr val="FFFFFF"/>
                </a:solidFill>
              </a:rPr>
              <a:t>desconfinamento</a:t>
            </a:r>
            <a:endParaRPr lang="cs-CZ" sz="2700">
              <a:solidFill>
                <a:srgbClr val="FFFFFF"/>
              </a:solidFill>
            </a:endParaRPr>
          </a:p>
        </p:txBody>
      </p:sp>
      <p:pic>
        <p:nvPicPr>
          <p:cNvPr id="2050" name="Picture 2" descr="Calendário do desconfinamento – SNS">
            <a:extLst>
              <a:ext uri="{FF2B5EF4-FFF2-40B4-BE49-F238E27FC236}">
                <a16:creationId xmlns:a16="http://schemas.microsoft.com/office/drawing/2014/main" id="{F73CA21D-48AD-4E0A-B1EB-16E87B363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r="23843"/>
          <a:stretch/>
        </p:blipFill>
        <p:spPr bwMode="auto">
          <a:xfrm>
            <a:off x="475499" y="640080"/>
            <a:ext cx="4708897" cy="558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D6A2F1-DFA6-42AF-83BE-695BC106E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909" y="2419773"/>
            <a:ext cx="2551176" cy="3358092"/>
          </a:xfrm>
        </p:spPr>
        <p:txBody>
          <a:bodyPr>
            <a:normAutofit/>
          </a:bodyPr>
          <a:lstStyle/>
          <a:p>
            <a:pPr algn="just"/>
            <a:r>
              <a:rPr lang="pt-BR" sz="1600" dirty="0"/>
              <a:t>a atenuação gradual ou, mesmo, o levantamento das medidas de confinamento impostas para combater a propagação do novo coronavírus. </a:t>
            </a:r>
          </a:p>
          <a:p>
            <a:endParaRPr lang="cs-CZ" sz="16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03681B-164C-4BBB-A095-29AAAED2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3"/>
    </mc:Choice>
    <mc:Fallback xmlns="">
      <p:transition spd="slow" advTm="3198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800" b="1" dirty="0">
                <a:solidFill>
                  <a:srgbClr val="FFFFFF"/>
                </a:solidFill>
              </a:rPr>
              <a:t>SUFIXÁLNÍ 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/>
          </a:bodyPr>
          <a:lstStyle/>
          <a:p>
            <a:pPr algn="just"/>
            <a:r>
              <a:rPr lang="cs-CZ" sz="2800" dirty="0"/>
              <a:t>Princip odvozování pomocí přípon neboli tzv. </a:t>
            </a:r>
            <a:r>
              <a:rPr lang="cs-CZ" sz="2800" b="1" i="1" dirty="0">
                <a:solidFill>
                  <a:srgbClr val="0070C0"/>
                </a:solidFill>
              </a:rPr>
              <a:t>sufixální derivace</a:t>
            </a:r>
            <a:r>
              <a:rPr lang="cs-CZ" sz="2800" dirty="0"/>
              <a:t>, spočívá v použití </a:t>
            </a:r>
            <a:r>
              <a:rPr lang="cs-CZ" sz="2800" b="1" dirty="0">
                <a:solidFill>
                  <a:srgbClr val="0070C0"/>
                </a:solidFill>
              </a:rPr>
              <a:t>SUFIXU</a:t>
            </a:r>
            <a:r>
              <a:rPr lang="cs-CZ" sz="2800" dirty="0"/>
              <a:t> - </a:t>
            </a:r>
            <a:r>
              <a:rPr lang="cs-CZ" sz="2800" b="1" dirty="0">
                <a:solidFill>
                  <a:srgbClr val="0070C0"/>
                </a:solidFill>
              </a:rPr>
              <a:t>přípony</a:t>
            </a:r>
            <a:r>
              <a:rPr lang="cs-CZ" sz="2800" dirty="0"/>
              <a:t>, které se připojují ke slovnímu základu </a:t>
            </a:r>
            <a:r>
              <a:rPr lang="cs-CZ" sz="2800" b="1" dirty="0"/>
              <a:t>[</a:t>
            </a:r>
            <a:r>
              <a:rPr lang="cs-CZ" sz="2800" b="1" dirty="0" err="1"/>
              <a:t>Ra</a:t>
            </a:r>
            <a:r>
              <a:rPr lang="cs-CZ" sz="2800" b="1" dirty="0"/>
              <a:t>]</a:t>
            </a:r>
            <a:r>
              <a:rPr lang="cs-CZ" sz="2800" dirty="0"/>
              <a:t>.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C863AB53-9BDB-4D55-AF1F-4424BE870776}"/>
              </a:ext>
            </a:extLst>
          </p:cNvPr>
          <p:cNvSpPr/>
          <p:nvPr/>
        </p:nvSpPr>
        <p:spPr>
          <a:xfrm>
            <a:off x="4947201" y="4547268"/>
            <a:ext cx="1360369" cy="133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00FF00"/>
                </a:highlight>
              </a:rPr>
              <a:t>R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010E8E4A-7D5B-405A-A0F5-51B322363521}"/>
              </a:ext>
            </a:extLst>
          </p:cNvPr>
          <p:cNvSpPr/>
          <p:nvPr/>
        </p:nvSpPr>
        <p:spPr>
          <a:xfrm>
            <a:off x="6016788" y="5269669"/>
            <a:ext cx="817562" cy="669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3600" b="1" dirty="0">
                <a:highlight>
                  <a:srgbClr val="FF0000"/>
                </a:highligh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55478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2900" dirty="0">
                <a:solidFill>
                  <a:srgbClr val="FFFFFF"/>
                </a:solidFill>
              </a:rPr>
              <a:t>SLOVOTVORBA = </a:t>
            </a:r>
            <a:r>
              <a:rPr lang="cs-CZ" sz="2900" dirty="0" err="1">
                <a:solidFill>
                  <a:srgbClr val="FFFFFF"/>
                </a:solidFill>
              </a:rPr>
              <a:t>derivologie</a:t>
            </a:r>
            <a:endParaRPr lang="cs-CZ" sz="2900" i="1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/>
          </a:bodyPr>
          <a:lstStyle/>
          <a:p>
            <a:endParaRPr lang="cs-CZ" dirty="0"/>
          </a:p>
          <a:p>
            <a:pPr algn="just"/>
            <a:r>
              <a:rPr lang="cs-CZ" dirty="0"/>
              <a:t>souhrn </a:t>
            </a:r>
            <a:r>
              <a:rPr lang="cs-CZ" dirty="0" err="1"/>
              <a:t>morfo</a:t>
            </a:r>
            <a:r>
              <a:rPr lang="pt-PT" dirty="0" err="1"/>
              <a:t>logicko</a:t>
            </a:r>
            <a:r>
              <a:rPr lang="pt-PT" dirty="0"/>
              <a:t>-</a:t>
            </a:r>
            <a:r>
              <a:rPr lang="cs-CZ" dirty="0"/>
              <a:t>syntaktických procesů, které umožňují tvorbu nových jednotek na základě lexikálních morfémů – tzv. </a:t>
            </a:r>
            <a:r>
              <a:rPr lang="cs-CZ" dirty="0">
                <a:highlight>
                  <a:srgbClr val="00FFFF"/>
                </a:highlight>
              </a:rPr>
              <a:t>L-MORFÉMŮ </a:t>
            </a:r>
          </a:p>
        </p:txBody>
      </p:sp>
    </p:spTree>
    <p:extLst>
      <p:ext uri="{BB962C8B-B14F-4D97-AF65-F5344CB8AC3E}">
        <p14:creationId xmlns:p14="http://schemas.microsoft.com/office/powerpoint/2010/main" val="2331118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EB108D01-A87D-4B20-803C-EE8F0BA62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69" y="5395558"/>
            <a:ext cx="1952436" cy="146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oto de Ferro Ferrugem Três e mais fotos de stock de Abstrato - iStock">
            <a:extLst>
              <a:ext uri="{FF2B5EF4-FFF2-40B4-BE49-F238E27FC236}">
                <a16:creationId xmlns:a16="http://schemas.microsoft.com/office/drawing/2014/main" id="{70B19150-2766-41EF-8B69-806B6441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08564"/>
            <a:ext cx="1803303" cy="135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errum - Saludbox">
            <a:extLst>
              <a:ext uri="{FF2B5EF4-FFF2-40B4-BE49-F238E27FC236}">
                <a16:creationId xmlns:a16="http://schemas.microsoft.com/office/drawing/2014/main" id="{A35D6758-9DC0-4CD0-80E2-33B3BCB4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" y="474188"/>
            <a:ext cx="23717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erramenta Scapin - Home | Facebook">
            <a:extLst>
              <a:ext uri="{FF2B5EF4-FFF2-40B4-BE49-F238E27FC236}">
                <a16:creationId xmlns:a16="http://schemas.microsoft.com/office/drawing/2014/main" id="{1985BD93-5687-4EB4-BFDC-CCD1C7FC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21" y="4165721"/>
            <a:ext cx="34671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obrazit zdrojový obrázek">
            <a:extLst>
              <a:ext uri="{FF2B5EF4-FFF2-40B4-BE49-F238E27FC236}">
                <a16:creationId xmlns:a16="http://schemas.microsoft.com/office/drawing/2014/main" id="{2C5C4A7B-57BE-47C1-93F3-5C1C7FBC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7829"/>
            <a:ext cx="49720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rse shoe - - ferradura de cavalo desenho PNG image with transparent  background | TOPpng">
            <a:extLst>
              <a:ext uri="{FF2B5EF4-FFF2-40B4-BE49-F238E27FC236}">
                <a16:creationId xmlns:a16="http://schemas.microsoft.com/office/drawing/2014/main" id="{F5BA80C8-687D-4F2C-BA60-05F0E119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92" y="394207"/>
            <a:ext cx="923517" cy="8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erreiro Do Homem Dos Desenhos Animados Ilustração do Vetor - Ilustração de  funcionamento, trabalhador: 87591428">
            <a:extLst>
              <a:ext uri="{FF2B5EF4-FFF2-40B4-BE49-F238E27FC236}">
                <a16:creationId xmlns:a16="http://schemas.microsoft.com/office/drawing/2014/main" id="{9B5ECE1C-8472-450A-9C0F-29766556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86" y="908171"/>
            <a:ext cx="1162712" cy="13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62D01D4-0EF7-4B37-A8D9-A8C5C09F980A}"/>
              </a:ext>
            </a:extLst>
          </p:cNvPr>
          <p:cNvSpPr txBox="1"/>
          <p:nvPr/>
        </p:nvSpPr>
        <p:spPr>
          <a:xfrm>
            <a:off x="6711132" y="452835"/>
            <a:ext cx="2358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DERIVAÇÃO</a:t>
            </a:r>
            <a:r>
              <a:rPr lang="cs-CZ" dirty="0"/>
              <a:t> SUFIXAL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AF00D36-129C-4D8A-89D6-B89BB468097C}"/>
              </a:ext>
            </a:extLst>
          </p:cNvPr>
          <p:cNvSpPr/>
          <p:nvPr/>
        </p:nvSpPr>
        <p:spPr>
          <a:xfrm>
            <a:off x="110388" y="4355857"/>
            <a:ext cx="2784280" cy="43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Ser chato como a ferrugem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4C8EDD-CF7F-4CD7-9599-F88EB7CA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5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1"/>
    </mc:Choice>
    <mc:Fallback xmlns="">
      <p:transition spd="slow" advTm="5319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Typy sufixů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cs-CZ" sz="3200" dirty="0">
                <a:solidFill>
                  <a:srgbClr val="FFFFFF"/>
                </a:solidFill>
              </a:rPr>
              <a:t>hledisko morfologické  </a:t>
            </a:r>
            <a:endParaRPr lang="cs-CZ" sz="4000" dirty="0">
              <a:solidFill>
                <a:srgbClr val="FFFFFF"/>
              </a:solidFill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BCC4F61-E83F-473E-84BC-91A93F2C35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641815"/>
              </p:ext>
            </p:extLst>
          </p:nvPr>
        </p:nvGraphicFramePr>
        <p:xfrm>
          <a:off x="3227034" y="404664"/>
          <a:ext cx="542404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7862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Typy sufixů</a:t>
            </a: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2800" dirty="0">
                <a:solidFill>
                  <a:srgbClr val="FFFFFF"/>
                </a:solidFill>
              </a:rPr>
              <a:t>hledisko sémantické </a:t>
            </a:r>
            <a:endParaRPr lang="cs-CZ" sz="2700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1F4D7709-8612-47FE-AEFA-AA069F20F9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867652"/>
              </p:ext>
            </p:extLst>
          </p:nvPr>
        </p:nvGraphicFramePr>
        <p:xfrm>
          <a:off x="3460791" y="936711"/>
          <a:ext cx="5111994" cy="498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5405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PRAGMATICKÉ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70C0"/>
                </a:solidFill>
              </a:rPr>
              <a:t>AUGMENTATIVNÍ</a:t>
            </a:r>
            <a:r>
              <a:rPr lang="cs-CZ" dirty="0"/>
              <a:t> – zveličelé</a:t>
            </a:r>
          </a:p>
          <a:p>
            <a:pPr marL="0" indent="0">
              <a:buNone/>
            </a:pPr>
            <a:r>
              <a:rPr lang="cs-CZ" b="1" dirty="0" err="1"/>
              <a:t>ão</a:t>
            </a:r>
            <a:r>
              <a:rPr lang="cs-CZ" b="1" dirty="0"/>
              <a:t>, </a:t>
            </a:r>
            <a:r>
              <a:rPr lang="cs-CZ" b="1" dirty="0" err="1"/>
              <a:t>alhão</a:t>
            </a:r>
            <a:r>
              <a:rPr lang="cs-CZ" b="1" dirty="0"/>
              <a:t>, -(z)</a:t>
            </a:r>
            <a:r>
              <a:rPr lang="cs-CZ" b="1" dirty="0" err="1"/>
              <a:t>arrão</a:t>
            </a:r>
            <a:r>
              <a:rPr lang="cs-CZ" b="1" dirty="0"/>
              <a:t>, -</a:t>
            </a:r>
            <a:r>
              <a:rPr lang="cs-CZ" b="1" dirty="0" err="1"/>
              <a:t>eirão</a:t>
            </a:r>
            <a:r>
              <a:rPr lang="cs-CZ" b="1" dirty="0"/>
              <a:t>, -</a:t>
            </a:r>
            <a:r>
              <a:rPr lang="cs-CZ" b="1" dirty="0" err="1"/>
              <a:t>aça</a:t>
            </a:r>
            <a:r>
              <a:rPr lang="cs-CZ" b="1" dirty="0"/>
              <a:t>, -</a:t>
            </a:r>
            <a:r>
              <a:rPr lang="cs-CZ" b="1" dirty="0" err="1"/>
              <a:t>aço</a:t>
            </a:r>
            <a:r>
              <a:rPr lang="cs-CZ" b="1" dirty="0"/>
              <a:t>, - </a:t>
            </a:r>
            <a:r>
              <a:rPr lang="cs-CZ" b="1" dirty="0" err="1"/>
              <a:t>árzio</a:t>
            </a:r>
            <a:r>
              <a:rPr lang="cs-CZ" b="1" dirty="0"/>
              <a:t>, - </a:t>
            </a:r>
            <a:r>
              <a:rPr lang="cs-CZ" b="1" dirty="0" err="1"/>
              <a:t>uça</a:t>
            </a:r>
            <a:r>
              <a:rPr lang="cs-CZ" b="1" dirty="0"/>
              <a:t>, -</a:t>
            </a:r>
            <a:r>
              <a:rPr lang="cs-CZ" b="1" dirty="0" err="1"/>
              <a:t>anzil</a:t>
            </a:r>
            <a:r>
              <a:rPr lang="cs-CZ" b="1" dirty="0"/>
              <a:t>, -</a:t>
            </a:r>
            <a:r>
              <a:rPr lang="cs-CZ" b="1" dirty="0" err="1"/>
              <a:t>aréu</a:t>
            </a:r>
            <a:r>
              <a:rPr lang="cs-CZ" b="1" dirty="0"/>
              <a:t>, -</a:t>
            </a:r>
            <a:r>
              <a:rPr lang="cs-CZ" b="1" dirty="0" err="1"/>
              <a:t>arra</a:t>
            </a:r>
            <a:r>
              <a:rPr lang="cs-CZ" b="1" dirty="0"/>
              <a:t>, -</a:t>
            </a:r>
            <a:r>
              <a:rPr lang="cs-CZ" b="1" dirty="0" err="1"/>
              <a:t>orra</a:t>
            </a:r>
            <a:r>
              <a:rPr lang="cs-CZ" b="1" dirty="0"/>
              <a:t>, -astro, - </a:t>
            </a:r>
            <a:r>
              <a:rPr lang="cs-CZ" b="1" dirty="0" err="1"/>
              <a:t>az</a:t>
            </a:r>
            <a:r>
              <a:rPr lang="cs-CZ" b="1" dirty="0"/>
              <a:t>, -</a:t>
            </a:r>
            <a:r>
              <a:rPr lang="cs-CZ" b="1" dirty="0" err="1"/>
              <a:t>alhaz</a:t>
            </a:r>
            <a:r>
              <a:rPr lang="cs-CZ" b="1" dirty="0"/>
              <a:t>, -</a:t>
            </a:r>
            <a:r>
              <a:rPr lang="cs-CZ" b="1" dirty="0" err="1"/>
              <a:t>arraz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rgbClr val="0070C0"/>
                </a:solidFill>
              </a:rPr>
              <a:t>DEMINUTIVNÍ</a:t>
            </a:r>
            <a:r>
              <a:rPr lang="cs-CZ" dirty="0"/>
              <a:t> – zdrobnělé</a:t>
            </a:r>
          </a:p>
          <a:p>
            <a:pPr marL="0" indent="0">
              <a:buNone/>
            </a:pPr>
            <a:r>
              <a:rPr lang="cs-CZ" b="1" dirty="0" err="1"/>
              <a:t>zinho</a:t>
            </a:r>
            <a:r>
              <a:rPr lang="cs-CZ" b="1" dirty="0"/>
              <a:t>, -</a:t>
            </a:r>
            <a:r>
              <a:rPr lang="cs-CZ" b="1" dirty="0" err="1"/>
              <a:t>inho</a:t>
            </a:r>
            <a:r>
              <a:rPr lang="cs-CZ" b="1" dirty="0"/>
              <a:t>, - </a:t>
            </a:r>
            <a:r>
              <a:rPr lang="cs-CZ" b="1" dirty="0" err="1"/>
              <a:t>ino</a:t>
            </a:r>
            <a:r>
              <a:rPr lang="cs-CZ" b="1" dirty="0"/>
              <a:t>, -</a:t>
            </a:r>
            <a:r>
              <a:rPr lang="cs-CZ" b="1" dirty="0" err="1"/>
              <a:t>im</a:t>
            </a:r>
            <a:r>
              <a:rPr lang="cs-CZ" b="1" dirty="0"/>
              <a:t>,-</a:t>
            </a:r>
            <a:r>
              <a:rPr lang="cs-CZ" b="1" dirty="0" err="1"/>
              <a:t>acho</a:t>
            </a:r>
            <a:r>
              <a:rPr lang="cs-CZ" b="1" dirty="0"/>
              <a:t>, -</a:t>
            </a:r>
            <a:r>
              <a:rPr lang="cs-CZ" b="1" dirty="0" err="1"/>
              <a:t>icho</a:t>
            </a:r>
            <a:r>
              <a:rPr lang="cs-CZ" b="1" dirty="0"/>
              <a:t>,  -ucho, -</a:t>
            </a:r>
            <a:r>
              <a:rPr lang="cs-CZ" b="1" dirty="0" err="1"/>
              <a:t>ebre</a:t>
            </a:r>
            <a:r>
              <a:rPr lang="cs-CZ" b="1" dirty="0"/>
              <a:t>, -</a:t>
            </a:r>
            <a:r>
              <a:rPr lang="cs-CZ" b="1" dirty="0" err="1"/>
              <a:t>eco</a:t>
            </a:r>
            <a:r>
              <a:rPr lang="cs-CZ" b="1" dirty="0"/>
              <a:t>,-</a:t>
            </a:r>
            <a:r>
              <a:rPr lang="cs-CZ" b="1" dirty="0" err="1"/>
              <a:t>ico</a:t>
            </a:r>
            <a:r>
              <a:rPr lang="cs-CZ" b="1" dirty="0"/>
              <a:t>, -</a:t>
            </a:r>
            <a:r>
              <a:rPr lang="cs-CZ" b="1" dirty="0" err="1"/>
              <a:t>ela</a:t>
            </a:r>
            <a:r>
              <a:rPr lang="cs-CZ" b="1" dirty="0"/>
              <a:t>, -</a:t>
            </a:r>
            <a:r>
              <a:rPr lang="cs-CZ" b="1" dirty="0" err="1"/>
              <a:t>elho</a:t>
            </a:r>
            <a:r>
              <a:rPr lang="cs-CZ" b="1" dirty="0"/>
              <a:t>, -</a:t>
            </a:r>
            <a:r>
              <a:rPr lang="cs-CZ" b="1" dirty="0" err="1"/>
              <a:t>ilho</a:t>
            </a:r>
            <a:r>
              <a:rPr lang="cs-CZ" b="1" dirty="0"/>
              <a:t>, - </a:t>
            </a:r>
            <a:r>
              <a:rPr lang="cs-CZ" b="1" dirty="0" err="1"/>
              <a:t>ete</a:t>
            </a:r>
            <a:r>
              <a:rPr lang="cs-CZ" b="1" dirty="0"/>
              <a:t>, -</a:t>
            </a:r>
            <a:r>
              <a:rPr lang="cs-CZ" b="1" dirty="0" err="1"/>
              <a:t>eto</a:t>
            </a:r>
            <a:r>
              <a:rPr lang="cs-CZ" b="1" dirty="0"/>
              <a:t>, -</a:t>
            </a:r>
            <a:r>
              <a:rPr lang="cs-CZ" b="1" dirty="0" err="1"/>
              <a:t>zito-ito</a:t>
            </a:r>
            <a:r>
              <a:rPr lang="cs-CZ" b="1" dirty="0"/>
              <a:t>, -</a:t>
            </a:r>
            <a:r>
              <a:rPr lang="cs-CZ" b="1" dirty="0" err="1"/>
              <a:t>ote</a:t>
            </a:r>
            <a:r>
              <a:rPr lang="cs-CZ" b="1" dirty="0"/>
              <a:t>,-</a:t>
            </a:r>
            <a:r>
              <a:rPr lang="cs-CZ" b="1" dirty="0" err="1"/>
              <a:t>isco</a:t>
            </a:r>
            <a:r>
              <a:rPr lang="cs-CZ" b="1" dirty="0"/>
              <a:t>,-</a:t>
            </a:r>
            <a:r>
              <a:rPr lang="cs-CZ" b="1" dirty="0" err="1"/>
              <a:t>usco</a:t>
            </a:r>
            <a:r>
              <a:rPr lang="cs-CZ" b="1" dirty="0"/>
              <a:t>.-</a:t>
            </a:r>
            <a:r>
              <a:rPr lang="cs-CZ" b="1" dirty="0" err="1"/>
              <a:t>ola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602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DERIVAÇÃO</a:t>
            </a:r>
            <a:br>
              <a:rPr lang="pt-PT" dirty="0"/>
            </a:br>
            <a:r>
              <a:rPr lang="pt-PT" dirty="0"/>
              <a:t>SUFIXOS PRAGMÁTICOS  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0926B2-575C-4AAD-8444-01C8989CC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b="1" dirty="0">
                <a:solidFill>
                  <a:srgbClr val="0070C0"/>
                </a:solidFill>
              </a:rPr>
              <a:t>AUMENTATIVOS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>
                <a:solidFill>
                  <a:srgbClr val="0070C0"/>
                </a:solidFill>
              </a:rPr>
              <a:t> </a:t>
            </a:r>
            <a:r>
              <a:rPr lang="cs-CZ" dirty="0"/>
              <a:t> </a:t>
            </a:r>
            <a:r>
              <a:rPr lang="pt-PT" dirty="0"/>
              <a:t> </a:t>
            </a:r>
            <a:endParaRPr lang="cs-CZ" dirty="0"/>
          </a:p>
          <a:p>
            <a:pPr marL="0" indent="0" algn="r">
              <a:buNone/>
            </a:pPr>
            <a:r>
              <a:rPr lang="cs-CZ" b="1" dirty="0" err="1">
                <a:solidFill>
                  <a:srgbClr val="00B0F0"/>
                </a:solidFill>
              </a:rPr>
              <a:t>ão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r>
              <a:rPr lang="cs-CZ" b="1" dirty="0" err="1">
                <a:solidFill>
                  <a:srgbClr val="00B0F0"/>
                </a:solidFill>
              </a:rPr>
              <a:t>alhão</a:t>
            </a:r>
            <a:r>
              <a:rPr lang="cs-CZ" b="1" dirty="0">
                <a:solidFill>
                  <a:srgbClr val="00B0F0"/>
                </a:solidFill>
              </a:rPr>
              <a:t>, -(z)</a:t>
            </a:r>
            <a:r>
              <a:rPr lang="cs-CZ" b="1" dirty="0" err="1">
                <a:solidFill>
                  <a:srgbClr val="00B0F0"/>
                </a:solidFill>
              </a:rPr>
              <a:t>arrão</a:t>
            </a:r>
            <a:r>
              <a:rPr lang="cs-CZ" b="1" dirty="0">
                <a:solidFill>
                  <a:srgbClr val="00B0F0"/>
                </a:solidFill>
              </a:rPr>
              <a:t>, -</a:t>
            </a:r>
            <a:r>
              <a:rPr lang="cs-CZ" b="1" dirty="0" err="1">
                <a:solidFill>
                  <a:srgbClr val="00B0F0"/>
                </a:solidFill>
              </a:rPr>
              <a:t>eirão</a:t>
            </a:r>
            <a:r>
              <a:rPr lang="cs-CZ" b="1" dirty="0">
                <a:solidFill>
                  <a:srgbClr val="00B0F0"/>
                </a:solidFill>
              </a:rPr>
              <a:t>, -</a:t>
            </a:r>
            <a:r>
              <a:rPr lang="cs-CZ" b="1" dirty="0" err="1">
                <a:solidFill>
                  <a:srgbClr val="00B0F0"/>
                </a:solidFill>
              </a:rPr>
              <a:t>aça</a:t>
            </a:r>
            <a:r>
              <a:rPr lang="cs-CZ" b="1" dirty="0">
                <a:solidFill>
                  <a:srgbClr val="00B0F0"/>
                </a:solidFill>
              </a:rPr>
              <a:t>,</a:t>
            </a:r>
            <a:endParaRPr lang="pt-PT" b="1" dirty="0">
              <a:solidFill>
                <a:srgbClr val="00B0F0"/>
              </a:solidFill>
            </a:endParaRPr>
          </a:p>
          <a:p>
            <a:pPr marL="0" indent="0" algn="r">
              <a:buNone/>
            </a:pP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pt-PT" b="1" dirty="0">
                <a:solidFill>
                  <a:srgbClr val="00B0F0"/>
                </a:solidFill>
              </a:rPr>
              <a:t>-</a:t>
            </a:r>
            <a:r>
              <a:rPr lang="cs-CZ" b="1" dirty="0" err="1">
                <a:solidFill>
                  <a:srgbClr val="00B0F0"/>
                </a:solidFill>
              </a:rPr>
              <a:t>aço</a:t>
            </a:r>
            <a:r>
              <a:rPr lang="cs-CZ" b="1" dirty="0">
                <a:solidFill>
                  <a:srgbClr val="00B0F0"/>
                </a:solidFill>
              </a:rPr>
              <a:t>, - </a:t>
            </a:r>
            <a:r>
              <a:rPr lang="cs-CZ" b="1" dirty="0" err="1">
                <a:solidFill>
                  <a:srgbClr val="00B0F0"/>
                </a:solidFill>
              </a:rPr>
              <a:t>árzio</a:t>
            </a:r>
            <a:r>
              <a:rPr lang="cs-CZ" b="1" dirty="0">
                <a:solidFill>
                  <a:srgbClr val="00B0F0"/>
                </a:solidFill>
              </a:rPr>
              <a:t>, - </a:t>
            </a:r>
            <a:r>
              <a:rPr lang="cs-CZ" b="1" dirty="0" err="1">
                <a:solidFill>
                  <a:srgbClr val="00B0F0"/>
                </a:solidFill>
              </a:rPr>
              <a:t>uça</a:t>
            </a:r>
            <a:r>
              <a:rPr lang="cs-CZ" b="1" dirty="0">
                <a:solidFill>
                  <a:srgbClr val="00B0F0"/>
                </a:solidFill>
              </a:rPr>
              <a:t>, -</a:t>
            </a:r>
            <a:r>
              <a:rPr lang="cs-CZ" b="1" dirty="0" err="1">
                <a:solidFill>
                  <a:srgbClr val="00B0F0"/>
                </a:solidFill>
              </a:rPr>
              <a:t>anzil</a:t>
            </a:r>
            <a:r>
              <a:rPr lang="cs-CZ" b="1" dirty="0">
                <a:solidFill>
                  <a:srgbClr val="00B0F0"/>
                </a:solidFill>
              </a:rPr>
              <a:t>, -</a:t>
            </a:r>
            <a:r>
              <a:rPr lang="cs-CZ" b="1" dirty="0" err="1">
                <a:solidFill>
                  <a:srgbClr val="00B0F0"/>
                </a:solidFill>
              </a:rPr>
              <a:t>aréu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endParaRPr lang="pt-PT" b="1" dirty="0">
              <a:solidFill>
                <a:srgbClr val="00B0F0"/>
              </a:solidFill>
            </a:endParaRPr>
          </a:p>
          <a:p>
            <a:pPr marL="0" indent="0" algn="r">
              <a:buNone/>
            </a:pPr>
            <a:r>
              <a:rPr lang="cs-CZ" b="1" dirty="0">
                <a:solidFill>
                  <a:srgbClr val="00B0F0"/>
                </a:solidFill>
              </a:rPr>
              <a:t>-</a:t>
            </a:r>
            <a:r>
              <a:rPr lang="cs-CZ" b="1" dirty="0" err="1">
                <a:solidFill>
                  <a:srgbClr val="00B0F0"/>
                </a:solidFill>
              </a:rPr>
              <a:t>arra</a:t>
            </a:r>
            <a:r>
              <a:rPr lang="cs-CZ" b="1" dirty="0">
                <a:solidFill>
                  <a:srgbClr val="00B0F0"/>
                </a:solidFill>
              </a:rPr>
              <a:t>, -</a:t>
            </a:r>
            <a:r>
              <a:rPr lang="cs-CZ" b="1" dirty="0" err="1">
                <a:solidFill>
                  <a:srgbClr val="00B0F0"/>
                </a:solidFill>
              </a:rPr>
              <a:t>orra</a:t>
            </a:r>
            <a:r>
              <a:rPr lang="cs-CZ" b="1" dirty="0">
                <a:solidFill>
                  <a:srgbClr val="00B0F0"/>
                </a:solidFill>
              </a:rPr>
              <a:t>, -astro, - </a:t>
            </a:r>
            <a:r>
              <a:rPr lang="cs-CZ" b="1" dirty="0" err="1">
                <a:solidFill>
                  <a:srgbClr val="00B0F0"/>
                </a:solidFill>
              </a:rPr>
              <a:t>az</a:t>
            </a:r>
            <a:r>
              <a:rPr lang="cs-CZ" b="1" dirty="0">
                <a:solidFill>
                  <a:srgbClr val="00B0F0"/>
                </a:solidFill>
              </a:rPr>
              <a:t>, -</a:t>
            </a:r>
            <a:r>
              <a:rPr lang="cs-CZ" b="1" dirty="0" err="1">
                <a:solidFill>
                  <a:srgbClr val="00B0F0"/>
                </a:solidFill>
              </a:rPr>
              <a:t>alhaz</a:t>
            </a:r>
            <a:r>
              <a:rPr lang="cs-CZ" b="1" dirty="0">
                <a:solidFill>
                  <a:srgbClr val="00B0F0"/>
                </a:solidFill>
              </a:rPr>
              <a:t>, </a:t>
            </a:r>
            <a:endParaRPr lang="pt-PT" b="1" dirty="0">
              <a:solidFill>
                <a:srgbClr val="00B0F0"/>
              </a:solidFill>
            </a:endParaRPr>
          </a:p>
          <a:p>
            <a:pPr marL="0" indent="0" algn="r">
              <a:buNone/>
            </a:pPr>
            <a:r>
              <a:rPr lang="cs-CZ" b="1" dirty="0">
                <a:solidFill>
                  <a:srgbClr val="00B0F0"/>
                </a:solidFill>
              </a:rPr>
              <a:t>-</a:t>
            </a:r>
            <a:r>
              <a:rPr lang="cs-CZ" b="1" dirty="0" err="1">
                <a:solidFill>
                  <a:srgbClr val="00B0F0"/>
                </a:solidFill>
              </a:rPr>
              <a:t>arraz</a:t>
            </a:r>
            <a:r>
              <a:rPr lang="cs-CZ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5652FD-774C-4373-9DC4-B1F3BFB84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b="1" dirty="0">
                <a:solidFill>
                  <a:srgbClr val="00B050"/>
                </a:solidFill>
              </a:rPr>
              <a:t>DIMINUTIVOS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8194759-5B4E-4878-8626-482C553474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b="1" dirty="0">
                <a:solidFill>
                  <a:srgbClr val="0070C0"/>
                </a:solidFill>
              </a:rPr>
              <a:t> </a:t>
            </a:r>
            <a:r>
              <a:rPr lang="cs-CZ" dirty="0"/>
              <a:t> </a:t>
            </a:r>
            <a:r>
              <a:rPr lang="pt-PT" dirty="0"/>
              <a:t> </a:t>
            </a:r>
            <a:endParaRPr lang="cs-CZ" dirty="0"/>
          </a:p>
          <a:p>
            <a:pPr marL="0" indent="0">
              <a:buNone/>
            </a:pPr>
            <a:r>
              <a:rPr lang="cs-CZ" b="1" dirty="0" err="1">
                <a:solidFill>
                  <a:srgbClr val="00B050"/>
                </a:solidFill>
              </a:rPr>
              <a:t>zinho</a:t>
            </a:r>
            <a:r>
              <a:rPr lang="cs-CZ" b="1" dirty="0">
                <a:solidFill>
                  <a:srgbClr val="00B050"/>
                </a:solidFill>
              </a:rPr>
              <a:t>, -</a:t>
            </a:r>
            <a:r>
              <a:rPr lang="cs-CZ" b="1" dirty="0" err="1">
                <a:solidFill>
                  <a:srgbClr val="00B050"/>
                </a:solidFill>
              </a:rPr>
              <a:t>inho</a:t>
            </a:r>
            <a:r>
              <a:rPr lang="cs-CZ" b="1" dirty="0">
                <a:solidFill>
                  <a:srgbClr val="00B050"/>
                </a:solidFill>
              </a:rPr>
              <a:t>, - </a:t>
            </a:r>
            <a:r>
              <a:rPr lang="cs-CZ" b="1" dirty="0" err="1">
                <a:solidFill>
                  <a:srgbClr val="00B050"/>
                </a:solidFill>
              </a:rPr>
              <a:t>ino</a:t>
            </a:r>
            <a:r>
              <a:rPr lang="cs-CZ" b="1" dirty="0">
                <a:solidFill>
                  <a:srgbClr val="00B050"/>
                </a:solidFill>
              </a:rPr>
              <a:t>, -</a:t>
            </a:r>
            <a:r>
              <a:rPr lang="cs-CZ" b="1" dirty="0" err="1">
                <a:solidFill>
                  <a:srgbClr val="00B050"/>
                </a:solidFill>
              </a:rPr>
              <a:t>im</a:t>
            </a:r>
            <a:r>
              <a:rPr lang="cs-CZ" b="1" dirty="0">
                <a:solidFill>
                  <a:srgbClr val="00B050"/>
                </a:solidFill>
              </a:rPr>
              <a:t>,-</a:t>
            </a:r>
            <a:r>
              <a:rPr lang="cs-CZ" b="1" dirty="0" err="1">
                <a:solidFill>
                  <a:srgbClr val="00B050"/>
                </a:solidFill>
              </a:rPr>
              <a:t>acho</a:t>
            </a:r>
            <a:r>
              <a:rPr lang="cs-CZ" b="1" dirty="0">
                <a:solidFill>
                  <a:srgbClr val="00B050"/>
                </a:solidFill>
              </a:rPr>
              <a:t>, </a:t>
            </a:r>
            <a:endParaRPr lang="pt-PT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-</a:t>
            </a:r>
            <a:r>
              <a:rPr lang="cs-CZ" b="1" dirty="0" err="1">
                <a:solidFill>
                  <a:srgbClr val="00B050"/>
                </a:solidFill>
              </a:rPr>
              <a:t>icho</a:t>
            </a:r>
            <a:r>
              <a:rPr lang="cs-CZ" b="1" dirty="0">
                <a:solidFill>
                  <a:srgbClr val="00B050"/>
                </a:solidFill>
              </a:rPr>
              <a:t>,  -ucho, -</a:t>
            </a:r>
            <a:r>
              <a:rPr lang="cs-CZ" b="1" dirty="0" err="1">
                <a:solidFill>
                  <a:srgbClr val="00B050"/>
                </a:solidFill>
              </a:rPr>
              <a:t>ebre</a:t>
            </a:r>
            <a:r>
              <a:rPr lang="cs-CZ" b="1" dirty="0">
                <a:solidFill>
                  <a:srgbClr val="00B050"/>
                </a:solidFill>
              </a:rPr>
              <a:t>, -</a:t>
            </a:r>
            <a:r>
              <a:rPr lang="cs-CZ" b="1" dirty="0" err="1">
                <a:solidFill>
                  <a:srgbClr val="00B050"/>
                </a:solidFill>
              </a:rPr>
              <a:t>eco</a:t>
            </a:r>
            <a:r>
              <a:rPr lang="cs-CZ" b="1" dirty="0">
                <a:solidFill>
                  <a:srgbClr val="00B050"/>
                </a:solidFill>
              </a:rPr>
              <a:t>,-</a:t>
            </a:r>
            <a:r>
              <a:rPr lang="cs-CZ" b="1" dirty="0" err="1">
                <a:solidFill>
                  <a:srgbClr val="00B050"/>
                </a:solidFill>
              </a:rPr>
              <a:t>ico</a:t>
            </a:r>
            <a:r>
              <a:rPr lang="cs-CZ" b="1" dirty="0">
                <a:solidFill>
                  <a:srgbClr val="00B050"/>
                </a:solidFill>
              </a:rPr>
              <a:t>, </a:t>
            </a:r>
            <a:endParaRPr lang="pt-PT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-</a:t>
            </a:r>
            <a:r>
              <a:rPr lang="cs-CZ" b="1" dirty="0" err="1">
                <a:solidFill>
                  <a:srgbClr val="00B050"/>
                </a:solidFill>
              </a:rPr>
              <a:t>ela</a:t>
            </a:r>
            <a:r>
              <a:rPr lang="cs-CZ" b="1" dirty="0">
                <a:solidFill>
                  <a:srgbClr val="00B050"/>
                </a:solidFill>
              </a:rPr>
              <a:t>, -</a:t>
            </a:r>
            <a:r>
              <a:rPr lang="cs-CZ" b="1" dirty="0" err="1">
                <a:solidFill>
                  <a:srgbClr val="00B050"/>
                </a:solidFill>
              </a:rPr>
              <a:t>elho</a:t>
            </a:r>
            <a:r>
              <a:rPr lang="cs-CZ" b="1" dirty="0">
                <a:solidFill>
                  <a:srgbClr val="00B050"/>
                </a:solidFill>
              </a:rPr>
              <a:t>, -</a:t>
            </a:r>
            <a:r>
              <a:rPr lang="cs-CZ" b="1" dirty="0" err="1">
                <a:solidFill>
                  <a:srgbClr val="00B050"/>
                </a:solidFill>
              </a:rPr>
              <a:t>ilho</a:t>
            </a:r>
            <a:r>
              <a:rPr lang="cs-CZ" b="1" dirty="0">
                <a:solidFill>
                  <a:srgbClr val="00B050"/>
                </a:solidFill>
              </a:rPr>
              <a:t>, - </a:t>
            </a:r>
            <a:r>
              <a:rPr lang="cs-CZ" b="1" dirty="0" err="1">
                <a:solidFill>
                  <a:srgbClr val="00B050"/>
                </a:solidFill>
              </a:rPr>
              <a:t>ete</a:t>
            </a:r>
            <a:r>
              <a:rPr lang="cs-CZ" b="1" dirty="0">
                <a:solidFill>
                  <a:srgbClr val="00B050"/>
                </a:solidFill>
              </a:rPr>
              <a:t>, -</a:t>
            </a:r>
            <a:r>
              <a:rPr lang="cs-CZ" b="1" dirty="0" err="1">
                <a:solidFill>
                  <a:srgbClr val="00B050"/>
                </a:solidFill>
              </a:rPr>
              <a:t>eto</a:t>
            </a:r>
            <a:r>
              <a:rPr lang="cs-CZ" b="1" dirty="0">
                <a:solidFill>
                  <a:srgbClr val="00B050"/>
                </a:solidFill>
              </a:rPr>
              <a:t>, -</a:t>
            </a:r>
            <a:r>
              <a:rPr lang="cs-CZ" b="1" dirty="0" err="1">
                <a:solidFill>
                  <a:srgbClr val="00B050"/>
                </a:solidFill>
              </a:rPr>
              <a:t>zito</a:t>
            </a:r>
            <a:endParaRPr lang="pt-PT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-</a:t>
            </a:r>
            <a:r>
              <a:rPr lang="cs-CZ" b="1" dirty="0" err="1">
                <a:solidFill>
                  <a:srgbClr val="00B050"/>
                </a:solidFill>
              </a:rPr>
              <a:t>ito</a:t>
            </a:r>
            <a:r>
              <a:rPr lang="cs-CZ" b="1" dirty="0">
                <a:solidFill>
                  <a:srgbClr val="00B050"/>
                </a:solidFill>
              </a:rPr>
              <a:t>, -</a:t>
            </a:r>
            <a:r>
              <a:rPr lang="cs-CZ" b="1" dirty="0" err="1">
                <a:solidFill>
                  <a:srgbClr val="00B050"/>
                </a:solidFill>
              </a:rPr>
              <a:t>ote</a:t>
            </a:r>
            <a:r>
              <a:rPr lang="cs-CZ" b="1" dirty="0">
                <a:solidFill>
                  <a:srgbClr val="00B050"/>
                </a:solidFill>
              </a:rPr>
              <a:t>,-</a:t>
            </a:r>
            <a:r>
              <a:rPr lang="cs-CZ" b="1" dirty="0" err="1">
                <a:solidFill>
                  <a:srgbClr val="00B050"/>
                </a:solidFill>
              </a:rPr>
              <a:t>isco</a:t>
            </a:r>
            <a:r>
              <a:rPr lang="cs-CZ" b="1" dirty="0">
                <a:solidFill>
                  <a:srgbClr val="00B050"/>
                </a:solidFill>
              </a:rPr>
              <a:t>,-</a:t>
            </a:r>
            <a:r>
              <a:rPr lang="cs-CZ" b="1" dirty="0" err="1">
                <a:solidFill>
                  <a:srgbClr val="00B050"/>
                </a:solidFill>
              </a:rPr>
              <a:t>usco</a:t>
            </a:r>
            <a:r>
              <a:rPr lang="cs-CZ" b="1" dirty="0">
                <a:solidFill>
                  <a:srgbClr val="00B050"/>
                </a:solidFill>
              </a:rPr>
              <a:t>.-</a:t>
            </a:r>
            <a:r>
              <a:rPr lang="cs-CZ" b="1" dirty="0" err="1">
                <a:solidFill>
                  <a:srgbClr val="00B050"/>
                </a:solidFill>
              </a:rPr>
              <a:t>ola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9F91B8-15DE-45AC-9F0E-57155779A5D8}"/>
              </a:ext>
            </a:extLst>
          </p:cNvPr>
          <p:cNvSpPr txBox="1"/>
          <p:nvPr/>
        </p:nvSpPr>
        <p:spPr>
          <a:xfrm>
            <a:off x="2879812" y="2612287"/>
            <a:ext cx="33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PT" dirty="0"/>
              <a:t>PODEM SER TAMBÉM </a:t>
            </a:r>
            <a:r>
              <a:rPr lang="pt-PT" dirty="0">
                <a:solidFill>
                  <a:srgbClr val="FF0000"/>
                </a:solidFill>
              </a:rPr>
              <a:t>NOCIONAIS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9" name="Picture 2" descr="Alerta: motoristas devem redobrar atenção durante o carnaval | Jornal A Voz  da Serra">
            <a:extLst>
              <a:ext uri="{FF2B5EF4-FFF2-40B4-BE49-F238E27FC236}">
                <a16:creationId xmlns:a16="http://schemas.microsoft.com/office/drawing/2014/main" id="{556A6E02-5422-43BD-AF0C-F2AB8A37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282" y="2435253"/>
            <a:ext cx="703808" cy="7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73CD9163-E5D8-4520-A94A-1699F9FF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24</a:t>
            </a:fld>
            <a:endParaRPr lang="cs-CZ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3DC17A5-E61C-4DF6-B81C-02D181190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06"/>
    </mc:Choice>
    <mc:Fallback xmlns="">
      <p:transition spd="slow" advTm="43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9666" y="433998"/>
            <a:ext cx="3503017" cy="1393027"/>
          </a:xfrm>
        </p:spPr>
        <p:txBody>
          <a:bodyPr/>
          <a:lstStyle/>
          <a:p>
            <a:r>
              <a:rPr lang="cs-CZ" dirty="0"/>
              <a:t>DEMINUTIVA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6CC4328-ACAB-4575-86F7-F5738E141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Nocionální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2624348" cy="3622317"/>
          </a:xfrm>
        </p:spPr>
        <p:txBody>
          <a:bodyPr numCol="1">
            <a:normAutofit fontScale="25000" lnSpcReduction="20000"/>
          </a:bodyPr>
          <a:lstStyle/>
          <a:p>
            <a:pPr marL="0" indent="0">
              <a:buNone/>
            </a:pPr>
            <a:r>
              <a:rPr lang="cs-CZ" sz="7200" b="1" dirty="0" err="1"/>
              <a:t>lugar</a:t>
            </a:r>
            <a:r>
              <a:rPr lang="cs-CZ" sz="7200" dirty="0"/>
              <a:t>	</a:t>
            </a:r>
            <a:r>
              <a:rPr lang="cs-CZ" sz="7200" dirty="0" err="1"/>
              <a:t>lugar</a:t>
            </a:r>
            <a:r>
              <a:rPr lang="cs-CZ" sz="7200" b="1" dirty="0" err="1"/>
              <a:t>ejo</a:t>
            </a:r>
            <a:r>
              <a:rPr lang="cs-CZ" sz="72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b="1" dirty="0" err="1"/>
              <a:t>mosca</a:t>
            </a:r>
            <a:r>
              <a:rPr lang="cs-CZ" sz="7200" dirty="0"/>
              <a:t>	</a:t>
            </a:r>
            <a:r>
              <a:rPr lang="cs-CZ" sz="7200" dirty="0" err="1"/>
              <a:t>mosqu</a:t>
            </a:r>
            <a:r>
              <a:rPr lang="cs-CZ" sz="7200" b="1" dirty="0" err="1"/>
              <a:t>ito</a:t>
            </a:r>
            <a:r>
              <a:rPr lang="cs-CZ" sz="72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b="1" dirty="0" err="1"/>
              <a:t>folha</a:t>
            </a:r>
            <a:r>
              <a:rPr lang="cs-CZ" sz="7200" dirty="0"/>
              <a:t>	</a:t>
            </a:r>
            <a:r>
              <a:rPr lang="cs-CZ" sz="7200" dirty="0" err="1"/>
              <a:t>folh</a:t>
            </a:r>
            <a:r>
              <a:rPr lang="cs-CZ" sz="7200" b="1" dirty="0" err="1"/>
              <a:t>eto</a:t>
            </a:r>
            <a:endParaRPr lang="cs-CZ" sz="72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7200" b="1" dirty="0" err="1"/>
              <a:t>globo</a:t>
            </a:r>
            <a:r>
              <a:rPr lang="cs-CZ" sz="7200" dirty="0"/>
              <a:t>	</a:t>
            </a:r>
            <a:r>
              <a:rPr lang="cs-CZ" sz="7200" dirty="0" err="1"/>
              <a:t>glób</a:t>
            </a:r>
            <a:r>
              <a:rPr lang="cs-CZ" sz="7200" b="1" dirty="0" err="1"/>
              <a:t>ulo</a:t>
            </a:r>
            <a:r>
              <a:rPr lang="cs-CZ" sz="72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b="1" dirty="0" err="1"/>
              <a:t>grão</a:t>
            </a:r>
            <a:r>
              <a:rPr lang="cs-CZ" sz="7200" dirty="0"/>
              <a:t>	</a:t>
            </a:r>
            <a:r>
              <a:rPr lang="cs-CZ" sz="7200" dirty="0" err="1"/>
              <a:t>grân</a:t>
            </a:r>
            <a:r>
              <a:rPr lang="cs-CZ" sz="7200" b="1" dirty="0" err="1"/>
              <a:t>ulo</a:t>
            </a:r>
            <a:r>
              <a:rPr lang="cs-CZ" sz="72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b="1" dirty="0"/>
              <a:t>cela</a:t>
            </a:r>
            <a:r>
              <a:rPr lang="cs-CZ" sz="7200" dirty="0"/>
              <a:t>	</a:t>
            </a:r>
            <a:r>
              <a:rPr lang="cs-CZ" sz="7200" dirty="0" err="1"/>
              <a:t>cél</a:t>
            </a:r>
            <a:r>
              <a:rPr lang="cs-CZ" sz="7200" b="1" dirty="0" err="1"/>
              <a:t>ula</a:t>
            </a:r>
            <a:r>
              <a:rPr lang="cs-CZ" sz="7200" dirty="0"/>
              <a:t>	</a:t>
            </a:r>
            <a:endParaRPr lang="pt-PT" sz="72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7200" b="1" dirty="0" err="1"/>
              <a:t>Chuva</a:t>
            </a:r>
            <a:r>
              <a:rPr lang="cs-CZ" sz="7200" b="1" dirty="0"/>
              <a:t>	</a:t>
            </a:r>
            <a:r>
              <a:rPr lang="cs-CZ" sz="7200" dirty="0" err="1"/>
              <a:t>chuv</a:t>
            </a:r>
            <a:r>
              <a:rPr lang="cs-CZ" sz="7200" b="1" dirty="0" err="1"/>
              <a:t>isco</a:t>
            </a:r>
            <a:endParaRPr lang="cs-CZ" sz="7200" b="1" dirty="0"/>
          </a:p>
          <a:p>
            <a:pPr marL="0" indent="0">
              <a:lnSpc>
                <a:spcPct val="120000"/>
              </a:lnSpc>
              <a:buNone/>
            </a:pPr>
            <a:endParaRPr lang="cs-CZ" sz="72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7200" dirty="0"/>
              <a:t>			</a:t>
            </a:r>
            <a:r>
              <a:rPr lang="cs-CZ" dirty="0"/>
              <a:t>	D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9806D18-C761-4688-A4BA-6F812B920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95936" y="1895350"/>
            <a:ext cx="3806190" cy="722376"/>
          </a:xfrm>
        </p:spPr>
        <p:txBody>
          <a:bodyPr/>
          <a:lstStyle/>
          <a:p>
            <a:r>
              <a:rPr lang="cs-CZ" dirty="0"/>
              <a:t>pragmatické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1B2DC3E-B6BE-4198-B772-707B2E2CF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47864" y="2617726"/>
            <a:ext cx="4941160" cy="424027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sz="1400" b="1" dirty="0" err="1"/>
              <a:t>papel</a:t>
            </a:r>
            <a:r>
              <a:rPr lang="cs-CZ" sz="1400" dirty="0"/>
              <a:t>	</a:t>
            </a:r>
            <a:r>
              <a:rPr lang="cs-CZ" sz="1400" dirty="0" err="1"/>
              <a:t>pape</a:t>
            </a:r>
            <a:r>
              <a:rPr lang="cs-CZ" sz="1400" b="1" dirty="0" err="1"/>
              <a:t>linho</a:t>
            </a:r>
            <a:endParaRPr lang="cs-CZ" sz="1400" b="1" dirty="0"/>
          </a:p>
          <a:p>
            <a:pPr marL="0" indent="0">
              <a:buNone/>
            </a:pPr>
            <a:r>
              <a:rPr lang="cs-CZ" sz="1400" b="1" dirty="0" err="1"/>
              <a:t>burro</a:t>
            </a:r>
            <a:r>
              <a:rPr lang="cs-CZ" sz="1400" b="1" dirty="0"/>
              <a:t>  	</a:t>
            </a:r>
            <a:r>
              <a:rPr lang="cs-CZ" sz="1400" dirty="0" err="1"/>
              <a:t>burr</a:t>
            </a:r>
            <a:r>
              <a:rPr lang="cs-CZ" sz="1400" b="1" dirty="0" err="1"/>
              <a:t>ico</a:t>
            </a:r>
            <a:endParaRPr lang="cs-CZ" sz="14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/>
              <a:t>Forte 	</a:t>
            </a:r>
            <a:r>
              <a:rPr lang="cs-CZ" sz="1400" b="1" dirty="0" err="1"/>
              <a:t>f</a:t>
            </a:r>
            <a:r>
              <a:rPr lang="cs-CZ" sz="1400" dirty="0" err="1"/>
              <a:t>ort</a:t>
            </a:r>
            <a:r>
              <a:rPr lang="cs-CZ" sz="1400" b="1" dirty="0" err="1"/>
              <a:t>im</a:t>
            </a:r>
            <a:endParaRPr lang="cs-CZ" sz="14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 err="1"/>
              <a:t>rio</a:t>
            </a:r>
            <a:r>
              <a:rPr lang="cs-CZ" sz="1400" dirty="0"/>
              <a:t>	</a:t>
            </a:r>
            <a:r>
              <a:rPr lang="cs-CZ" sz="1400" dirty="0" err="1"/>
              <a:t>ria</a:t>
            </a:r>
            <a:r>
              <a:rPr lang="cs-CZ" sz="1400" b="1" dirty="0" err="1"/>
              <a:t>cho</a:t>
            </a:r>
            <a:endParaRPr lang="cs-CZ" sz="1400" dirty="0"/>
          </a:p>
          <a:p>
            <a:pPr marL="0" indent="0">
              <a:lnSpc>
                <a:spcPct val="120000"/>
              </a:lnSpc>
              <a:buNone/>
            </a:pPr>
            <a:r>
              <a:rPr lang="pt-BR" sz="1400" b="1" dirty="0"/>
              <a:t>rapaz</a:t>
            </a:r>
            <a:r>
              <a:rPr lang="pt-BR" sz="1400" dirty="0"/>
              <a:t>	rapaz</a:t>
            </a:r>
            <a:r>
              <a:rPr lang="pt-BR" sz="1400" b="1" dirty="0"/>
              <a:t>ote</a:t>
            </a:r>
            <a:endParaRPr lang="cs-CZ" sz="14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 err="1"/>
              <a:t>janela</a:t>
            </a:r>
            <a:r>
              <a:rPr lang="cs-CZ" sz="1400" dirty="0"/>
              <a:t>	</a:t>
            </a:r>
            <a:r>
              <a:rPr lang="cs-CZ" sz="1400" dirty="0" err="1"/>
              <a:t>janel</a:t>
            </a:r>
            <a:r>
              <a:rPr lang="cs-CZ" sz="1400" b="1" dirty="0" err="1"/>
              <a:t>inha</a:t>
            </a:r>
            <a:endParaRPr lang="cs-CZ" sz="14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 err="1"/>
              <a:t>rua</a:t>
            </a:r>
            <a:r>
              <a:rPr lang="cs-CZ" sz="1400" dirty="0"/>
              <a:t>	</a:t>
            </a:r>
            <a:r>
              <a:rPr lang="cs-CZ" sz="1400" dirty="0" err="1"/>
              <a:t>ru</a:t>
            </a:r>
            <a:r>
              <a:rPr lang="cs-CZ" sz="1400" b="1" dirty="0" err="1"/>
              <a:t>ela</a:t>
            </a:r>
            <a:r>
              <a:rPr lang="pt-BR" sz="1400" dirty="0"/>
              <a:t>	</a:t>
            </a:r>
            <a:endParaRPr lang="cs-CZ" sz="14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 err="1"/>
              <a:t>diabo</a:t>
            </a:r>
            <a:r>
              <a:rPr lang="cs-CZ" sz="1400" dirty="0"/>
              <a:t>	</a:t>
            </a:r>
            <a:r>
              <a:rPr lang="cs-CZ" sz="1400" dirty="0" err="1"/>
              <a:t>diabrete</a:t>
            </a:r>
            <a:endParaRPr lang="pt-PT" sz="1400" dirty="0"/>
          </a:p>
          <a:p>
            <a:pPr marL="0" indent="0">
              <a:lnSpc>
                <a:spcPct val="120000"/>
              </a:lnSpc>
              <a:buNone/>
            </a:pPr>
            <a:endParaRPr lang="pt-PT" sz="1400" dirty="0"/>
          </a:p>
          <a:p>
            <a:pPr marL="0" indent="0">
              <a:lnSpc>
                <a:spcPct val="120000"/>
              </a:lnSpc>
              <a:buNone/>
            </a:pPr>
            <a:endParaRPr lang="pt-PT" sz="1400" dirty="0"/>
          </a:p>
          <a:p>
            <a:pPr marL="0" indent="0">
              <a:lnSpc>
                <a:spcPct val="120000"/>
              </a:lnSpc>
              <a:buNone/>
            </a:pPr>
            <a:endParaRPr lang="pt-PT" sz="1400" dirty="0"/>
          </a:p>
          <a:p>
            <a:pPr marL="0" indent="0">
              <a:lnSpc>
                <a:spcPct val="120000"/>
              </a:lnSpc>
              <a:buNone/>
            </a:pPr>
            <a:endParaRPr lang="pt-PT" sz="1400" dirty="0"/>
          </a:p>
          <a:p>
            <a:pPr marL="0" indent="0">
              <a:lnSpc>
                <a:spcPct val="120000"/>
              </a:lnSpc>
              <a:buNone/>
            </a:pPr>
            <a:endParaRPr lang="cs-CZ" sz="14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/>
              <a:t>café 	</a:t>
            </a:r>
            <a:r>
              <a:rPr lang="cs-CZ" sz="1400" dirty="0" err="1"/>
              <a:t>cafez</a:t>
            </a:r>
            <a:r>
              <a:rPr lang="cs-CZ" sz="1400" b="1" dirty="0" err="1"/>
              <a:t>ito</a:t>
            </a:r>
            <a:r>
              <a:rPr lang="cs-CZ" sz="14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 err="1"/>
              <a:t>casa</a:t>
            </a:r>
            <a:r>
              <a:rPr lang="cs-CZ" sz="1400" dirty="0"/>
              <a:t>	 </a:t>
            </a:r>
            <a:r>
              <a:rPr lang="cs-CZ" sz="1400" dirty="0" err="1"/>
              <a:t>cas</a:t>
            </a:r>
            <a:r>
              <a:rPr lang="cs-CZ" sz="1400" b="1" dirty="0" err="1"/>
              <a:t>ebre</a:t>
            </a:r>
            <a:r>
              <a:rPr lang="cs-CZ" sz="14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 err="1"/>
              <a:t>ilha</a:t>
            </a:r>
            <a:r>
              <a:rPr lang="cs-CZ" sz="1400" dirty="0"/>
              <a:t>	</a:t>
            </a:r>
            <a:r>
              <a:rPr lang="cs-CZ" sz="1400" dirty="0" err="1"/>
              <a:t>ilh</a:t>
            </a:r>
            <a:r>
              <a:rPr lang="cs-CZ" sz="1400" b="1" dirty="0" err="1"/>
              <a:t>ota</a:t>
            </a:r>
            <a:endParaRPr lang="pt-PT" sz="14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400" b="1" dirty="0" err="1"/>
              <a:t>pequeno</a:t>
            </a:r>
            <a:r>
              <a:rPr lang="cs-CZ" sz="1400" dirty="0"/>
              <a:t>	</a:t>
            </a:r>
            <a:r>
              <a:rPr lang="cs-CZ" sz="1400" dirty="0" err="1"/>
              <a:t>pequen</a:t>
            </a:r>
            <a:r>
              <a:rPr lang="cs-CZ" sz="1400" b="1" dirty="0" err="1"/>
              <a:t>ino</a:t>
            </a:r>
            <a:endParaRPr lang="cs-CZ" sz="1400" dirty="0"/>
          </a:p>
          <a:p>
            <a:pPr marL="0" indent="0">
              <a:lnSpc>
                <a:spcPct val="120000"/>
              </a:lnSpc>
              <a:buNone/>
            </a:pPr>
            <a:endParaRPr lang="cs-CZ" sz="1400" dirty="0"/>
          </a:p>
        </p:txBody>
      </p:sp>
      <p:sp>
        <p:nvSpPr>
          <p:cNvPr id="4" name="Ovál 3"/>
          <p:cNvSpPr/>
          <p:nvPr/>
        </p:nvSpPr>
        <p:spPr>
          <a:xfrm>
            <a:off x="5576765" y="188640"/>
            <a:ext cx="3519126" cy="3083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 err="1"/>
              <a:t>zinho</a:t>
            </a:r>
            <a:r>
              <a:rPr lang="cs-CZ" sz="2400" b="1" dirty="0"/>
              <a:t>, -</a:t>
            </a:r>
            <a:r>
              <a:rPr lang="cs-CZ" sz="2400" b="1" dirty="0" err="1"/>
              <a:t>inho</a:t>
            </a:r>
            <a:r>
              <a:rPr lang="cs-CZ" sz="2400" b="1" dirty="0"/>
              <a:t>, - </a:t>
            </a:r>
            <a:r>
              <a:rPr lang="cs-CZ" sz="2400" b="1" dirty="0" err="1"/>
              <a:t>ino</a:t>
            </a:r>
            <a:r>
              <a:rPr lang="cs-CZ" sz="2400" b="1" dirty="0"/>
              <a:t>, -</a:t>
            </a:r>
            <a:r>
              <a:rPr lang="cs-CZ" sz="2400" b="1" dirty="0" err="1"/>
              <a:t>im</a:t>
            </a:r>
            <a:r>
              <a:rPr lang="cs-CZ" sz="2400" b="1" dirty="0"/>
              <a:t>,-</a:t>
            </a:r>
            <a:r>
              <a:rPr lang="cs-CZ" sz="2400" b="1" dirty="0" err="1"/>
              <a:t>acho</a:t>
            </a:r>
            <a:r>
              <a:rPr lang="cs-CZ" sz="2400" b="1" dirty="0"/>
              <a:t>, -</a:t>
            </a:r>
            <a:r>
              <a:rPr lang="cs-CZ" sz="2400" b="1" dirty="0" err="1"/>
              <a:t>icho</a:t>
            </a:r>
            <a:r>
              <a:rPr lang="cs-CZ" sz="2400" b="1" dirty="0"/>
              <a:t>,  -ucho, -</a:t>
            </a:r>
            <a:r>
              <a:rPr lang="cs-CZ" sz="2400" b="1" dirty="0" err="1"/>
              <a:t>ebre</a:t>
            </a:r>
            <a:r>
              <a:rPr lang="cs-CZ" sz="2400" b="1" dirty="0"/>
              <a:t>, -</a:t>
            </a:r>
            <a:r>
              <a:rPr lang="cs-CZ" sz="2400" b="1" dirty="0" err="1"/>
              <a:t>eco</a:t>
            </a:r>
            <a:r>
              <a:rPr lang="cs-CZ" sz="2400" b="1" dirty="0"/>
              <a:t>,-</a:t>
            </a:r>
            <a:r>
              <a:rPr lang="cs-CZ" sz="2400" b="1" dirty="0" err="1"/>
              <a:t>ico</a:t>
            </a:r>
            <a:r>
              <a:rPr lang="cs-CZ" sz="2400" b="1" dirty="0"/>
              <a:t>, -</a:t>
            </a:r>
            <a:r>
              <a:rPr lang="cs-CZ" sz="2400" b="1" dirty="0" err="1"/>
              <a:t>ela</a:t>
            </a:r>
            <a:r>
              <a:rPr lang="cs-CZ" sz="2400" b="1" dirty="0"/>
              <a:t>, -</a:t>
            </a:r>
            <a:r>
              <a:rPr lang="cs-CZ" sz="2400" b="1" dirty="0" err="1"/>
              <a:t>elho</a:t>
            </a:r>
            <a:r>
              <a:rPr lang="cs-CZ" sz="2400" b="1" dirty="0"/>
              <a:t>, -</a:t>
            </a:r>
            <a:r>
              <a:rPr lang="cs-CZ" sz="2400" b="1" dirty="0" err="1"/>
              <a:t>ilho</a:t>
            </a:r>
            <a:r>
              <a:rPr lang="cs-CZ" sz="2400" b="1" dirty="0"/>
              <a:t>, - </a:t>
            </a:r>
            <a:r>
              <a:rPr lang="cs-CZ" sz="2400" b="1" dirty="0" err="1"/>
              <a:t>ete</a:t>
            </a:r>
            <a:r>
              <a:rPr lang="cs-CZ" sz="2400" b="1" dirty="0"/>
              <a:t>, -</a:t>
            </a:r>
            <a:r>
              <a:rPr lang="cs-CZ" sz="2400" b="1" dirty="0" err="1"/>
              <a:t>eto</a:t>
            </a:r>
            <a:r>
              <a:rPr lang="cs-CZ" sz="2400" b="1" dirty="0"/>
              <a:t>, -</a:t>
            </a:r>
            <a:r>
              <a:rPr lang="cs-CZ" sz="2400" b="1" dirty="0" err="1"/>
              <a:t>zito-ito</a:t>
            </a:r>
            <a:r>
              <a:rPr lang="cs-CZ" sz="2400" b="1" dirty="0"/>
              <a:t>, -</a:t>
            </a:r>
            <a:r>
              <a:rPr lang="cs-CZ" sz="2400" b="1" dirty="0" err="1"/>
              <a:t>ote</a:t>
            </a:r>
            <a:r>
              <a:rPr lang="cs-CZ" sz="2400" b="1" dirty="0"/>
              <a:t>,-</a:t>
            </a:r>
            <a:r>
              <a:rPr lang="cs-CZ" sz="2400" b="1" dirty="0" err="1"/>
              <a:t>isco</a:t>
            </a:r>
            <a:r>
              <a:rPr lang="cs-CZ" sz="2400" b="1" dirty="0"/>
              <a:t>,-</a:t>
            </a:r>
            <a:r>
              <a:rPr lang="cs-CZ" sz="2400" b="1" dirty="0" err="1"/>
              <a:t>usco</a:t>
            </a:r>
            <a:r>
              <a:rPr lang="cs-CZ" sz="2400" b="1" dirty="0"/>
              <a:t>.-</a:t>
            </a:r>
            <a:r>
              <a:rPr lang="cs-CZ" sz="2400" b="1" dirty="0" err="1"/>
              <a:t>ola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71413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33998"/>
            <a:ext cx="4855139" cy="1393027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>
                <a:solidFill>
                  <a:srgbClr val="00B050"/>
                </a:solidFill>
              </a:rPr>
              <a:t>Derivação </a:t>
            </a:r>
            <a:br>
              <a:rPr lang="pt-PT" dirty="0">
                <a:solidFill>
                  <a:srgbClr val="00B050"/>
                </a:solidFill>
              </a:rPr>
            </a:br>
            <a:r>
              <a:rPr lang="pt-PT" dirty="0">
                <a:solidFill>
                  <a:srgbClr val="00B050"/>
                </a:solidFill>
              </a:rPr>
              <a:t>sufixos diminutivos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6CC4328-ACAB-4575-86F7-F5738E141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618" y="1556792"/>
            <a:ext cx="2624348" cy="1060934"/>
          </a:xfrm>
        </p:spPr>
        <p:txBody>
          <a:bodyPr>
            <a:normAutofit/>
          </a:bodyPr>
          <a:lstStyle/>
          <a:p>
            <a:r>
              <a:rPr lang="pt-PT" b="1" dirty="0"/>
              <a:t>NOCIONAIS/OBJETIVOS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236618" y="2617726"/>
            <a:ext cx="2895222" cy="3740741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cs-CZ" sz="2000" b="1" dirty="0" err="1"/>
              <a:t>lugar</a:t>
            </a:r>
            <a:r>
              <a:rPr lang="cs-CZ" sz="2000" dirty="0"/>
              <a:t>	</a:t>
            </a:r>
            <a:r>
              <a:rPr lang="cs-CZ" sz="2000" dirty="0" err="1"/>
              <a:t>lugar</a:t>
            </a:r>
            <a:r>
              <a:rPr lang="cs-CZ" sz="2000" b="1" dirty="0" err="1"/>
              <a:t>ejo</a:t>
            </a:r>
            <a:r>
              <a:rPr lang="cs-CZ" sz="20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 err="1"/>
              <a:t>mosca</a:t>
            </a:r>
            <a:r>
              <a:rPr lang="cs-CZ" sz="2000" dirty="0"/>
              <a:t>	</a:t>
            </a:r>
            <a:r>
              <a:rPr lang="cs-CZ" sz="2000" dirty="0" err="1"/>
              <a:t>mosqu</a:t>
            </a:r>
            <a:r>
              <a:rPr lang="cs-CZ" sz="2000" b="1" dirty="0" err="1"/>
              <a:t>ito</a:t>
            </a:r>
            <a:endParaRPr lang="pt-PT" sz="20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 err="1"/>
              <a:t>folha</a:t>
            </a:r>
            <a:r>
              <a:rPr lang="cs-CZ" sz="2000" dirty="0"/>
              <a:t>	</a:t>
            </a:r>
            <a:r>
              <a:rPr lang="cs-CZ" sz="2000" dirty="0" err="1"/>
              <a:t>folh</a:t>
            </a:r>
            <a:r>
              <a:rPr lang="cs-CZ" sz="2000" b="1" dirty="0" err="1"/>
              <a:t>eto</a:t>
            </a:r>
            <a:endParaRPr lang="cs-CZ" sz="20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 err="1"/>
              <a:t>globo</a:t>
            </a:r>
            <a:r>
              <a:rPr lang="cs-CZ" sz="2000" dirty="0"/>
              <a:t>	</a:t>
            </a:r>
            <a:r>
              <a:rPr lang="cs-CZ" sz="2000" dirty="0" err="1"/>
              <a:t>glób</a:t>
            </a:r>
            <a:r>
              <a:rPr lang="cs-CZ" sz="2000" b="1" dirty="0" err="1"/>
              <a:t>ulo</a:t>
            </a:r>
            <a:r>
              <a:rPr lang="cs-CZ" sz="20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 err="1"/>
              <a:t>grão</a:t>
            </a:r>
            <a:r>
              <a:rPr lang="cs-CZ" sz="2000" dirty="0"/>
              <a:t>	</a:t>
            </a:r>
            <a:r>
              <a:rPr lang="cs-CZ" sz="2000" dirty="0" err="1"/>
              <a:t>grân</a:t>
            </a:r>
            <a:r>
              <a:rPr lang="cs-CZ" sz="2000" b="1" dirty="0" err="1"/>
              <a:t>ulo</a:t>
            </a:r>
            <a:r>
              <a:rPr lang="cs-CZ" sz="20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/>
              <a:t>cela</a:t>
            </a:r>
            <a:r>
              <a:rPr lang="cs-CZ" sz="2000" dirty="0"/>
              <a:t>	</a:t>
            </a:r>
            <a:r>
              <a:rPr lang="cs-CZ" sz="2000" dirty="0" err="1"/>
              <a:t>cél</a:t>
            </a:r>
            <a:r>
              <a:rPr lang="cs-CZ" sz="2000" b="1" dirty="0" err="1"/>
              <a:t>ula</a:t>
            </a:r>
            <a:r>
              <a:rPr lang="cs-CZ" sz="2000" dirty="0"/>
              <a:t>	</a:t>
            </a:r>
            <a:endParaRPr lang="cs-CZ" sz="700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9806D18-C761-4688-A4BA-6F812B920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05908" y="1827026"/>
            <a:ext cx="1783959" cy="790700"/>
          </a:xfrm>
        </p:spPr>
        <p:txBody>
          <a:bodyPr>
            <a:normAutofit/>
          </a:bodyPr>
          <a:lstStyle/>
          <a:p>
            <a:r>
              <a:rPr lang="pt-PT" b="1" dirty="0"/>
              <a:t>PRAGMÁTICOS/EXPRESSIVOS</a:t>
            </a:r>
            <a:endParaRPr lang="cs-CZ" b="1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1B2DC3E-B6BE-4198-B772-707B2E2CF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47864" y="2748737"/>
            <a:ext cx="4457802" cy="4121850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sz="2000" b="1" dirty="0" err="1"/>
              <a:t>papel</a:t>
            </a:r>
            <a:r>
              <a:rPr lang="cs-CZ" sz="2000" dirty="0"/>
              <a:t>	</a:t>
            </a:r>
            <a:r>
              <a:rPr lang="cs-CZ" sz="2000" dirty="0" err="1"/>
              <a:t>pape</a:t>
            </a:r>
            <a:r>
              <a:rPr lang="cs-CZ" sz="2000" b="1" dirty="0" err="1"/>
              <a:t>linho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 err="1"/>
              <a:t>burro</a:t>
            </a:r>
            <a:r>
              <a:rPr lang="cs-CZ" sz="2000" b="1" dirty="0"/>
              <a:t>  	</a:t>
            </a:r>
            <a:r>
              <a:rPr lang="cs-CZ" sz="2000" dirty="0" err="1"/>
              <a:t>burr</a:t>
            </a:r>
            <a:r>
              <a:rPr lang="cs-CZ" sz="2000" b="1" dirty="0" err="1"/>
              <a:t>ico</a:t>
            </a:r>
            <a:endParaRPr lang="cs-CZ" sz="2000" b="1" dirty="0"/>
          </a:p>
          <a:p>
            <a:pPr marL="0" indent="0">
              <a:buNone/>
            </a:pPr>
            <a:r>
              <a:rPr lang="pt-BR" sz="2000" b="1" dirty="0"/>
              <a:t>adeus</a:t>
            </a:r>
            <a:r>
              <a:rPr lang="pt-BR" sz="2000" dirty="0"/>
              <a:t>	adeus</a:t>
            </a:r>
            <a:r>
              <a:rPr lang="pt-BR" sz="2000" b="1" dirty="0"/>
              <a:t>inho</a:t>
            </a:r>
          </a:p>
          <a:p>
            <a:pPr marL="0" indent="0">
              <a:buNone/>
            </a:pPr>
            <a:r>
              <a:rPr lang="pt-PT" sz="2000" b="1" dirty="0"/>
              <a:t>Obrigado </a:t>
            </a:r>
            <a:r>
              <a:rPr lang="cs-CZ" sz="2000" dirty="0"/>
              <a:t>	</a:t>
            </a:r>
            <a:r>
              <a:rPr lang="pt-PT" sz="2000" dirty="0"/>
              <a:t>obrigad</a:t>
            </a:r>
            <a:r>
              <a:rPr lang="cs-CZ" sz="2000" b="1" dirty="0" err="1"/>
              <a:t>inh</a:t>
            </a:r>
            <a:r>
              <a:rPr lang="pt-PT" sz="2000" b="1" dirty="0"/>
              <a:t>o</a:t>
            </a:r>
            <a:endParaRPr lang="cs-CZ" sz="2000" b="1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/>
              <a:t>café 	</a:t>
            </a:r>
            <a:r>
              <a:rPr lang="pt-PT" sz="2000" b="1" dirty="0"/>
              <a:t> </a:t>
            </a:r>
            <a:r>
              <a:rPr lang="cs-CZ" sz="2000" dirty="0" err="1"/>
              <a:t>cafez</a:t>
            </a:r>
            <a:r>
              <a:rPr lang="cs-CZ" sz="2000" b="1" dirty="0" err="1"/>
              <a:t>ito</a:t>
            </a:r>
            <a:r>
              <a:rPr lang="cs-CZ" sz="2000" dirty="0"/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PT" sz="2000" b="1" dirty="0"/>
              <a:t>P</a:t>
            </a:r>
            <a:r>
              <a:rPr lang="cs-CZ" sz="2000" b="1" dirty="0" err="1"/>
              <a:t>equeno</a:t>
            </a:r>
            <a:r>
              <a:rPr lang="pt-PT" sz="2000" b="1" dirty="0"/>
              <a:t>  </a:t>
            </a:r>
            <a:r>
              <a:rPr lang="cs-CZ" sz="2000" dirty="0" err="1"/>
              <a:t>pequen</a:t>
            </a:r>
            <a:r>
              <a:rPr lang="cs-CZ" sz="2000" b="1" dirty="0" err="1"/>
              <a:t>ino</a:t>
            </a:r>
            <a:endParaRPr lang="pt-PT" sz="2000" b="1" dirty="0"/>
          </a:p>
          <a:p>
            <a:pPr marL="0" indent="0">
              <a:lnSpc>
                <a:spcPct val="120000"/>
              </a:lnSpc>
              <a:buNone/>
            </a:pPr>
            <a:r>
              <a:rPr lang="pt-PT" sz="2000" b="1" dirty="0"/>
              <a:t>Gripe </a:t>
            </a:r>
            <a:r>
              <a:rPr lang="pt-PT" sz="2000" dirty="0"/>
              <a:t>gripe</a:t>
            </a:r>
            <a:r>
              <a:rPr lang="pt-PT" sz="2000" b="1" dirty="0"/>
              <a:t>zinha</a:t>
            </a:r>
            <a:endParaRPr lang="cs-CZ" sz="2000" dirty="0"/>
          </a:p>
        </p:txBody>
      </p:sp>
      <p:sp>
        <p:nvSpPr>
          <p:cNvPr id="4" name="Ovál 3"/>
          <p:cNvSpPr/>
          <p:nvPr/>
        </p:nvSpPr>
        <p:spPr>
          <a:xfrm>
            <a:off x="5576765" y="188640"/>
            <a:ext cx="3519126" cy="3083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 err="1"/>
              <a:t>zinho</a:t>
            </a:r>
            <a:r>
              <a:rPr lang="cs-CZ" sz="2400" b="1" dirty="0"/>
              <a:t>, -</a:t>
            </a:r>
            <a:r>
              <a:rPr lang="cs-CZ" sz="2400" b="1" dirty="0" err="1"/>
              <a:t>inho</a:t>
            </a:r>
            <a:r>
              <a:rPr lang="cs-CZ" sz="2400" b="1" dirty="0"/>
              <a:t>, - </a:t>
            </a:r>
            <a:r>
              <a:rPr lang="cs-CZ" sz="2400" b="1" dirty="0" err="1"/>
              <a:t>ino</a:t>
            </a:r>
            <a:r>
              <a:rPr lang="cs-CZ" sz="2400" b="1" dirty="0"/>
              <a:t>, -</a:t>
            </a:r>
            <a:r>
              <a:rPr lang="cs-CZ" sz="2400" b="1" dirty="0" err="1"/>
              <a:t>im</a:t>
            </a:r>
            <a:r>
              <a:rPr lang="cs-CZ" sz="2400" b="1" dirty="0"/>
              <a:t>,-</a:t>
            </a:r>
            <a:r>
              <a:rPr lang="cs-CZ" sz="2400" b="1" dirty="0" err="1"/>
              <a:t>acho</a:t>
            </a:r>
            <a:r>
              <a:rPr lang="cs-CZ" sz="2400" b="1" dirty="0"/>
              <a:t>, -</a:t>
            </a:r>
            <a:r>
              <a:rPr lang="cs-CZ" sz="2400" b="1" dirty="0" err="1"/>
              <a:t>icho</a:t>
            </a:r>
            <a:r>
              <a:rPr lang="cs-CZ" sz="2400" b="1" dirty="0"/>
              <a:t>,  -ucho, -</a:t>
            </a:r>
            <a:r>
              <a:rPr lang="cs-CZ" sz="2400" b="1" dirty="0" err="1"/>
              <a:t>ebre</a:t>
            </a:r>
            <a:r>
              <a:rPr lang="cs-CZ" sz="2400" b="1" dirty="0"/>
              <a:t>, -</a:t>
            </a:r>
            <a:r>
              <a:rPr lang="cs-CZ" sz="2400" b="1" dirty="0" err="1"/>
              <a:t>eco</a:t>
            </a:r>
            <a:r>
              <a:rPr lang="cs-CZ" sz="2400" b="1" dirty="0"/>
              <a:t>,-</a:t>
            </a:r>
            <a:r>
              <a:rPr lang="cs-CZ" sz="2400" b="1" dirty="0" err="1"/>
              <a:t>ico</a:t>
            </a:r>
            <a:r>
              <a:rPr lang="cs-CZ" sz="2400" b="1" dirty="0"/>
              <a:t>, -</a:t>
            </a:r>
            <a:r>
              <a:rPr lang="cs-CZ" sz="2400" b="1" dirty="0" err="1"/>
              <a:t>ela</a:t>
            </a:r>
            <a:r>
              <a:rPr lang="cs-CZ" sz="2400" b="1" dirty="0"/>
              <a:t>, -</a:t>
            </a:r>
            <a:r>
              <a:rPr lang="cs-CZ" sz="2400" b="1" dirty="0" err="1"/>
              <a:t>elho</a:t>
            </a:r>
            <a:r>
              <a:rPr lang="cs-CZ" sz="2400" b="1" dirty="0"/>
              <a:t>, -</a:t>
            </a:r>
            <a:r>
              <a:rPr lang="cs-CZ" sz="2400" b="1" dirty="0" err="1"/>
              <a:t>ilho</a:t>
            </a:r>
            <a:r>
              <a:rPr lang="cs-CZ" sz="2400" b="1" dirty="0"/>
              <a:t>, - </a:t>
            </a:r>
            <a:r>
              <a:rPr lang="cs-CZ" sz="2400" b="1" dirty="0" err="1"/>
              <a:t>ete</a:t>
            </a:r>
            <a:r>
              <a:rPr lang="cs-CZ" sz="2400" b="1" dirty="0"/>
              <a:t>, -</a:t>
            </a:r>
            <a:r>
              <a:rPr lang="cs-CZ" sz="2400" b="1" dirty="0" err="1"/>
              <a:t>eto</a:t>
            </a:r>
            <a:r>
              <a:rPr lang="cs-CZ" sz="2400" b="1" dirty="0"/>
              <a:t>, -</a:t>
            </a:r>
            <a:r>
              <a:rPr lang="cs-CZ" sz="2400" b="1" dirty="0" err="1"/>
              <a:t>zito-ito</a:t>
            </a:r>
            <a:r>
              <a:rPr lang="cs-CZ" sz="2400" b="1" dirty="0"/>
              <a:t>, -</a:t>
            </a:r>
            <a:r>
              <a:rPr lang="cs-CZ" sz="2400" b="1" dirty="0" err="1"/>
              <a:t>ote</a:t>
            </a:r>
            <a:r>
              <a:rPr lang="cs-CZ" sz="2400" b="1" dirty="0"/>
              <a:t>,-</a:t>
            </a:r>
            <a:r>
              <a:rPr lang="cs-CZ" sz="2400" b="1" dirty="0" err="1"/>
              <a:t>isco</a:t>
            </a:r>
            <a:r>
              <a:rPr lang="cs-CZ" sz="2400" b="1" dirty="0"/>
              <a:t>,-</a:t>
            </a:r>
            <a:r>
              <a:rPr lang="cs-CZ" sz="2400" b="1" dirty="0" err="1"/>
              <a:t>usco</a:t>
            </a:r>
            <a:r>
              <a:rPr lang="cs-CZ" sz="2400" b="1" dirty="0"/>
              <a:t>.-</a:t>
            </a:r>
            <a:r>
              <a:rPr lang="cs-CZ" sz="2400" b="1" dirty="0" err="1"/>
              <a:t>ola</a:t>
            </a:r>
            <a:endParaRPr lang="cs-CZ" sz="2400" dirty="0"/>
          </a:p>
        </p:txBody>
      </p:sp>
      <p:pic>
        <p:nvPicPr>
          <p:cNvPr id="1028" name="Picture 4" descr="A &quot;gripezinha&quot; de Bolsonaro | Artes">
            <a:extLst>
              <a:ext uri="{FF2B5EF4-FFF2-40B4-BE49-F238E27FC236}">
                <a16:creationId xmlns:a16="http://schemas.microsoft.com/office/drawing/2014/main" id="{8E800640-EE9A-48DA-86F2-829A0A19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75" y="3056327"/>
            <a:ext cx="2944407" cy="28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87674E8-8D24-4CDD-899F-BA822477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37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15"/>
    </mc:Choice>
    <mc:Fallback xmlns="">
      <p:transition spd="slow" advTm="9581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77232" y="499533"/>
            <a:ext cx="2780071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800" dirty="0" err="1"/>
              <a:t>Knižní</a:t>
            </a:r>
            <a:r>
              <a:rPr lang="en-US" sz="3800" dirty="0"/>
              <a:t> </a:t>
            </a:r>
            <a:r>
              <a:rPr lang="en-US" sz="3800" dirty="0" err="1"/>
              <a:t>deminutivy</a:t>
            </a:r>
            <a:endParaRPr lang="en-US" sz="3800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2A1191B-2CEA-419D-B4A2-FA4A074AD6B4}"/>
              </a:ext>
            </a:extLst>
          </p:cNvPr>
          <p:cNvSpPr/>
          <p:nvPr/>
        </p:nvSpPr>
        <p:spPr>
          <a:xfrm>
            <a:off x="6011671" y="2636912"/>
            <a:ext cx="2511192" cy="2857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ÚSCULO</a:t>
            </a:r>
            <a:endParaRPr lang="en-US" sz="1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ÍCULO</a:t>
            </a:r>
            <a:endParaRPr lang="en-US" sz="1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ÍCULA</a:t>
            </a:r>
            <a:endParaRPr lang="en-US" sz="1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-ULO</a:t>
            </a:r>
          </a:p>
          <a:p>
            <a:pPr algn="ctr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-ULA</a:t>
            </a:r>
          </a:p>
          <a:p>
            <a:pPr algn="ctr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ÚNCULO</a:t>
            </a:r>
            <a:endParaRPr lang="en-US" sz="1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451879"/>
              </p:ext>
            </p:extLst>
          </p:nvPr>
        </p:nvGraphicFramePr>
        <p:xfrm>
          <a:off x="323529" y="951640"/>
          <a:ext cx="5336136" cy="51680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2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3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corpo</a:t>
                      </a:r>
                      <a:r>
                        <a:rPr lang="cs-CZ" sz="1200" dirty="0">
                          <a:effectLst/>
                        </a:rPr>
                        <a:t>- tělo, těleso, korpus</a:t>
                      </a:r>
                      <a:endParaRPr lang="cs-CZ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corp</a:t>
                      </a:r>
                      <a:r>
                        <a:rPr lang="cs-CZ" sz="1200" b="1" dirty="0" err="1">
                          <a:effectLst/>
                        </a:rPr>
                        <a:t>úsculo</a:t>
                      </a:r>
                      <a:r>
                        <a:rPr lang="cs-CZ" sz="1200" dirty="0">
                          <a:effectLst/>
                        </a:rPr>
                        <a:t> - tělísko</a:t>
                      </a:r>
                      <a:endParaRPr lang="cs-CZ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febre</a:t>
                      </a:r>
                      <a:r>
                        <a:rPr lang="cs-CZ" sz="1200" dirty="0">
                          <a:effectLst/>
                        </a:rPr>
                        <a:t>  - teplota</a:t>
                      </a:r>
                      <a:endParaRPr lang="cs-CZ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febr</a:t>
                      </a:r>
                      <a:r>
                        <a:rPr lang="cs-CZ" sz="1200" b="1">
                          <a:effectLst/>
                        </a:rPr>
                        <a:t>ícula </a:t>
                      </a:r>
                      <a:r>
                        <a:rPr lang="cs-CZ" sz="1200">
                          <a:effectLst/>
                        </a:rPr>
                        <a:t>– zvýšená teplota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globo – zěmě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glób</a:t>
                      </a:r>
                      <a:r>
                        <a:rPr lang="cs-CZ" sz="1200" b="1">
                          <a:effectLst/>
                        </a:rPr>
                        <a:t>ulo</a:t>
                      </a:r>
                      <a:r>
                        <a:rPr lang="cs-CZ" sz="1200">
                          <a:effectLst/>
                        </a:rPr>
                        <a:t> - krvinka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gota – kapka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gotíc</a:t>
                      </a:r>
                      <a:r>
                        <a:rPr lang="cs-CZ" sz="1200" b="1">
                          <a:effectLst/>
                        </a:rPr>
                        <a:t>ula</a:t>
                      </a:r>
                      <a:r>
                        <a:rPr lang="cs-CZ" sz="1200">
                          <a:effectLst/>
                        </a:rPr>
                        <a:t> – kapka (oční)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grão - zrno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grân</a:t>
                      </a:r>
                      <a:r>
                        <a:rPr lang="cs-CZ" sz="1200" b="1">
                          <a:effectLst/>
                        </a:rPr>
                        <a:t>ula</a:t>
                      </a:r>
                      <a:r>
                        <a:rPr lang="cs-CZ" sz="1200">
                          <a:effectLst/>
                        </a:rPr>
                        <a:t> - granule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homem-člověk	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hom</a:t>
                      </a:r>
                      <a:r>
                        <a:rPr lang="cs-CZ" sz="1200" b="1">
                          <a:effectLst/>
                        </a:rPr>
                        <a:t>únculo</a:t>
                      </a:r>
                      <a:r>
                        <a:rPr lang="cs-CZ" sz="1200">
                          <a:effectLst/>
                        </a:rPr>
                        <a:t>  - človíček, bezvýznamný člověk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modo – způsob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mód</a:t>
                      </a:r>
                      <a:r>
                        <a:rPr lang="cs-CZ" sz="1200" b="1">
                          <a:effectLst/>
                        </a:rPr>
                        <a:t>ula</a:t>
                      </a:r>
                      <a:r>
                        <a:rPr lang="cs-CZ" sz="1200">
                          <a:effectLst/>
                        </a:rPr>
                        <a:t> - modul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monte – hora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mont</a:t>
                      </a:r>
                      <a:r>
                        <a:rPr lang="cs-CZ" sz="1200" b="1">
                          <a:effectLst/>
                        </a:rPr>
                        <a:t>ículo</a:t>
                      </a:r>
                      <a:r>
                        <a:rPr lang="cs-CZ" sz="1200">
                          <a:effectLst/>
                        </a:rPr>
                        <a:t> – kopeček, pahorek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nó – uzel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nód</a:t>
                      </a:r>
                      <a:r>
                        <a:rPr lang="cs-CZ" sz="1200" b="1">
                          <a:effectLst/>
                        </a:rPr>
                        <a:t>ulo</a:t>
                      </a:r>
                      <a:r>
                        <a:rPr lang="cs-CZ" sz="1200">
                          <a:effectLst/>
                        </a:rPr>
                        <a:t> – uzlík, zauzlení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nota – poznámka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nót</a:t>
                      </a:r>
                      <a:r>
                        <a:rPr lang="cs-CZ" sz="1200" b="1">
                          <a:effectLst/>
                        </a:rPr>
                        <a:t>ula </a:t>
                      </a:r>
                      <a:r>
                        <a:rPr lang="cs-CZ" sz="1200">
                          <a:effectLst/>
                        </a:rPr>
                        <a:t>– drobná poznámka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obra – dílo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op</a:t>
                      </a:r>
                      <a:r>
                        <a:rPr lang="cs-CZ" sz="1200" b="1">
                          <a:effectLst/>
                        </a:rPr>
                        <a:t>úsculo</a:t>
                      </a:r>
                      <a:r>
                        <a:rPr lang="cs-CZ" sz="1200">
                          <a:effectLst/>
                        </a:rPr>
                        <a:t> – dílko, spisek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parte - část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part</a:t>
                      </a:r>
                      <a:r>
                        <a:rPr lang="cs-CZ" sz="1200" b="1">
                          <a:effectLst/>
                        </a:rPr>
                        <a:t>ícula </a:t>
                      </a:r>
                      <a:r>
                        <a:rPr lang="cs-CZ" sz="1200">
                          <a:effectLst/>
                        </a:rPr>
                        <a:t>- částice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pele – kůže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pel</a:t>
                      </a:r>
                      <a:r>
                        <a:rPr lang="cs-CZ" sz="1200" b="1">
                          <a:effectLst/>
                        </a:rPr>
                        <a:t>ícula</a:t>
                      </a:r>
                      <a:r>
                        <a:rPr lang="cs-CZ" sz="1200">
                          <a:effectLst/>
                        </a:rPr>
                        <a:t> – pelikula, blanka, jemný povrch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raíz- kořen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rad</a:t>
                      </a:r>
                      <a:r>
                        <a:rPr lang="cs-CZ" sz="1200" b="1">
                          <a:effectLst/>
                        </a:rPr>
                        <a:t>ícula</a:t>
                      </a:r>
                      <a:r>
                        <a:rPr lang="cs-CZ" sz="1200">
                          <a:effectLst/>
                        </a:rPr>
                        <a:t> – kořínek, radikula (zárodek kořínku)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rei – král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rég</a:t>
                      </a:r>
                      <a:r>
                        <a:rPr lang="cs-CZ" sz="1200" b="1">
                          <a:effectLst/>
                        </a:rPr>
                        <a:t>ulo </a:t>
                      </a:r>
                      <a:r>
                        <a:rPr lang="cs-CZ" sz="1200">
                          <a:effectLst/>
                        </a:rPr>
                        <a:t>– mladičký král, bezvýznamný panovník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questão	 - otázka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questi</a:t>
                      </a:r>
                      <a:r>
                        <a:rPr lang="cs-CZ" sz="1200" b="1" dirty="0" err="1">
                          <a:effectLst/>
                        </a:rPr>
                        <a:t>úncula</a:t>
                      </a:r>
                      <a:r>
                        <a:rPr lang="cs-CZ" sz="1200" dirty="0">
                          <a:effectLst/>
                        </a:rPr>
                        <a:t> – bezvýznamná pře, otázečka</a:t>
                      </a:r>
                      <a:endParaRPr lang="cs-CZ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verso – verš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vers</a:t>
                      </a:r>
                      <a:r>
                        <a:rPr lang="cs-CZ" sz="1200" b="1">
                          <a:effectLst/>
                        </a:rPr>
                        <a:t>ículo</a:t>
                      </a:r>
                      <a:r>
                        <a:rPr lang="cs-CZ" sz="1200">
                          <a:effectLst/>
                        </a:rPr>
                        <a:t> – veršík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8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verme – červ	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→</a:t>
                      </a:r>
                      <a:endParaRPr lang="cs-CZ" sz="15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verm</a:t>
                      </a:r>
                      <a:r>
                        <a:rPr lang="cs-CZ" sz="1200" b="1" dirty="0" err="1">
                          <a:effectLst/>
                        </a:rPr>
                        <a:t>ículo</a:t>
                      </a:r>
                      <a:r>
                        <a:rPr lang="cs-CZ" sz="1200" dirty="0">
                          <a:effectLst/>
                        </a:rPr>
                        <a:t> - červíček</a:t>
                      </a:r>
                      <a:endParaRPr lang="cs-CZ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333" marR="47333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232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54" y="17929"/>
            <a:ext cx="8530174" cy="648270"/>
          </a:xfrm>
        </p:spPr>
        <p:txBody>
          <a:bodyPr>
            <a:normAutofit fontScale="90000"/>
          </a:bodyPr>
          <a:lstStyle/>
          <a:p>
            <a:r>
              <a:rPr lang="pt-PT" dirty="0"/>
              <a:t>Diminutivos eruditos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73240" y="666199"/>
          <a:ext cx="8947805" cy="6159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3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2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corpo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corp</a:t>
                      </a:r>
                      <a:r>
                        <a:rPr lang="cs-CZ" sz="1600" b="1" dirty="0" err="1">
                          <a:effectLst/>
                        </a:rPr>
                        <a:t>úsculo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febre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→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febr</a:t>
                      </a:r>
                      <a:r>
                        <a:rPr lang="cs-CZ" sz="1600" b="1" dirty="0" err="1">
                          <a:effectLst/>
                        </a:rPr>
                        <a:t>ícula</a:t>
                      </a:r>
                      <a:r>
                        <a:rPr lang="cs-CZ" sz="1600" b="1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globo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glób</a:t>
                      </a:r>
                      <a:r>
                        <a:rPr lang="cs-CZ" sz="1600" b="1" dirty="0" err="1">
                          <a:effectLst/>
                        </a:rPr>
                        <a:t>ulo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gota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gotíc</a:t>
                      </a:r>
                      <a:r>
                        <a:rPr lang="cs-CZ" sz="1600" b="1" dirty="0" err="1">
                          <a:effectLst/>
                        </a:rPr>
                        <a:t>ula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grão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grân</a:t>
                      </a:r>
                      <a:r>
                        <a:rPr lang="cs-CZ" sz="1600" b="1" dirty="0" err="1">
                          <a:effectLst/>
                        </a:rPr>
                        <a:t>ula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homem</a:t>
                      </a:r>
                      <a:r>
                        <a:rPr lang="cs-CZ" sz="1600" dirty="0">
                          <a:effectLst/>
                        </a:rPr>
                        <a:t>	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hom</a:t>
                      </a:r>
                      <a:r>
                        <a:rPr lang="cs-CZ" sz="1600" b="1" dirty="0" err="1">
                          <a:effectLst/>
                        </a:rPr>
                        <a:t>únculo</a:t>
                      </a:r>
                      <a:r>
                        <a:rPr lang="cs-CZ" sz="1600" dirty="0">
                          <a:effectLst/>
                        </a:rPr>
                        <a:t> 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modo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mód</a:t>
                      </a:r>
                      <a:r>
                        <a:rPr lang="cs-CZ" sz="1600" b="1" dirty="0" err="1">
                          <a:effectLst/>
                        </a:rPr>
                        <a:t>ula</a:t>
                      </a:r>
                      <a:r>
                        <a:rPr lang="cs-CZ" sz="1600" dirty="0">
                          <a:effectLst/>
                        </a:rPr>
                        <a:t> -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monte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mont</a:t>
                      </a:r>
                      <a:r>
                        <a:rPr lang="cs-CZ" sz="1600" b="1" dirty="0" err="1">
                          <a:effectLst/>
                        </a:rPr>
                        <a:t>ículo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nó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nód</a:t>
                      </a:r>
                      <a:r>
                        <a:rPr lang="cs-CZ" sz="1600" b="1" dirty="0" err="1">
                          <a:effectLst/>
                        </a:rPr>
                        <a:t>ulo</a:t>
                      </a:r>
                      <a:r>
                        <a:rPr lang="cs-CZ" sz="1600" dirty="0">
                          <a:effectLst/>
                        </a:rPr>
                        <a:t> 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nota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nót</a:t>
                      </a:r>
                      <a:r>
                        <a:rPr lang="cs-CZ" sz="1600" b="1" dirty="0" err="1">
                          <a:effectLst/>
                        </a:rPr>
                        <a:t>ula</a:t>
                      </a:r>
                      <a:r>
                        <a:rPr lang="cs-CZ" sz="1600" b="1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obra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op</a:t>
                      </a:r>
                      <a:r>
                        <a:rPr lang="cs-CZ" sz="1600" b="1" dirty="0" err="1">
                          <a:effectLst/>
                        </a:rPr>
                        <a:t>úsculo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parte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part</a:t>
                      </a:r>
                      <a:r>
                        <a:rPr lang="cs-CZ" sz="1600" b="1" dirty="0" err="1">
                          <a:effectLst/>
                        </a:rPr>
                        <a:t>ícula</a:t>
                      </a:r>
                      <a:r>
                        <a:rPr lang="cs-CZ" sz="1600" b="1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3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pele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pel</a:t>
                      </a:r>
                      <a:r>
                        <a:rPr lang="cs-CZ" sz="1600" b="1" dirty="0" err="1">
                          <a:effectLst/>
                        </a:rPr>
                        <a:t>ícula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raíz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rad</a:t>
                      </a:r>
                      <a:r>
                        <a:rPr lang="cs-CZ" sz="1600" b="1" dirty="0" err="1">
                          <a:effectLst/>
                        </a:rPr>
                        <a:t>ícula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rei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rég</a:t>
                      </a:r>
                      <a:r>
                        <a:rPr lang="cs-CZ" sz="1600" b="1" dirty="0" err="1">
                          <a:effectLst/>
                        </a:rPr>
                        <a:t>ulo</a:t>
                      </a:r>
                      <a:r>
                        <a:rPr lang="cs-CZ" sz="1600" b="1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questão</a:t>
                      </a:r>
                      <a:r>
                        <a:rPr lang="cs-CZ" sz="1600" dirty="0">
                          <a:effectLst/>
                        </a:rPr>
                        <a:t>	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questi</a:t>
                      </a:r>
                      <a:r>
                        <a:rPr lang="cs-CZ" sz="1600" b="1" dirty="0" err="1">
                          <a:effectLst/>
                        </a:rPr>
                        <a:t>úncula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verso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vers</a:t>
                      </a:r>
                      <a:r>
                        <a:rPr lang="cs-CZ" sz="1600" b="1" dirty="0" err="1">
                          <a:effectLst/>
                        </a:rPr>
                        <a:t>ículo</a:t>
                      </a:r>
                      <a:r>
                        <a:rPr lang="cs-CZ" sz="1600" dirty="0">
                          <a:effectLst/>
                        </a:rPr>
                        <a:t> –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066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verme</a:t>
                      </a:r>
                      <a:r>
                        <a:rPr lang="cs-CZ" sz="1600" dirty="0">
                          <a:effectLst/>
                        </a:rPr>
                        <a:t> – červ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→</a:t>
                      </a:r>
                      <a:endParaRPr lang="cs-CZ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verm</a:t>
                      </a:r>
                      <a:r>
                        <a:rPr lang="cs-CZ" sz="1600" b="1" dirty="0" err="1">
                          <a:effectLst/>
                        </a:rPr>
                        <a:t>ículo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966" marR="64966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Ovál 4">
            <a:extLst>
              <a:ext uri="{FF2B5EF4-FFF2-40B4-BE49-F238E27FC236}">
                <a16:creationId xmlns:a16="http://schemas.microsoft.com/office/drawing/2014/main" id="{62A1191B-2CEA-419D-B4A2-FA4A074AD6B4}"/>
              </a:ext>
            </a:extLst>
          </p:cNvPr>
          <p:cNvSpPr/>
          <p:nvPr/>
        </p:nvSpPr>
        <p:spPr>
          <a:xfrm>
            <a:off x="6265346" y="325694"/>
            <a:ext cx="2411759" cy="3456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/>
              <a:t>-ÚSCULO</a:t>
            </a:r>
          </a:p>
          <a:p>
            <a:r>
              <a:rPr lang="cs-CZ" sz="2400" b="1" dirty="0"/>
              <a:t>-ÍCULO</a:t>
            </a:r>
          </a:p>
          <a:p>
            <a:r>
              <a:rPr lang="cs-CZ" sz="2400" b="1" dirty="0"/>
              <a:t>-ÍCULA</a:t>
            </a:r>
          </a:p>
          <a:p>
            <a:r>
              <a:rPr lang="cs-CZ" sz="2400" b="1" dirty="0"/>
              <a:t>-ULO</a:t>
            </a:r>
          </a:p>
          <a:p>
            <a:r>
              <a:rPr lang="cs-CZ" sz="2400" b="1" dirty="0"/>
              <a:t>-ULA</a:t>
            </a:r>
          </a:p>
          <a:p>
            <a:r>
              <a:rPr lang="cs-CZ" sz="2400" b="1" dirty="0"/>
              <a:t>-ÚNCULO</a:t>
            </a:r>
          </a:p>
          <a:p>
            <a:endParaRPr lang="cs-CZ" sz="24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5940028-E251-4917-9C99-4463BD795E47}"/>
              </a:ext>
            </a:extLst>
          </p:cNvPr>
          <p:cNvSpPr/>
          <p:nvPr/>
        </p:nvSpPr>
        <p:spPr>
          <a:xfrm>
            <a:off x="4860032" y="3896894"/>
            <a:ext cx="4013059" cy="1649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/>
              <a:t>Latim vulgar: </a:t>
            </a:r>
          </a:p>
          <a:p>
            <a:pPr algn="ctr"/>
            <a:r>
              <a:rPr lang="pt-PT" sz="2400" dirty="0"/>
              <a:t>Apis - API</a:t>
            </a:r>
            <a:r>
              <a:rPr lang="pt-PT" sz="2400" dirty="0">
                <a:solidFill>
                  <a:srgbClr val="00B050"/>
                </a:solidFill>
                <a:highlight>
                  <a:srgbClr val="FF0000"/>
                </a:highlight>
              </a:rPr>
              <a:t>CUL</a:t>
            </a:r>
            <a:r>
              <a:rPr lang="pt-PT" sz="2400" dirty="0"/>
              <a:t>AM – CUL  – </a:t>
            </a:r>
            <a:r>
              <a:rPr lang="pt-PT" sz="2400" dirty="0">
                <a:solidFill>
                  <a:srgbClr val="FF0000"/>
                </a:solidFill>
              </a:rPr>
              <a:t>LH</a:t>
            </a:r>
            <a:r>
              <a:rPr lang="pt-PT" sz="2400" dirty="0"/>
              <a:t> – ABE</a:t>
            </a:r>
            <a:r>
              <a:rPr lang="pt-PT" sz="2400" dirty="0">
                <a:highlight>
                  <a:srgbClr val="FF0000"/>
                </a:highlight>
              </a:rPr>
              <a:t>LH</a:t>
            </a:r>
            <a:r>
              <a:rPr lang="pt-PT" sz="2400" dirty="0"/>
              <a:t>A</a:t>
            </a:r>
          </a:p>
          <a:p>
            <a:pPr algn="ctr"/>
            <a:r>
              <a:rPr lang="pt-PT" sz="2400" dirty="0"/>
              <a:t>Auris - AURI</a:t>
            </a:r>
            <a:r>
              <a:rPr lang="pt-PT" sz="2400" dirty="0">
                <a:highlight>
                  <a:srgbClr val="FF0000"/>
                </a:highlight>
              </a:rPr>
              <a:t>CUL</a:t>
            </a:r>
            <a:r>
              <a:rPr lang="pt-PT" sz="2400" dirty="0"/>
              <a:t>AM – CUL –LH ORE</a:t>
            </a:r>
            <a:r>
              <a:rPr lang="pt-PT" sz="2400" dirty="0">
                <a:highlight>
                  <a:srgbClr val="FF0000"/>
                </a:highlight>
              </a:rPr>
              <a:t>LH</a:t>
            </a:r>
            <a:r>
              <a:rPr lang="pt-PT" sz="2400" dirty="0"/>
              <a:t>A </a:t>
            </a:r>
            <a:endParaRPr lang="cs-CZ" sz="240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EF2AAC-14D6-41F9-93AB-0B2A4F12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2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8"/>
    </mc:Choice>
    <mc:Fallback xmlns="">
      <p:transition spd="slow" advTm="5924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FCF240B-952B-40E0-A969-924B20B66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03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7876F2-2EE0-458B-8C74-7E653279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490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7000" dirty="0" err="1">
                <a:solidFill>
                  <a:srgbClr val="FFFFFF"/>
                </a:solidFill>
              </a:rPr>
              <a:t>globo</a:t>
            </a:r>
            <a:r>
              <a:rPr lang="en-US" sz="7000" dirty="0">
                <a:solidFill>
                  <a:srgbClr val="FFFFFF"/>
                </a:solidFill>
              </a:rPr>
              <a:t> </a:t>
            </a:r>
            <a:r>
              <a:rPr lang="en-US" sz="7000" i="1" dirty="0">
                <a:solidFill>
                  <a:srgbClr val="FFFFFF"/>
                </a:solidFill>
              </a:rPr>
              <a:t>vs. </a:t>
            </a:r>
            <a:r>
              <a:rPr lang="en-US" sz="7000" dirty="0" err="1">
                <a:solidFill>
                  <a:srgbClr val="FFFFFF"/>
                </a:solidFill>
              </a:rPr>
              <a:t>glóbulo</a:t>
            </a:r>
            <a:r>
              <a:rPr lang="en-US" sz="7000" dirty="0">
                <a:solidFill>
                  <a:srgbClr val="FFFFFF"/>
                </a:solidFill>
              </a:rPr>
              <a:t> (</a:t>
            </a:r>
            <a:r>
              <a:rPr lang="en-US" sz="7000" dirty="0" err="1">
                <a:solidFill>
                  <a:srgbClr val="FFFFFF"/>
                </a:solidFill>
              </a:rPr>
              <a:t>krvinka</a:t>
            </a:r>
            <a:r>
              <a:rPr lang="en-US" sz="70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082" name="Picture 10" descr="Caras | Cristiano Ronaldo recebe sétimo Globo de Ouro da sua carreira">
            <a:extLst>
              <a:ext uri="{FF2B5EF4-FFF2-40B4-BE49-F238E27FC236}">
                <a16:creationId xmlns:a16="http://schemas.microsoft.com/office/drawing/2014/main" id="{AC8E6B96-9216-4705-99C3-A42582EAF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r="43798" b="-3"/>
          <a:stretch/>
        </p:blipFill>
        <p:spPr bwMode="auto">
          <a:xfrm>
            <a:off x="476592" y="640080"/>
            <a:ext cx="2644011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lobo terra, mappa. Mappa, grafico, globo, illustrazione, vettore, disegno,  fondo, terra, bianco. | CanStock">
            <a:extLst>
              <a:ext uri="{FF2B5EF4-FFF2-40B4-BE49-F238E27FC236}">
                <a16:creationId xmlns:a16="http://schemas.microsoft.com/office/drawing/2014/main" id="{168676B0-B6B7-4B82-96B4-A811E4FE5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r="9084" b="-3"/>
          <a:stretch/>
        </p:blipFill>
        <p:spPr bwMode="auto">
          <a:xfrm>
            <a:off x="3241254" y="640080"/>
            <a:ext cx="2644011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Glóbulo Branco perseguindo uma Bactéria - YouTube">
            <a:extLst>
              <a:ext uri="{FF2B5EF4-FFF2-40B4-BE49-F238E27FC236}">
                <a16:creationId xmlns:a16="http://schemas.microsoft.com/office/drawing/2014/main" id="{DB5E0D2D-FEDC-4BB7-9223-A25171D2B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r="30237" b="1"/>
          <a:stretch/>
        </p:blipFill>
        <p:spPr bwMode="auto">
          <a:xfrm>
            <a:off x="6005916" y="640080"/>
            <a:ext cx="2644013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0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2900">
                <a:solidFill>
                  <a:srgbClr val="FFFFFF"/>
                </a:solidFill>
              </a:rPr>
              <a:t>TYPY SLOVOTVORBY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/>
          </a:bodyPr>
          <a:lstStyle/>
          <a:p>
            <a:r>
              <a:rPr lang="cs-CZ" dirty="0"/>
              <a:t>ODVOZOVÁNÍ (derivace)</a:t>
            </a:r>
          </a:p>
          <a:p>
            <a:r>
              <a:rPr lang="cs-CZ" dirty="0"/>
              <a:t>SKLÁDÁNÍ (kompozice)</a:t>
            </a:r>
          </a:p>
          <a:p>
            <a:r>
              <a:rPr lang="cs-CZ" dirty="0"/>
              <a:t>ZKRACOVÁNÍ (abreviace)</a:t>
            </a:r>
          </a:p>
          <a:p>
            <a:r>
              <a:rPr lang="cs-CZ" dirty="0"/>
              <a:t>PŘEJÍMÁNÍ (z cizích slov)</a:t>
            </a:r>
          </a:p>
        </p:txBody>
      </p:sp>
    </p:spTree>
    <p:extLst>
      <p:ext uri="{BB962C8B-B14F-4D97-AF65-F5344CB8AC3E}">
        <p14:creationId xmlns:p14="http://schemas.microsoft.com/office/powerpoint/2010/main" val="747510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0FB2C90-ED23-4A88-A264-6E2E8457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CDBFEC-89F7-43E5-A547-E9C3A8DA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6000" dirty="0" err="1">
                <a:solidFill>
                  <a:srgbClr val="FFFFFF"/>
                </a:solidFill>
              </a:rPr>
              <a:t>globo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i="1" dirty="0">
                <a:solidFill>
                  <a:srgbClr val="FFFFFF"/>
                </a:solidFill>
              </a:rPr>
              <a:t>vs. </a:t>
            </a:r>
            <a:r>
              <a:rPr lang="en-US" sz="6000" dirty="0" err="1">
                <a:solidFill>
                  <a:srgbClr val="FFFFFF"/>
                </a:solidFill>
              </a:rPr>
              <a:t>glóbulo</a:t>
            </a:r>
            <a:r>
              <a:rPr lang="en-US" sz="6000" dirty="0">
                <a:solidFill>
                  <a:srgbClr val="FFFFFF"/>
                </a:solidFill>
              </a:rPr>
              <a:t> (</a:t>
            </a:r>
            <a:r>
              <a:rPr lang="en-US" sz="6000" dirty="0" err="1">
                <a:solidFill>
                  <a:srgbClr val="FFFFFF"/>
                </a:solidFill>
              </a:rPr>
              <a:t>krvinka</a:t>
            </a:r>
            <a:r>
              <a:rPr lang="en-US" sz="60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4" name="Picture 4" descr="globo terraqueo - bola del mundo - Buy Other Vintage Objects at  todocoleccion - 210987699">
            <a:extLst>
              <a:ext uri="{FF2B5EF4-FFF2-40B4-BE49-F238E27FC236}">
                <a16:creationId xmlns:a16="http://schemas.microsoft.com/office/drawing/2014/main" id="{0C8112B1-8424-4805-8E75-9BD1FC7CC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r="3" b="26363"/>
          <a:stretch/>
        </p:blipFill>
        <p:spPr bwMode="auto">
          <a:xfrm>
            <a:off x="-1" y="10"/>
            <a:ext cx="4455577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efinición de glóbulo blanco - Diccionario de cáncer del NCI - Instituto  Nacional del Cáncer">
            <a:extLst>
              <a:ext uri="{FF2B5EF4-FFF2-40B4-BE49-F238E27FC236}">
                <a16:creationId xmlns:a16="http://schemas.microsoft.com/office/drawing/2014/main" id="{153F1C76-F6D0-4288-9B7B-DC0ACC2D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6666" b="3"/>
          <a:stretch/>
        </p:blipFill>
        <p:spPr bwMode="auto">
          <a:xfrm>
            <a:off x="4572000" y="10"/>
            <a:ext cx="4572003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9FD8598-76DF-4F25-98DC-C96298A9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5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78D949-2999-4881-BA05-3C761291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000" dirty="0" err="1">
                <a:solidFill>
                  <a:srgbClr val="FFFFFF"/>
                </a:solidFill>
              </a:rPr>
              <a:t>folha</a:t>
            </a:r>
            <a:r>
              <a:rPr lang="en-US" sz="7000" dirty="0">
                <a:solidFill>
                  <a:srgbClr val="FFFFFF"/>
                </a:solidFill>
              </a:rPr>
              <a:t> </a:t>
            </a:r>
            <a:r>
              <a:rPr lang="en-US" sz="7000" i="1" dirty="0">
                <a:solidFill>
                  <a:srgbClr val="FFFFFF"/>
                </a:solidFill>
              </a:rPr>
              <a:t>vs</a:t>
            </a:r>
            <a:r>
              <a:rPr lang="en-US" sz="7000" dirty="0">
                <a:solidFill>
                  <a:srgbClr val="FFFFFF"/>
                </a:solidFill>
              </a:rPr>
              <a:t>. </a:t>
            </a:r>
            <a:r>
              <a:rPr lang="en-US" sz="7000" dirty="0" err="1">
                <a:solidFill>
                  <a:srgbClr val="FFFFFF"/>
                </a:solidFill>
              </a:rPr>
              <a:t>folhete</a:t>
            </a:r>
            <a:r>
              <a:rPr lang="en-US" sz="7000" dirty="0">
                <a:solidFill>
                  <a:srgbClr val="FFFFFF"/>
                </a:solidFill>
              </a:rPr>
              <a:t> (</a:t>
            </a:r>
            <a:r>
              <a:rPr lang="en-US" sz="7000" dirty="0" err="1">
                <a:solidFill>
                  <a:srgbClr val="FFFFFF"/>
                </a:solidFill>
              </a:rPr>
              <a:t>leták</a:t>
            </a:r>
            <a:r>
              <a:rPr lang="en-US" sz="70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030" name="Picture 6" descr="Folha De Philodendron Imbé Lisa Artificial 90cm Decoração - Não Informado -  Flor e Planta Artificial - Magazine Luiza">
            <a:extLst>
              <a:ext uri="{FF2B5EF4-FFF2-40B4-BE49-F238E27FC236}">
                <a16:creationId xmlns:a16="http://schemas.microsoft.com/office/drawing/2014/main" id="{DEEE2D4D-50FF-4D67-AD97-A95B0A7A1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r="7574" b="2"/>
          <a:stretch/>
        </p:blipFill>
        <p:spPr bwMode="auto">
          <a:xfrm>
            <a:off x="20" y="10"/>
            <a:ext cx="3044932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F 320 - Porta Folha de PAREDE - Tamanho A4 - Horizontal - HORUS DESIGN">
            <a:extLst>
              <a:ext uri="{FF2B5EF4-FFF2-40B4-BE49-F238E27FC236}">
                <a16:creationId xmlns:a16="http://schemas.microsoft.com/office/drawing/2014/main" id="{6E328FC7-8E6F-4154-9138-F88602D66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5" r="20878" b="2"/>
          <a:stretch/>
        </p:blipFill>
        <p:spPr bwMode="auto">
          <a:xfrm>
            <a:off x="3067861" y="-1"/>
            <a:ext cx="3047189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F25C326-FCD7-49FA-9881-E9E19DC3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718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lhetos - 200x280mm em Couché Brilho 90g - 4x4 - Sem Enobrecimento -  Refile - Dobra Paralela - GIV Gráfica Online">
            <a:extLst>
              <a:ext uri="{FF2B5EF4-FFF2-40B4-BE49-F238E27FC236}">
                <a16:creationId xmlns:a16="http://schemas.microsoft.com/office/drawing/2014/main" id="{5D336AD0-5F2C-4F55-900C-3C7EE57D4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5094"/>
          <a:stretch/>
        </p:blipFill>
        <p:spPr bwMode="auto">
          <a:xfrm>
            <a:off x="6099048" y="10"/>
            <a:ext cx="3044952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BA1C7A8-3D8C-441E-833E-240474287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37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199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74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2060" name="Rectangle 76">
            <a:extLst>
              <a:ext uri="{FF2B5EF4-FFF2-40B4-BE49-F238E27FC236}">
                <a16:creationId xmlns:a16="http://schemas.microsoft.com/office/drawing/2014/main" id="{70FB2C90-ED23-4A88-A264-6E2E8457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24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476496-C1D3-4B18-A598-36726972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100" dirty="0" err="1">
                <a:solidFill>
                  <a:srgbClr val="FFFFFF"/>
                </a:solidFill>
              </a:rPr>
              <a:t>mosca</a:t>
            </a:r>
            <a:r>
              <a:rPr lang="en-US" sz="8100" dirty="0">
                <a:solidFill>
                  <a:srgbClr val="FFFFFF"/>
                </a:solidFill>
              </a:rPr>
              <a:t> </a:t>
            </a:r>
            <a:r>
              <a:rPr lang="en-US" sz="8100" i="1" dirty="0">
                <a:solidFill>
                  <a:srgbClr val="FFFFFF"/>
                </a:solidFill>
              </a:rPr>
              <a:t>vs</a:t>
            </a:r>
            <a:r>
              <a:rPr lang="en-US" sz="8100" dirty="0">
                <a:solidFill>
                  <a:srgbClr val="FFFFFF"/>
                </a:solidFill>
              </a:rPr>
              <a:t>. mosquito </a:t>
            </a:r>
          </a:p>
        </p:txBody>
      </p:sp>
      <p:pic>
        <p:nvPicPr>
          <p:cNvPr id="2054" name="Picture 6" descr="How Worried Should We Be About a Rare, But Potentially Deadly Mosquito  Virus? | Columbia News">
            <a:extLst>
              <a:ext uri="{FF2B5EF4-FFF2-40B4-BE49-F238E27FC236}">
                <a16:creationId xmlns:a16="http://schemas.microsoft.com/office/drawing/2014/main" id="{C73AF86F-C5A0-4FC7-A5DE-93B97D4F9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6" r="7937" b="1"/>
          <a:stretch/>
        </p:blipFill>
        <p:spPr bwMode="auto">
          <a:xfrm>
            <a:off x="4553564" y="193446"/>
            <a:ext cx="4455577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Metamorphosis - Audiolibro - Franz Kafka - Storytel">
            <a:extLst>
              <a:ext uri="{FF2B5EF4-FFF2-40B4-BE49-F238E27FC236}">
                <a16:creationId xmlns:a16="http://schemas.microsoft.com/office/drawing/2014/main" id="{1D56849B-15EC-4002-8F93-6C7D4355D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" r="1" b="5580"/>
          <a:stretch/>
        </p:blipFill>
        <p:spPr bwMode="auto">
          <a:xfrm>
            <a:off x="-14389" y="193446"/>
            <a:ext cx="4572003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40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5132" name="Rectangle 142">
            <a:extLst>
              <a:ext uri="{FF2B5EF4-FFF2-40B4-BE49-F238E27FC236}">
                <a16:creationId xmlns:a16="http://schemas.microsoft.com/office/drawing/2014/main" id="{0FCF240B-952B-40E0-A969-924B20B66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7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517C98-C163-44E1-A29B-AD88AA6A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49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7000" dirty="0">
                <a:solidFill>
                  <a:srgbClr val="FFFFFF"/>
                </a:solidFill>
              </a:rPr>
              <a:t>g</a:t>
            </a:r>
            <a:r>
              <a:rPr lang="en-US" sz="7000" dirty="0" err="1">
                <a:solidFill>
                  <a:srgbClr val="FFFFFF"/>
                </a:solidFill>
              </a:rPr>
              <a:t>rão</a:t>
            </a:r>
            <a:r>
              <a:rPr lang="en-US" sz="7000" dirty="0">
                <a:solidFill>
                  <a:srgbClr val="FFFFFF"/>
                </a:solidFill>
              </a:rPr>
              <a:t> (</a:t>
            </a:r>
            <a:r>
              <a:rPr lang="en-US" sz="7000" dirty="0" err="1">
                <a:solidFill>
                  <a:srgbClr val="FFFFFF"/>
                </a:solidFill>
              </a:rPr>
              <a:t>zrna</a:t>
            </a:r>
            <a:r>
              <a:rPr lang="en-US" sz="7000" dirty="0">
                <a:solidFill>
                  <a:srgbClr val="FFFFFF"/>
                </a:solidFill>
              </a:rPr>
              <a:t>) </a:t>
            </a:r>
            <a:r>
              <a:rPr lang="en-US" sz="7000" i="1" dirty="0">
                <a:solidFill>
                  <a:srgbClr val="FFFFFF"/>
                </a:solidFill>
              </a:rPr>
              <a:t>vs</a:t>
            </a:r>
            <a:r>
              <a:rPr lang="en-US" sz="7000" dirty="0">
                <a:solidFill>
                  <a:srgbClr val="FFFFFF"/>
                </a:solidFill>
              </a:rPr>
              <a:t>. </a:t>
            </a:r>
            <a:r>
              <a:rPr lang="en-US" sz="7000" dirty="0" err="1">
                <a:solidFill>
                  <a:srgbClr val="FFFFFF"/>
                </a:solidFill>
              </a:rPr>
              <a:t>grânulo</a:t>
            </a:r>
            <a:endParaRPr lang="en-US" sz="7000" dirty="0">
              <a:solidFill>
                <a:srgbClr val="FFFFFF"/>
              </a:solidFill>
            </a:endParaRPr>
          </a:p>
        </p:txBody>
      </p:sp>
      <p:pic>
        <p:nvPicPr>
          <p:cNvPr id="5122" name="Picture 2" descr="Mostarda em Grão 100g - emporioquatroestrelas">
            <a:extLst>
              <a:ext uri="{FF2B5EF4-FFF2-40B4-BE49-F238E27FC236}">
                <a16:creationId xmlns:a16="http://schemas.microsoft.com/office/drawing/2014/main" id="{4B1D2011-95E1-4C3C-B36E-1C6F86B86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r="20841" b="-1"/>
          <a:stretch/>
        </p:blipFill>
        <p:spPr bwMode="auto">
          <a:xfrm>
            <a:off x="481251" y="634181"/>
            <a:ext cx="1945089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ão de Bico - Continente - Continente Online">
            <a:extLst>
              <a:ext uri="{FF2B5EF4-FFF2-40B4-BE49-F238E27FC236}">
                <a16:creationId xmlns:a16="http://schemas.microsoft.com/office/drawing/2014/main" id="{AE753EE4-3F44-4F71-A95E-AF89C9D69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6" r="21061" b="5"/>
          <a:stretch/>
        </p:blipFill>
        <p:spPr bwMode="auto">
          <a:xfrm>
            <a:off x="2556926" y="634181"/>
            <a:ext cx="1945088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RMIVO PRO PSY - Granule 8 mm - Lisované za studena - Vyberte balení: 5 kg  :: KrmivaHulín">
            <a:extLst>
              <a:ext uri="{FF2B5EF4-FFF2-40B4-BE49-F238E27FC236}">
                <a16:creationId xmlns:a16="http://schemas.microsoft.com/office/drawing/2014/main" id="{3D0E16BC-C1B3-4539-BA60-A4F5D3D91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r="30323" b="-2"/>
          <a:stretch/>
        </p:blipFill>
        <p:spPr bwMode="auto">
          <a:xfrm>
            <a:off x="4644589" y="634181"/>
            <a:ext cx="1945090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fé Granulado – todocol.com">
            <a:extLst>
              <a:ext uri="{FF2B5EF4-FFF2-40B4-BE49-F238E27FC236}">
                <a16:creationId xmlns:a16="http://schemas.microsoft.com/office/drawing/2014/main" id="{789F3980-8ED8-404D-8E12-6B1A08611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r="19538" b="5"/>
          <a:stretch/>
        </p:blipFill>
        <p:spPr bwMode="auto">
          <a:xfrm>
            <a:off x="6731001" y="622197"/>
            <a:ext cx="1939057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9FD8598-76DF-4F25-98DC-C96298A9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4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F37573-6397-4A93-AF00-620EB7DAF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4900" dirty="0">
                <a:solidFill>
                  <a:srgbClr val="FFFFFF"/>
                </a:solidFill>
              </a:rPr>
              <a:t> c</a:t>
            </a:r>
            <a:r>
              <a:rPr lang="en-US" sz="4900" dirty="0" err="1">
                <a:solidFill>
                  <a:srgbClr val="FFFFFF"/>
                </a:solidFill>
              </a:rPr>
              <a:t>ela</a:t>
            </a:r>
            <a:r>
              <a:rPr lang="en-US" sz="4900" dirty="0">
                <a:solidFill>
                  <a:srgbClr val="FFFFFF"/>
                </a:solidFill>
              </a:rPr>
              <a:t> /</a:t>
            </a:r>
            <a:r>
              <a:rPr lang="en-US" sz="4900" dirty="0" err="1">
                <a:solidFill>
                  <a:srgbClr val="FFFFFF"/>
                </a:solidFill>
              </a:rPr>
              <a:t>cela</a:t>
            </a:r>
            <a:r>
              <a:rPr lang="en-US" sz="4900" dirty="0">
                <a:solidFill>
                  <a:srgbClr val="FFFFFF"/>
                </a:solidFill>
              </a:rPr>
              <a:t> –</a:t>
            </a:r>
            <a:r>
              <a:rPr lang="en-US" sz="4900" dirty="0" err="1">
                <a:solidFill>
                  <a:srgbClr val="FFFFFF"/>
                </a:solidFill>
              </a:rPr>
              <a:t>ubytovací</a:t>
            </a:r>
            <a:r>
              <a:rPr lang="en-US" sz="4900" dirty="0">
                <a:solidFill>
                  <a:srgbClr val="FFFFFF"/>
                </a:solidFill>
              </a:rPr>
              <a:t> </a:t>
            </a:r>
            <a:r>
              <a:rPr lang="en-US" sz="4900" dirty="0" err="1">
                <a:solidFill>
                  <a:srgbClr val="FFFFFF"/>
                </a:solidFill>
              </a:rPr>
              <a:t>buňka</a:t>
            </a:r>
            <a:r>
              <a:rPr lang="en-US" sz="4900" dirty="0">
                <a:solidFill>
                  <a:srgbClr val="FFFFFF"/>
                </a:solidFill>
              </a:rPr>
              <a:t>, </a:t>
            </a:r>
            <a:r>
              <a:rPr lang="en-US" sz="4900" dirty="0" err="1">
                <a:solidFill>
                  <a:srgbClr val="FFFFFF"/>
                </a:solidFill>
              </a:rPr>
              <a:t>plástev</a:t>
            </a:r>
            <a:r>
              <a:rPr lang="en-US" sz="4900" dirty="0">
                <a:solidFill>
                  <a:srgbClr val="FFFFFF"/>
                </a:solidFill>
              </a:rPr>
              <a:t>, </a:t>
            </a:r>
            <a:r>
              <a:rPr lang="en-US" sz="4900" dirty="0" err="1">
                <a:solidFill>
                  <a:srgbClr val="FFFFFF"/>
                </a:solidFill>
              </a:rPr>
              <a:t>vězeňská</a:t>
            </a:r>
            <a:r>
              <a:rPr lang="en-US" sz="4900" dirty="0">
                <a:solidFill>
                  <a:srgbClr val="FFFFFF"/>
                </a:solidFill>
              </a:rPr>
              <a:t>/  </a:t>
            </a:r>
            <a:r>
              <a:rPr lang="en-US" sz="4900" i="1" dirty="0">
                <a:solidFill>
                  <a:srgbClr val="FFFFFF"/>
                </a:solidFill>
              </a:rPr>
              <a:t>vs.</a:t>
            </a:r>
            <a:r>
              <a:rPr lang="en-US" sz="4900" dirty="0">
                <a:solidFill>
                  <a:srgbClr val="FFFFFF"/>
                </a:solidFill>
              </a:rPr>
              <a:t> </a:t>
            </a:r>
            <a:r>
              <a:rPr lang="en-US" sz="4900" dirty="0" err="1">
                <a:solidFill>
                  <a:srgbClr val="FFFFFF"/>
                </a:solidFill>
              </a:rPr>
              <a:t>célula</a:t>
            </a:r>
            <a:endParaRPr lang="en-US" sz="4900" dirty="0">
              <a:solidFill>
                <a:srgbClr val="FFFFF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889F729-ECF7-443A-9DF8-09572229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310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Jornal Dois Irmãos">
            <a:extLst>
              <a:ext uri="{FF2B5EF4-FFF2-40B4-BE49-F238E27FC236}">
                <a16:creationId xmlns:a16="http://schemas.microsoft.com/office/drawing/2014/main" id="{8BA2BA51-6C30-4384-90D4-1C68D976F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153" y="716963"/>
            <a:ext cx="1954367" cy="13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09CB676-8507-4B63-BD45-A71687FF9E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0920" y="936959"/>
            <a:ext cx="1954367" cy="260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lanes de Clase - LA CELULA">
            <a:extLst>
              <a:ext uri="{FF2B5EF4-FFF2-40B4-BE49-F238E27FC236}">
                <a16:creationId xmlns:a16="http://schemas.microsoft.com/office/drawing/2014/main" id="{524CC0D9-CA7F-4D81-AD74-B840B759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4130" y="874332"/>
            <a:ext cx="4632570" cy="26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 apicultor segura uma cela de mel com abelhas nas mãos. | Foto Premium">
            <a:extLst>
              <a:ext uri="{FF2B5EF4-FFF2-40B4-BE49-F238E27FC236}">
                <a16:creationId xmlns:a16="http://schemas.microsoft.com/office/drawing/2014/main" id="{08E04747-D70B-4D7B-AC78-05DD1945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154" y="2213034"/>
            <a:ext cx="1954367" cy="129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42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A1D43-F5A7-0D5A-FA83-BDE35EB43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0FB2C90-ED23-4A88-A264-6E2E8457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A4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D4C4C6-910E-1E46-29CD-9625CEC7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35" y="4912650"/>
            <a:ext cx="8192729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rgbClr val="FFFFFF"/>
                </a:solidFill>
              </a:rPr>
              <a:t> </a:t>
            </a:r>
            <a:r>
              <a:rPr lang="en-US" sz="8000" dirty="0" err="1">
                <a:solidFill>
                  <a:srgbClr val="FFFFFF"/>
                </a:solidFill>
              </a:rPr>
              <a:t>chuva</a:t>
            </a:r>
            <a:r>
              <a:rPr lang="en-US" sz="8000" dirty="0">
                <a:solidFill>
                  <a:srgbClr val="FFFFFF"/>
                </a:solidFill>
              </a:rPr>
              <a:t> </a:t>
            </a:r>
            <a:r>
              <a:rPr lang="pt-PT" sz="8000" i="1" dirty="0">
                <a:solidFill>
                  <a:srgbClr val="FFFFFF"/>
                </a:solidFill>
              </a:rPr>
              <a:t>versus</a:t>
            </a:r>
            <a:r>
              <a:rPr lang="en-US" sz="8000" dirty="0">
                <a:solidFill>
                  <a:srgbClr val="FFFFFF"/>
                </a:solidFill>
              </a:rPr>
              <a:t> </a:t>
            </a:r>
            <a:r>
              <a:rPr lang="en-US" sz="8000" dirty="0" err="1">
                <a:solidFill>
                  <a:srgbClr val="FFFFFF"/>
                </a:solidFill>
              </a:rPr>
              <a:t>chuvisco</a:t>
            </a:r>
            <a:endParaRPr lang="en-US" sz="8800" dirty="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4D6CD9-2B9C-A769-67B7-3F45B63D6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r="1" b="1"/>
          <a:stretch/>
        </p:blipFill>
        <p:spPr bwMode="auto">
          <a:xfrm>
            <a:off x="-1" y="10"/>
            <a:ext cx="4455577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VISCO CRISTALIZADO O legítimo feito de forma artesanal em Campos dos  Goytacazes, sem adição de amido e com gostinho de infância. Um doce com  muitas memórias afetivas ❤️">
            <a:extLst>
              <a:ext uri="{FF2B5EF4-FFF2-40B4-BE49-F238E27FC236}">
                <a16:creationId xmlns:a16="http://schemas.microsoft.com/office/drawing/2014/main" id="{A7E31FA0-E887-CB22-3FEC-C4F55944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/>
          <a:stretch/>
        </p:blipFill>
        <p:spPr bwMode="auto">
          <a:xfrm>
            <a:off x="4572000" y="10"/>
            <a:ext cx="4572003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93E4C2-DBBC-8088-4599-043C80A93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4365104"/>
            <a:ext cx="4328535" cy="8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02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44999"/>
            <a:ext cx="3806189" cy="1339786"/>
          </a:xfrm>
        </p:spPr>
        <p:txBody>
          <a:bodyPr>
            <a:normAutofit fontScale="90000"/>
          </a:bodyPr>
          <a:lstStyle/>
          <a:p>
            <a:r>
              <a:rPr lang="cs-CZ" dirty="0"/>
              <a:t>AUGMENTATIVA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65D91A-783A-4EB5-BFA6-4B6E95320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Nocionální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07492" y="2636912"/>
            <a:ext cx="3704468" cy="3299638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sz="1600" b="1" dirty="0" err="1"/>
              <a:t>faca</a:t>
            </a:r>
            <a:r>
              <a:rPr lang="cs-CZ" sz="1600" dirty="0"/>
              <a:t> 	</a:t>
            </a:r>
            <a:r>
              <a:rPr lang="cs-CZ" sz="1600" dirty="0" err="1"/>
              <a:t>fac</a:t>
            </a:r>
            <a:r>
              <a:rPr lang="cs-CZ" sz="1600" b="1" dirty="0" err="1"/>
              <a:t>alhão</a:t>
            </a:r>
            <a:endParaRPr lang="cs-CZ" sz="1600" b="1" dirty="0"/>
          </a:p>
          <a:p>
            <a:pPr marL="0" indent="0">
              <a:buNone/>
            </a:pPr>
            <a:r>
              <a:rPr lang="cs-CZ" sz="1600" b="1" dirty="0" err="1"/>
              <a:t>rapaz</a:t>
            </a:r>
            <a:r>
              <a:rPr lang="cs-CZ" sz="1600" dirty="0"/>
              <a:t>	</a:t>
            </a:r>
            <a:r>
              <a:rPr lang="cs-CZ" sz="1600" dirty="0" err="1"/>
              <a:t>rap</a:t>
            </a:r>
            <a:r>
              <a:rPr lang="cs-CZ" sz="1600" b="1" dirty="0" err="1"/>
              <a:t>agã</a:t>
            </a:r>
            <a:r>
              <a:rPr lang="pt-PT" sz="1600" b="1" dirty="0"/>
              <a:t>o</a:t>
            </a:r>
          </a:p>
          <a:p>
            <a:pPr marL="0" indent="0">
              <a:buNone/>
            </a:pPr>
            <a:r>
              <a:rPr lang="cs-CZ" sz="1600" b="1" dirty="0"/>
              <a:t>Mon</a:t>
            </a:r>
            <a:r>
              <a:rPr lang="pt-PT" sz="1600" b="1" dirty="0"/>
              <a:t>te        </a:t>
            </a:r>
            <a:r>
              <a:rPr lang="cs-CZ" sz="1600" dirty="0" err="1"/>
              <a:t>monta</a:t>
            </a:r>
            <a:r>
              <a:rPr lang="cs-CZ" sz="1600" b="1" dirty="0" err="1"/>
              <a:t>nha</a:t>
            </a: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muro</a:t>
            </a:r>
            <a:r>
              <a:rPr lang="cs-CZ" sz="1600" dirty="0"/>
              <a:t>	</a:t>
            </a:r>
            <a:r>
              <a:rPr lang="cs-CZ" sz="1600" dirty="0" err="1"/>
              <a:t>mur</a:t>
            </a:r>
            <a:r>
              <a:rPr lang="cs-CZ" sz="1600" b="1" dirty="0" err="1"/>
              <a:t>alha</a:t>
            </a:r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porta</a:t>
            </a:r>
            <a:r>
              <a:rPr lang="cs-CZ" sz="1600" dirty="0"/>
              <a:t>	</a:t>
            </a:r>
            <a:r>
              <a:rPr lang="cs-CZ" sz="1600" dirty="0" err="1"/>
              <a:t>port</a:t>
            </a:r>
            <a:r>
              <a:rPr lang="cs-CZ" sz="1600" b="1" dirty="0" err="1"/>
              <a:t>ão</a:t>
            </a:r>
            <a:endParaRPr lang="pt-PT" sz="1600" b="1" dirty="0"/>
          </a:p>
          <a:p>
            <a:pPr marL="0" indent="0">
              <a:buNone/>
            </a:pPr>
            <a:r>
              <a:rPr lang="cs-CZ" sz="1600" b="1" dirty="0"/>
              <a:t>voz</a:t>
            </a:r>
            <a:r>
              <a:rPr lang="cs-CZ" sz="1600" dirty="0"/>
              <a:t>	</a:t>
            </a:r>
            <a:r>
              <a:rPr lang="cs-CZ" sz="1600" dirty="0" err="1"/>
              <a:t>voz</a:t>
            </a:r>
            <a:r>
              <a:rPr lang="cs-CZ" sz="1600" b="1" dirty="0" err="1"/>
              <a:t>eirão</a:t>
            </a:r>
            <a:endParaRPr lang="pt-PT" sz="1600" b="1" dirty="0"/>
          </a:p>
          <a:p>
            <a:pPr marL="0" indent="0">
              <a:buNone/>
            </a:pPr>
            <a:r>
              <a:rPr lang="cs-CZ" sz="1600" b="1" dirty="0" err="1"/>
              <a:t>sala</a:t>
            </a:r>
            <a:r>
              <a:rPr lang="cs-CZ" sz="1600" dirty="0"/>
              <a:t>	</a:t>
            </a:r>
            <a:r>
              <a:rPr lang="cs-CZ" sz="1600" b="1" dirty="0" err="1"/>
              <a:t>salão</a:t>
            </a:r>
            <a:endParaRPr lang="cs-CZ" sz="1600" b="1" dirty="0"/>
          </a:p>
          <a:p>
            <a:pPr marL="0" indent="0">
              <a:buNone/>
            </a:pPr>
            <a:r>
              <a:rPr lang="cs-CZ" sz="1600" b="1" dirty="0" err="1"/>
              <a:t>copo</a:t>
            </a:r>
            <a:r>
              <a:rPr lang="cs-CZ" sz="1600" dirty="0"/>
              <a:t>	</a:t>
            </a:r>
            <a:r>
              <a:rPr lang="cs-CZ" sz="1600" dirty="0" err="1"/>
              <a:t>cop</a:t>
            </a:r>
            <a:r>
              <a:rPr lang="cs-CZ" sz="1600" b="1" dirty="0" err="1"/>
              <a:t>ázi</a:t>
            </a:r>
            <a:r>
              <a:rPr lang="pt-PT" sz="1600" b="1" dirty="0"/>
              <a:t>o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	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25355D1-B4FA-47D2-8070-7B82630E8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pragmatické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CF3761A-66B9-4637-8703-D96CA034E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03848" y="2577183"/>
            <a:ext cx="5728692" cy="3775822"/>
          </a:xfrm>
        </p:spPr>
        <p:txBody>
          <a:bodyPr numCol="2">
            <a:normAutofit/>
          </a:bodyPr>
          <a:lstStyle/>
          <a:p>
            <a:r>
              <a:rPr lang="cs-CZ" sz="1400" b="1" dirty="0" err="1"/>
              <a:t>cão</a:t>
            </a:r>
            <a:r>
              <a:rPr lang="cs-CZ" sz="1400" dirty="0"/>
              <a:t>	</a:t>
            </a:r>
            <a:r>
              <a:rPr lang="cs-CZ" sz="1400" dirty="0" err="1"/>
              <a:t>can</a:t>
            </a:r>
            <a:r>
              <a:rPr lang="cs-CZ" sz="1400" b="1" dirty="0" err="1"/>
              <a:t>zarrão</a:t>
            </a:r>
            <a:r>
              <a:rPr lang="pt-PT" sz="1400" b="1" dirty="0"/>
              <a:t> </a:t>
            </a:r>
            <a:r>
              <a:rPr lang="pt-PT" sz="1400" b="1" dirty="0" err="1"/>
              <a:t>psisko</a:t>
            </a:r>
            <a:endParaRPr lang="cs-CZ" sz="1400" b="1" dirty="0"/>
          </a:p>
          <a:p>
            <a:r>
              <a:rPr lang="cs-CZ" sz="1400" b="1" dirty="0" err="1"/>
              <a:t>boca</a:t>
            </a:r>
            <a:r>
              <a:rPr lang="cs-CZ" sz="1400" dirty="0"/>
              <a:t>	</a:t>
            </a:r>
            <a:r>
              <a:rPr lang="cs-CZ" sz="1400" dirty="0" err="1"/>
              <a:t>boc</a:t>
            </a:r>
            <a:r>
              <a:rPr lang="cs-CZ" sz="1400" b="1" dirty="0" err="1"/>
              <a:t>arra</a:t>
            </a:r>
            <a:r>
              <a:rPr lang="pt-PT" sz="1400" b="1" dirty="0"/>
              <a:t> </a:t>
            </a:r>
            <a:r>
              <a:rPr lang="pt-PT" sz="1400" b="1" dirty="0" err="1"/>
              <a:t>huba</a:t>
            </a:r>
            <a:endParaRPr lang="pt-PT" sz="1400" b="1" dirty="0"/>
          </a:p>
          <a:p>
            <a:r>
              <a:rPr lang="cs-CZ" sz="1400" b="1" dirty="0"/>
              <a:t>drama</a:t>
            </a:r>
            <a:r>
              <a:rPr lang="cs-CZ" sz="1400" dirty="0"/>
              <a:t>	</a:t>
            </a:r>
            <a:r>
              <a:rPr lang="cs-CZ" sz="1400" dirty="0" err="1"/>
              <a:t>dram</a:t>
            </a:r>
            <a:r>
              <a:rPr lang="cs-CZ" sz="1400" b="1" dirty="0" err="1"/>
              <a:t>alhão</a:t>
            </a:r>
            <a:r>
              <a:rPr lang="pt-PT" sz="1400" b="1" dirty="0"/>
              <a:t> (</a:t>
            </a:r>
            <a:r>
              <a:rPr lang="cs-CZ" sz="1400" b="1" dirty="0"/>
              <a:t>přehnané drama)</a:t>
            </a:r>
            <a:r>
              <a:rPr lang="cs-CZ" sz="1200" b="1" dirty="0"/>
              <a:t> </a:t>
            </a:r>
          </a:p>
          <a:p>
            <a:r>
              <a:rPr lang="cs-CZ" sz="1200" b="1" dirty="0"/>
              <a:t>grande</a:t>
            </a:r>
            <a:r>
              <a:rPr lang="cs-CZ" sz="1200" dirty="0"/>
              <a:t>	</a:t>
            </a:r>
            <a:r>
              <a:rPr lang="cs-CZ" sz="1200" dirty="0" err="1"/>
              <a:t>grand</a:t>
            </a:r>
            <a:r>
              <a:rPr lang="cs-CZ" sz="1200" b="1" dirty="0" err="1"/>
              <a:t>alhão</a:t>
            </a:r>
            <a:r>
              <a:rPr lang="pt-PT" sz="1200" b="1" dirty="0"/>
              <a:t> </a:t>
            </a:r>
            <a:r>
              <a:rPr lang="pt-PT" sz="1200" b="1" dirty="0" err="1"/>
              <a:t>obr</a:t>
            </a:r>
            <a:endParaRPr lang="pt-PT" sz="1200" b="1" dirty="0"/>
          </a:p>
          <a:p>
            <a:r>
              <a:rPr lang="cs-CZ" sz="1400" b="1" dirty="0" err="1"/>
              <a:t>cabeça</a:t>
            </a:r>
            <a:r>
              <a:rPr lang="cs-CZ" sz="1400" dirty="0"/>
              <a:t>	</a:t>
            </a:r>
            <a:r>
              <a:rPr lang="cs-CZ" sz="1400" dirty="0" err="1"/>
              <a:t>cabe</a:t>
            </a:r>
            <a:r>
              <a:rPr lang="cs-CZ" sz="1400" b="1" dirty="0" err="1"/>
              <a:t>çorra</a:t>
            </a:r>
            <a:r>
              <a:rPr lang="pt-PT" sz="1400" b="1" dirty="0"/>
              <a:t> </a:t>
            </a:r>
            <a:r>
              <a:rPr lang="cs-CZ" sz="1400" b="1" dirty="0"/>
              <a:t> </a:t>
            </a:r>
            <a:r>
              <a:rPr lang="pt-PT" sz="1400" b="1" dirty="0"/>
              <a:t> </a:t>
            </a:r>
            <a:r>
              <a:rPr lang="cs-CZ" sz="1400" b="1" dirty="0"/>
              <a:t> </a:t>
            </a:r>
            <a:endParaRPr lang="pt-PT" sz="1400" b="1" dirty="0"/>
          </a:p>
          <a:p>
            <a:r>
              <a:rPr lang="cs-CZ" sz="1400" b="1" dirty="0" err="1"/>
              <a:t>mulher</a:t>
            </a:r>
            <a:r>
              <a:rPr lang="cs-CZ" sz="1400" dirty="0"/>
              <a:t>	</a:t>
            </a:r>
            <a:r>
              <a:rPr lang="cs-CZ" sz="1400" dirty="0" err="1"/>
              <a:t>mulher</a:t>
            </a:r>
            <a:r>
              <a:rPr lang="cs-CZ" sz="1400" b="1" dirty="0" err="1"/>
              <a:t>ona</a:t>
            </a:r>
            <a:r>
              <a:rPr lang="pt-PT" sz="1400" b="1" dirty="0"/>
              <a:t> </a:t>
            </a:r>
            <a:r>
              <a:rPr lang="cs-CZ" sz="1400" b="1" dirty="0"/>
              <a:t>mužatka, ženská</a:t>
            </a:r>
            <a:endParaRPr lang="pt-PT" sz="1400" b="1" dirty="0"/>
          </a:p>
          <a:p>
            <a:r>
              <a:rPr lang="cs-CZ" sz="1400" b="1" dirty="0"/>
              <a:t>bonito</a:t>
            </a:r>
            <a:r>
              <a:rPr lang="cs-CZ" sz="1400" dirty="0"/>
              <a:t>	</a:t>
            </a:r>
            <a:r>
              <a:rPr lang="cs-CZ" sz="1400" dirty="0" err="1"/>
              <a:t>bon</a:t>
            </a:r>
            <a:r>
              <a:rPr lang="cs-CZ" sz="1400" b="1" dirty="0" err="1"/>
              <a:t>itão</a:t>
            </a:r>
            <a:r>
              <a:rPr lang="cs-CZ" sz="1400" b="1" dirty="0"/>
              <a:t> hezoun</a:t>
            </a:r>
            <a:endParaRPr lang="pt-PT" sz="1400" b="1" dirty="0"/>
          </a:p>
          <a:p>
            <a:r>
              <a:rPr lang="cs-CZ" sz="1400" b="1" dirty="0" err="1"/>
              <a:t>gato</a:t>
            </a:r>
            <a:r>
              <a:rPr lang="cs-CZ" sz="1400" dirty="0"/>
              <a:t>	</a:t>
            </a:r>
            <a:r>
              <a:rPr lang="cs-CZ" sz="1400" dirty="0" err="1"/>
              <a:t>gat</a:t>
            </a:r>
            <a:r>
              <a:rPr lang="cs-CZ" sz="1400" b="1" dirty="0" err="1"/>
              <a:t>arrão</a:t>
            </a:r>
            <a:r>
              <a:rPr lang="cs-CZ" sz="1400" b="1" dirty="0"/>
              <a:t> </a:t>
            </a:r>
          </a:p>
          <a:p>
            <a:r>
              <a:rPr lang="cs-CZ" sz="1400" b="1" dirty="0" err="1"/>
              <a:t>nariz</a:t>
            </a:r>
            <a:r>
              <a:rPr lang="cs-CZ" sz="1400" dirty="0"/>
              <a:t>	</a:t>
            </a:r>
            <a:r>
              <a:rPr lang="cs-CZ" sz="1400" dirty="0" err="1"/>
              <a:t>nari</a:t>
            </a:r>
            <a:r>
              <a:rPr lang="cs-CZ" sz="1400" b="1" dirty="0" err="1"/>
              <a:t>gão</a:t>
            </a:r>
            <a:r>
              <a:rPr lang="cs-CZ" sz="1400" dirty="0"/>
              <a:t>	</a:t>
            </a:r>
            <a:r>
              <a:rPr lang="cs-CZ" sz="1400" dirty="0" err="1"/>
              <a:t>nosisko</a:t>
            </a:r>
            <a:endParaRPr lang="cs-CZ" sz="1400" dirty="0"/>
          </a:p>
          <a:p>
            <a:r>
              <a:rPr lang="cs-CZ" sz="1400" b="1" dirty="0" err="1"/>
              <a:t>sorte</a:t>
            </a:r>
            <a:r>
              <a:rPr lang="cs-CZ" sz="1400" dirty="0"/>
              <a:t>	</a:t>
            </a:r>
            <a:r>
              <a:rPr lang="cs-CZ" sz="1400" dirty="0" err="1"/>
              <a:t>sort</a:t>
            </a:r>
            <a:r>
              <a:rPr lang="cs-CZ" sz="1400" b="1" dirty="0" err="1"/>
              <a:t>alhão</a:t>
            </a:r>
            <a:r>
              <a:rPr lang="cs-CZ" sz="1400" b="1" dirty="0"/>
              <a:t> </a:t>
            </a:r>
            <a:endParaRPr lang="cs-CZ" sz="1400" dirty="0"/>
          </a:p>
          <a:p>
            <a:r>
              <a:rPr lang="pt-PT" sz="1400" b="1" dirty="0"/>
              <a:t>p</a:t>
            </a:r>
            <a:r>
              <a:rPr lang="cs-CZ" sz="1400" b="1" dirty="0" err="1"/>
              <a:t>oeta</a:t>
            </a:r>
            <a:r>
              <a:rPr lang="cs-CZ" sz="1400" dirty="0"/>
              <a:t> – </a:t>
            </a:r>
            <a:r>
              <a:rPr lang="cs-CZ" sz="1400" dirty="0" err="1"/>
              <a:t>poet</a:t>
            </a:r>
            <a:r>
              <a:rPr lang="cs-CZ" sz="1400" b="1" dirty="0" err="1"/>
              <a:t>astro</a:t>
            </a:r>
            <a:r>
              <a:rPr lang="cs-CZ" sz="1400" b="1" dirty="0"/>
              <a:t> veršotepec</a:t>
            </a:r>
            <a:r>
              <a:rPr lang="cs-CZ" sz="1400" dirty="0"/>
              <a:t> </a:t>
            </a:r>
            <a:endParaRPr lang="pt-PT" sz="1400" dirty="0"/>
          </a:p>
          <a:p>
            <a:r>
              <a:rPr lang="cs-CZ" sz="1400" b="1" dirty="0" err="1"/>
              <a:t>médico</a:t>
            </a:r>
            <a:r>
              <a:rPr lang="cs-CZ" sz="1400" dirty="0"/>
              <a:t> –</a:t>
            </a:r>
            <a:r>
              <a:rPr lang="cs-CZ" sz="1400" dirty="0" err="1"/>
              <a:t>medic</a:t>
            </a:r>
            <a:r>
              <a:rPr lang="cs-CZ" sz="1400" b="1" dirty="0" err="1"/>
              <a:t>astro</a:t>
            </a:r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 doktor – šaman (negativní)</a:t>
            </a:r>
          </a:p>
          <a:p>
            <a:pPr marL="0" indent="0">
              <a:buNone/>
            </a:pPr>
            <a:r>
              <a:rPr lang="pt-PT" sz="1400" b="1" dirty="0"/>
              <a:t>  </a:t>
            </a:r>
            <a:r>
              <a:rPr lang="cs-CZ" sz="1400" b="1" dirty="0" err="1"/>
              <a:t>rico</a:t>
            </a:r>
            <a:r>
              <a:rPr lang="cs-CZ" sz="1400" dirty="0"/>
              <a:t>	</a:t>
            </a:r>
            <a:r>
              <a:rPr lang="cs-CZ" sz="1400" dirty="0" err="1"/>
              <a:t>ric</a:t>
            </a:r>
            <a:r>
              <a:rPr lang="cs-CZ" sz="1400" b="1" dirty="0" err="1"/>
              <a:t>aço</a:t>
            </a:r>
            <a:r>
              <a:rPr lang="cs-CZ" sz="1400" b="1" dirty="0"/>
              <a:t> boháč</a:t>
            </a:r>
          </a:p>
        </p:txBody>
      </p:sp>
      <p:sp>
        <p:nvSpPr>
          <p:cNvPr id="4" name="Ovál 3"/>
          <p:cNvSpPr/>
          <p:nvPr/>
        </p:nvSpPr>
        <p:spPr>
          <a:xfrm>
            <a:off x="4572000" y="144998"/>
            <a:ext cx="4226814" cy="1884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/>
              <a:t> </a:t>
            </a:r>
            <a:r>
              <a:rPr lang="cs-CZ" sz="2000" b="1" dirty="0" err="1"/>
              <a:t>ão</a:t>
            </a:r>
            <a:r>
              <a:rPr lang="cs-CZ" sz="2000" b="1" dirty="0"/>
              <a:t>, </a:t>
            </a:r>
            <a:r>
              <a:rPr lang="cs-CZ" sz="2000" b="1" dirty="0" err="1"/>
              <a:t>alhão</a:t>
            </a:r>
            <a:r>
              <a:rPr lang="cs-CZ" sz="2000" b="1" dirty="0"/>
              <a:t>, -(z)</a:t>
            </a:r>
            <a:r>
              <a:rPr lang="cs-CZ" sz="2000" b="1" dirty="0" err="1"/>
              <a:t>arrão</a:t>
            </a:r>
            <a:r>
              <a:rPr lang="cs-CZ" sz="2000" b="1" dirty="0"/>
              <a:t>, -</a:t>
            </a:r>
            <a:r>
              <a:rPr lang="cs-CZ" sz="2000" b="1" dirty="0" err="1"/>
              <a:t>eirão</a:t>
            </a:r>
            <a:r>
              <a:rPr lang="cs-CZ" sz="2000" b="1" dirty="0"/>
              <a:t>, -</a:t>
            </a:r>
            <a:r>
              <a:rPr lang="cs-CZ" sz="2000" b="1" dirty="0" err="1"/>
              <a:t>aça</a:t>
            </a:r>
            <a:r>
              <a:rPr lang="cs-CZ" sz="2000" b="1" dirty="0"/>
              <a:t>, -</a:t>
            </a:r>
            <a:r>
              <a:rPr lang="cs-CZ" sz="2000" b="1" dirty="0" err="1"/>
              <a:t>aço</a:t>
            </a:r>
            <a:r>
              <a:rPr lang="cs-CZ" sz="2000" b="1" dirty="0"/>
              <a:t>, - </a:t>
            </a:r>
            <a:r>
              <a:rPr lang="cs-CZ" sz="2000" b="1" dirty="0" err="1"/>
              <a:t>árzio</a:t>
            </a:r>
            <a:r>
              <a:rPr lang="cs-CZ" sz="2000" b="1" dirty="0"/>
              <a:t>, - </a:t>
            </a:r>
            <a:r>
              <a:rPr lang="cs-CZ" sz="2000" b="1" dirty="0" err="1"/>
              <a:t>uça</a:t>
            </a:r>
            <a:r>
              <a:rPr lang="cs-CZ" sz="2000" b="1" dirty="0"/>
              <a:t>, -</a:t>
            </a:r>
            <a:r>
              <a:rPr lang="cs-CZ" sz="2000" b="1" dirty="0" err="1"/>
              <a:t>anzil</a:t>
            </a:r>
            <a:r>
              <a:rPr lang="cs-CZ" sz="2000" b="1" dirty="0"/>
              <a:t>, -</a:t>
            </a:r>
            <a:r>
              <a:rPr lang="cs-CZ" sz="2000" b="1" dirty="0" err="1"/>
              <a:t>aréu</a:t>
            </a:r>
            <a:r>
              <a:rPr lang="cs-CZ" sz="2000" b="1" dirty="0"/>
              <a:t>, -</a:t>
            </a:r>
            <a:r>
              <a:rPr lang="cs-CZ" sz="2000" b="1" dirty="0" err="1"/>
              <a:t>arra</a:t>
            </a:r>
            <a:r>
              <a:rPr lang="cs-CZ" sz="2000" b="1" dirty="0"/>
              <a:t>, -</a:t>
            </a:r>
            <a:r>
              <a:rPr lang="cs-CZ" sz="2000" b="1" dirty="0" err="1"/>
              <a:t>orra</a:t>
            </a:r>
            <a:r>
              <a:rPr lang="cs-CZ" sz="2000" b="1" dirty="0"/>
              <a:t>, -astro, - </a:t>
            </a:r>
            <a:r>
              <a:rPr lang="cs-CZ" sz="2000" b="1" dirty="0" err="1"/>
              <a:t>az</a:t>
            </a:r>
            <a:r>
              <a:rPr lang="cs-CZ" sz="2000" b="1" dirty="0"/>
              <a:t>, -</a:t>
            </a:r>
            <a:r>
              <a:rPr lang="cs-CZ" sz="2000" b="1" dirty="0" err="1"/>
              <a:t>alhaz</a:t>
            </a:r>
            <a:r>
              <a:rPr lang="cs-CZ" sz="2000" b="1" dirty="0"/>
              <a:t>, -</a:t>
            </a:r>
            <a:r>
              <a:rPr lang="cs-CZ" sz="2000" b="1" dirty="0" err="1"/>
              <a:t>arraz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16061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ramalhão - Dicio, Dicionário Online de Português">
            <a:extLst>
              <a:ext uri="{FF2B5EF4-FFF2-40B4-BE49-F238E27FC236}">
                <a16:creationId xmlns:a16="http://schemas.microsoft.com/office/drawing/2014/main" id="{E60CA482-55C3-4F3B-A3F9-C65D278E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" y="140166"/>
            <a:ext cx="520401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finição de poetastro – Meu Dicionário">
            <a:extLst>
              <a:ext uri="{FF2B5EF4-FFF2-40B4-BE49-F238E27FC236}">
                <a16:creationId xmlns:a16="http://schemas.microsoft.com/office/drawing/2014/main" id="{DA487E3E-A1BE-4A45-A489-E012A11F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2" y="3061090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etastro. Poesie per incartare l'insalata: 9788807813375: Amazon.com: Books">
            <a:extLst>
              <a:ext uri="{FF2B5EF4-FFF2-40B4-BE49-F238E27FC236}">
                <a16:creationId xmlns:a16="http://schemas.microsoft.com/office/drawing/2014/main" id="{7DEB7788-EFDE-4560-B139-98D2C804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85" y="375040"/>
            <a:ext cx="17049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edicastro - Dicio, Dicionário Online de Português">
            <a:extLst>
              <a:ext uri="{FF2B5EF4-FFF2-40B4-BE49-F238E27FC236}">
                <a16:creationId xmlns:a16="http://schemas.microsoft.com/office/drawing/2014/main" id="{BAD1EDC3-23FD-4D6B-A693-C30BA8F4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2" y="495446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CC6A1D-6C27-4B90-A1DD-59C6C4E6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37</a:t>
            </a:fld>
            <a:endParaRPr lang="cs-CZ"/>
          </a:p>
        </p:txBody>
      </p:sp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88E54AC6-B9FA-42C4-9964-0D9A07EE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6300"/>
            <a:ext cx="5940152" cy="31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3"/>
    </mc:Choice>
    <mc:Fallback xmlns="">
      <p:transition spd="slow" advTm="49073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4A48E-0D3D-4A6A-AD67-CA647D83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4906175"/>
            <a:ext cx="8471024" cy="1547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br>
              <a:rPr lang="en-US" sz="3600" i="1" dirty="0">
                <a:solidFill>
                  <a:srgbClr val="00B0F0"/>
                </a:solidFill>
              </a:rPr>
            </a:br>
            <a:r>
              <a:rPr lang="en-US" sz="3600" i="1" dirty="0" err="1">
                <a:solidFill>
                  <a:srgbClr val="00B0F0"/>
                </a:solidFill>
              </a:rPr>
              <a:t>muro</a:t>
            </a:r>
            <a:r>
              <a:rPr lang="en-US" sz="3600" i="1" dirty="0">
                <a:solidFill>
                  <a:srgbClr val="00B0F0"/>
                </a:solidFill>
              </a:rPr>
              <a:t> (</a:t>
            </a:r>
            <a:r>
              <a:rPr lang="en-US" sz="3600" i="1" dirty="0" err="1">
                <a:solidFill>
                  <a:srgbClr val="00B0F0"/>
                </a:solidFill>
              </a:rPr>
              <a:t>alvenaria</a:t>
            </a:r>
            <a:r>
              <a:rPr lang="en-US" sz="3600" i="1" dirty="0">
                <a:solidFill>
                  <a:srgbClr val="00B0F0"/>
                </a:solidFill>
              </a:rPr>
              <a:t>)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i="1" dirty="0">
                <a:solidFill>
                  <a:srgbClr val="00B0F0"/>
                </a:solidFill>
              </a:rPr>
              <a:t>vs. </a:t>
            </a:r>
            <a:r>
              <a:rPr lang="en-US" sz="3600" i="1" dirty="0" err="1">
                <a:solidFill>
                  <a:srgbClr val="00B0F0"/>
                </a:solidFill>
              </a:rPr>
              <a:t>mur</a:t>
            </a:r>
            <a:r>
              <a:rPr lang="en-US" sz="3600" i="1" dirty="0" err="1">
                <a:solidFill>
                  <a:srgbClr val="0070C0"/>
                </a:solidFill>
              </a:rPr>
              <a:t>alha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rgbClr val="00B0F0"/>
                </a:solidFill>
              </a:rPr>
              <a:t> (</a:t>
            </a:r>
            <a:r>
              <a:rPr lang="en-US" sz="3600" dirty="0" err="1">
                <a:solidFill>
                  <a:srgbClr val="00B0F0"/>
                </a:solidFill>
              </a:rPr>
              <a:t>defesa</a:t>
            </a:r>
            <a:r>
              <a:rPr lang="en-US" sz="3600" dirty="0">
                <a:solidFill>
                  <a:srgbClr val="00B0F0"/>
                </a:solidFill>
              </a:rPr>
              <a:t> de </a:t>
            </a:r>
            <a:r>
              <a:rPr lang="en-US" sz="3600" dirty="0" err="1">
                <a:solidFill>
                  <a:srgbClr val="00B0F0"/>
                </a:solidFill>
              </a:rPr>
              <a:t>fortalezas</a:t>
            </a:r>
            <a:r>
              <a:rPr lang="en-US" sz="3600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E7C2B4-F655-4FC6-AAFD-F847306E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65960"/>
            <a:ext cx="3288010" cy="43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uro Helios přizdívka - Kameny.cz s. r. o.">
            <a:extLst>
              <a:ext uri="{FF2B5EF4-FFF2-40B4-BE49-F238E27FC236}">
                <a16:creationId xmlns:a16="http://schemas.microsoft.com/office/drawing/2014/main" id="{B9276FFE-883C-484D-8BA6-F943F4E63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6981"/>
            <a:ext cx="5055240" cy="25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8907628-A9F4-4365-AD04-3E3E5335B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494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80"/>
    </mc:Choice>
    <mc:Fallback xmlns="">
      <p:transition spd="slow" advTm="1638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4A48E-0D3D-4A6A-AD67-CA647D83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4906175"/>
            <a:ext cx="8471024" cy="1547161"/>
          </a:xfr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3600" i="1" dirty="0" err="1">
                <a:solidFill>
                  <a:srgbClr val="FFFFFF"/>
                </a:solidFill>
              </a:rPr>
              <a:t>Neutralização</a:t>
            </a:r>
            <a:r>
              <a:rPr lang="en-US" sz="3600" i="1" dirty="0">
                <a:solidFill>
                  <a:srgbClr val="FFFFFF"/>
                </a:solidFill>
              </a:rPr>
              <a:t> de </a:t>
            </a:r>
            <a:r>
              <a:rPr lang="en-US" sz="3600" i="1" dirty="0" err="1">
                <a:solidFill>
                  <a:srgbClr val="FFFFFF"/>
                </a:solidFill>
              </a:rPr>
              <a:t>sentidos</a:t>
            </a:r>
            <a:r>
              <a:rPr lang="en-US" sz="3600" i="1" dirty="0">
                <a:solidFill>
                  <a:srgbClr val="FFFFFF"/>
                </a:solidFill>
              </a:rPr>
              <a:t> – </a:t>
            </a:r>
            <a:r>
              <a:rPr lang="en-US" sz="3600" i="1" dirty="0" err="1">
                <a:solidFill>
                  <a:srgbClr val="FFFFFF"/>
                </a:solidFill>
              </a:rPr>
              <a:t>uso</a:t>
            </a:r>
            <a:r>
              <a:rPr lang="en-US" sz="3600" i="1" dirty="0">
                <a:solidFill>
                  <a:srgbClr val="FFFFFF"/>
                </a:solidFill>
              </a:rPr>
              <a:t> </a:t>
            </a:r>
            <a:r>
              <a:rPr lang="en-US" sz="3600" i="1" dirty="0" err="1">
                <a:solidFill>
                  <a:srgbClr val="FFFFFF"/>
                </a:solidFill>
              </a:rPr>
              <a:t>automatizado</a:t>
            </a:r>
            <a:br>
              <a:rPr lang="en-US" sz="3600" i="1" dirty="0">
                <a:solidFill>
                  <a:srgbClr val="FFFFFF"/>
                </a:solidFill>
              </a:rPr>
            </a:br>
            <a:r>
              <a:rPr lang="en-US" sz="3600" i="1" dirty="0" err="1">
                <a:solidFill>
                  <a:srgbClr val="FFFFFF"/>
                </a:solidFill>
              </a:rPr>
              <a:t>muro</a:t>
            </a:r>
            <a:r>
              <a:rPr lang="en-US" sz="3600" dirty="0">
                <a:solidFill>
                  <a:srgbClr val="FFFFFF"/>
                </a:solidFill>
              </a:rPr>
              <a:t> (</a:t>
            </a:r>
            <a:r>
              <a:rPr lang="en-US" sz="3600" dirty="0" err="1">
                <a:solidFill>
                  <a:srgbClr val="FFFFFF"/>
                </a:solidFill>
              </a:rPr>
              <a:t>Muro</a:t>
            </a:r>
            <a:r>
              <a:rPr lang="en-US" sz="3600" dirty="0">
                <a:solidFill>
                  <a:srgbClr val="FFFFFF"/>
                </a:solidFill>
              </a:rPr>
              <a:t> de </a:t>
            </a:r>
            <a:r>
              <a:rPr lang="en-US" sz="3600" dirty="0" err="1">
                <a:solidFill>
                  <a:srgbClr val="FFFFFF"/>
                </a:solidFill>
              </a:rPr>
              <a:t>Berlim</a:t>
            </a:r>
            <a:r>
              <a:rPr lang="en-US" sz="3600" dirty="0">
                <a:solidFill>
                  <a:srgbClr val="FFFFFF"/>
                </a:solidFill>
              </a:rPr>
              <a:t>, 165 km)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i="1" dirty="0">
                <a:solidFill>
                  <a:srgbClr val="FFFFFF"/>
                </a:solidFill>
              </a:rPr>
              <a:t>vs. </a:t>
            </a:r>
            <a:br>
              <a:rPr lang="en-US" sz="3600" i="1" dirty="0">
                <a:solidFill>
                  <a:srgbClr val="FFFFFF"/>
                </a:solidFill>
              </a:rPr>
            </a:br>
            <a:r>
              <a:rPr lang="en-US" sz="3600" i="1" dirty="0" err="1">
                <a:solidFill>
                  <a:srgbClr val="FFFFFF"/>
                </a:solidFill>
              </a:rPr>
              <a:t>mur</a:t>
            </a:r>
            <a:r>
              <a:rPr lang="en-US" sz="3600" i="1" dirty="0" err="1">
                <a:solidFill>
                  <a:srgbClr val="FFFFFF"/>
                </a:solidFill>
                <a:highlight>
                  <a:srgbClr val="FF00FF"/>
                </a:highlight>
              </a:rPr>
              <a:t>alha</a:t>
            </a:r>
            <a:r>
              <a:rPr lang="en-US" sz="3600" dirty="0">
                <a:solidFill>
                  <a:srgbClr val="FFFFFF"/>
                </a:solidFill>
              </a:rPr>
              <a:t> (Grande </a:t>
            </a:r>
            <a:r>
              <a:rPr lang="en-US" sz="3600" dirty="0" err="1">
                <a:solidFill>
                  <a:srgbClr val="FFFFFF"/>
                </a:solidFill>
              </a:rPr>
              <a:t>Muralha</a:t>
            </a:r>
            <a:r>
              <a:rPr lang="en-US" sz="3600" dirty="0">
                <a:solidFill>
                  <a:srgbClr val="FFFFFF"/>
                </a:solidFill>
              </a:rPr>
              <a:t> da China 21 000 km)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D0F944C-90CA-4534-8544-6B3BF78F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729" y="634182"/>
            <a:ext cx="2501574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rinta anos atrás caía o Muro de Berlim - Jornal Opção">
            <a:extLst>
              <a:ext uri="{FF2B5EF4-FFF2-40B4-BE49-F238E27FC236}">
                <a16:creationId xmlns:a16="http://schemas.microsoft.com/office/drawing/2014/main" id="{D7939A76-C6F6-4CD5-8A67-67FAD452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9083" y="1297624"/>
            <a:ext cx="2645833" cy="201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5033667-8666-4287-B902-60A136F8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5567" y="1314353"/>
            <a:ext cx="2645833" cy="19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A99D971-67E5-42A2-8BFC-1AFF4776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6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0"/>
    </mc:Choice>
    <mc:Fallback xmlns="">
      <p:transition spd="slow" advTm="5388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TRUTURA DAS PALAVRAS (TEMA (RADICAL + VOGAL (cantAr certO)">
            <a:extLst>
              <a:ext uri="{FF2B5EF4-FFF2-40B4-BE49-F238E27FC236}">
                <a16:creationId xmlns:a16="http://schemas.microsoft.com/office/drawing/2014/main" id="{2DF540B2-F18C-4872-AFD3-6FF0BAF7F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0" y="620688"/>
            <a:ext cx="916465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117F52-747E-482B-BEA4-34BCC650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9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33"/>
    </mc:Choice>
    <mc:Fallback xmlns="">
      <p:transition spd="slow" advTm="181233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9FD8598-76DF-4F25-98DC-C96298A9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93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C91168-EA27-455A-A59C-BD9B586C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000" dirty="0">
                <a:solidFill>
                  <a:srgbClr val="FFFFFF"/>
                </a:solidFill>
              </a:rPr>
              <a:t>monte (Monte </a:t>
            </a:r>
            <a:r>
              <a:rPr lang="en-US" sz="3000" dirty="0" err="1">
                <a:solidFill>
                  <a:srgbClr val="FFFFFF"/>
                </a:solidFill>
              </a:rPr>
              <a:t>Pascoal</a:t>
            </a:r>
            <a:r>
              <a:rPr lang="en-US" sz="3000" dirty="0">
                <a:solidFill>
                  <a:srgbClr val="FFFFFF"/>
                </a:solidFill>
              </a:rPr>
              <a:t>, Bahia, </a:t>
            </a:r>
            <a:r>
              <a:rPr lang="en-US" sz="3000" dirty="0" err="1">
                <a:solidFill>
                  <a:srgbClr val="FFFFFF"/>
                </a:solidFill>
              </a:rPr>
              <a:t>Brasil</a:t>
            </a:r>
            <a:r>
              <a:rPr lang="en-US" sz="3000" dirty="0">
                <a:solidFill>
                  <a:srgbClr val="FFFFFF"/>
                </a:solidFill>
              </a:rPr>
              <a:t>, Monte Pico – </a:t>
            </a:r>
            <a:r>
              <a:rPr lang="en-US" sz="3000" dirty="0" err="1">
                <a:solidFill>
                  <a:srgbClr val="FFFFFF"/>
                </a:solidFill>
              </a:rPr>
              <a:t>Azory</a:t>
            </a:r>
            <a:r>
              <a:rPr lang="en-US" sz="3000" dirty="0">
                <a:solidFill>
                  <a:srgbClr val="FFFFFF"/>
                </a:solidFill>
              </a:rPr>
              <a:t>) </a:t>
            </a:r>
            <a:r>
              <a:rPr lang="en-US" sz="3000" i="1" dirty="0">
                <a:solidFill>
                  <a:srgbClr val="FFFFFF"/>
                </a:solidFill>
              </a:rPr>
              <a:t>vs. </a:t>
            </a:r>
            <a:r>
              <a:rPr lang="en-US" sz="3000" dirty="0">
                <a:solidFill>
                  <a:srgbClr val="FFFFFF"/>
                </a:solidFill>
              </a:rPr>
              <a:t>Montes (</a:t>
            </a:r>
            <a:r>
              <a:rPr lang="en-US" sz="3000" dirty="0" err="1">
                <a:solidFill>
                  <a:srgbClr val="FFFFFF"/>
                </a:solidFill>
              </a:rPr>
              <a:t>Trás</a:t>
            </a:r>
            <a:r>
              <a:rPr lang="en-US" sz="3000" dirty="0">
                <a:solidFill>
                  <a:srgbClr val="FFFFFF"/>
                </a:solidFill>
              </a:rPr>
              <a:t>-</a:t>
            </a:r>
            <a:r>
              <a:rPr lang="en-US" sz="3000" dirty="0" err="1">
                <a:solidFill>
                  <a:srgbClr val="FFFFFF"/>
                </a:solidFill>
              </a:rPr>
              <a:t>os</a:t>
            </a:r>
            <a:r>
              <a:rPr lang="en-US" sz="3000" dirty="0">
                <a:solidFill>
                  <a:srgbClr val="FFFFFF"/>
                </a:solidFill>
              </a:rPr>
              <a:t>-Montes) </a:t>
            </a:r>
            <a:r>
              <a:rPr lang="en-US" sz="3000" dirty="0" err="1">
                <a:solidFill>
                  <a:srgbClr val="FFFFFF"/>
                </a:solidFill>
              </a:rPr>
              <a:t>ou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montanhas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889F729-ECF7-443A-9DF8-09572229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310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Monte Pico - Home | Facebook">
            <a:extLst>
              <a:ext uri="{FF2B5EF4-FFF2-40B4-BE49-F238E27FC236}">
                <a16:creationId xmlns:a16="http://schemas.microsoft.com/office/drawing/2014/main" id="{A5C4FB33-8EE5-4C6B-BB05-12746B8E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174" y="617183"/>
            <a:ext cx="1954367" cy="14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C7D895C-75AA-4914-8B50-6B35FD572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4635" y="2461020"/>
            <a:ext cx="1954367" cy="146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rás-os-Montes | 1980 - YouTube">
            <a:extLst>
              <a:ext uri="{FF2B5EF4-FFF2-40B4-BE49-F238E27FC236}">
                <a16:creationId xmlns:a16="http://schemas.microsoft.com/office/drawing/2014/main" id="{E8BA6B1A-22BF-4186-919D-AD688C74A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4715" y="190384"/>
            <a:ext cx="3592954" cy="202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ontanhas Dolomitas">
            <a:extLst>
              <a:ext uri="{FF2B5EF4-FFF2-40B4-BE49-F238E27FC236}">
                <a16:creationId xmlns:a16="http://schemas.microsoft.com/office/drawing/2014/main" id="{2F3ED6C4-3BC4-4A75-B5AF-ADB94B32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641" y="1410326"/>
            <a:ext cx="3729359" cy="279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3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85B976C-17EF-415B-B03C-BAF9443B9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FCF240B-952B-40E0-A969-924B20B66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0E655A-9AEF-4433-8413-9493D0A4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49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900" dirty="0">
                <a:solidFill>
                  <a:srgbClr val="FFFFFF"/>
                </a:solidFill>
              </a:rPr>
              <a:t>porta vs. </a:t>
            </a:r>
            <a:r>
              <a:rPr lang="en-US" sz="4900" dirty="0" err="1">
                <a:solidFill>
                  <a:srgbClr val="FFFFFF"/>
                </a:solidFill>
              </a:rPr>
              <a:t>portão</a:t>
            </a:r>
            <a:r>
              <a:rPr lang="en-US" sz="4900" dirty="0">
                <a:solidFill>
                  <a:srgbClr val="FFFFFF"/>
                </a:solidFill>
              </a:rPr>
              <a:t> /</a:t>
            </a:r>
            <a:r>
              <a:rPr lang="en-US" sz="4900" dirty="0" err="1">
                <a:solidFill>
                  <a:srgbClr val="FFFFFF"/>
                </a:solidFill>
              </a:rPr>
              <a:t>vrata</a:t>
            </a:r>
            <a:r>
              <a:rPr lang="en-US" sz="4900" dirty="0">
                <a:solidFill>
                  <a:srgbClr val="FFFFFF"/>
                </a:solidFill>
              </a:rPr>
              <a:t>, </a:t>
            </a:r>
            <a:r>
              <a:rPr lang="en-US" sz="4900" dirty="0" err="1">
                <a:solidFill>
                  <a:srgbClr val="FFFFFF"/>
                </a:solidFill>
              </a:rPr>
              <a:t>brána</a:t>
            </a:r>
            <a:r>
              <a:rPr lang="en-US" sz="4900" dirty="0">
                <a:solidFill>
                  <a:srgbClr val="FFFFFF"/>
                </a:solidFill>
              </a:rPr>
              <a:t>/ </a:t>
            </a:r>
            <a:r>
              <a:rPr lang="en-US" sz="4900" dirty="0" err="1">
                <a:solidFill>
                  <a:srgbClr val="FFFFFF"/>
                </a:solidFill>
              </a:rPr>
              <a:t>Portão</a:t>
            </a:r>
            <a:r>
              <a:rPr lang="en-US" sz="4900" dirty="0">
                <a:solidFill>
                  <a:srgbClr val="FFFFFF"/>
                </a:solidFill>
              </a:rPr>
              <a:t> /o </a:t>
            </a:r>
            <a:r>
              <a:rPr lang="en-US" sz="4900" dirty="0" err="1">
                <a:solidFill>
                  <a:srgbClr val="FFFFFF"/>
                </a:solidFill>
              </a:rPr>
              <a:t>Portão</a:t>
            </a:r>
            <a:r>
              <a:rPr lang="en-US" sz="4900" dirty="0">
                <a:solidFill>
                  <a:srgbClr val="FFFFFF"/>
                </a:solidFill>
              </a:rPr>
              <a:t>/</a:t>
            </a:r>
          </a:p>
        </p:txBody>
      </p:sp>
      <p:pic>
        <p:nvPicPr>
          <p:cNvPr id="10242" name="Picture 2" descr="Deskové interiérové dveře Porta RESIST | WOODCOTE Stavebniny">
            <a:extLst>
              <a:ext uri="{FF2B5EF4-FFF2-40B4-BE49-F238E27FC236}">
                <a16:creationId xmlns:a16="http://schemas.microsoft.com/office/drawing/2014/main" id="{109E4E14-5DE0-481B-9560-55B623475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3873" b="2"/>
          <a:stretch/>
        </p:blipFill>
        <p:spPr bwMode="auto">
          <a:xfrm>
            <a:off x="476592" y="640080"/>
            <a:ext cx="2644011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ortão de Garagem Basculante de Metal 2,85x2,5m Direito Mega Portões |  Leroy Merlin">
            <a:extLst>
              <a:ext uri="{FF2B5EF4-FFF2-40B4-BE49-F238E27FC236}">
                <a16:creationId xmlns:a16="http://schemas.microsoft.com/office/drawing/2014/main" id="{25C5EDE7-CFA5-482A-A84C-31ACFD5B2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r="13053" b="-1"/>
          <a:stretch/>
        </p:blipFill>
        <p:spPr bwMode="auto">
          <a:xfrm>
            <a:off x="3241254" y="640080"/>
            <a:ext cx="2644011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ocation within Rio Grande do Sul">
            <a:extLst>
              <a:ext uri="{FF2B5EF4-FFF2-40B4-BE49-F238E27FC236}">
                <a16:creationId xmlns:a16="http://schemas.microsoft.com/office/drawing/2014/main" id="{86E3FC94-1E21-42A3-84AD-B1C0B3678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9" r="17622" b="-2"/>
          <a:stretch/>
        </p:blipFill>
        <p:spPr bwMode="auto">
          <a:xfrm>
            <a:off x="6005916" y="640080"/>
            <a:ext cx="2644013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7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E655A-9AEF-4433-8413-9493D0A4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49096"/>
          </a:xfr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900" dirty="0">
                <a:solidFill>
                  <a:srgbClr val="FFFFFF"/>
                </a:solidFill>
              </a:rPr>
              <a:t>porta          </a:t>
            </a:r>
            <a:r>
              <a:rPr lang="en-US" sz="4900" i="1" dirty="0">
                <a:solidFill>
                  <a:srgbClr val="FFFFFF"/>
                </a:solidFill>
              </a:rPr>
              <a:t>vs. </a:t>
            </a:r>
            <a:r>
              <a:rPr lang="en-US" sz="4900" dirty="0" err="1">
                <a:solidFill>
                  <a:srgbClr val="FFFFFF"/>
                </a:solidFill>
              </a:rPr>
              <a:t>port</a:t>
            </a:r>
            <a:r>
              <a:rPr lang="en-US" sz="4900" dirty="0" err="1">
                <a:solidFill>
                  <a:srgbClr val="FFFFFF"/>
                </a:solidFill>
                <a:highlight>
                  <a:srgbClr val="FF00FF"/>
                </a:highlight>
              </a:rPr>
              <a:t>ão</a:t>
            </a:r>
            <a:r>
              <a:rPr lang="en-US" sz="4900" dirty="0">
                <a:solidFill>
                  <a:srgbClr val="FFFFFF"/>
                </a:solidFill>
              </a:rPr>
              <a:t> </a:t>
            </a:r>
            <a:r>
              <a:rPr lang="en-US" sz="4900" i="1" dirty="0">
                <a:solidFill>
                  <a:srgbClr val="FFFFFF"/>
                </a:solidFill>
              </a:rPr>
              <a:t>vs. </a:t>
            </a:r>
            <a:r>
              <a:rPr lang="en-US" sz="4900" dirty="0">
                <a:solidFill>
                  <a:srgbClr val="FFFFFF"/>
                </a:solidFill>
              </a:rPr>
              <a:t>o </a:t>
            </a:r>
            <a:r>
              <a:rPr lang="en-US" sz="4900" dirty="0" err="1">
                <a:solidFill>
                  <a:srgbClr val="FFFFFF"/>
                </a:solidFill>
              </a:rPr>
              <a:t>Port</a:t>
            </a:r>
            <a:r>
              <a:rPr lang="en-US" sz="4900" dirty="0" err="1">
                <a:solidFill>
                  <a:srgbClr val="FFFFFF"/>
                </a:solidFill>
                <a:highlight>
                  <a:srgbClr val="FF00FF"/>
                </a:highlight>
              </a:rPr>
              <a:t>ão</a:t>
            </a:r>
            <a:r>
              <a:rPr lang="en-US" sz="4900" dirty="0">
                <a:solidFill>
                  <a:srgbClr val="FFFFFF"/>
                </a:solidFill>
              </a:rPr>
              <a:t>/</a:t>
            </a:r>
          </a:p>
        </p:txBody>
      </p:sp>
      <p:pic>
        <p:nvPicPr>
          <p:cNvPr id="10246" name="Picture 6" descr="Location within Rio Grande do Sul">
            <a:extLst>
              <a:ext uri="{FF2B5EF4-FFF2-40B4-BE49-F238E27FC236}">
                <a16:creationId xmlns:a16="http://schemas.microsoft.com/office/drawing/2014/main" id="{86E3FC94-1E21-42A3-84AD-B1C0B3678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0" r="24136" b="1"/>
          <a:stretch/>
        </p:blipFill>
        <p:spPr bwMode="auto">
          <a:xfrm>
            <a:off x="6809805" y="708152"/>
            <a:ext cx="1945089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ortão de Garagem Basculante de Metal 2,85x2,5m Direito Mega Portões |  Leroy Merlin">
            <a:extLst>
              <a:ext uri="{FF2B5EF4-FFF2-40B4-BE49-F238E27FC236}">
                <a16:creationId xmlns:a16="http://schemas.microsoft.com/office/drawing/2014/main" id="{25C5EDE7-CFA5-482A-A84C-31ACFD5B2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r="20589" b="-1"/>
          <a:stretch/>
        </p:blipFill>
        <p:spPr bwMode="auto">
          <a:xfrm>
            <a:off x="2556926" y="634181"/>
            <a:ext cx="1945088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bsah obrázku budova, exteriér, kolonáda, vládní budova&#10;&#10;Popis byl vytvořen automaticky">
            <a:extLst>
              <a:ext uri="{FF2B5EF4-FFF2-40B4-BE49-F238E27FC236}">
                <a16:creationId xmlns:a16="http://schemas.microsoft.com/office/drawing/2014/main" id="{65CB0478-04D4-4DDD-8AD3-5C1FA73F2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r="32362" b="3"/>
          <a:stretch/>
        </p:blipFill>
        <p:spPr bwMode="auto">
          <a:xfrm>
            <a:off x="4644589" y="634181"/>
            <a:ext cx="1945090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eskové interiérové dveře Porta RESIST | WOODCOTE Stavebniny">
            <a:extLst>
              <a:ext uri="{FF2B5EF4-FFF2-40B4-BE49-F238E27FC236}">
                <a16:creationId xmlns:a16="http://schemas.microsoft.com/office/drawing/2014/main" id="{109E4E14-5DE0-481B-9560-55B623475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r="21496" b="-2"/>
          <a:stretch/>
        </p:blipFill>
        <p:spPr bwMode="auto">
          <a:xfrm>
            <a:off x="389106" y="634181"/>
            <a:ext cx="1939057" cy="333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E7305A-A0E1-438D-805C-794F42D1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42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C9751BD-F44A-4B0B-90DA-6F618B1455F7}"/>
              </a:ext>
            </a:extLst>
          </p:cNvPr>
          <p:cNvSpPr/>
          <p:nvPr/>
        </p:nvSpPr>
        <p:spPr>
          <a:xfrm>
            <a:off x="4644589" y="3488261"/>
            <a:ext cx="1945090" cy="896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Portão de Brangemburgo, Berlim, Alemanha</a:t>
            </a:r>
            <a:endParaRPr lang="cs-CZ" dirty="0"/>
          </a:p>
        </p:txBody>
      </p:sp>
      <p:pic>
        <p:nvPicPr>
          <p:cNvPr id="1026" name="Picture 2" descr="Ver imagem">
            <a:hlinkClick r:id="rId6"/>
            <a:extLst>
              <a:ext uri="{FF2B5EF4-FFF2-40B4-BE49-F238E27FC236}">
                <a16:creationId xmlns:a16="http://schemas.microsoft.com/office/drawing/2014/main" id="{D13414CD-EAD7-44CE-981B-768CEB5CC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-1646238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4726491A-BF7A-47F3-9117-1BD25E7E5365}"/>
              </a:ext>
            </a:extLst>
          </p:cNvPr>
          <p:cNvSpPr/>
          <p:nvPr/>
        </p:nvSpPr>
        <p:spPr>
          <a:xfrm>
            <a:off x="6818440" y="3511594"/>
            <a:ext cx="1876249" cy="77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O Portão – Brasil, Bahia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3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5"/>
    </mc:Choice>
    <mc:Fallback xmlns="">
      <p:transition spd="slow" advTm="34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94B1E-35CE-4DFC-B02B-BF781896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92" y="4419630"/>
            <a:ext cx="8192729" cy="1349096"/>
          </a:xfr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pt-PT" sz="7000" dirty="0">
                <a:solidFill>
                  <a:srgbClr val="FFFFFF"/>
                </a:solidFill>
              </a:rPr>
              <a:t>sala             </a:t>
            </a:r>
            <a:r>
              <a:rPr lang="pt-PT" sz="7000" i="1" dirty="0">
                <a:solidFill>
                  <a:srgbClr val="FFFFFF"/>
                </a:solidFill>
              </a:rPr>
              <a:t>vs. </a:t>
            </a:r>
            <a:r>
              <a:rPr lang="pt-PT" sz="7000" dirty="0">
                <a:solidFill>
                  <a:srgbClr val="FFFFFF"/>
                </a:solidFill>
              </a:rPr>
              <a:t>sal</a:t>
            </a:r>
            <a:r>
              <a:rPr lang="pt-PT" sz="7000" dirty="0">
                <a:solidFill>
                  <a:srgbClr val="FFFFFF"/>
                </a:solidFill>
                <a:highlight>
                  <a:srgbClr val="FF00FF"/>
                </a:highlight>
              </a:rPr>
              <a:t>ão</a:t>
            </a:r>
          </a:p>
        </p:txBody>
      </p:sp>
      <p:pic>
        <p:nvPicPr>
          <p:cNvPr id="11270" name="Picture 6" descr="34,65m² - Open Space - Tecnisa | Planos de apartamentos pequenos, Plantas  de casas pequenas, Layout de um apartamento estilo estúdio">
            <a:extLst>
              <a:ext uri="{FF2B5EF4-FFF2-40B4-BE49-F238E27FC236}">
                <a16:creationId xmlns:a16="http://schemas.microsoft.com/office/drawing/2014/main" id="{0547D863-97A3-4501-BF80-231D399F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7"/>
          <a:stretch/>
        </p:blipFill>
        <p:spPr bwMode="auto">
          <a:xfrm>
            <a:off x="476592" y="640080"/>
            <a:ext cx="2644011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1E2D7B7-0DC3-4908-9C91-FB47BE5A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43</a:t>
            </a:fld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F6D3D0D-4460-45B6-9F42-1F46316756A5}"/>
              </a:ext>
            </a:extLst>
          </p:cNvPr>
          <p:cNvSpPr/>
          <p:nvPr/>
        </p:nvSpPr>
        <p:spPr>
          <a:xfrm>
            <a:off x="3241254" y="640080"/>
            <a:ext cx="2619375" cy="78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Salão de beleza </a:t>
            </a:r>
            <a:endParaRPr lang="cs-CZ" dirty="0"/>
          </a:p>
        </p:txBody>
      </p:sp>
      <p:pic>
        <p:nvPicPr>
          <p:cNvPr id="2050" name="Picture 2" descr="Nalezený obrázek pro salão de chá">
            <a:extLst>
              <a:ext uri="{FF2B5EF4-FFF2-40B4-BE49-F238E27FC236}">
                <a16:creationId xmlns:a16="http://schemas.microsoft.com/office/drawing/2014/main" id="{0457535D-FF8C-42CA-9F36-FEAED6F4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16" y="1628800"/>
            <a:ext cx="3100153" cy="19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lezený obrázek pro salão de beleza">
            <a:extLst>
              <a:ext uri="{FF2B5EF4-FFF2-40B4-BE49-F238E27FC236}">
                <a16:creationId xmlns:a16="http://schemas.microsoft.com/office/drawing/2014/main" id="{0ECAB65F-3E2A-46E9-878F-7FA55863C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54" y="1483196"/>
            <a:ext cx="26193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77A5482C-4136-4080-84EF-24A705BA0C12}"/>
              </a:ext>
            </a:extLst>
          </p:cNvPr>
          <p:cNvSpPr/>
          <p:nvPr/>
        </p:nvSpPr>
        <p:spPr>
          <a:xfrm>
            <a:off x="5981280" y="686336"/>
            <a:ext cx="2619375" cy="78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Salão de chá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76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5"/>
    </mc:Choice>
    <mc:Fallback xmlns="">
      <p:transition spd="slow" advTm="2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5B264-2D60-4EB0-931A-32188C1B9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voz </a:t>
            </a:r>
            <a:r>
              <a:rPr lang="pt-PT" i="1" dirty="0"/>
              <a:t>vs</a:t>
            </a:r>
            <a:r>
              <a:rPr lang="pt-PT" dirty="0"/>
              <a:t>. vozeirão</a:t>
            </a:r>
            <a:endParaRPr lang="cs-CZ" dirty="0"/>
          </a:p>
        </p:txBody>
      </p:sp>
      <p:pic>
        <p:nvPicPr>
          <p:cNvPr id="12290" name="Picture 2" descr="Prevención en el cuidado de la voz">
            <a:extLst>
              <a:ext uri="{FF2B5EF4-FFF2-40B4-BE49-F238E27FC236}">
                <a16:creationId xmlns:a16="http://schemas.microsoft.com/office/drawing/2014/main" id="{C8168901-289F-4C8C-BCF9-92C7EF9A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6" y="2633662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ozeirão - Dicio, Dicionário Online de Português">
            <a:extLst>
              <a:ext uri="{FF2B5EF4-FFF2-40B4-BE49-F238E27FC236}">
                <a16:creationId xmlns:a16="http://schemas.microsoft.com/office/drawing/2014/main" id="{6CAF3037-2EE4-47BD-8878-F84C9B68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97" y="180035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BA04D7-5CC0-4023-95FA-6AFFF1F80E3E}"/>
              </a:ext>
            </a:extLst>
          </p:cNvPr>
          <p:cNvSpPr txBox="1"/>
          <p:nvPr/>
        </p:nvSpPr>
        <p:spPr>
          <a:xfrm>
            <a:off x="4000500" y="405393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Que vozeirão cantando Adele "HELLO"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184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5B264-2D60-4EB0-931A-32188C1B9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voz </a:t>
            </a:r>
            <a:r>
              <a:rPr lang="pt-PT" i="1" dirty="0"/>
              <a:t>vs</a:t>
            </a:r>
            <a:r>
              <a:rPr lang="pt-PT" dirty="0"/>
              <a:t>. vozeirão</a:t>
            </a:r>
            <a:endParaRPr lang="cs-CZ" dirty="0"/>
          </a:p>
        </p:txBody>
      </p:sp>
      <p:pic>
        <p:nvPicPr>
          <p:cNvPr id="12290" name="Picture 2" descr="Prevención en el cuidado de la voz">
            <a:extLst>
              <a:ext uri="{FF2B5EF4-FFF2-40B4-BE49-F238E27FC236}">
                <a16:creationId xmlns:a16="http://schemas.microsoft.com/office/drawing/2014/main" id="{C8168901-289F-4C8C-BCF9-92C7EF9A9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6" y="2633662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ozeirão - Dicio, Dicionário Online de Português">
            <a:extLst>
              <a:ext uri="{FF2B5EF4-FFF2-40B4-BE49-F238E27FC236}">
                <a16:creationId xmlns:a16="http://schemas.microsoft.com/office/drawing/2014/main" id="{6CAF3037-2EE4-47BD-8878-F84C9B68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96" y="1045201"/>
            <a:ext cx="3605964" cy="270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BA04D7-5CC0-4023-95FA-6AFFF1F80E3E}"/>
              </a:ext>
            </a:extLst>
          </p:cNvPr>
          <p:cNvSpPr txBox="1"/>
          <p:nvPr/>
        </p:nvSpPr>
        <p:spPr>
          <a:xfrm>
            <a:off x="3621326" y="4107195"/>
            <a:ext cx="47925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6"/>
              </a:rPr>
              <a:t>Que vozeirão cantando Adele "HELLO" – YouTube</a:t>
            </a:r>
            <a:endParaRPr lang="pt-BR" dirty="0"/>
          </a:p>
          <a:p>
            <a:r>
              <a:rPr lang="cs-CZ" dirty="0">
                <a:hlinkClick r:id="rId6"/>
              </a:rPr>
              <a:t>https://www.youtube.com/watch?v=OC6gIG-9Aqk</a:t>
            </a:r>
            <a:endParaRPr lang="pt-PT" dirty="0"/>
          </a:p>
          <a:p>
            <a:endParaRPr lang="pt-PT" dirty="0"/>
          </a:p>
          <a:p>
            <a:r>
              <a:rPr lang="pt-PT" dirty="0"/>
              <a:t>(</a:t>
            </a:r>
            <a:r>
              <a:rPr lang="pt-PT" dirty="0" err="1"/>
              <a:t>minutagem</a:t>
            </a:r>
            <a:r>
              <a:rPr lang="pt-PT" dirty="0"/>
              <a:t> 00:42-1:10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262FFB-80A9-418A-9F63-CE563CBD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45</a:t>
            </a:fld>
            <a:endParaRPr lang="cs-CZ"/>
          </a:p>
        </p:txBody>
      </p:sp>
      <p:pic>
        <p:nvPicPr>
          <p:cNvPr id="5" name="Online médium 4" title="Que vozeirão cantando Adele &quot;HELLO&quot;">
            <a:hlinkClick r:id="" action="ppaction://media"/>
            <a:extLst>
              <a:ext uri="{FF2B5EF4-FFF2-40B4-BE49-F238E27FC236}">
                <a16:creationId xmlns:a16="http://schemas.microsoft.com/office/drawing/2014/main" id="{394DB9D5-B6AE-4E93-82CC-87B893C94D5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92919" y="4394648"/>
            <a:ext cx="2540000" cy="1435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8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26"/>
    </mc:Choice>
    <mc:Fallback xmlns="">
      <p:transition spd="slow" advTm="9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970" objId="5"/>
        <p14:triggerEvt type="onClick" time="19970" objId="5"/>
        <p14:triggerEvt type="onClick" time="42716" objId="5"/>
        <p14:triggerEvt type="onClick" time="48031" objId="5"/>
        <p14:triggerEvt type="onClick" time="52379" objId="5"/>
        <p14:triggerEvt type="onClick" time="60166" objId="5"/>
        <p14:triggerEvt type="onClick" time="61723" objId="5"/>
        <p14:triggerEvt type="onClick" time="63619" objId="5"/>
        <p14:triggerEvt type="onClick" time="68017" objId="5"/>
        <p14:triggerEvt type="onClick" time="70309" objId="5"/>
        <p14:triggerEvt type="onClick" time="89795" objId="5"/>
        <p14:stopEvt time="93281" objId="5"/>
        <p14:playEvt time="93287" objId="5"/>
        <p14:pauseEvt time="95611" objId="5"/>
        <p14:stopEvt time="95611" objId="5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NOCIONÁLNÍ PŘÍPONY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Nocionální (informativně věcné) přípony jsou tedy ty, které nesou </a:t>
            </a:r>
            <a:r>
              <a:rPr lang="cs-CZ" b="1" dirty="0"/>
              <a:t>jiný než </a:t>
            </a:r>
            <a:r>
              <a:rPr lang="cs-CZ" dirty="0"/>
              <a:t>expresivní význam. </a:t>
            </a:r>
          </a:p>
          <a:p>
            <a:r>
              <a:rPr lang="cs-CZ" dirty="0"/>
              <a:t>Velice často jsou tyt přípony </a:t>
            </a:r>
            <a:r>
              <a:rPr lang="cs-CZ" b="1" dirty="0"/>
              <a:t>mnohovýznamové</a:t>
            </a:r>
          </a:p>
        </p:txBody>
      </p:sp>
    </p:spTree>
    <p:extLst>
      <p:ext uri="{BB962C8B-B14F-4D97-AF65-F5344CB8AC3E}">
        <p14:creationId xmlns:p14="http://schemas.microsoft.com/office/powerpoint/2010/main" val="3739833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TYPY PŘÍPON </a:t>
            </a:r>
            <a:r>
              <a:rPr lang="cs-CZ" dirty="0"/>
              <a:t>z HLEDISKA MORFOLOGICKÉ  POVAHY DERIVÁTU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b="1" dirty="0"/>
              <a:t>JMENNÉ</a:t>
            </a:r>
            <a:r>
              <a:rPr lang="cs-CZ" dirty="0"/>
              <a:t>: </a:t>
            </a:r>
          </a:p>
          <a:p>
            <a:pPr algn="just"/>
            <a:r>
              <a:rPr lang="cs-CZ" i="1" dirty="0" err="1"/>
              <a:t>sapato</a:t>
            </a:r>
            <a:r>
              <a:rPr lang="cs-CZ" i="1" dirty="0"/>
              <a:t>:  „</a:t>
            </a:r>
            <a:r>
              <a:rPr lang="cs-CZ" i="1" dirty="0" err="1"/>
              <a:t>sapat-</a:t>
            </a:r>
            <a:r>
              <a:rPr lang="cs-CZ" b="1" i="1" dirty="0" err="1"/>
              <a:t>ada</a:t>
            </a:r>
            <a:r>
              <a:rPr lang="cs-CZ" i="1" dirty="0"/>
              <a:t> „střevíček“, </a:t>
            </a:r>
            <a:r>
              <a:rPr lang="cs-CZ" i="1" dirty="0" err="1"/>
              <a:t>sapat-</a:t>
            </a:r>
            <a:r>
              <a:rPr lang="cs-CZ" b="1" i="1" dirty="0" err="1"/>
              <a:t>ão</a:t>
            </a:r>
            <a:r>
              <a:rPr lang="cs-CZ" b="1" i="1" dirty="0"/>
              <a:t> </a:t>
            </a:r>
            <a:r>
              <a:rPr lang="cs-CZ" i="1" dirty="0"/>
              <a:t>„baganče“, </a:t>
            </a:r>
            <a:r>
              <a:rPr lang="cs-CZ" i="1" dirty="0" err="1"/>
              <a:t>sapat-</a:t>
            </a:r>
            <a:r>
              <a:rPr lang="cs-CZ" b="1" i="1" dirty="0" err="1"/>
              <a:t>aria</a:t>
            </a:r>
            <a:r>
              <a:rPr lang="cs-CZ" b="1" i="1" dirty="0"/>
              <a:t> </a:t>
            </a:r>
            <a:r>
              <a:rPr lang="cs-CZ" i="1" dirty="0"/>
              <a:t>„prodejna obuvi“, </a:t>
            </a:r>
            <a:r>
              <a:rPr lang="cs-CZ" i="1" dirty="0" err="1"/>
              <a:t>sapat-</a:t>
            </a:r>
            <a:r>
              <a:rPr lang="cs-CZ" b="1" i="1" dirty="0" err="1"/>
              <a:t>eiro</a:t>
            </a:r>
            <a:r>
              <a:rPr lang="cs-CZ" i="1" dirty="0"/>
              <a:t> „švec“, </a:t>
            </a:r>
            <a:r>
              <a:rPr lang="cs-CZ" i="1" dirty="0" err="1"/>
              <a:t>sapat-</a:t>
            </a:r>
            <a:r>
              <a:rPr lang="cs-CZ" b="1" i="1" dirty="0" err="1"/>
              <a:t>eira</a:t>
            </a:r>
            <a:r>
              <a:rPr lang="cs-CZ" b="1" i="1" dirty="0"/>
              <a:t> </a:t>
            </a:r>
            <a:r>
              <a:rPr lang="cs-CZ" i="1" dirty="0"/>
              <a:t>„botník“, </a:t>
            </a:r>
            <a:r>
              <a:rPr lang="cs-CZ" i="1" dirty="0" err="1"/>
              <a:t>sapat-</a:t>
            </a:r>
            <a:r>
              <a:rPr lang="cs-CZ" b="1" i="1" dirty="0" err="1"/>
              <a:t>ilha</a:t>
            </a:r>
            <a:r>
              <a:rPr lang="cs-CZ" i="1" dirty="0"/>
              <a:t>, „cvička“ </a:t>
            </a:r>
            <a:r>
              <a:rPr lang="cs-CZ" i="1" dirty="0" err="1"/>
              <a:t>sapat-</a:t>
            </a:r>
            <a:r>
              <a:rPr lang="cs-CZ" b="1" i="1" dirty="0" err="1"/>
              <a:t>eada</a:t>
            </a:r>
            <a:r>
              <a:rPr lang="cs-CZ" i="1" dirty="0"/>
              <a:t>, </a:t>
            </a:r>
            <a:r>
              <a:rPr lang="cs-CZ" i="1" dirty="0" err="1"/>
              <a:t>sapat-</a:t>
            </a:r>
            <a:r>
              <a:rPr lang="cs-CZ" b="1" i="1" dirty="0" err="1"/>
              <a:t>eado</a:t>
            </a:r>
            <a:r>
              <a:rPr lang="cs-CZ" b="1" i="1" dirty="0"/>
              <a:t>, </a:t>
            </a:r>
            <a:r>
              <a:rPr lang="cs-CZ" i="1" dirty="0"/>
              <a:t>„stepování“,</a:t>
            </a:r>
            <a:r>
              <a:rPr lang="cs-CZ" dirty="0"/>
              <a:t> </a:t>
            </a:r>
            <a:r>
              <a:rPr lang="cs-CZ" i="1" dirty="0" err="1"/>
              <a:t>sapat-</a:t>
            </a:r>
            <a:r>
              <a:rPr lang="cs-CZ" b="1" i="1" dirty="0" err="1"/>
              <a:t>eador</a:t>
            </a:r>
            <a:r>
              <a:rPr lang="cs-CZ" i="1" dirty="0"/>
              <a:t>, „stepař</a:t>
            </a:r>
            <a:r>
              <a:rPr lang="cs-CZ" dirty="0"/>
              <a:t>“</a:t>
            </a:r>
          </a:p>
          <a:p>
            <a:r>
              <a:rPr lang="cs-CZ" b="1" dirty="0"/>
              <a:t>SLOVESNÉ</a:t>
            </a:r>
            <a:r>
              <a:rPr lang="cs-CZ" dirty="0"/>
              <a:t>:  </a:t>
            </a:r>
          </a:p>
          <a:p>
            <a:r>
              <a:rPr lang="cs-CZ" i="1" dirty="0"/>
              <a:t>a </a:t>
            </a:r>
            <a:r>
              <a:rPr lang="cs-CZ" i="1" dirty="0" err="1"/>
              <a:t>manhã</a:t>
            </a:r>
            <a:r>
              <a:rPr lang="cs-CZ" dirty="0"/>
              <a:t> : </a:t>
            </a:r>
            <a:r>
              <a:rPr lang="cs-CZ" i="1" dirty="0" err="1"/>
              <a:t>amanh-</a:t>
            </a:r>
            <a:r>
              <a:rPr lang="cs-CZ" b="1" i="1" dirty="0" err="1"/>
              <a:t>ecer</a:t>
            </a:r>
            <a:r>
              <a:rPr lang="cs-CZ" b="1" i="1" dirty="0"/>
              <a:t> </a:t>
            </a:r>
            <a:r>
              <a:rPr lang="cs-CZ" i="1" dirty="0"/>
              <a:t>„svítat“</a:t>
            </a:r>
          </a:p>
          <a:p>
            <a:r>
              <a:rPr lang="cs-CZ" b="1" dirty="0"/>
              <a:t>PŘÍSLOVEČNÉ</a:t>
            </a:r>
            <a:r>
              <a:rPr lang="cs-CZ" dirty="0"/>
              <a:t>: </a:t>
            </a:r>
          </a:p>
          <a:p>
            <a:r>
              <a:rPr lang="cs-CZ" i="1" dirty="0" err="1"/>
              <a:t>perigosa-</a:t>
            </a:r>
            <a:r>
              <a:rPr lang="cs-CZ" b="1" i="1" dirty="0" err="1"/>
              <a:t>mente</a:t>
            </a:r>
            <a:r>
              <a:rPr lang="cs-CZ" b="1" dirty="0"/>
              <a:t>, „</a:t>
            </a:r>
            <a:r>
              <a:rPr lang="cs-CZ" dirty="0"/>
              <a:t>nebezpečně“ nebo  </a:t>
            </a:r>
            <a:r>
              <a:rPr lang="cs-CZ" i="1" dirty="0" err="1"/>
              <a:t>linda-</a:t>
            </a:r>
            <a:r>
              <a:rPr lang="cs-CZ" b="1" i="1" dirty="0" err="1"/>
              <a:t>mente</a:t>
            </a:r>
            <a:r>
              <a:rPr lang="cs-CZ" b="1" dirty="0"/>
              <a:t>, „</a:t>
            </a:r>
            <a:r>
              <a:rPr lang="cs-CZ" dirty="0"/>
              <a:t>pěkně“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893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b="1" dirty="0"/>
              <a:t>NOMINÁLNÍ</a:t>
            </a:r>
            <a:r>
              <a:rPr lang="cs-CZ" b="1" dirty="0"/>
              <a:t>- nominální sufixy </a:t>
            </a:r>
            <a:br>
              <a:rPr lang="cs-CZ" b="1" dirty="0"/>
            </a:br>
            <a:r>
              <a:rPr lang="cs-CZ" b="1" dirty="0"/>
              <a:t>(nejobsáhlejší)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Nominální sufixy se mohou připojovat k </a:t>
            </a:r>
            <a:r>
              <a:rPr lang="cs-CZ" b="1" dirty="0"/>
              <a:t>podstatným jménům, přídavným jménům, nebo slovesům</a:t>
            </a:r>
            <a:r>
              <a:rPr lang="cs-CZ" dirty="0"/>
              <a:t>. Derivátem pak může být jako podstatné tak přídavné jméno.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Je nutno podotknout, že nominální sufixy jsou obdařeny </a:t>
            </a:r>
            <a:r>
              <a:rPr lang="cs-CZ" b="1" dirty="0"/>
              <a:t>mnoha významy.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74185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12343" y="499533"/>
            <a:ext cx="4922045" cy="16581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662515"/>
                </a:solidFill>
              </a:rPr>
              <a:t>PODST. JM. + </a:t>
            </a:r>
            <a:r>
              <a:rPr lang="cs-CZ" b="1" dirty="0">
                <a:solidFill>
                  <a:srgbClr val="662515"/>
                </a:solidFill>
              </a:rPr>
              <a:t>ADA</a:t>
            </a:r>
          </a:p>
        </p:txBody>
      </p:sp>
      <p:pic>
        <p:nvPicPr>
          <p:cNvPr id="4" name="Obrázek 3" descr="VÃ½sledek obrÃ¡zku pro PAPELAD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6" r="-3" b="11413"/>
          <a:stretch/>
        </p:blipFill>
        <p:spPr bwMode="auto">
          <a:xfrm>
            <a:off x="-7715" y="10"/>
            <a:ext cx="3175702" cy="2176262"/>
          </a:xfrm>
          <a:prstGeom prst="rect">
            <a:avLst/>
          </a:prstGeom>
          <a:noFill/>
        </p:spPr>
      </p:pic>
      <p:pic>
        <p:nvPicPr>
          <p:cNvPr id="6" name="Obrázek 5" descr="VÃ½sledek obrÃ¡zku pro LARANJAD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" r="6" b="6"/>
          <a:stretch/>
        </p:blipFill>
        <p:spPr bwMode="auto">
          <a:xfrm>
            <a:off x="17299" y="4405116"/>
            <a:ext cx="1527525" cy="2286000"/>
          </a:xfrm>
          <a:prstGeom prst="rect">
            <a:avLst/>
          </a:prstGeom>
          <a:noFill/>
        </p:spPr>
      </p:pic>
      <p:pic>
        <p:nvPicPr>
          <p:cNvPr id="5" name="Obrázek 4" descr="VÃ½sledek obrÃ¡zku pro LESAO DA DENTADA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4" r="20267"/>
          <a:stretch/>
        </p:blipFill>
        <p:spPr bwMode="auto">
          <a:xfrm>
            <a:off x="1544824" y="4461126"/>
            <a:ext cx="1541661" cy="2286000"/>
          </a:xfrm>
          <a:prstGeom prst="rect">
            <a:avLst/>
          </a:prstGeom>
          <a:noFill/>
        </p:spPr>
      </p:pic>
      <p:pic>
        <p:nvPicPr>
          <p:cNvPr id="8" name="Obrázek 7" descr="Obsah obrázku stádo, kráva, zvíře, hovězí dobytek&#10;&#10;Popis byl vytvořen automaticky">
            <a:extLst>
              <a:ext uri="{FF2B5EF4-FFF2-40B4-BE49-F238E27FC236}">
                <a16:creationId xmlns:a16="http://schemas.microsoft.com/office/drawing/2014/main" id="{42844611-6AB0-450A-A39E-986C9B9158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5" b="-6"/>
          <a:stretch/>
        </p:blipFill>
        <p:spPr>
          <a:xfrm>
            <a:off x="17299" y="2340864"/>
            <a:ext cx="3175702" cy="217627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26618" y="2011680"/>
            <a:ext cx="4922045" cy="4846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/>
              <a:t>- </a:t>
            </a:r>
            <a:r>
              <a:rPr lang="cs-CZ" sz="2000" b="1" dirty="0"/>
              <a:t>HROMADNÝ VÝZNAM</a:t>
            </a:r>
          </a:p>
          <a:p>
            <a:pPr marL="0" indent="0">
              <a:buNone/>
            </a:pPr>
            <a:r>
              <a:rPr lang="cs-CZ" sz="2000" b="1" dirty="0" err="1"/>
              <a:t>papel</a:t>
            </a:r>
            <a:r>
              <a:rPr lang="cs-CZ" sz="2000" dirty="0"/>
              <a:t> – </a:t>
            </a:r>
            <a:r>
              <a:rPr lang="cs-CZ" sz="2000" dirty="0" err="1"/>
              <a:t>pape</a:t>
            </a:r>
            <a:r>
              <a:rPr lang="cs-CZ" sz="2000" b="1" dirty="0" err="1"/>
              <a:t>lada</a:t>
            </a:r>
            <a:r>
              <a:rPr lang="cs-CZ" sz="2000" dirty="0"/>
              <a:t>, </a:t>
            </a:r>
            <a:r>
              <a:rPr lang="cs-CZ" sz="2000" b="1" dirty="0" err="1"/>
              <a:t>boi</a:t>
            </a:r>
            <a:r>
              <a:rPr lang="cs-CZ" sz="2000" dirty="0"/>
              <a:t> - </a:t>
            </a:r>
            <a:r>
              <a:rPr lang="cs-CZ" sz="2000" dirty="0" err="1"/>
              <a:t>boi</a:t>
            </a:r>
            <a:r>
              <a:rPr lang="cs-CZ" sz="2000" b="1" dirty="0" err="1"/>
              <a:t>ada</a:t>
            </a: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- </a:t>
            </a:r>
            <a:r>
              <a:rPr lang="cs-CZ" sz="2000" b="1" dirty="0"/>
              <a:t>RÁNA NĚJAKÝM PŘEDMĚTEM</a:t>
            </a:r>
          </a:p>
          <a:p>
            <a:pPr marL="0" indent="0">
              <a:buNone/>
            </a:pPr>
            <a:r>
              <a:rPr lang="cs-CZ" sz="2000" b="1" dirty="0" err="1"/>
              <a:t>faca</a:t>
            </a:r>
            <a:r>
              <a:rPr lang="cs-CZ" sz="2000" dirty="0"/>
              <a:t> – </a:t>
            </a:r>
            <a:r>
              <a:rPr lang="cs-CZ" sz="2000" dirty="0" err="1"/>
              <a:t>facada</a:t>
            </a:r>
            <a:r>
              <a:rPr lang="cs-CZ" sz="2000" dirty="0"/>
              <a:t>, dente - </a:t>
            </a:r>
            <a:r>
              <a:rPr lang="cs-CZ" sz="2000" dirty="0" err="1"/>
              <a:t>dent</a:t>
            </a:r>
            <a:r>
              <a:rPr lang="cs-CZ" sz="2000" b="1" dirty="0" err="1"/>
              <a:t>ada</a:t>
            </a:r>
            <a:endParaRPr lang="cs-CZ" sz="2000" b="1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- </a:t>
            </a:r>
            <a:r>
              <a:rPr lang="cs-CZ" sz="2000" b="1" dirty="0"/>
              <a:t>DŽUS</a:t>
            </a:r>
            <a:r>
              <a:rPr lang="cs-CZ" sz="2000" dirty="0"/>
              <a:t> </a:t>
            </a:r>
            <a:r>
              <a:rPr lang="pt-PT" sz="2000" dirty="0"/>
              <a:t>sumo </a:t>
            </a:r>
            <a:r>
              <a:rPr lang="pt-PT" sz="2000" i="1" dirty="0"/>
              <a:t>vs</a:t>
            </a:r>
            <a:r>
              <a:rPr lang="pt-PT" sz="2000" dirty="0"/>
              <a:t>. suco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 err="1"/>
              <a:t>laranja</a:t>
            </a:r>
            <a:r>
              <a:rPr lang="cs-CZ" sz="2000" dirty="0"/>
              <a:t> – </a:t>
            </a:r>
            <a:r>
              <a:rPr lang="cs-CZ" sz="2000" dirty="0" err="1"/>
              <a:t>laranj</a:t>
            </a:r>
            <a:r>
              <a:rPr lang="cs-CZ" sz="2000" b="1" dirty="0" err="1"/>
              <a:t>ada</a:t>
            </a:r>
            <a:endParaRPr lang="pt-PT" sz="2000" b="1" dirty="0"/>
          </a:p>
          <a:p>
            <a:pPr marL="0" indent="0">
              <a:buNone/>
            </a:pPr>
            <a:r>
              <a:rPr lang="pt-PT" sz="2000" b="1" dirty="0"/>
              <a:t>limão – </a:t>
            </a:r>
            <a:r>
              <a:rPr lang="pt-PT" sz="2000" dirty="0"/>
              <a:t>limon</a:t>
            </a:r>
            <a:r>
              <a:rPr lang="pt-PT" sz="2000" b="1" dirty="0"/>
              <a:t>ada</a:t>
            </a:r>
          </a:p>
          <a:p>
            <a:pPr marL="0" indent="0">
              <a:buNone/>
            </a:pPr>
            <a:r>
              <a:rPr lang="pt-PT" sz="2000" b="1" dirty="0"/>
              <a:t>Festa</a:t>
            </a:r>
          </a:p>
          <a:p>
            <a:pPr marL="0" indent="0">
              <a:buNone/>
            </a:pPr>
            <a:r>
              <a:rPr lang="pt-PT" sz="2000" b="1" dirty="0"/>
              <a:t>Churrasco – </a:t>
            </a:r>
            <a:r>
              <a:rPr lang="pt-PT" sz="2000" b="1" dirty="0" err="1"/>
              <a:t>gril</a:t>
            </a:r>
            <a:endParaRPr lang="pt-PT" sz="2000" b="1" dirty="0"/>
          </a:p>
          <a:p>
            <a:pPr marL="0" indent="0">
              <a:buNone/>
            </a:pPr>
            <a:r>
              <a:rPr lang="pt-PT" sz="2000" b="1" dirty="0" err="1"/>
              <a:t>grilova</a:t>
            </a:r>
            <a:r>
              <a:rPr lang="cs-CZ" sz="2000" b="1" dirty="0" err="1"/>
              <a:t>čla</a:t>
            </a:r>
            <a:endParaRPr lang="pt-PT" sz="2000" b="1" dirty="0"/>
          </a:p>
          <a:p>
            <a:pPr marL="0" indent="0">
              <a:buNone/>
            </a:pPr>
            <a:endParaRPr lang="pt-PT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dirty="0"/>
          </a:p>
        </p:txBody>
      </p:sp>
      <p:pic>
        <p:nvPicPr>
          <p:cNvPr id="7" name="Picture 2" descr="Churrascada | A Maravilhosa Cozinha de Jack S05E16 - YouTube">
            <a:extLst>
              <a:ext uri="{FF2B5EF4-FFF2-40B4-BE49-F238E27FC236}">
                <a16:creationId xmlns:a16="http://schemas.microsoft.com/office/drawing/2014/main" id="{2854DD11-8496-A841-66FB-5CEB4589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26" y="492806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8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>
            <a:extLst>
              <a:ext uri="{FF2B5EF4-FFF2-40B4-BE49-F238E27FC236}">
                <a16:creationId xmlns:a16="http://schemas.microsoft.com/office/drawing/2014/main" id="{8E7CFAA6-1DBB-43B0-BD82-2FB83CF4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723" y="639763"/>
            <a:ext cx="2998270" cy="5492750"/>
          </a:xfrm>
        </p:spPr>
        <p:txBody>
          <a:bodyPr>
            <a:normAutofit/>
          </a:bodyPr>
          <a:lstStyle/>
          <a:p>
            <a:r>
              <a:rPr lang="pt-PT" sz="5200">
                <a:solidFill>
                  <a:srgbClr val="FFFFFF"/>
                </a:solidFill>
              </a:rPr>
              <a:t>Formação de palavras</a:t>
            </a:r>
            <a:endParaRPr lang="cs-CZ" sz="5200" dirty="0">
              <a:solidFill>
                <a:srgbClr val="FFFFFF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AC11FC-679C-4717-ACE4-449CCD7A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2944" y="5876412"/>
            <a:ext cx="2194560" cy="13970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69AB17-4F63-4355-9DDC-E7D4F4AB77F9}" type="slidenum">
              <a:rPr lang="cs-CZ">
                <a:solidFill>
                  <a:srgbClr val="FFFFFF">
                    <a:alpha val="25000"/>
                  </a:srgb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cs-CZ">
              <a:solidFill>
                <a:srgbClr val="FFFFFF">
                  <a:alpha val="25000"/>
                </a:srgbClr>
              </a:solidFill>
            </a:endParaRPr>
          </a:p>
        </p:txBody>
      </p:sp>
      <p:graphicFrame>
        <p:nvGraphicFramePr>
          <p:cNvPr id="10" name="Zástupný symbol pro obsah 2">
            <a:extLst>
              <a:ext uri="{FF2B5EF4-FFF2-40B4-BE49-F238E27FC236}">
                <a16:creationId xmlns:a16="http://schemas.microsoft.com/office/drawing/2014/main" id="{40FE77F6-1D7E-4BC3-87B0-B68227911C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669334"/>
              </p:ext>
            </p:extLst>
          </p:nvPr>
        </p:nvGraphicFramePr>
        <p:xfrm>
          <a:off x="3966260" y="639763"/>
          <a:ext cx="4691043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10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4"/>
    </mc:Choice>
    <mc:Fallback xmlns="">
      <p:transition spd="slow" advTm="27154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499533"/>
            <a:ext cx="6160740" cy="1627505"/>
          </a:xfrm>
        </p:spPr>
        <p:txBody>
          <a:bodyPr>
            <a:normAutofit/>
          </a:bodyPr>
          <a:lstStyle/>
          <a:p>
            <a:r>
              <a:rPr lang="pt-PT" dirty="0"/>
              <a:t>nome</a:t>
            </a:r>
            <a:r>
              <a:rPr lang="cs-CZ" dirty="0"/>
              <a:t> + </a:t>
            </a:r>
            <a:r>
              <a:rPr lang="cs-CZ" b="1" dirty="0"/>
              <a:t>A</a:t>
            </a:r>
            <a:r>
              <a:rPr lang="pt-PT" b="1" dirty="0"/>
              <a:t>RIA  (lojas)</a:t>
            </a:r>
            <a:br>
              <a:rPr lang="cs-CZ" b="1" dirty="0"/>
            </a:br>
            <a:endParaRPr lang="cs-CZ" dirty="0"/>
          </a:p>
        </p:txBody>
      </p:sp>
      <p:pic>
        <p:nvPicPr>
          <p:cNvPr id="4" name="Obrázek 3" descr="https://bragancagardenshopping.com.br/wp-content/uploads/2016/11/tabacaria_prata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2269"/>
            <a:ext cx="2466975" cy="222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VÃ½sledek obrÃ¡zku pro papelar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50" y="1452505"/>
            <a:ext cx="3085301" cy="226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File:Drogaria R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1" y="2934941"/>
            <a:ext cx="2327910" cy="174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VÃ½sledek obrÃ¡zku pro cafeter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33" y="2808454"/>
            <a:ext cx="2797249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VÃ½sledek obrÃ¡zku pro CarniÃ§ar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28" y="4966842"/>
            <a:ext cx="2350290" cy="179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VÃ½sledek obrÃ¡zku pro camisaria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8" y="3814916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VÃ½sledek obrÃ¡zku pro churrascaria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54" y="2658095"/>
            <a:ext cx="2466975" cy="211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Padaria pão real - Home | Facebook">
            <a:extLst>
              <a:ext uri="{FF2B5EF4-FFF2-40B4-BE49-F238E27FC236}">
                <a16:creationId xmlns:a16="http://schemas.microsoft.com/office/drawing/2014/main" id="{63BEF40B-E0DD-4C0E-B352-6F5078A9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94" y="4156378"/>
            <a:ext cx="2614778" cy="26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hurrasco Caregnato Evandro od 831 Kč - Heureka.cz">
            <a:extLst>
              <a:ext uri="{FF2B5EF4-FFF2-40B4-BE49-F238E27FC236}">
                <a16:creationId xmlns:a16="http://schemas.microsoft.com/office/drawing/2014/main" id="{B24E2D93-5F71-4562-8E9A-14F9C6B9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43" y="132471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C034D52-16A7-43E8-8D7C-0DBA1A78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1"/>
    </mc:Choice>
    <mc:Fallback xmlns="">
      <p:transition spd="slow" advTm="2151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662515"/>
                </a:solidFill>
              </a:rPr>
              <a:t>PODST. JM. + </a:t>
            </a:r>
            <a:r>
              <a:rPr lang="pt-PT" b="1" dirty="0">
                <a:solidFill>
                  <a:srgbClr val="662515"/>
                </a:solidFill>
              </a:rPr>
              <a:t>ITE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2919" y="1916832"/>
            <a:ext cx="8079581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ZÁNĚT</a:t>
            </a:r>
          </a:p>
          <a:p>
            <a:pPr marL="400050" lvl="1" indent="0">
              <a:buNone/>
            </a:pP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GASTR</a:t>
            </a:r>
            <a:r>
              <a:rPr lang="cs-CZ" b="1" i="1" dirty="0"/>
              <a:t>ITE</a:t>
            </a:r>
            <a:r>
              <a:rPr lang="cs-CZ" i="1" dirty="0"/>
              <a:t> – žaludeční katar</a:t>
            </a:r>
            <a:r>
              <a:rPr lang="pt-PT" i="1" dirty="0"/>
              <a:t>,  </a:t>
            </a:r>
            <a:r>
              <a:rPr lang="pt-PT" i="1" dirty="0" err="1"/>
              <a:t>gastritida</a:t>
            </a: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BRONQ</a:t>
            </a:r>
            <a:r>
              <a:rPr lang="cs-CZ" b="1" i="1" dirty="0"/>
              <a:t>UITE</a:t>
            </a:r>
            <a:r>
              <a:rPr lang="cs-CZ" i="1" dirty="0"/>
              <a:t> – zánět průdušek</a:t>
            </a:r>
            <a:r>
              <a:rPr lang="pt-PT" i="1" dirty="0"/>
              <a:t> – </a:t>
            </a:r>
            <a:r>
              <a:rPr lang="pt-PT" i="1" dirty="0" err="1"/>
              <a:t>bronchitida</a:t>
            </a:r>
            <a:r>
              <a:rPr lang="pt-PT" i="1" dirty="0"/>
              <a:t> </a:t>
            </a: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APENDIC</a:t>
            </a:r>
            <a:r>
              <a:rPr lang="cs-CZ" b="1" i="1" dirty="0"/>
              <a:t>ITE</a:t>
            </a:r>
            <a:r>
              <a:rPr lang="cs-CZ" i="1" dirty="0"/>
              <a:t> – zánět slepého střeva</a:t>
            </a:r>
            <a:r>
              <a:rPr lang="pt-PT" i="1" dirty="0"/>
              <a:t> </a:t>
            </a:r>
            <a:endParaRPr lang="cs-CZ" i="1" dirty="0"/>
          </a:p>
          <a:p>
            <a:pPr marL="400050" lvl="1" indent="0">
              <a:buNone/>
            </a:pPr>
            <a:r>
              <a:rPr lang="cs-CZ" i="1" dirty="0" err="1"/>
              <a:t>CELUL</a:t>
            </a:r>
            <a:r>
              <a:rPr lang="cs-CZ" b="1" i="1" dirty="0" err="1"/>
              <a:t>ITE</a:t>
            </a:r>
            <a:r>
              <a:rPr lang="cs-CZ" i="1" dirty="0"/>
              <a:t> - celulitida</a:t>
            </a:r>
          </a:p>
          <a:p>
            <a:pPr marL="400050" lvl="1" indent="0">
              <a:buNone/>
            </a:pPr>
            <a:r>
              <a:rPr lang="cs-CZ" i="1" dirty="0" err="1"/>
              <a:t>AMIGDAL</a:t>
            </a:r>
            <a:r>
              <a:rPr lang="cs-CZ" b="1" i="1" dirty="0" err="1"/>
              <a:t>ITE</a:t>
            </a:r>
            <a:r>
              <a:rPr lang="cs-CZ" i="1" dirty="0"/>
              <a:t> – zánět mandlí</a:t>
            </a:r>
          </a:p>
          <a:p>
            <a:pPr marL="400050" lvl="1" indent="0">
              <a:buNone/>
            </a:pPr>
            <a:r>
              <a:rPr lang="cs-CZ" i="1" dirty="0"/>
              <a:t>MENING</a:t>
            </a:r>
            <a:r>
              <a:rPr lang="cs-CZ" b="1" i="1" dirty="0"/>
              <a:t>ITE</a:t>
            </a:r>
            <a:r>
              <a:rPr lang="cs-CZ" i="1" dirty="0"/>
              <a:t> – zánět mozkových blan</a:t>
            </a:r>
            <a:r>
              <a:rPr lang="pt-PT" i="1" dirty="0"/>
              <a:t>, </a:t>
            </a:r>
            <a:r>
              <a:rPr lang="pt-PT" i="1" dirty="0" err="1"/>
              <a:t>meningitida</a:t>
            </a: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LARING</a:t>
            </a:r>
            <a:r>
              <a:rPr lang="cs-CZ" b="1" i="1" dirty="0"/>
              <a:t>ITE </a:t>
            </a:r>
            <a:r>
              <a:rPr lang="cs-CZ" i="1" dirty="0"/>
              <a:t>– zánět hltanu</a:t>
            </a:r>
            <a:r>
              <a:rPr lang="pt-PT" i="1" dirty="0"/>
              <a:t> – </a:t>
            </a:r>
            <a:r>
              <a:rPr lang="pt-PT" i="1" dirty="0" err="1"/>
              <a:t>laryngitida</a:t>
            </a:r>
            <a:r>
              <a:rPr lang="pt-PT" i="1" dirty="0"/>
              <a:t> </a:t>
            </a: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HEPAT</a:t>
            </a:r>
            <a:r>
              <a:rPr lang="cs-CZ" b="1" i="1" dirty="0"/>
              <a:t>ITE</a:t>
            </a:r>
            <a:r>
              <a:rPr lang="cs-CZ" i="1" dirty="0"/>
              <a:t> – zánět jater</a:t>
            </a:r>
            <a:r>
              <a:rPr lang="pt-PT" i="1" dirty="0"/>
              <a:t> –</a:t>
            </a:r>
            <a:r>
              <a:rPr lang="pt-PT" i="1" dirty="0" err="1"/>
              <a:t>hepatitida</a:t>
            </a:r>
            <a:r>
              <a:rPr lang="pt-PT" i="1" dirty="0"/>
              <a:t>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27287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nome</a:t>
            </a:r>
            <a:r>
              <a:rPr lang="cs-CZ" dirty="0"/>
              <a:t> + </a:t>
            </a:r>
            <a:r>
              <a:rPr lang="pt-PT" b="1" dirty="0"/>
              <a:t>ITE (inflamação, doença)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2209" y="1877483"/>
            <a:ext cx="3031679" cy="4480983"/>
          </a:xfrm>
        </p:spPr>
        <p:txBody>
          <a:bodyPr>
            <a:normAutofit lnSpcReduction="10000"/>
          </a:bodyPr>
          <a:lstStyle/>
          <a:p>
            <a:pPr marL="400050" lvl="1" indent="0">
              <a:buNone/>
            </a:pP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GASTR</a:t>
            </a:r>
            <a:r>
              <a:rPr lang="cs-CZ" b="1" i="1" dirty="0"/>
              <a:t>ITE</a:t>
            </a:r>
            <a:r>
              <a:rPr lang="cs-CZ" i="1" dirty="0"/>
              <a:t> </a:t>
            </a:r>
          </a:p>
          <a:p>
            <a:pPr marL="400050" lvl="1" indent="0">
              <a:buNone/>
            </a:pPr>
            <a:r>
              <a:rPr lang="cs-CZ" i="1" dirty="0"/>
              <a:t>BRONQ</a:t>
            </a:r>
            <a:r>
              <a:rPr lang="cs-CZ" b="1" i="1" dirty="0"/>
              <a:t>UITE</a:t>
            </a:r>
            <a:r>
              <a:rPr lang="cs-CZ" i="1" dirty="0"/>
              <a:t> </a:t>
            </a:r>
            <a:r>
              <a:rPr lang="pt-PT" i="1" dirty="0"/>
              <a:t> </a:t>
            </a: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APENDIC</a:t>
            </a:r>
            <a:r>
              <a:rPr lang="cs-CZ" b="1" i="1" dirty="0"/>
              <a:t>ITE</a:t>
            </a:r>
            <a:r>
              <a:rPr lang="cs-CZ" i="1" dirty="0"/>
              <a:t> </a:t>
            </a:r>
          </a:p>
          <a:p>
            <a:pPr marL="400050" lvl="1" indent="0">
              <a:buNone/>
            </a:pPr>
            <a:r>
              <a:rPr lang="cs-CZ" i="1" dirty="0"/>
              <a:t>CELUL</a:t>
            </a:r>
            <a:r>
              <a:rPr lang="cs-CZ" b="1" i="1" dirty="0"/>
              <a:t>ITE</a:t>
            </a: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AMIGDAL</a:t>
            </a:r>
            <a:r>
              <a:rPr lang="cs-CZ" b="1" i="1" dirty="0"/>
              <a:t>ITE</a:t>
            </a:r>
            <a:r>
              <a:rPr lang="cs-CZ" i="1" dirty="0"/>
              <a:t> </a:t>
            </a:r>
          </a:p>
          <a:p>
            <a:pPr marL="400050" lvl="1" indent="0">
              <a:buNone/>
            </a:pPr>
            <a:r>
              <a:rPr lang="cs-CZ" i="1" dirty="0"/>
              <a:t>MENING</a:t>
            </a:r>
            <a:r>
              <a:rPr lang="cs-CZ" b="1" i="1" dirty="0"/>
              <a:t>ITE</a:t>
            </a:r>
            <a:r>
              <a:rPr lang="cs-CZ" i="1" dirty="0"/>
              <a:t> </a:t>
            </a:r>
          </a:p>
          <a:p>
            <a:pPr marL="400050" lvl="1" indent="0">
              <a:buNone/>
            </a:pPr>
            <a:r>
              <a:rPr lang="cs-CZ" i="1" dirty="0"/>
              <a:t>LARING</a:t>
            </a:r>
            <a:r>
              <a:rPr lang="cs-CZ" b="1" i="1" dirty="0"/>
              <a:t>ITE </a:t>
            </a:r>
            <a:endParaRPr lang="cs-CZ" i="1" dirty="0"/>
          </a:p>
          <a:p>
            <a:pPr marL="400050" lvl="1" indent="0">
              <a:buNone/>
            </a:pPr>
            <a:r>
              <a:rPr lang="cs-CZ" i="1" dirty="0"/>
              <a:t>HEPAT</a:t>
            </a:r>
            <a:r>
              <a:rPr lang="cs-CZ" b="1" i="1" dirty="0"/>
              <a:t>ITE</a:t>
            </a:r>
          </a:p>
          <a:p>
            <a:pPr marL="400050" lvl="1" indent="0">
              <a:buNone/>
            </a:pPr>
            <a:r>
              <a:rPr lang="cs-CZ" i="1" dirty="0"/>
              <a:t>OT</a:t>
            </a:r>
            <a:r>
              <a:rPr lang="cs-CZ" b="1" i="1" dirty="0"/>
              <a:t>ITE (OUVIDO)</a:t>
            </a:r>
          </a:p>
          <a:p>
            <a:pPr marL="400050" lvl="1" indent="0">
              <a:buNone/>
            </a:pPr>
            <a:r>
              <a:rPr lang="cs-CZ" i="1" dirty="0"/>
              <a:t>UVE</a:t>
            </a:r>
            <a:r>
              <a:rPr lang="cs-CZ" b="1" i="1" dirty="0"/>
              <a:t>ÍTE   (OLHO  UVE) </a:t>
            </a:r>
            <a:endParaRPr lang="cs-CZ" i="1" dirty="0"/>
          </a:p>
        </p:txBody>
      </p:sp>
      <p:pic>
        <p:nvPicPr>
          <p:cNvPr id="5122" name="Picture 2" descr="Meningite : Sinais, Sintomas e prevenção - Blog Biossegurança | Cristófoli">
            <a:extLst>
              <a:ext uri="{FF2B5EF4-FFF2-40B4-BE49-F238E27FC236}">
                <a16:creationId xmlns:a16="http://schemas.microsoft.com/office/drawing/2014/main" id="{A203E732-BCCA-4D18-AE79-DBFDCEFF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17" y="1877484"/>
            <a:ext cx="4639483" cy="310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OENÇAS DA AMIGDALA: AMIGDALITE AGUDA VIRAL OU AMIGDALITE BACTERIANA./  Otorrino em Curitiba - YouTube">
            <a:extLst>
              <a:ext uri="{FF2B5EF4-FFF2-40B4-BE49-F238E27FC236}">
                <a16:creationId xmlns:a16="http://schemas.microsoft.com/office/drawing/2014/main" id="{C4F49280-7B7B-46DC-8C19-AAE6D02D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98" y="52578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758F70-8FCC-4C0D-A561-46A0E552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0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6"/>
    </mc:Choice>
    <mc:Fallback xmlns="">
      <p:transition spd="slow" advTm="29546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65295" cy="105725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662515"/>
                </a:solidFill>
              </a:rPr>
              <a:t>PODST. JM. + </a:t>
            </a:r>
            <a:r>
              <a:rPr lang="pt-PT" dirty="0">
                <a:solidFill>
                  <a:srgbClr val="662515"/>
                </a:solidFill>
              </a:rPr>
              <a:t>(I)D</a:t>
            </a:r>
            <a:r>
              <a:rPr lang="cs-CZ" b="1" dirty="0">
                <a:solidFill>
                  <a:srgbClr val="662515"/>
                </a:solidFill>
              </a:rPr>
              <a:t>AD</a:t>
            </a:r>
            <a:r>
              <a:rPr lang="pt-PT" b="1" dirty="0">
                <a:solidFill>
                  <a:srgbClr val="662515"/>
                </a:solidFill>
              </a:rPr>
              <a:t>E (</a:t>
            </a:r>
            <a:r>
              <a:rPr lang="pt-PT" b="1" dirty="0" err="1">
                <a:solidFill>
                  <a:srgbClr val="662515"/>
                </a:solidFill>
              </a:rPr>
              <a:t>ost</a:t>
            </a:r>
            <a:r>
              <a:rPr lang="pt-PT" b="1" dirty="0">
                <a:solidFill>
                  <a:srgbClr val="662515"/>
                </a:solidFill>
              </a:rPr>
              <a:t>, </a:t>
            </a:r>
            <a:r>
              <a:rPr lang="pt-PT" b="1" dirty="0" err="1">
                <a:solidFill>
                  <a:srgbClr val="662515"/>
                </a:solidFill>
              </a:rPr>
              <a:t>ita</a:t>
            </a:r>
            <a:r>
              <a:rPr lang="pt-PT" b="1" dirty="0">
                <a:solidFill>
                  <a:srgbClr val="662515"/>
                </a:solidFill>
              </a:rPr>
              <a:t>)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err="1"/>
              <a:t>CRUEL</a:t>
            </a:r>
            <a:r>
              <a:rPr lang="cs-CZ" dirty="0"/>
              <a:t>  - </a:t>
            </a:r>
            <a:r>
              <a:rPr lang="cs-CZ" dirty="0" err="1"/>
              <a:t>CRUEL</a:t>
            </a:r>
            <a:r>
              <a:rPr lang="cs-CZ" b="1" dirty="0" err="1"/>
              <a:t>DADE</a:t>
            </a:r>
            <a:r>
              <a:rPr lang="cs-CZ" dirty="0"/>
              <a:t> - Krut</a:t>
            </a:r>
            <a:r>
              <a:rPr lang="cs-CZ" b="1" dirty="0"/>
              <a:t>ost</a:t>
            </a:r>
          </a:p>
          <a:p>
            <a:pPr marL="0" indent="0">
              <a:buNone/>
            </a:pPr>
            <a:r>
              <a:rPr lang="cs-CZ" dirty="0" err="1"/>
              <a:t>DIGNO</a:t>
            </a:r>
            <a:r>
              <a:rPr lang="cs-CZ" dirty="0"/>
              <a:t> – </a:t>
            </a:r>
            <a:r>
              <a:rPr lang="cs-CZ" dirty="0" err="1"/>
              <a:t>DIGNI</a:t>
            </a:r>
            <a:r>
              <a:rPr lang="cs-CZ" b="1" dirty="0" err="1"/>
              <a:t>DADE</a:t>
            </a:r>
            <a:r>
              <a:rPr lang="cs-CZ" dirty="0"/>
              <a:t> - důstojn</a:t>
            </a:r>
            <a:r>
              <a:rPr lang="cs-CZ" b="1" dirty="0"/>
              <a:t>ost</a:t>
            </a:r>
          </a:p>
          <a:p>
            <a:pPr marL="0" indent="0">
              <a:buNone/>
            </a:pPr>
            <a:r>
              <a:rPr lang="cs-CZ" dirty="0" err="1"/>
              <a:t>AMÁVEL</a:t>
            </a:r>
            <a:r>
              <a:rPr lang="cs-CZ" dirty="0"/>
              <a:t> –A </a:t>
            </a:r>
            <a:r>
              <a:rPr lang="cs-CZ" dirty="0" err="1"/>
              <a:t>MABIL</a:t>
            </a:r>
            <a:r>
              <a:rPr lang="cs-CZ" b="1" dirty="0" err="1"/>
              <a:t>IDADE</a:t>
            </a:r>
            <a:r>
              <a:rPr lang="cs-CZ" dirty="0"/>
              <a:t> - laskav</a:t>
            </a:r>
            <a:r>
              <a:rPr lang="cs-CZ" b="1" dirty="0"/>
              <a:t>ost</a:t>
            </a:r>
          </a:p>
          <a:p>
            <a:pPr marL="0" indent="0">
              <a:buNone/>
            </a:pPr>
            <a:r>
              <a:rPr lang="cs-CZ" dirty="0" err="1"/>
              <a:t>FELIZ</a:t>
            </a:r>
            <a:r>
              <a:rPr lang="cs-CZ" dirty="0"/>
              <a:t> – </a:t>
            </a:r>
            <a:r>
              <a:rPr lang="cs-CZ" dirty="0" err="1"/>
              <a:t>FELIC</a:t>
            </a:r>
            <a:r>
              <a:rPr lang="cs-CZ" b="1" dirty="0" err="1"/>
              <a:t>IDADE</a:t>
            </a:r>
            <a:r>
              <a:rPr lang="cs-CZ" b="1" dirty="0"/>
              <a:t> </a:t>
            </a:r>
            <a:r>
              <a:rPr lang="cs-CZ" dirty="0"/>
              <a:t> -rad</a:t>
            </a:r>
            <a:r>
              <a:rPr lang="cs-CZ" b="1" dirty="0"/>
              <a:t>ost </a:t>
            </a:r>
            <a:r>
              <a:rPr lang="cs-CZ" dirty="0"/>
              <a:t> (štěstí)</a:t>
            </a:r>
          </a:p>
          <a:p>
            <a:pPr marL="0" indent="0">
              <a:buNone/>
            </a:pPr>
            <a:r>
              <a:rPr lang="cs-CZ" dirty="0" err="1"/>
              <a:t>HÁBIL</a:t>
            </a:r>
            <a:r>
              <a:rPr lang="cs-CZ" dirty="0"/>
              <a:t> – HABIL</a:t>
            </a:r>
            <a:r>
              <a:rPr lang="cs-CZ" b="1" dirty="0"/>
              <a:t>IDADE</a:t>
            </a:r>
            <a:r>
              <a:rPr lang="cs-CZ" dirty="0"/>
              <a:t> (znalo</a:t>
            </a:r>
            <a:r>
              <a:rPr lang="cs-CZ" b="1" dirty="0"/>
              <a:t>st</a:t>
            </a:r>
            <a:r>
              <a:rPr lang="cs-CZ" dirty="0"/>
              <a:t>, schopn</a:t>
            </a:r>
            <a:r>
              <a:rPr lang="cs-CZ" b="1" dirty="0"/>
              <a:t>ost, </a:t>
            </a:r>
            <a:r>
              <a:rPr lang="cs-CZ" dirty="0" err="1"/>
              <a:t>habil</a:t>
            </a:r>
            <a:r>
              <a:rPr lang="cs-CZ" b="1" dirty="0" err="1"/>
              <a:t>ita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CAPAZ – CAPAC</a:t>
            </a:r>
            <a:r>
              <a:rPr lang="cs-CZ" b="1" dirty="0"/>
              <a:t>IDADE</a:t>
            </a:r>
            <a:r>
              <a:rPr lang="cs-CZ" dirty="0"/>
              <a:t> (kapac</a:t>
            </a:r>
            <a:r>
              <a:rPr lang="cs-CZ" b="1" dirty="0"/>
              <a:t>ita, </a:t>
            </a:r>
            <a:r>
              <a:rPr lang="cs-CZ" dirty="0"/>
              <a:t>schopn</a:t>
            </a:r>
            <a:r>
              <a:rPr lang="cs-CZ" b="1" dirty="0"/>
              <a:t>ost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RARO– RAR</a:t>
            </a:r>
            <a:r>
              <a:rPr lang="cs-CZ" b="1" dirty="0"/>
              <a:t>IDADE </a:t>
            </a:r>
            <a:r>
              <a:rPr lang="cs-CZ" dirty="0"/>
              <a:t>(rar</a:t>
            </a:r>
            <a:r>
              <a:rPr lang="cs-CZ" b="1" dirty="0"/>
              <a:t>ita</a:t>
            </a:r>
            <a:r>
              <a:rPr lang="cs-CZ" dirty="0"/>
              <a:t>, vzácn</a:t>
            </a:r>
            <a:r>
              <a:rPr lang="cs-CZ" b="1" dirty="0"/>
              <a:t>ost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ESPECÍFICO – ESPECIFIC</a:t>
            </a:r>
            <a:r>
              <a:rPr lang="cs-CZ" b="1" dirty="0"/>
              <a:t>IDAD</a:t>
            </a:r>
            <a:r>
              <a:rPr lang="cs-CZ" dirty="0"/>
              <a:t>E (specifikum, specifičn</a:t>
            </a:r>
            <a:r>
              <a:rPr lang="cs-CZ" b="1" dirty="0"/>
              <a:t>ost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r>
              <a:rPr lang="pt-PT" dirty="0"/>
              <a:t>Local: </a:t>
            </a:r>
            <a:r>
              <a:rPr lang="cs-CZ" dirty="0" err="1"/>
              <a:t>UNIVERSO</a:t>
            </a:r>
            <a:r>
              <a:rPr lang="cs-CZ" dirty="0"/>
              <a:t> – </a:t>
            </a:r>
            <a:r>
              <a:rPr lang="cs-CZ" dirty="0" err="1"/>
              <a:t>UNIVERS</a:t>
            </a:r>
            <a:r>
              <a:rPr lang="cs-CZ" b="1" dirty="0" err="1"/>
              <a:t>IDADE</a:t>
            </a:r>
            <a:r>
              <a:rPr lang="cs-CZ" dirty="0"/>
              <a:t> </a:t>
            </a:r>
            <a:endParaRPr lang="pt-PT" dirty="0"/>
          </a:p>
          <a:p>
            <a:r>
              <a:rPr lang="pt-PT" dirty="0"/>
              <a:t>Parabéns: Felic</a:t>
            </a:r>
            <a:r>
              <a:rPr lang="pt-PT" b="1" dirty="0"/>
              <a:t>idade</a:t>
            </a:r>
            <a:r>
              <a:rPr lang="pt-PT" dirty="0"/>
              <a:t>s!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A5506FE-DC66-A508-9789-D6C995966A29}"/>
              </a:ext>
            </a:extLst>
          </p:cNvPr>
          <p:cNvSpPr/>
          <p:nvPr/>
        </p:nvSpPr>
        <p:spPr>
          <a:xfrm>
            <a:off x="5220072" y="224569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-</a:t>
            </a:r>
            <a:r>
              <a:rPr lang="cs-CZ" dirty="0" err="1"/>
              <a:t>ost</a:t>
            </a:r>
            <a:endParaRPr lang="pt-PT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78A2B69-6529-0390-0BEA-2FABA916288E}"/>
              </a:ext>
            </a:extLst>
          </p:cNvPr>
          <p:cNvSpPr/>
          <p:nvPr/>
        </p:nvSpPr>
        <p:spPr>
          <a:xfrm>
            <a:off x="2915816" y="536799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-</a:t>
            </a:r>
            <a:r>
              <a:rPr lang="cs-CZ" dirty="0" err="1"/>
              <a:t>ita</a:t>
            </a:r>
            <a:endParaRPr lang="pt-PT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E93F62B-F529-61DC-35EB-A3B8D4E2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48017"/>
            <a:ext cx="3107195" cy="243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625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PŘÍDAVNÉ JMÉNO + </a:t>
            </a:r>
            <a:r>
              <a:rPr lang="cs-CZ" b="1" dirty="0"/>
              <a:t>- EZA, - IA </a:t>
            </a:r>
            <a:br>
              <a:rPr lang="cs-CZ" b="1" dirty="0"/>
            </a:br>
            <a:r>
              <a:rPr lang="cs-CZ" b="1" dirty="0"/>
              <a:t>(A, STVÍ)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2492896"/>
            <a:ext cx="7888932" cy="3266682"/>
          </a:xfrm>
        </p:spPr>
        <p:txBody>
          <a:bodyPr/>
          <a:lstStyle/>
          <a:p>
            <a:r>
              <a:rPr lang="cs-CZ" dirty="0"/>
              <a:t>BELO – BEL</a:t>
            </a:r>
            <a:r>
              <a:rPr lang="cs-CZ" b="1" dirty="0"/>
              <a:t>EZA - krása</a:t>
            </a:r>
          </a:p>
          <a:p>
            <a:r>
              <a:rPr lang="cs-CZ" dirty="0"/>
              <a:t>RICO – RIQU</a:t>
            </a:r>
            <a:r>
              <a:rPr lang="cs-CZ" b="1" dirty="0"/>
              <a:t>EZA - bohatství</a:t>
            </a:r>
          </a:p>
          <a:p>
            <a:r>
              <a:rPr lang="cs-CZ" dirty="0"/>
              <a:t>ALEGRE – ALEGR</a:t>
            </a:r>
            <a:r>
              <a:rPr lang="cs-CZ" b="1" dirty="0"/>
              <a:t>IA</a:t>
            </a:r>
            <a:r>
              <a:rPr lang="cs-CZ" dirty="0"/>
              <a:t> - rad</a:t>
            </a:r>
            <a:r>
              <a:rPr lang="cs-CZ" b="1" dirty="0"/>
              <a:t>ost</a:t>
            </a:r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6495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Podstatné/</a:t>
            </a:r>
            <a:r>
              <a:rPr lang="cs-CZ" dirty="0" err="1"/>
              <a:t>příd</a:t>
            </a:r>
            <a:r>
              <a:rPr lang="cs-CZ" dirty="0"/>
              <a:t>-jméno + </a:t>
            </a:r>
            <a:br>
              <a:rPr lang="pt-PT" dirty="0"/>
            </a:br>
            <a:r>
              <a:rPr lang="cs-CZ" b="1" dirty="0"/>
              <a:t>ISMO, ISTA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348880"/>
            <a:ext cx="8248972" cy="439248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Směr, doktrína, způsob myšlení, chování (</a:t>
            </a:r>
            <a:r>
              <a:rPr lang="cs-CZ" b="1" dirty="0" err="1"/>
              <a:t>ISMO</a:t>
            </a:r>
            <a:r>
              <a:rPr lang="cs-CZ" dirty="0"/>
              <a:t>) a stoupenci (</a:t>
            </a:r>
            <a:r>
              <a:rPr lang="cs-CZ" b="1" dirty="0" err="1"/>
              <a:t>ISTA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REAL – </a:t>
            </a:r>
            <a:r>
              <a:rPr lang="cs-CZ" dirty="0" err="1"/>
              <a:t>REAL</a:t>
            </a:r>
            <a:r>
              <a:rPr lang="cs-CZ" b="1" dirty="0" err="1"/>
              <a:t>ISMO</a:t>
            </a:r>
            <a:r>
              <a:rPr lang="cs-CZ" b="1" dirty="0"/>
              <a:t> </a:t>
            </a:r>
            <a:r>
              <a:rPr lang="cs-CZ" dirty="0"/>
              <a:t>– REAL</a:t>
            </a:r>
            <a:r>
              <a:rPr lang="cs-CZ" b="1" dirty="0"/>
              <a:t>ISTA</a:t>
            </a:r>
          </a:p>
          <a:p>
            <a:pPr marL="0" indent="0">
              <a:buNone/>
            </a:pPr>
            <a:r>
              <a:rPr lang="cs-CZ" dirty="0" err="1"/>
              <a:t>SÍMBOLO</a:t>
            </a:r>
            <a:r>
              <a:rPr lang="cs-CZ" dirty="0"/>
              <a:t> – </a:t>
            </a:r>
            <a:r>
              <a:rPr lang="cs-CZ" dirty="0" err="1"/>
              <a:t>SIMBOL</a:t>
            </a:r>
            <a:r>
              <a:rPr lang="cs-CZ" b="1" dirty="0" err="1"/>
              <a:t>ISMO</a:t>
            </a:r>
            <a:r>
              <a:rPr lang="cs-CZ" dirty="0"/>
              <a:t> – </a:t>
            </a:r>
            <a:r>
              <a:rPr lang="cs-CZ" dirty="0" err="1"/>
              <a:t>SIMBOL</a:t>
            </a:r>
            <a:r>
              <a:rPr lang="cs-CZ" b="1" dirty="0" err="1"/>
              <a:t>ISTA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POSITIVO</a:t>
            </a:r>
            <a:r>
              <a:rPr lang="cs-CZ" dirty="0"/>
              <a:t> – </a:t>
            </a:r>
            <a:r>
              <a:rPr lang="cs-CZ" dirty="0" err="1"/>
              <a:t>POSITIV</a:t>
            </a:r>
            <a:r>
              <a:rPr lang="cs-CZ" b="1" dirty="0" err="1"/>
              <a:t>ISMO</a:t>
            </a:r>
            <a:r>
              <a:rPr lang="cs-CZ" dirty="0"/>
              <a:t> – POSITIV</a:t>
            </a:r>
            <a:r>
              <a:rPr lang="cs-CZ" b="1" dirty="0"/>
              <a:t>ISTA</a:t>
            </a:r>
          </a:p>
          <a:p>
            <a:pPr marL="0" indent="0">
              <a:buNone/>
            </a:pPr>
            <a:r>
              <a:rPr lang="cs-CZ" dirty="0"/>
              <a:t>BUDDHA – </a:t>
            </a:r>
            <a:r>
              <a:rPr lang="cs-CZ" dirty="0" err="1"/>
              <a:t>BUD</a:t>
            </a:r>
            <a:r>
              <a:rPr lang="cs-CZ" b="1" dirty="0" err="1"/>
              <a:t>ISMO</a:t>
            </a:r>
            <a:r>
              <a:rPr lang="cs-CZ" b="1" dirty="0"/>
              <a:t> - </a:t>
            </a:r>
            <a:r>
              <a:rPr lang="cs-CZ" dirty="0" err="1"/>
              <a:t>BUD</a:t>
            </a:r>
            <a:r>
              <a:rPr lang="cs-CZ" b="1" dirty="0" err="1"/>
              <a:t>ISTA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CALVIN</a:t>
            </a:r>
            <a:r>
              <a:rPr lang="cs-CZ" dirty="0"/>
              <a:t> – </a:t>
            </a:r>
            <a:r>
              <a:rPr lang="cs-CZ" dirty="0" err="1"/>
              <a:t>CALVIN</a:t>
            </a:r>
            <a:r>
              <a:rPr lang="cs-CZ" b="1" dirty="0" err="1"/>
              <a:t>ISMO</a:t>
            </a:r>
            <a:r>
              <a:rPr lang="cs-CZ" b="1" dirty="0"/>
              <a:t> - </a:t>
            </a:r>
            <a:r>
              <a:rPr lang="cs-CZ" dirty="0" err="1"/>
              <a:t>CALVI</a:t>
            </a:r>
            <a:r>
              <a:rPr lang="cs-CZ" b="1" dirty="0" err="1"/>
              <a:t>ISTA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DALTON – </a:t>
            </a:r>
            <a:r>
              <a:rPr lang="cs-CZ" dirty="0" err="1"/>
              <a:t>DALTON</a:t>
            </a:r>
            <a:r>
              <a:rPr lang="cs-CZ" b="1" dirty="0" err="1"/>
              <a:t>ISMO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dirty="0" err="1"/>
              <a:t>HERÓI</a:t>
            </a:r>
            <a:r>
              <a:rPr lang="cs-CZ" dirty="0"/>
              <a:t> – </a:t>
            </a:r>
            <a:r>
              <a:rPr lang="cs-CZ" dirty="0" err="1"/>
              <a:t>HEROÍ</a:t>
            </a:r>
            <a:r>
              <a:rPr lang="cs-CZ" b="1" dirty="0" err="1"/>
              <a:t>SMO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FASCE</a:t>
            </a:r>
            <a:r>
              <a:rPr lang="cs-CZ" dirty="0"/>
              <a:t> – </a:t>
            </a:r>
            <a:r>
              <a:rPr lang="cs-CZ" dirty="0" err="1"/>
              <a:t>FASC</a:t>
            </a:r>
            <a:r>
              <a:rPr lang="cs-CZ" b="1" dirty="0" err="1"/>
              <a:t>ISMO</a:t>
            </a:r>
            <a:r>
              <a:rPr lang="cs-CZ" b="1" dirty="0"/>
              <a:t> - </a:t>
            </a:r>
            <a:r>
              <a:rPr lang="cs-CZ" dirty="0" err="1"/>
              <a:t>FASC</a:t>
            </a:r>
            <a:r>
              <a:rPr lang="cs-CZ" b="1" dirty="0" err="1"/>
              <a:t>ISTA</a:t>
            </a:r>
            <a:r>
              <a:rPr lang="cs-CZ" b="1" dirty="0"/>
              <a:t>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BB041769-14E3-6543-B637-3CAED304B3BE}"/>
              </a:ext>
            </a:extLst>
          </p:cNvPr>
          <p:cNvSpPr/>
          <p:nvPr/>
        </p:nvSpPr>
        <p:spPr>
          <a:xfrm>
            <a:off x="6804248" y="3429000"/>
            <a:ext cx="1224136" cy="10081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-ismus</a:t>
            </a:r>
            <a:endParaRPr lang="pt-PT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6CA4E46-6FD4-D29D-F69C-F16E21B6C421}"/>
              </a:ext>
            </a:extLst>
          </p:cNvPr>
          <p:cNvSpPr/>
          <p:nvPr/>
        </p:nvSpPr>
        <p:spPr>
          <a:xfrm>
            <a:off x="6803568" y="5049180"/>
            <a:ext cx="1224136" cy="11161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-</a:t>
            </a:r>
            <a:r>
              <a:rPr lang="cs-CZ" dirty="0" err="1"/>
              <a:t>ista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19103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/>
              <a:t>nome/adjetivo </a:t>
            </a:r>
            <a:r>
              <a:rPr lang="cs-CZ" dirty="0"/>
              <a:t>+</a:t>
            </a:r>
            <a:r>
              <a:rPr lang="pt-PT" dirty="0"/>
              <a:t> </a:t>
            </a:r>
            <a:r>
              <a:rPr lang="cs-CZ" b="1" dirty="0"/>
              <a:t>ISMO, ISTA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FE88BE-29ED-4A9C-B168-911C05689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b="1" dirty="0"/>
              <a:t>-</a:t>
            </a:r>
            <a:r>
              <a:rPr lang="cs-CZ" b="1" dirty="0"/>
              <a:t>ISMO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07491" y="2736149"/>
            <a:ext cx="4064509" cy="3622317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pt-PT" dirty="0"/>
              <a:t>Corrente, doutrina, modo de pensamento  </a:t>
            </a:r>
            <a:endParaRPr lang="cs-CZ" dirty="0"/>
          </a:p>
          <a:p>
            <a:pPr marL="0" indent="0">
              <a:buNone/>
            </a:pPr>
            <a:endParaRPr lang="pt-PT" dirty="0"/>
          </a:p>
          <a:p>
            <a:pPr marL="0" indent="0" algn="r">
              <a:buNone/>
            </a:pPr>
            <a:r>
              <a:rPr lang="cs-CZ" dirty="0">
                <a:solidFill>
                  <a:srgbClr val="0070C0"/>
                </a:solidFill>
              </a:rPr>
              <a:t>REAL – REAL</a:t>
            </a:r>
            <a:r>
              <a:rPr lang="cs-CZ" b="1" dirty="0">
                <a:solidFill>
                  <a:srgbClr val="0070C0"/>
                </a:solidFill>
              </a:rPr>
              <a:t>ISMO</a:t>
            </a:r>
          </a:p>
          <a:p>
            <a:pPr marL="0" indent="0" algn="r">
              <a:buNone/>
            </a:pPr>
            <a:r>
              <a:rPr lang="cs-CZ" dirty="0">
                <a:solidFill>
                  <a:srgbClr val="0070C0"/>
                </a:solidFill>
              </a:rPr>
              <a:t>SÍMBOLO – SIMBOL</a:t>
            </a:r>
            <a:r>
              <a:rPr lang="cs-CZ" b="1" dirty="0">
                <a:solidFill>
                  <a:srgbClr val="0070C0"/>
                </a:solidFill>
              </a:rPr>
              <a:t>ISMO</a:t>
            </a:r>
          </a:p>
          <a:p>
            <a:pPr marL="0" indent="0" algn="r">
              <a:buNone/>
            </a:pPr>
            <a:r>
              <a:rPr lang="cs-CZ" dirty="0"/>
              <a:t>POSITIVO – POSITIV</a:t>
            </a:r>
            <a:r>
              <a:rPr lang="cs-CZ" b="1" dirty="0"/>
              <a:t>ISMO</a:t>
            </a:r>
            <a:endParaRPr lang="pt-PT" b="1" dirty="0"/>
          </a:p>
          <a:p>
            <a:pPr marL="0" indent="0" algn="r">
              <a:buNone/>
            </a:pPr>
            <a:r>
              <a:rPr lang="cs-CZ" dirty="0"/>
              <a:t>BUDDHA – BUD</a:t>
            </a:r>
            <a:r>
              <a:rPr lang="cs-CZ" b="1" dirty="0"/>
              <a:t>ISMO</a:t>
            </a:r>
            <a:endParaRPr lang="pt-PT" b="1" dirty="0"/>
          </a:p>
          <a:p>
            <a:pPr marL="0" indent="0" algn="r">
              <a:buNone/>
            </a:pPr>
            <a:r>
              <a:rPr lang="cs-CZ" dirty="0"/>
              <a:t>CALVIN – CALVIN</a:t>
            </a:r>
            <a:r>
              <a:rPr lang="cs-CZ" b="1" dirty="0"/>
              <a:t>ISMO</a:t>
            </a:r>
          </a:p>
          <a:p>
            <a:pPr marL="0" indent="0" algn="r">
              <a:buNone/>
            </a:pPr>
            <a:r>
              <a:rPr lang="cs-CZ" dirty="0"/>
              <a:t>FASCE – FASC</a:t>
            </a:r>
            <a:r>
              <a:rPr lang="cs-CZ" b="1" dirty="0"/>
              <a:t>ISMO</a:t>
            </a:r>
            <a:endParaRPr lang="pt-PT" b="1" dirty="0"/>
          </a:p>
          <a:p>
            <a:pPr marL="0" indent="0" algn="r">
              <a:buNone/>
            </a:pPr>
            <a:r>
              <a:rPr lang="pt-PT" b="1" dirty="0"/>
              <a:t>- Origem da língua: espanholismo, hispanismo, castelhanismo, covidismo </a:t>
            </a:r>
            <a:r>
              <a:rPr lang="pt-PT" b="1" dirty="0">
                <a:sym typeface="Wingdings" panose="05000000000000000000" pitchFamily="2" charset="2"/>
              </a:rPr>
              <a:t> 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030747-1D1E-467F-95EA-06DBE3D7B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b="1" dirty="0"/>
              <a:t>-</a:t>
            </a:r>
            <a:r>
              <a:rPr lang="cs-CZ" b="1" dirty="0"/>
              <a:t>ISTA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8D28AE-409F-4763-85EF-80B294D85E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/>
              <a:t>Defensores das correntes, doutrinas, de ideologias</a:t>
            </a:r>
          </a:p>
          <a:p>
            <a:endParaRPr lang="pt-PT" dirty="0"/>
          </a:p>
          <a:p>
            <a:pPr marL="0" indent="0">
              <a:buNone/>
            </a:pPr>
            <a:r>
              <a:rPr lang="cs-CZ" dirty="0"/>
              <a:t>– </a:t>
            </a:r>
            <a:r>
              <a:rPr lang="pt-PT" dirty="0"/>
              <a:t> </a:t>
            </a:r>
            <a:r>
              <a:rPr lang="cs-CZ" dirty="0">
                <a:solidFill>
                  <a:srgbClr val="0070C0"/>
                </a:solidFill>
              </a:rPr>
              <a:t>REAL</a:t>
            </a:r>
            <a:r>
              <a:rPr lang="cs-CZ" b="1" dirty="0">
                <a:solidFill>
                  <a:srgbClr val="0070C0"/>
                </a:solidFill>
              </a:rPr>
              <a:t>ISTA</a:t>
            </a:r>
            <a:endParaRPr lang="pt-PT" b="1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– SIMBOL</a:t>
            </a:r>
            <a:r>
              <a:rPr lang="cs-CZ" b="1" dirty="0">
                <a:solidFill>
                  <a:srgbClr val="0070C0"/>
                </a:solidFill>
              </a:rPr>
              <a:t>ISTA</a:t>
            </a:r>
            <a:endParaRPr lang="pt-PT" b="1" dirty="0">
              <a:solidFill>
                <a:srgbClr val="0070C0"/>
              </a:solidFill>
            </a:endParaRPr>
          </a:p>
          <a:p>
            <a:r>
              <a:rPr lang="cs-CZ" dirty="0"/>
              <a:t>– POSITIV</a:t>
            </a:r>
            <a:r>
              <a:rPr lang="cs-CZ" b="1" dirty="0"/>
              <a:t>ISTA</a:t>
            </a:r>
          </a:p>
          <a:p>
            <a:r>
              <a:rPr lang="cs-CZ" b="1" dirty="0"/>
              <a:t>- </a:t>
            </a:r>
            <a:r>
              <a:rPr lang="cs-CZ" dirty="0"/>
              <a:t>BUD</a:t>
            </a:r>
            <a:r>
              <a:rPr lang="cs-CZ" b="1" dirty="0"/>
              <a:t>ISTA</a:t>
            </a:r>
          </a:p>
          <a:p>
            <a:r>
              <a:rPr lang="cs-CZ" b="1" dirty="0"/>
              <a:t>- </a:t>
            </a:r>
            <a:r>
              <a:rPr lang="cs-CZ" dirty="0"/>
              <a:t>CALVI</a:t>
            </a:r>
            <a:r>
              <a:rPr lang="pt-PT" dirty="0"/>
              <a:t>N</a:t>
            </a:r>
            <a:r>
              <a:rPr lang="cs-CZ" b="1" dirty="0"/>
              <a:t>ISTA</a:t>
            </a:r>
            <a:endParaRPr lang="pt-PT" b="1" dirty="0"/>
          </a:p>
          <a:p>
            <a:r>
              <a:rPr lang="cs-CZ" b="1" dirty="0"/>
              <a:t>- </a:t>
            </a:r>
            <a:r>
              <a:rPr lang="cs-CZ" dirty="0"/>
              <a:t>FASC</a:t>
            </a:r>
            <a:r>
              <a:rPr lang="cs-CZ" b="1" dirty="0"/>
              <a:t>ISTA 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4F3D353A-282D-42BA-BFAA-EBEA32DF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7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2"/>
    </mc:Choice>
    <mc:Fallback xmlns="">
      <p:transition spd="slow" advTm="52272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Podstatné/</a:t>
            </a:r>
            <a:r>
              <a:rPr lang="cs-CZ" dirty="0" err="1"/>
              <a:t>příd</a:t>
            </a:r>
            <a:r>
              <a:rPr lang="cs-CZ" dirty="0"/>
              <a:t>-jméno +</a:t>
            </a:r>
            <a:r>
              <a:rPr lang="cs-CZ" b="1" dirty="0"/>
              <a:t> </a:t>
            </a:r>
            <a:r>
              <a:rPr lang="cs-CZ" b="1" dirty="0" err="1"/>
              <a:t>ISTA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93393"/>
            <a:ext cx="8248972" cy="46759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ZAMĚSTNÁNÍ</a:t>
            </a:r>
            <a:r>
              <a:rPr lang="pt-PT" b="1" dirty="0"/>
              <a:t> </a:t>
            </a:r>
            <a:r>
              <a:rPr lang="pt-PT" b="1" dirty="0" err="1"/>
              <a:t>nebo</a:t>
            </a:r>
            <a:r>
              <a:rPr lang="pt-PT" b="1" dirty="0"/>
              <a:t> </a:t>
            </a:r>
            <a:r>
              <a:rPr lang="pt-PT" b="1" dirty="0" err="1"/>
              <a:t>provozovatel</a:t>
            </a:r>
            <a:r>
              <a:rPr lang="pt-PT" b="1" dirty="0"/>
              <a:t> </a:t>
            </a:r>
            <a:r>
              <a:rPr lang="cs-CZ" b="1" dirty="0"/>
              <a:t>nějaké činnosti</a:t>
            </a:r>
          </a:p>
          <a:p>
            <a:pPr marL="0" indent="0">
              <a:buNone/>
            </a:pPr>
            <a:r>
              <a:rPr lang="cs-CZ" dirty="0"/>
              <a:t>piano -  </a:t>
            </a:r>
            <a:r>
              <a:rPr lang="cs-CZ" b="1" dirty="0"/>
              <a:t>pianista</a:t>
            </a:r>
          </a:p>
          <a:p>
            <a:pPr marL="0" indent="0">
              <a:buNone/>
            </a:pPr>
            <a:r>
              <a:rPr lang="cs-CZ" dirty="0"/>
              <a:t>dente -  dent</a:t>
            </a:r>
            <a:r>
              <a:rPr lang="cs-CZ" b="1" dirty="0"/>
              <a:t>ista</a:t>
            </a:r>
          </a:p>
          <a:p>
            <a:pPr marL="0" indent="0">
              <a:buNone/>
            </a:pPr>
            <a:r>
              <a:rPr lang="cs-CZ" dirty="0"/>
              <a:t>tura - tur</a:t>
            </a:r>
            <a:r>
              <a:rPr lang="cs-CZ" b="1" dirty="0"/>
              <a:t>ista</a:t>
            </a:r>
          </a:p>
          <a:p>
            <a:pPr marL="0" indent="0">
              <a:buNone/>
            </a:pPr>
            <a:r>
              <a:rPr lang="cs-CZ" dirty="0" err="1"/>
              <a:t>Língua</a:t>
            </a:r>
            <a:r>
              <a:rPr lang="cs-CZ" dirty="0"/>
              <a:t> – </a:t>
            </a:r>
            <a:r>
              <a:rPr lang="cs-CZ" dirty="0" err="1"/>
              <a:t>Lingu</a:t>
            </a:r>
            <a:r>
              <a:rPr lang="cs-CZ" b="1" dirty="0" err="1"/>
              <a:t>ista</a:t>
            </a:r>
            <a:endParaRPr lang="cs-CZ" b="1" dirty="0"/>
          </a:p>
          <a:p>
            <a:pPr marL="0" indent="0">
              <a:buNone/>
            </a:pPr>
            <a:r>
              <a:rPr lang="cs-CZ" b="1" dirty="0" err="1"/>
              <a:t>Cr</a:t>
            </a:r>
            <a:r>
              <a:rPr lang="pt-PT" b="1" dirty="0" err="1"/>
              <a:t>ónica</a:t>
            </a:r>
            <a:r>
              <a:rPr lang="pt-PT" b="1" dirty="0"/>
              <a:t> – cronista</a:t>
            </a:r>
          </a:p>
          <a:p>
            <a:pPr marL="0" indent="0">
              <a:buNone/>
            </a:pPr>
            <a:r>
              <a:rPr lang="pt-PT" dirty="0"/>
              <a:t>Nu – </a:t>
            </a:r>
            <a:r>
              <a:rPr lang="cs-CZ" dirty="0"/>
              <a:t>nud</a:t>
            </a:r>
            <a:r>
              <a:rPr lang="cs-CZ" b="1" dirty="0"/>
              <a:t>ista</a:t>
            </a:r>
            <a:endParaRPr lang="pt-PT" b="1" dirty="0"/>
          </a:p>
          <a:p>
            <a:pPr marL="0" indent="0">
              <a:buNone/>
            </a:pPr>
            <a:r>
              <a:rPr lang="pt-PT" dirty="0"/>
              <a:t>Terror – </a:t>
            </a:r>
            <a:r>
              <a:rPr lang="cs-CZ" dirty="0"/>
              <a:t>teror</a:t>
            </a:r>
            <a:r>
              <a:rPr lang="cs-CZ" b="1" dirty="0"/>
              <a:t>ista</a:t>
            </a:r>
            <a:endParaRPr lang="pt-PT" b="1" dirty="0"/>
          </a:p>
          <a:p>
            <a:pPr marL="0" indent="0">
              <a:buNone/>
            </a:pPr>
            <a:r>
              <a:rPr lang="pt-PT" b="1" dirty="0"/>
              <a:t>A </a:t>
            </a:r>
            <a:r>
              <a:rPr lang="pt-PT" b="1" dirty="0" err="1"/>
              <a:t>ostatní</a:t>
            </a:r>
            <a:endParaRPr lang="cs-CZ" b="1" dirty="0"/>
          </a:p>
          <a:p>
            <a:pPr marL="0" indent="0">
              <a:buNone/>
            </a:pPr>
            <a:r>
              <a:rPr lang="cs-CZ" dirty="0" err="1"/>
              <a:t>economia</a:t>
            </a:r>
            <a:r>
              <a:rPr lang="cs-CZ" dirty="0"/>
              <a:t> -  </a:t>
            </a:r>
            <a:r>
              <a:rPr lang="cs-CZ" dirty="0" err="1"/>
              <a:t>econom</a:t>
            </a:r>
            <a:r>
              <a:rPr lang="cs-CZ" b="1" dirty="0" err="1"/>
              <a:t>ista</a:t>
            </a:r>
            <a:r>
              <a:rPr lang="pt-PT" b="1" dirty="0"/>
              <a:t>,  </a:t>
            </a:r>
            <a:r>
              <a:rPr lang="cs-CZ" dirty="0" err="1"/>
              <a:t>acordeon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ceram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cron</a:t>
            </a:r>
            <a:r>
              <a:rPr lang="cs-CZ" b="1" dirty="0" err="1"/>
              <a:t>ista</a:t>
            </a:r>
            <a:r>
              <a:rPr lang="cs-CZ" dirty="0"/>
              <a:t>,. </a:t>
            </a:r>
            <a:r>
              <a:rPr lang="cs-CZ" dirty="0" err="1"/>
              <a:t>eletric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genetic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meteorolog</a:t>
            </a:r>
            <a:r>
              <a:rPr lang="cs-CZ" b="1" dirty="0" err="1"/>
              <a:t>ista</a:t>
            </a:r>
            <a:r>
              <a:rPr lang="cs-CZ" dirty="0"/>
              <a:t>,, popul</a:t>
            </a:r>
            <a:r>
              <a:rPr lang="cs-CZ" b="1" dirty="0"/>
              <a:t>ista, </a:t>
            </a:r>
            <a:r>
              <a:rPr lang="cs-CZ" dirty="0" err="1"/>
              <a:t>rececion</a:t>
            </a:r>
            <a:r>
              <a:rPr lang="cs-CZ" b="1" dirty="0" err="1"/>
              <a:t>ista</a:t>
            </a:r>
            <a:r>
              <a:rPr lang="cs-CZ" dirty="0"/>
              <a:t>,,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73AA068-C91F-04A8-9962-BE77620AF8EA}"/>
              </a:ext>
            </a:extLst>
          </p:cNvPr>
          <p:cNvSpPr/>
          <p:nvPr/>
        </p:nvSpPr>
        <p:spPr>
          <a:xfrm>
            <a:off x="4788024" y="273719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-</a:t>
            </a:r>
            <a:r>
              <a:rPr lang="cs-CZ" dirty="0" err="1"/>
              <a:t>ista</a:t>
            </a:r>
            <a:endParaRPr lang="pt-PT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CF1FDFE-A138-426A-9248-4DEB540FB4BA}"/>
              </a:ext>
            </a:extLst>
          </p:cNvPr>
          <p:cNvSpPr/>
          <p:nvPr/>
        </p:nvSpPr>
        <p:spPr>
          <a:xfrm>
            <a:off x="3635896" y="4253653"/>
            <a:ext cx="3274184" cy="13298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-</a:t>
            </a:r>
            <a:r>
              <a:rPr lang="cs-CZ" dirty="0" err="1"/>
              <a:t>om</a:t>
            </a:r>
            <a:r>
              <a:rPr lang="cs-CZ" dirty="0"/>
              <a:t>, -</a:t>
            </a:r>
            <a:r>
              <a:rPr lang="cs-CZ" dirty="0" err="1"/>
              <a:t>kář</a:t>
            </a:r>
            <a:r>
              <a:rPr lang="cs-CZ" dirty="0"/>
              <a:t>, - </a:t>
            </a:r>
            <a:r>
              <a:rPr lang="cs-CZ" dirty="0" err="1"/>
              <a:t>ik</a:t>
            </a:r>
            <a:r>
              <a:rPr lang="cs-CZ" dirty="0"/>
              <a:t>, </a:t>
            </a:r>
            <a:r>
              <a:rPr lang="cs-CZ" dirty="0" err="1"/>
              <a:t>og</a:t>
            </a:r>
            <a:r>
              <a:rPr lang="cs-CZ" dirty="0"/>
              <a:t>, ní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17200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/>
              <a:t>nome </a:t>
            </a:r>
            <a:r>
              <a:rPr lang="cs-CZ" dirty="0"/>
              <a:t>+</a:t>
            </a:r>
            <a:r>
              <a:rPr lang="cs-CZ" b="1" dirty="0"/>
              <a:t> ISTA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627C86-FBE0-4949-9DCC-7B9CBDD03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i="1" dirty="0"/>
              <a:t>Instrumento, objeto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pt-PT" b="1" dirty="0"/>
              <a:t> </a:t>
            </a:r>
            <a:r>
              <a:rPr lang="cs-CZ" dirty="0"/>
              <a:t>piano</a:t>
            </a:r>
            <a:endParaRPr lang="cs-CZ" b="1" dirty="0"/>
          </a:p>
          <a:p>
            <a:pPr marL="0" indent="0" algn="r">
              <a:buNone/>
            </a:pPr>
            <a:r>
              <a:rPr lang="cs-CZ" dirty="0"/>
              <a:t>dente</a:t>
            </a:r>
            <a:endParaRPr lang="cs-CZ" b="1" dirty="0"/>
          </a:p>
          <a:p>
            <a:pPr marL="0" indent="0" algn="r">
              <a:buNone/>
            </a:pPr>
            <a:r>
              <a:rPr lang="pt-PT" dirty="0"/>
              <a:t>turismo</a:t>
            </a:r>
            <a:endParaRPr lang="cs-CZ" b="1" dirty="0"/>
          </a:p>
          <a:p>
            <a:pPr marL="0" indent="0" algn="r">
              <a:buNone/>
            </a:pPr>
            <a:r>
              <a:rPr lang="cs-CZ" dirty="0" err="1"/>
              <a:t>acorde</a:t>
            </a:r>
            <a:r>
              <a:rPr lang="pt-PT" dirty="0" err="1"/>
              <a:t>ão</a:t>
            </a:r>
            <a:r>
              <a:rPr lang="cs-CZ" dirty="0"/>
              <a:t>, </a:t>
            </a:r>
            <a:r>
              <a:rPr lang="pt-PT" dirty="0"/>
              <a:t>cerâmica</a:t>
            </a:r>
            <a:r>
              <a:rPr lang="cs-CZ" dirty="0"/>
              <a:t>, </a:t>
            </a:r>
            <a:r>
              <a:rPr lang="pt-PT" dirty="0"/>
              <a:t>crónica</a:t>
            </a:r>
            <a:r>
              <a:rPr lang="cs-CZ" dirty="0"/>
              <a:t>, </a:t>
            </a:r>
            <a:r>
              <a:rPr lang="pt-PT" dirty="0"/>
              <a:t>língua</a:t>
            </a:r>
            <a:r>
              <a:rPr lang="cs-CZ" dirty="0"/>
              <a:t>. </a:t>
            </a:r>
            <a:r>
              <a:rPr lang="cs-CZ" dirty="0" err="1"/>
              <a:t>eletric</a:t>
            </a:r>
            <a:r>
              <a:rPr lang="cs-CZ" b="1" dirty="0" err="1"/>
              <a:t>i</a:t>
            </a:r>
            <a:r>
              <a:rPr lang="pt-PT" dirty="0"/>
              <a:t>dade</a:t>
            </a:r>
            <a:r>
              <a:rPr lang="cs-CZ" dirty="0"/>
              <a:t>, </a:t>
            </a:r>
            <a:r>
              <a:rPr lang="pt-PT" dirty="0"/>
              <a:t>genes</a:t>
            </a:r>
            <a:r>
              <a:rPr lang="cs-CZ" dirty="0"/>
              <a:t>, </a:t>
            </a:r>
            <a:r>
              <a:rPr lang="cs-CZ" dirty="0" err="1"/>
              <a:t>meteorolog</a:t>
            </a:r>
            <a:r>
              <a:rPr lang="cs-CZ" b="1" dirty="0" err="1"/>
              <a:t>i</a:t>
            </a:r>
            <a:r>
              <a:rPr lang="cs-CZ" dirty="0" err="1"/>
              <a:t>a</a:t>
            </a:r>
            <a:r>
              <a:rPr lang="cs-CZ" dirty="0"/>
              <a:t>, </a:t>
            </a:r>
            <a:r>
              <a:rPr lang="pt-PT" dirty="0"/>
              <a:t>nu</a:t>
            </a:r>
            <a:r>
              <a:rPr lang="cs-CZ" dirty="0"/>
              <a:t>, </a:t>
            </a:r>
            <a:r>
              <a:rPr lang="pt-PT" dirty="0"/>
              <a:t>povo (</a:t>
            </a:r>
            <a:r>
              <a:rPr lang="pt-PT" dirty="0" err="1"/>
              <a:t>populu</a:t>
            </a:r>
            <a:r>
              <a:rPr lang="pt-PT" dirty="0"/>
              <a:t>)</a:t>
            </a:r>
            <a:r>
              <a:rPr lang="cs-CZ" b="1" dirty="0"/>
              <a:t>, </a:t>
            </a:r>
            <a:r>
              <a:rPr lang="pt-PT" dirty="0"/>
              <a:t>receção</a:t>
            </a:r>
            <a:r>
              <a:rPr lang="cs-CZ" dirty="0"/>
              <a:t>, </a:t>
            </a:r>
            <a:r>
              <a:rPr lang="cs-CZ" dirty="0" err="1"/>
              <a:t>terror</a:t>
            </a:r>
            <a:r>
              <a:rPr lang="cs-CZ" dirty="0"/>
              <a:t>, </a:t>
            </a:r>
            <a:r>
              <a:rPr lang="cs-CZ" dirty="0" err="1"/>
              <a:t>economia</a:t>
            </a:r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86E8AD-1FCC-4DC0-AD09-74A09148F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i="1" dirty="0"/>
              <a:t>Profissão</a:t>
            </a:r>
            <a:endParaRPr lang="cs-CZ" i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D4C45DF-0953-4F84-AAC9-6AD3A46638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dirty="0"/>
              <a:t>-  pian</a:t>
            </a:r>
            <a:r>
              <a:rPr lang="cs-CZ" b="1" dirty="0"/>
              <a:t>ista</a:t>
            </a:r>
            <a:endParaRPr lang="pt-PT" b="1" dirty="0"/>
          </a:p>
          <a:p>
            <a:r>
              <a:rPr lang="cs-CZ" dirty="0"/>
              <a:t>-  dent</a:t>
            </a:r>
            <a:r>
              <a:rPr lang="cs-CZ" b="1" dirty="0"/>
              <a:t>ista</a:t>
            </a:r>
            <a:endParaRPr lang="pt-PT" b="1" dirty="0"/>
          </a:p>
          <a:p>
            <a:r>
              <a:rPr lang="cs-CZ" dirty="0"/>
              <a:t>- tur</a:t>
            </a:r>
            <a:r>
              <a:rPr lang="cs-CZ" b="1" dirty="0"/>
              <a:t>ista</a:t>
            </a:r>
            <a:endParaRPr lang="pt-PT" b="1" dirty="0"/>
          </a:p>
          <a:p>
            <a:pPr>
              <a:buFontTx/>
              <a:buChar char="-"/>
            </a:pPr>
            <a:r>
              <a:rPr lang="cs-CZ" dirty="0" err="1"/>
              <a:t>acordeon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ceram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cron</a:t>
            </a:r>
            <a:r>
              <a:rPr lang="cs-CZ" b="1" dirty="0" err="1"/>
              <a:t>ista</a:t>
            </a:r>
            <a:r>
              <a:rPr lang="cs-CZ" dirty="0"/>
              <a:t>,</a:t>
            </a:r>
            <a:r>
              <a:rPr lang="pt-PT" dirty="0"/>
              <a:t>l</a:t>
            </a:r>
            <a:r>
              <a:rPr lang="cs-CZ" dirty="0" err="1"/>
              <a:t>ingu</a:t>
            </a:r>
            <a:r>
              <a:rPr lang="cs-CZ" b="1" dirty="0" err="1"/>
              <a:t>ista</a:t>
            </a:r>
            <a:r>
              <a:rPr lang="cs-CZ" dirty="0"/>
              <a:t>. </a:t>
            </a:r>
            <a:r>
              <a:rPr lang="cs-CZ" dirty="0" err="1"/>
              <a:t>eletric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genetic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meteorolog</a:t>
            </a:r>
            <a:r>
              <a:rPr lang="cs-CZ" b="1" dirty="0" err="1"/>
              <a:t>ista</a:t>
            </a:r>
            <a:r>
              <a:rPr lang="cs-CZ" dirty="0"/>
              <a:t>, nud</a:t>
            </a:r>
            <a:r>
              <a:rPr lang="cs-CZ" b="1" dirty="0"/>
              <a:t>ista</a:t>
            </a:r>
            <a:r>
              <a:rPr lang="cs-CZ" dirty="0"/>
              <a:t>, popul</a:t>
            </a:r>
            <a:r>
              <a:rPr lang="cs-CZ" b="1" dirty="0"/>
              <a:t>ista, </a:t>
            </a:r>
            <a:r>
              <a:rPr lang="cs-CZ" dirty="0" err="1"/>
              <a:t>rececion</a:t>
            </a:r>
            <a:r>
              <a:rPr lang="cs-CZ" b="1" dirty="0" err="1"/>
              <a:t>ista</a:t>
            </a:r>
            <a:r>
              <a:rPr lang="cs-CZ" dirty="0"/>
              <a:t>, </a:t>
            </a:r>
            <a:r>
              <a:rPr lang="cs-CZ" dirty="0" err="1"/>
              <a:t>terror</a:t>
            </a:r>
            <a:r>
              <a:rPr lang="cs-CZ" b="1" dirty="0" err="1"/>
              <a:t>ista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DD300BD-8DD9-4D25-B4C7-8896B2D8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58</a:t>
            </a:fld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B5461A8-FA4D-D156-4190-12CE20E5B179}"/>
              </a:ext>
            </a:extLst>
          </p:cNvPr>
          <p:cNvSpPr/>
          <p:nvPr/>
        </p:nvSpPr>
        <p:spPr>
          <a:xfrm>
            <a:off x="5461569" y="5309122"/>
            <a:ext cx="3274184" cy="13298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-</a:t>
            </a:r>
            <a:r>
              <a:rPr lang="cs-CZ" dirty="0" err="1"/>
              <a:t>om</a:t>
            </a:r>
            <a:r>
              <a:rPr lang="cs-CZ" dirty="0"/>
              <a:t>, -</a:t>
            </a:r>
            <a:r>
              <a:rPr lang="cs-CZ" dirty="0" err="1"/>
              <a:t>kář</a:t>
            </a:r>
            <a:r>
              <a:rPr lang="cs-CZ" dirty="0"/>
              <a:t>, - </a:t>
            </a:r>
            <a:r>
              <a:rPr lang="cs-CZ" dirty="0" err="1"/>
              <a:t>ik</a:t>
            </a:r>
            <a:r>
              <a:rPr lang="cs-CZ" dirty="0"/>
              <a:t>, </a:t>
            </a:r>
            <a:r>
              <a:rPr lang="cs-CZ" dirty="0" err="1"/>
              <a:t>og</a:t>
            </a:r>
            <a:r>
              <a:rPr lang="cs-CZ" dirty="0"/>
              <a:t>, ní</a:t>
            </a:r>
            <a:endParaRPr lang="pt-PT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3C8BD6AA-4C1A-F5F0-91AC-0299C644758C}"/>
              </a:ext>
            </a:extLst>
          </p:cNvPr>
          <p:cNvSpPr/>
          <p:nvPr/>
        </p:nvSpPr>
        <p:spPr>
          <a:xfrm>
            <a:off x="6641461" y="275234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-</a:t>
            </a:r>
            <a:r>
              <a:rPr lang="cs-CZ" dirty="0" err="1"/>
              <a:t>ista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68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5"/>
    </mc:Choice>
    <mc:Fallback xmlns="">
      <p:transition spd="slow" advTm="18585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verbo</a:t>
            </a:r>
            <a:r>
              <a:rPr lang="cs-CZ" dirty="0"/>
              <a:t> </a:t>
            </a:r>
            <a:r>
              <a:rPr lang="pt-PT" dirty="0"/>
              <a:t> + </a:t>
            </a:r>
            <a:r>
              <a:rPr lang="cs-CZ" dirty="0"/>
              <a:t> </a:t>
            </a:r>
            <a:r>
              <a:rPr lang="cs-CZ" b="1" dirty="0"/>
              <a:t>N</a:t>
            </a:r>
            <a:r>
              <a:rPr lang="pt-PT" b="1" dirty="0"/>
              <a:t>ÇA, ÂNCIA, ÊNCIA</a:t>
            </a:r>
            <a:endParaRPr lang="cs-CZ" b="1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9584FC-A749-47AD-9B95-83D7CAEBC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i="1" dirty="0"/>
              <a:t>VERBO</a:t>
            </a:r>
            <a:r>
              <a:rPr lang="pt-PT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pt-PT" dirty="0"/>
              <a:t>TOLERAR</a:t>
            </a:r>
          </a:p>
          <a:p>
            <a:pPr marL="0" indent="0" algn="r">
              <a:buNone/>
            </a:pPr>
            <a:r>
              <a:rPr lang="pt-PT" dirty="0"/>
              <a:t>DIFERIR</a:t>
            </a:r>
          </a:p>
          <a:p>
            <a:pPr marL="0" indent="0" algn="r">
              <a:buNone/>
            </a:pPr>
            <a:r>
              <a:rPr lang="pt-PT" dirty="0"/>
              <a:t>CONCORRER</a:t>
            </a:r>
          </a:p>
          <a:p>
            <a:pPr marL="0" indent="0" algn="r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E6AD2A-6C62-466E-9F58-6E8D57BAA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i="1" dirty="0"/>
              <a:t>NOME ( propriedade, qualidade, fenómeno)</a:t>
            </a:r>
            <a:endParaRPr lang="cs-CZ" i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307D92-5FEC-40CA-ACC1-BC76153240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PT" dirty="0"/>
              <a:t>– TOLERÂ</a:t>
            </a:r>
            <a:r>
              <a:rPr lang="pt-PT" b="1" dirty="0"/>
              <a:t>NC</a:t>
            </a:r>
            <a:r>
              <a:rPr lang="pt-PT" dirty="0"/>
              <a:t>IA </a:t>
            </a:r>
          </a:p>
          <a:p>
            <a:pPr marL="0" indent="0">
              <a:buNone/>
            </a:pPr>
            <a:r>
              <a:rPr lang="pt-PT" dirty="0"/>
              <a:t>–  DIFERE</a:t>
            </a:r>
            <a:r>
              <a:rPr lang="pt-PT" b="1" dirty="0"/>
              <a:t>NÇA</a:t>
            </a:r>
            <a:r>
              <a:rPr lang="pt-PT" dirty="0"/>
              <a:t> </a:t>
            </a:r>
          </a:p>
          <a:p>
            <a:pPr marL="0" indent="0">
              <a:buNone/>
            </a:pPr>
            <a:r>
              <a:rPr lang="pt-PT" dirty="0"/>
              <a:t>– CONCORR</a:t>
            </a:r>
            <a:r>
              <a:rPr lang="pt-PT" b="1" dirty="0"/>
              <a:t>ÊN</a:t>
            </a:r>
            <a:r>
              <a:rPr lang="pt-PT" dirty="0"/>
              <a:t>CIA  </a:t>
            </a:r>
          </a:p>
          <a:p>
            <a:pPr marL="0" indent="0">
              <a:buNone/>
            </a:pPr>
            <a:r>
              <a:rPr lang="pt-PT" dirty="0"/>
              <a:t> </a:t>
            </a:r>
            <a:endParaRPr lang="cs-CZ" dirty="0"/>
          </a:p>
          <a:p>
            <a:endParaRPr lang="cs-CZ" dirty="0"/>
          </a:p>
        </p:txBody>
      </p:sp>
      <p:pic>
        <p:nvPicPr>
          <p:cNvPr id="7170" name="Picture 2" descr="Mundo Bita Portugal - A Diferença é o que Nos Une - YouTube">
            <a:extLst>
              <a:ext uri="{FF2B5EF4-FFF2-40B4-BE49-F238E27FC236}">
                <a16:creationId xmlns:a16="http://schemas.microsoft.com/office/drawing/2014/main" id="{384DE0EB-F61D-4BCC-9448-FD6314895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15148"/>
            <a:ext cx="4456488" cy="249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FB503DB-80A7-4453-B5ED-063FC8AD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2"/>
    </mc:Choice>
    <mc:Fallback xmlns="">
      <p:transition spd="slow" advTm="2757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9909" y="499533"/>
            <a:ext cx="2551176" cy="1920240"/>
          </a:xfrm>
        </p:spPr>
        <p:txBody>
          <a:bodyPr anchor="b">
            <a:normAutofit/>
          </a:bodyPr>
          <a:lstStyle/>
          <a:p>
            <a:r>
              <a:rPr lang="pt-PT" sz="3500">
                <a:solidFill>
                  <a:srgbClr val="FFFFFF"/>
                </a:solidFill>
              </a:rPr>
              <a:t>DERIVAÇÃO </a:t>
            </a:r>
            <a:endParaRPr lang="cs-CZ" sz="3500">
              <a:solidFill>
                <a:srgbClr val="FFFF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9909" y="2419773"/>
            <a:ext cx="2551176" cy="3358092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r>
              <a:rPr lang="cs-CZ" sz="1600" dirty="0"/>
              <a:t>-</a:t>
            </a:r>
            <a:r>
              <a:rPr lang="pt-PT" b="1" dirty="0"/>
              <a:t>as famílias </a:t>
            </a:r>
            <a:r>
              <a:rPr lang="cs-CZ" b="1" dirty="0"/>
              <a:t> </a:t>
            </a:r>
            <a:r>
              <a:rPr lang="pt-PT" b="1" dirty="0"/>
              <a:t> de palavras </a:t>
            </a:r>
            <a:endParaRPr lang="cs-CZ" b="1" dirty="0"/>
          </a:p>
          <a:p>
            <a:r>
              <a:rPr lang="cs-CZ" b="1" dirty="0"/>
              <a:t>-</a:t>
            </a:r>
            <a:r>
              <a:rPr lang="pt-PT" dirty="0"/>
              <a:t> </a:t>
            </a:r>
            <a:r>
              <a:rPr lang="pt-PT" b="1" dirty="0"/>
              <a:t>as palavras cognatas</a:t>
            </a:r>
            <a:endParaRPr lang="cs-CZ" b="1" dirty="0"/>
          </a:p>
        </p:txBody>
      </p:sp>
      <p:pic>
        <p:nvPicPr>
          <p:cNvPr id="2052" name="Picture 4" descr="Estrutura das palavras – radicais – Conversa de Português">
            <a:extLst>
              <a:ext uri="{FF2B5EF4-FFF2-40B4-BE49-F238E27FC236}">
                <a16:creationId xmlns:a16="http://schemas.microsoft.com/office/drawing/2014/main" id="{69DAFFA0-4A59-4E9F-8D98-8DBE36646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3" t="44155" r="31513" b="9925"/>
          <a:stretch/>
        </p:blipFill>
        <p:spPr bwMode="auto">
          <a:xfrm>
            <a:off x="456627" y="499533"/>
            <a:ext cx="2104957" cy="25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lezený obrázek pro pedra">
            <a:extLst>
              <a:ext uri="{FF2B5EF4-FFF2-40B4-BE49-F238E27FC236}">
                <a16:creationId xmlns:a16="http://schemas.microsoft.com/office/drawing/2014/main" id="{44531564-5EC4-4831-84B2-4BBC3C44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93" y="260648"/>
            <a:ext cx="2438489" cy="1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alezený obrázek pro pedreiro">
            <a:extLst>
              <a:ext uri="{FF2B5EF4-FFF2-40B4-BE49-F238E27FC236}">
                <a16:creationId xmlns:a16="http://schemas.microsoft.com/office/drawing/2014/main" id="{1243D1FF-B461-4E85-B455-071F8E35A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67" y="87839"/>
            <a:ext cx="1978023" cy="138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obrazit zdrojový obrázek">
            <a:extLst>
              <a:ext uri="{FF2B5EF4-FFF2-40B4-BE49-F238E27FC236}">
                <a16:creationId xmlns:a16="http://schemas.microsoft.com/office/drawing/2014/main" id="{47D0C46D-FCF6-4657-9C5B-6DC346B4C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59" y="1707920"/>
            <a:ext cx="2237663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FECAC426-912D-476E-932F-568C52002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21" y="3361145"/>
            <a:ext cx="5399790" cy="35752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pe·dra·da</a:t>
            </a:r>
            <a:endParaRPr kumimoji="0" lang="cs-CZ" altLang="cs-CZ" sz="14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lvl="0" defTabSz="914400"/>
            <a:b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</a:b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(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pedra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+ -</a:t>
            </a:r>
            <a:r>
              <a:rPr lang="cs-CZ" altLang="cs-CZ" sz="1400" i="1" dirty="0" err="1">
                <a:solidFill>
                  <a:srgbClr val="333333"/>
                </a:solidFill>
                <a:latin typeface="+mn-lt"/>
              </a:rPr>
              <a:t>ada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1483FF"/>
                </a:solidFill>
                <a:effectLst/>
                <a:latin typeface="+mn-lt"/>
              </a:rPr>
              <a:t>nome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1483FF"/>
                </a:solidFill>
                <a:effectLst/>
                <a:latin typeface="+mn-lt"/>
              </a:rPr>
              <a:t>feminino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+mn-lt"/>
              </a:rPr>
              <a:t>1. 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Acto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de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arremessar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uma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pedra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+mn-lt"/>
              </a:rPr>
              <a:t>2. 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Pancada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com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pedra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arremessada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+mn-lt"/>
              </a:rPr>
              <a:t>3. 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[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Figurado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] 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Ofensa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,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insulto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+mn-lt"/>
              </a:rPr>
              <a:t>4. 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[Portugal,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Informal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] 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Bebedeira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+mn-lt"/>
              </a:rPr>
              <a:t>5. 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[Portugal,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Informal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] 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Efeito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provocado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pelo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consumo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de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drogas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= MOCA, PEDRA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</a:b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e 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lá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vai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pedrada</a:t>
            </a:r>
            <a:b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</a:b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• [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Brasil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Informal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9B9797"/>
                </a:solidFill>
                <a:effectLst/>
                <a:latin typeface="+mn-lt"/>
              </a:rPr>
              <a:t>] 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Usa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-se para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indicar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quantidade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ou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número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indeterminado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que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excede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um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número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redondo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(ex.: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só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o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tecido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custa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uns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trezentos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e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lá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vai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pedrada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). = E LÁ VAI FUMAÇA, E LÁ VAI PEDRA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6" name="Picture 2" descr="Pedrarias com Bia Amaral Turma 4 - Fabiane Amaral - learn a new skill -  Online Courses and Subscription Services | Hotmart">
            <a:extLst>
              <a:ext uri="{FF2B5EF4-FFF2-40B4-BE49-F238E27FC236}">
                <a16:creationId xmlns:a16="http://schemas.microsoft.com/office/drawing/2014/main" id="{E4FC8908-1C9A-4B77-8D63-076902E0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3721" y="4517708"/>
            <a:ext cx="1697101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46BDEA-14CE-4538-9E21-DDB18621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8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26"/>
    </mc:Choice>
    <mc:Fallback xmlns="">
      <p:transition spd="slow" advTm="113926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verbo </a:t>
            </a:r>
            <a:r>
              <a:rPr lang="pt-PT" b="1" dirty="0"/>
              <a:t>+ ANTE, ENTE, INTE</a:t>
            </a:r>
            <a:endParaRPr lang="cs-CZ" b="1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AB75FF-03AC-4665-B35E-EA9982468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i="1" dirty="0"/>
              <a:t>verbo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/>
            <a:r>
              <a:rPr lang="pt-PT" dirty="0"/>
              <a:t>ESTUDAR  </a:t>
            </a:r>
          </a:p>
          <a:p>
            <a:pPr algn="r"/>
            <a:r>
              <a:rPr lang="pt-PT" dirty="0"/>
              <a:t>COMBATER</a:t>
            </a:r>
          </a:p>
          <a:p>
            <a:pPr algn="r"/>
            <a:r>
              <a:rPr lang="pt-PT" dirty="0"/>
              <a:t>OUVIR</a:t>
            </a:r>
          </a:p>
          <a:p>
            <a:pPr algn="r"/>
            <a:r>
              <a:rPr lang="pt-PT" dirty="0"/>
              <a:t>PEDIR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544EC9-9A3F-424B-88D0-EDE367C92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i="1" dirty="0"/>
              <a:t>Nome (agente)</a:t>
            </a:r>
            <a:endParaRPr lang="cs-CZ" i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2C5F82-6CD5-4AE1-8AE8-854B196DB8D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PT" dirty="0"/>
              <a:t>– ESTUD</a:t>
            </a:r>
            <a:r>
              <a:rPr lang="pt-PT" b="1" dirty="0"/>
              <a:t>ANTE</a:t>
            </a:r>
            <a:r>
              <a:rPr lang="pt-PT" dirty="0"/>
              <a:t> </a:t>
            </a:r>
          </a:p>
          <a:p>
            <a:r>
              <a:rPr lang="pt-PT" dirty="0"/>
              <a:t>– COMBAT</a:t>
            </a:r>
            <a:r>
              <a:rPr lang="pt-PT" b="1" dirty="0"/>
              <a:t>ENTE</a:t>
            </a:r>
          </a:p>
          <a:p>
            <a:r>
              <a:rPr lang="pt-PT" dirty="0"/>
              <a:t>– OUV</a:t>
            </a:r>
            <a:r>
              <a:rPr lang="pt-PT" b="1" dirty="0"/>
              <a:t>INTE</a:t>
            </a:r>
            <a:r>
              <a:rPr lang="cs-CZ" b="1" dirty="0"/>
              <a:t> </a:t>
            </a:r>
            <a:endParaRPr lang="pt-PT" b="1" dirty="0"/>
          </a:p>
          <a:p>
            <a:r>
              <a:rPr lang="pt-PT" dirty="0"/>
              <a:t>– PED</a:t>
            </a:r>
            <a:r>
              <a:rPr lang="pt-PT" b="1" dirty="0"/>
              <a:t>INTE</a:t>
            </a:r>
            <a:r>
              <a:rPr lang="pt-PT" dirty="0"/>
              <a:t> </a:t>
            </a:r>
            <a:r>
              <a:rPr lang="cs-CZ" dirty="0"/>
              <a:t> </a:t>
            </a:r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pic>
        <p:nvPicPr>
          <p:cNvPr id="6148" name="Picture 4" descr="Saiba onde vai haver &quot;Encontros de ex-Combatentes&quot;este mês - Mundo Português">
            <a:extLst>
              <a:ext uri="{FF2B5EF4-FFF2-40B4-BE49-F238E27FC236}">
                <a16:creationId xmlns:a16="http://schemas.microsoft.com/office/drawing/2014/main" id="{AF0F79E4-5F78-4BDE-B94E-BAB71D59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81128"/>
            <a:ext cx="3168352" cy="210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edinte ilustração do vetor. Ilustração de imagem, desabrigado - 53745444">
            <a:extLst>
              <a:ext uri="{FF2B5EF4-FFF2-40B4-BE49-F238E27FC236}">
                <a16:creationId xmlns:a16="http://schemas.microsoft.com/office/drawing/2014/main" id="{BB288AE6-1F2F-432A-A35F-D3BD579E5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91876"/>
            <a:ext cx="2537131" cy="24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519F4EF-CBD0-40B6-9E62-C31F4474907B}"/>
              </a:ext>
            </a:extLst>
          </p:cNvPr>
          <p:cNvSpPr/>
          <p:nvPr/>
        </p:nvSpPr>
        <p:spPr>
          <a:xfrm>
            <a:off x="492919" y="2157731"/>
            <a:ext cx="2041153" cy="434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pedinte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778449A-ADD7-4BED-9126-E40625ECC403}"/>
              </a:ext>
            </a:extLst>
          </p:cNvPr>
          <p:cNvSpPr/>
          <p:nvPr/>
        </p:nvSpPr>
        <p:spPr>
          <a:xfrm>
            <a:off x="5204629" y="4656396"/>
            <a:ext cx="2041153" cy="434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combatente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F45CA-748A-4851-9CB7-D02B8927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7"/>
    </mc:Choice>
    <mc:Fallback xmlns="">
      <p:transition spd="slow" advTm="22997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SLOVESO </a:t>
            </a:r>
            <a:r>
              <a:rPr lang="pt-PT" b="1" dirty="0"/>
              <a:t>+ OR</a:t>
            </a:r>
            <a:r>
              <a:rPr lang="pt-PT" dirty="0"/>
              <a:t> </a:t>
            </a:r>
            <a:r>
              <a:rPr lang="cs-CZ" dirty="0"/>
              <a:t> - aktér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2919" y="2420888"/>
            <a:ext cx="8079581" cy="3338690"/>
          </a:xfrm>
        </p:spPr>
        <p:txBody>
          <a:bodyPr>
            <a:normAutofit/>
          </a:bodyPr>
          <a:lstStyle/>
          <a:p>
            <a:r>
              <a:rPr lang="pt-PT" dirty="0"/>
              <a:t>INSPEC</a:t>
            </a:r>
            <a:r>
              <a:rPr lang="cs-CZ" dirty="0"/>
              <a:t>I</a:t>
            </a:r>
            <a:r>
              <a:rPr lang="pt-PT" dirty="0"/>
              <a:t>O</a:t>
            </a:r>
            <a:r>
              <a:rPr lang="cs-CZ" dirty="0"/>
              <a:t>N</a:t>
            </a:r>
            <a:r>
              <a:rPr lang="pt-PT" dirty="0"/>
              <a:t>AR – INSPET</a:t>
            </a:r>
            <a:r>
              <a:rPr lang="pt-PT" b="1" dirty="0"/>
              <a:t>OR</a:t>
            </a:r>
            <a:r>
              <a:rPr lang="cs-CZ" b="1" dirty="0"/>
              <a:t>  </a:t>
            </a:r>
            <a:r>
              <a:rPr lang="cs-CZ" dirty="0"/>
              <a:t>inspektor</a:t>
            </a:r>
            <a:endParaRPr lang="pt-PT" dirty="0"/>
          </a:p>
          <a:p>
            <a:r>
              <a:rPr lang="pt-PT" dirty="0"/>
              <a:t>JOGAR –JOGAD</a:t>
            </a:r>
            <a:r>
              <a:rPr lang="pt-PT" b="1" dirty="0"/>
              <a:t>OR</a:t>
            </a:r>
            <a:r>
              <a:rPr lang="cs-CZ" b="1" dirty="0"/>
              <a:t> - hráč</a:t>
            </a:r>
            <a:endParaRPr lang="pt-PT" b="1" dirty="0"/>
          </a:p>
          <a:p>
            <a:r>
              <a:rPr lang="pt-PT" dirty="0"/>
              <a:t>TRABALHAR – TRABALHAD</a:t>
            </a:r>
            <a:r>
              <a:rPr lang="pt-PT" b="1" dirty="0"/>
              <a:t>OR</a:t>
            </a:r>
            <a:r>
              <a:rPr lang="cs-CZ" b="1" dirty="0"/>
              <a:t> – pracující, zaměstnanec</a:t>
            </a:r>
            <a:endParaRPr lang="pt-PT" b="1" dirty="0"/>
          </a:p>
          <a:p>
            <a:r>
              <a:rPr lang="pt-PT" dirty="0"/>
              <a:t>PREDAR – PREDAD</a:t>
            </a:r>
            <a:r>
              <a:rPr lang="pt-PT" b="1" dirty="0"/>
              <a:t>OR</a:t>
            </a:r>
            <a:r>
              <a:rPr lang="cs-CZ" b="1" dirty="0"/>
              <a:t> – predátor (dravec)</a:t>
            </a:r>
            <a:endParaRPr lang="pt-PT" b="1" dirty="0"/>
          </a:p>
          <a:p>
            <a:r>
              <a:rPr lang="pt-PT" dirty="0"/>
              <a:t>AMAR – AMAD</a:t>
            </a:r>
            <a:r>
              <a:rPr lang="pt-PT" b="1" dirty="0"/>
              <a:t>OR</a:t>
            </a:r>
            <a:r>
              <a:rPr lang="cs-CZ" b="1" dirty="0"/>
              <a:t> milovník (</a:t>
            </a:r>
            <a:r>
              <a:rPr lang="cs-CZ" dirty="0"/>
              <a:t>také</a:t>
            </a:r>
            <a:r>
              <a:rPr lang="cs-CZ" b="1" dirty="0"/>
              <a:t> amatér)</a:t>
            </a:r>
            <a:endParaRPr lang="pt-PT" b="1" dirty="0"/>
          </a:p>
          <a:p>
            <a:r>
              <a:rPr lang="pt-PT" dirty="0"/>
              <a:t>CALCULAR – CALCULAD</a:t>
            </a:r>
            <a:r>
              <a:rPr lang="pt-PT" b="1" dirty="0"/>
              <a:t>OR</a:t>
            </a:r>
            <a:r>
              <a:rPr lang="cs-CZ" b="1" dirty="0"/>
              <a:t> (kalkulátor) </a:t>
            </a:r>
            <a:r>
              <a:rPr lang="cs-CZ" b="1" dirty="0" err="1"/>
              <a:t>calculadora</a:t>
            </a:r>
            <a:r>
              <a:rPr lang="cs-CZ" b="1" dirty="0"/>
              <a:t> (kalkulačka)</a:t>
            </a:r>
            <a:endParaRPr lang="pt-PT" b="1" dirty="0"/>
          </a:p>
          <a:p>
            <a:r>
              <a:rPr lang="pt-PT" dirty="0"/>
              <a:t>GOVERNAR – GOVERNAD</a:t>
            </a:r>
            <a:r>
              <a:rPr lang="pt-PT" b="1" dirty="0"/>
              <a:t>OR</a:t>
            </a:r>
            <a:r>
              <a:rPr lang="cs-CZ" b="1" dirty="0"/>
              <a:t> (guvernér)</a:t>
            </a:r>
            <a:endParaRPr lang="pt-PT" b="1" dirty="0"/>
          </a:p>
          <a:p>
            <a:pPr marL="0" indent="0">
              <a:buNone/>
            </a:pPr>
            <a:endParaRPr lang="pt-PT" dirty="0"/>
          </a:p>
          <a:p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4377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499532"/>
            <a:ext cx="4144516" cy="1777339"/>
          </a:xfrm>
        </p:spPr>
        <p:txBody>
          <a:bodyPr/>
          <a:lstStyle/>
          <a:p>
            <a:pPr algn="ctr"/>
            <a:r>
              <a:rPr lang="pt-PT" dirty="0"/>
              <a:t>verbo </a:t>
            </a:r>
            <a:r>
              <a:rPr lang="pt-PT" b="1" dirty="0"/>
              <a:t>+ OR(a)</a:t>
            </a:r>
            <a:r>
              <a:rPr lang="pt-PT" dirty="0"/>
              <a:t> 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B575E8-4093-451B-A713-94FA4DAAD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5231" y="2029968"/>
            <a:ext cx="3806190" cy="723400"/>
          </a:xfrm>
        </p:spPr>
        <p:txBody>
          <a:bodyPr/>
          <a:lstStyle/>
          <a:p>
            <a:pPr algn="r"/>
            <a:r>
              <a:rPr lang="pt-PT" i="1" dirty="0"/>
              <a:t>verbo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2287490" y="2753368"/>
            <a:ext cx="3302496" cy="3302496"/>
          </a:xfrm>
        </p:spPr>
        <p:txBody>
          <a:bodyPr>
            <a:normAutofit lnSpcReduction="10000"/>
          </a:bodyPr>
          <a:lstStyle/>
          <a:p>
            <a:pPr algn="r"/>
            <a:r>
              <a:rPr lang="pt-PT" dirty="0"/>
              <a:t>INSPEC</a:t>
            </a:r>
            <a:r>
              <a:rPr lang="cs-CZ" dirty="0"/>
              <a:t>I</a:t>
            </a:r>
            <a:r>
              <a:rPr lang="pt-PT" dirty="0"/>
              <a:t>O</a:t>
            </a:r>
            <a:r>
              <a:rPr lang="cs-CZ" dirty="0"/>
              <a:t>N</a:t>
            </a:r>
            <a:r>
              <a:rPr lang="pt-PT" dirty="0"/>
              <a:t>AR – </a:t>
            </a:r>
          </a:p>
          <a:p>
            <a:pPr algn="r"/>
            <a:r>
              <a:rPr lang="pt-PT" dirty="0"/>
              <a:t>JOGAR –</a:t>
            </a:r>
            <a:endParaRPr lang="pt-PT" b="1" dirty="0"/>
          </a:p>
          <a:p>
            <a:pPr algn="r"/>
            <a:r>
              <a:rPr lang="pt-PT" dirty="0"/>
              <a:t>TRABALHAR – </a:t>
            </a:r>
            <a:endParaRPr lang="pt-PT" b="1" dirty="0"/>
          </a:p>
          <a:p>
            <a:pPr algn="r"/>
            <a:r>
              <a:rPr lang="pt-PT" dirty="0"/>
              <a:t>PREDAR – </a:t>
            </a:r>
            <a:endParaRPr lang="pt-PT" b="1" dirty="0"/>
          </a:p>
          <a:p>
            <a:pPr algn="r"/>
            <a:r>
              <a:rPr lang="pt-PT" dirty="0"/>
              <a:t>AMAR – </a:t>
            </a:r>
            <a:endParaRPr lang="pt-PT" b="1" dirty="0"/>
          </a:p>
          <a:p>
            <a:pPr algn="r"/>
            <a:r>
              <a:rPr lang="pt-PT" dirty="0"/>
              <a:t>CALCULAR-</a:t>
            </a:r>
          </a:p>
          <a:p>
            <a:pPr algn="r"/>
            <a:r>
              <a:rPr lang="pt-PT" dirty="0"/>
              <a:t>GOVERNAR – 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F1063F9-B8C2-4A31-9D22-922C4283E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2120" y="2029968"/>
            <a:ext cx="2920380" cy="723400"/>
          </a:xfrm>
        </p:spPr>
        <p:txBody>
          <a:bodyPr/>
          <a:lstStyle/>
          <a:p>
            <a:r>
              <a:rPr lang="pt-PT" i="1" dirty="0"/>
              <a:t>Nome agente</a:t>
            </a:r>
            <a:endParaRPr lang="cs-CZ" i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DB5374-58C6-4DB6-AF19-639DAA987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2120" y="2734056"/>
            <a:ext cx="2920380" cy="3200400"/>
          </a:xfrm>
        </p:spPr>
        <p:txBody>
          <a:bodyPr>
            <a:normAutofit lnSpcReduction="10000"/>
          </a:bodyPr>
          <a:lstStyle/>
          <a:p>
            <a:r>
              <a:rPr lang="pt-PT" dirty="0"/>
              <a:t>INSPET</a:t>
            </a:r>
            <a:r>
              <a:rPr lang="pt-PT" b="1" dirty="0"/>
              <a:t>OR/a</a:t>
            </a:r>
            <a:endParaRPr lang="pt-PT" dirty="0"/>
          </a:p>
          <a:p>
            <a:r>
              <a:rPr lang="pt-PT" dirty="0"/>
              <a:t>JOGAD</a:t>
            </a:r>
            <a:r>
              <a:rPr lang="pt-PT" b="1" dirty="0"/>
              <a:t>OR/a</a:t>
            </a:r>
          </a:p>
          <a:p>
            <a:r>
              <a:rPr lang="pt-PT" dirty="0"/>
              <a:t>TRABALHAD</a:t>
            </a:r>
            <a:r>
              <a:rPr lang="pt-PT" b="1" dirty="0"/>
              <a:t>OR/a</a:t>
            </a:r>
            <a:r>
              <a:rPr lang="cs-CZ" b="1" dirty="0"/>
              <a:t> </a:t>
            </a:r>
            <a:endParaRPr lang="pt-PT" b="1" dirty="0"/>
          </a:p>
          <a:p>
            <a:r>
              <a:rPr lang="pt-PT" dirty="0"/>
              <a:t>PREDAD</a:t>
            </a:r>
            <a:r>
              <a:rPr lang="pt-PT" b="1" dirty="0"/>
              <a:t>OR/a</a:t>
            </a:r>
          </a:p>
          <a:p>
            <a:r>
              <a:rPr lang="pt-PT" dirty="0"/>
              <a:t>AMAD</a:t>
            </a:r>
            <a:r>
              <a:rPr lang="pt-PT" b="1" dirty="0"/>
              <a:t>OR/a</a:t>
            </a:r>
          </a:p>
          <a:p>
            <a:r>
              <a:rPr lang="pt-PT" dirty="0"/>
              <a:t>CALCULAD</a:t>
            </a:r>
            <a:r>
              <a:rPr lang="pt-PT" b="1" dirty="0"/>
              <a:t>OR</a:t>
            </a:r>
            <a:r>
              <a:rPr lang="cs-CZ" b="1" dirty="0"/>
              <a:t>  </a:t>
            </a:r>
            <a:r>
              <a:rPr lang="cs-CZ" dirty="0" err="1"/>
              <a:t>calculad</a:t>
            </a:r>
            <a:r>
              <a:rPr lang="cs-CZ" b="1" dirty="0" err="1"/>
              <a:t>ora</a:t>
            </a:r>
            <a:r>
              <a:rPr lang="cs-CZ" b="1" dirty="0"/>
              <a:t> </a:t>
            </a:r>
            <a:r>
              <a:rPr lang="pt-PT" dirty="0"/>
              <a:t> </a:t>
            </a:r>
          </a:p>
          <a:p>
            <a:r>
              <a:rPr lang="pt-PT" dirty="0"/>
              <a:t>GOVERNAD</a:t>
            </a:r>
            <a:r>
              <a:rPr lang="pt-PT" b="1" dirty="0"/>
              <a:t>OR</a:t>
            </a:r>
            <a:r>
              <a:rPr lang="cs-CZ" b="1" dirty="0"/>
              <a:t> </a:t>
            </a:r>
            <a:endParaRPr lang="pt-PT" b="1" dirty="0"/>
          </a:p>
          <a:p>
            <a:pPr marL="0" indent="0">
              <a:buNone/>
            </a:pPr>
            <a:endParaRPr lang="pt-PT" dirty="0"/>
          </a:p>
          <a:p>
            <a:endParaRPr lang="pt-PT" b="1" dirty="0"/>
          </a:p>
          <a:p>
            <a:endParaRPr lang="cs-CZ" dirty="0"/>
          </a:p>
        </p:txBody>
      </p:sp>
      <p:pic>
        <p:nvPicPr>
          <p:cNvPr id="9218" name="Picture 2" descr="Amazon.com: Calculadora Cientifica ou Scientific Calculator: Appstore for  Android">
            <a:extLst>
              <a:ext uri="{FF2B5EF4-FFF2-40B4-BE49-F238E27FC236}">
                <a16:creationId xmlns:a16="http://schemas.microsoft.com/office/drawing/2014/main" id="{C4EF8A63-8203-4D5B-A8A4-720BE52B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" y="3229865"/>
            <a:ext cx="3302496" cy="33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redadora Cerveja Artesanal - Home | Facebook">
            <a:extLst>
              <a:ext uri="{FF2B5EF4-FFF2-40B4-BE49-F238E27FC236}">
                <a16:creationId xmlns:a16="http://schemas.microsoft.com/office/drawing/2014/main" id="{F28E73CF-B066-4A06-A726-B6556EBFF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2" y="188640"/>
            <a:ext cx="2977497" cy="269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EB5DC0D-FE6D-4525-A47D-EB4686A0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8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"/>
    </mc:Choice>
    <mc:Fallback xmlns="">
      <p:transition spd="slow" advTm="8183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verbo + </a:t>
            </a:r>
            <a:r>
              <a:rPr lang="pt-PT" b="1" dirty="0"/>
              <a:t>MENTO</a:t>
            </a:r>
            <a:endParaRPr lang="cs-CZ" b="1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74BAF3-68C3-4BC7-B97F-58A1DC4DC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3968" y="2016122"/>
            <a:ext cx="1127625" cy="599102"/>
          </a:xfrm>
        </p:spPr>
        <p:txBody>
          <a:bodyPr>
            <a:normAutofit/>
          </a:bodyPr>
          <a:lstStyle/>
          <a:p>
            <a:pPr algn="r"/>
            <a:r>
              <a:rPr lang="pt-PT" i="1" dirty="0"/>
              <a:t>verbo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191305" y="2852936"/>
            <a:ext cx="1469874" cy="2867590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SENTIR </a:t>
            </a:r>
          </a:p>
          <a:p>
            <a:pPr algn="r"/>
            <a:r>
              <a:rPr lang="cs-CZ" dirty="0"/>
              <a:t>MANDAR</a:t>
            </a:r>
            <a:endParaRPr lang="cs-CZ" b="1" dirty="0"/>
          </a:p>
          <a:p>
            <a:pPr algn="r"/>
            <a:r>
              <a:rPr lang="cs-CZ" dirty="0"/>
              <a:t>PENSAR</a:t>
            </a:r>
            <a:endParaRPr lang="cs-CZ" b="1" dirty="0"/>
          </a:p>
          <a:p>
            <a:pPr algn="r"/>
            <a:r>
              <a:rPr lang="cs-CZ" dirty="0"/>
              <a:t>NASCER</a:t>
            </a:r>
            <a:endParaRPr lang="cs-CZ" b="1" dirty="0"/>
          </a:p>
          <a:p>
            <a:pPr algn="r"/>
            <a:r>
              <a:rPr lang="cs-CZ" dirty="0"/>
              <a:t>ALOJAR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663380-6380-4FC5-A4BC-CA4416766E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2120" y="2028944"/>
            <a:ext cx="2920380" cy="723400"/>
          </a:xfrm>
        </p:spPr>
        <p:txBody>
          <a:bodyPr>
            <a:normAutofit/>
          </a:bodyPr>
          <a:lstStyle/>
          <a:p>
            <a:r>
              <a:rPr lang="pt-PT" dirty="0"/>
              <a:t>(</a:t>
            </a:r>
            <a:r>
              <a:rPr lang="pt-PT" i="1" dirty="0"/>
              <a:t>processo, COGNIÇÃO experiência)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EAE3026-6C3D-4125-8773-02FFBD4E2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2120" y="2852936"/>
            <a:ext cx="2920380" cy="3081520"/>
          </a:xfrm>
        </p:spPr>
        <p:txBody>
          <a:bodyPr>
            <a:normAutofit/>
          </a:bodyPr>
          <a:lstStyle/>
          <a:p>
            <a:r>
              <a:rPr lang="pt-PT" dirty="0"/>
              <a:t>– SENTI</a:t>
            </a:r>
            <a:r>
              <a:rPr lang="cs-CZ" b="1" dirty="0"/>
              <a:t>MENTO</a:t>
            </a:r>
            <a:r>
              <a:rPr lang="pt-PT" dirty="0"/>
              <a:t>  </a:t>
            </a:r>
          </a:p>
          <a:p>
            <a:r>
              <a:rPr lang="cs-CZ" dirty="0"/>
              <a:t>– MANDA</a:t>
            </a:r>
            <a:r>
              <a:rPr lang="cs-CZ" b="1" dirty="0"/>
              <a:t>MENTO </a:t>
            </a:r>
            <a:r>
              <a:rPr lang="pt-PT" b="1" dirty="0"/>
              <a:t> </a:t>
            </a:r>
          </a:p>
          <a:p>
            <a:r>
              <a:rPr lang="cs-CZ" dirty="0"/>
              <a:t>–PENSA</a:t>
            </a:r>
            <a:r>
              <a:rPr lang="cs-CZ" b="1" dirty="0"/>
              <a:t>MENTO </a:t>
            </a:r>
            <a:endParaRPr lang="pt-PT" b="1" dirty="0"/>
          </a:p>
          <a:p>
            <a:r>
              <a:rPr lang="cs-CZ" dirty="0"/>
              <a:t>– NASCI</a:t>
            </a:r>
            <a:r>
              <a:rPr lang="cs-CZ" b="1" dirty="0"/>
              <a:t>MENTO</a:t>
            </a:r>
            <a:endParaRPr lang="pt-PT" b="1" dirty="0"/>
          </a:p>
          <a:p>
            <a:r>
              <a:rPr lang="cs-CZ" dirty="0"/>
              <a:t>– ALOJA</a:t>
            </a:r>
            <a:r>
              <a:rPr lang="cs-CZ" b="1" dirty="0"/>
              <a:t>MENTO </a:t>
            </a:r>
            <a:endParaRPr lang="pt-PT" b="1" dirty="0"/>
          </a:p>
          <a:p>
            <a:endParaRPr lang="cs-CZ" b="1" dirty="0"/>
          </a:p>
          <a:p>
            <a:r>
              <a:rPr lang="cs-CZ" b="1" dirty="0"/>
              <a:t> </a:t>
            </a:r>
            <a:r>
              <a:rPr lang="pt-PT" b="1" dirty="0"/>
              <a:t> </a:t>
            </a:r>
            <a:endParaRPr lang="cs-CZ" dirty="0"/>
          </a:p>
        </p:txBody>
      </p:sp>
      <p:pic>
        <p:nvPicPr>
          <p:cNvPr id="8196" name="Picture 4" descr="Os Dez Mandamentos | Dez mandamentos da lei de deus, Mandamentos de deus, Dez  mandamentos de deus">
            <a:extLst>
              <a:ext uri="{FF2B5EF4-FFF2-40B4-BE49-F238E27FC236}">
                <a16:creationId xmlns:a16="http://schemas.microsoft.com/office/drawing/2014/main" id="{A0EF3786-D3B8-43E1-82B8-F88E6B6E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" y="1883918"/>
            <a:ext cx="4210644" cy="48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FEFD27A-9A16-4B85-8B89-9BC726C9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3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1"/>
    </mc:Choice>
    <mc:Fallback xmlns="">
      <p:transition spd="slow" advTm="4408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SLOVESO + </a:t>
            </a:r>
            <a:r>
              <a:rPr lang="pt-PT" b="1" dirty="0"/>
              <a:t>MENTO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SENTIR – SENTI</a:t>
            </a:r>
            <a:r>
              <a:rPr lang="cs-CZ" b="1" dirty="0" err="1"/>
              <a:t>MENTO</a:t>
            </a:r>
            <a:r>
              <a:rPr lang="pt-PT" dirty="0"/>
              <a:t> (</a:t>
            </a:r>
            <a:r>
              <a:rPr lang="pt-PT" dirty="0" err="1"/>
              <a:t>SENTIMENT</a:t>
            </a:r>
            <a:r>
              <a:rPr lang="pt-PT" dirty="0"/>
              <a:t>- CIT</a:t>
            </a:r>
            <a:r>
              <a:rPr lang="cs-CZ" dirty="0"/>
              <a:t>, </a:t>
            </a:r>
            <a:r>
              <a:rPr lang="cs-CZ" b="1" dirty="0"/>
              <a:t>cítě</a:t>
            </a:r>
            <a:r>
              <a:rPr lang="cs-CZ" b="1" dirty="0">
                <a:highlight>
                  <a:srgbClr val="FFFF00"/>
                </a:highlight>
              </a:rPr>
              <a:t>ní</a:t>
            </a:r>
            <a:r>
              <a:rPr lang="pt-PT" b="1" dirty="0"/>
              <a:t>)</a:t>
            </a:r>
          </a:p>
          <a:p>
            <a:r>
              <a:rPr lang="cs-CZ" dirty="0"/>
              <a:t>MANDAR – MANDA</a:t>
            </a:r>
            <a:r>
              <a:rPr lang="cs-CZ" b="1" dirty="0"/>
              <a:t>MENTO ( </a:t>
            </a:r>
            <a:r>
              <a:rPr lang="cs-CZ" b="1" dirty="0" err="1"/>
              <a:t>mandamentos</a:t>
            </a:r>
            <a:r>
              <a:rPr lang="cs-CZ" b="1" dirty="0"/>
              <a:t>) </a:t>
            </a:r>
          </a:p>
          <a:p>
            <a:r>
              <a:rPr lang="cs-CZ" dirty="0"/>
              <a:t>PENSAR –PENSA</a:t>
            </a:r>
            <a:r>
              <a:rPr lang="cs-CZ" b="1" dirty="0"/>
              <a:t>MENTO – myslet  - myšle</a:t>
            </a:r>
            <a:r>
              <a:rPr lang="cs-CZ" b="1" dirty="0">
                <a:highlight>
                  <a:srgbClr val="FFFF00"/>
                </a:highlight>
              </a:rPr>
              <a:t>ní</a:t>
            </a:r>
          </a:p>
          <a:p>
            <a:r>
              <a:rPr lang="cs-CZ" dirty="0"/>
              <a:t>ALOJAR – ALOJA</a:t>
            </a:r>
            <a:r>
              <a:rPr lang="cs-CZ" b="1" dirty="0"/>
              <a:t>MENTO – ubytovat -ubytová</a:t>
            </a:r>
            <a:r>
              <a:rPr lang="cs-CZ" b="1" dirty="0">
                <a:highlight>
                  <a:srgbClr val="FFFF00"/>
                </a:highlight>
              </a:rPr>
              <a:t>ní</a:t>
            </a:r>
          </a:p>
          <a:p>
            <a:r>
              <a:rPr lang="cs-CZ" dirty="0"/>
              <a:t>NASCER – NASCI</a:t>
            </a:r>
            <a:r>
              <a:rPr lang="cs-CZ" b="1" dirty="0"/>
              <a:t>MENTO – narodit - naroze</a:t>
            </a:r>
            <a:r>
              <a:rPr lang="cs-CZ" b="1" dirty="0">
                <a:highlight>
                  <a:srgbClr val="FFFF00"/>
                </a:highlight>
              </a:rPr>
              <a:t>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3182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verbo </a:t>
            </a:r>
            <a:r>
              <a:rPr lang="pt-PT" b="1" dirty="0"/>
              <a:t>+ ÇÃO</a:t>
            </a:r>
            <a:endParaRPr lang="cs-CZ" b="1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E48E94-0550-407F-B4FA-1C16B37BD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dirty="0"/>
              <a:t>verbo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2699792" y="2736150"/>
            <a:ext cx="1613890" cy="2925098"/>
          </a:xfrm>
        </p:spPr>
        <p:txBody>
          <a:bodyPr/>
          <a:lstStyle/>
          <a:p>
            <a:pPr algn="r"/>
            <a:r>
              <a:rPr lang="pt-PT" dirty="0"/>
              <a:t>nomear</a:t>
            </a:r>
            <a:endParaRPr lang="pt-PT" b="1" dirty="0"/>
          </a:p>
          <a:p>
            <a:pPr algn="r"/>
            <a:r>
              <a:rPr lang="pt-PT" dirty="0"/>
              <a:t>calcular</a:t>
            </a:r>
            <a:endParaRPr lang="pt-PT" b="1" dirty="0"/>
          </a:p>
          <a:p>
            <a:pPr algn="r"/>
            <a:r>
              <a:rPr lang="pt-PT" dirty="0"/>
              <a:t>operar</a:t>
            </a:r>
            <a:endParaRPr lang="pt-PT" b="1" dirty="0"/>
          </a:p>
          <a:p>
            <a:pPr algn="r"/>
            <a:r>
              <a:rPr lang="pt-PT" dirty="0"/>
              <a:t>extrair</a:t>
            </a:r>
            <a:endParaRPr lang="pt-PT" b="1" dirty="0"/>
          </a:p>
          <a:p>
            <a:pPr algn="r"/>
            <a:r>
              <a:rPr lang="pt-PT" dirty="0"/>
              <a:t>abstrair</a:t>
            </a:r>
            <a:endParaRPr lang="cs-CZ" b="1" dirty="0"/>
          </a:p>
          <a:p>
            <a:pPr algn="r"/>
            <a:r>
              <a:rPr lang="pt-PT" dirty="0"/>
              <a:t>f</a:t>
            </a:r>
            <a:r>
              <a:rPr lang="cs-CZ" dirty="0" err="1"/>
              <a:t>ixar</a:t>
            </a:r>
            <a:endParaRPr lang="pt-PT" b="1" dirty="0"/>
          </a:p>
          <a:p>
            <a:endParaRPr lang="pt-PT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1D0D3E-15CD-4595-B083-1DF387DA3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i="1" dirty="0"/>
              <a:t>Processo, ação</a:t>
            </a:r>
            <a:endParaRPr lang="cs-CZ" i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212C85B-EAA5-4DDB-A0D1-0D60D9BEAC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PT" dirty="0"/>
              <a:t>– nomea</a:t>
            </a:r>
            <a:r>
              <a:rPr lang="pt-PT" b="1" dirty="0">
                <a:solidFill>
                  <a:schemeClr val="accent1"/>
                </a:solidFill>
              </a:rPr>
              <a:t>ção</a:t>
            </a:r>
            <a:r>
              <a:rPr lang="pt-PT" dirty="0"/>
              <a:t> </a:t>
            </a:r>
            <a:endParaRPr lang="pt-PT" b="1" dirty="0"/>
          </a:p>
          <a:p>
            <a:r>
              <a:rPr lang="pt-PT" dirty="0"/>
              <a:t>–  calcula</a:t>
            </a:r>
            <a:r>
              <a:rPr lang="pt-PT" b="1" dirty="0">
                <a:solidFill>
                  <a:schemeClr val="accent1"/>
                </a:solidFill>
              </a:rPr>
              <a:t>ção</a:t>
            </a:r>
            <a:r>
              <a:rPr lang="pt-PT" dirty="0"/>
              <a:t> </a:t>
            </a:r>
            <a:endParaRPr lang="pt-PT" b="1" dirty="0"/>
          </a:p>
          <a:p>
            <a:r>
              <a:rPr lang="pt-PT" dirty="0"/>
              <a:t>– opera</a:t>
            </a:r>
            <a:r>
              <a:rPr lang="pt-PT" b="1" dirty="0">
                <a:solidFill>
                  <a:schemeClr val="accent1"/>
                </a:solidFill>
              </a:rPr>
              <a:t>ção</a:t>
            </a:r>
            <a:r>
              <a:rPr lang="pt-PT" dirty="0"/>
              <a:t> </a:t>
            </a:r>
            <a:endParaRPr lang="pt-PT" b="1" dirty="0"/>
          </a:p>
          <a:p>
            <a:r>
              <a:rPr lang="pt-PT" dirty="0"/>
              <a:t>– extra</a:t>
            </a:r>
            <a:r>
              <a:rPr lang="pt-PT" b="1" dirty="0">
                <a:solidFill>
                  <a:schemeClr val="accent1"/>
                </a:solidFill>
              </a:rPr>
              <a:t>ção</a:t>
            </a:r>
            <a:r>
              <a:rPr lang="pt-PT" dirty="0"/>
              <a:t> </a:t>
            </a:r>
            <a:endParaRPr lang="pt-PT" b="1" dirty="0"/>
          </a:p>
          <a:p>
            <a:r>
              <a:rPr lang="pt-PT" dirty="0"/>
              <a:t>– abstra</a:t>
            </a:r>
            <a:r>
              <a:rPr lang="pt-PT" b="1" dirty="0">
                <a:solidFill>
                  <a:schemeClr val="accent1"/>
                </a:solidFill>
              </a:rPr>
              <a:t>ção</a:t>
            </a:r>
            <a:r>
              <a:rPr lang="pt-PT" dirty="0"/>
              <a:t> </a:t>
            </a:r>
            <a:endParaRPr lang="pt-PT" b="1" dirty="0"/>
          </a:p>
          <a:p>
            <a:r>
              <a:rPr lang="cs-CZ" dirty="0"/>
              <a:t>– fixa</a:t>
            </a:r>
            <a:r>
              <a:rPr lang="pt-PT" b="1" dirty="0" err="1">
                <a:solidFill>
                  <a:schemeClr val="accent1"/>
                </a:solidFill>
              </a:rPr>
              <a:t>ção</a:t>
            </a:r>
            <a:r>
              <a:rPr lang="pt-PT" dirty="0"/>
              <a:t> 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6121EA3-126F-4EB5-A487-BD331FA2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65</a:t>
            </a:fld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D38562D-5FA3-462F-6AE0-FE59A09F23D8}"/>
              </a:ext>
            </a:extLst>
          </p:cNvPr>
          <p:cNvSpPr/>
          <p:nvPr/>
        </p:nvSpPr>
        <p:spPr>
          <a:xfrm>
            <a:off x="988797" y="2993782"/>
            <a:ext cx="1706488" cy="17064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-</a:t>
            </a:r>
            <a:r>
              <a:rPr lang="pt-PT" dirty="0" err="1"/>
              <a:t>ace</a:t>
            </a:r>
            <a:endParaRPr lang="pt-PT" dirty="0"/>
          </a:p>
          <a:p>
            <a:pPr algn="ctr"/>
            <a:r>
              <a:rPr lang="pt-PT" dirty="0" err="1"/>
              <a:t>akce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722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8"/>
    </mc:Choice>
    <mc:Fallback xmlns="">
      <p:transition spd="slow" advTm="2450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verbo + </a:t>
            </a:r>
            <a:r>
              <a:rPr lang="pt-PT" b="1" dirty="0"/>
              <a:t>ANTE/ENTE</a:t>
            </a:r>
            <a:r>
              <a:rPr lang="pt-PT" dirty="0"/>
              <a:t> 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954AB9-8A57-4215-9842-CD13D5309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i="1" dirty="0"/>
              <a:t>verbo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/>
            <a:r>
              <a:rPr lang="pt-PT" dirty="0"/>
              <a:t>TOLERAR</a:t>
            </a:r>
            <a:endParaRPr lang="pt-PT" b="1" dirty="0"/>
          </a:p>
          <a:p>
            <a:pPr algn="r"/>
            <a:r>
              <a:rPr lang="pt-PT" dirty="0"/>
              <a:t>DOER</a:t>
            </a:r>
          </a:p>
          <a:p>
            <a:pPr algn="r"/>
            <a:r>
              <a:rPr lang="pt-PT" dirty="0"/>
              <a:t>RESISTIR</a:t>
            </a:r>
          </a:p>
          <a:p>
            <a:pPr algn="r"/>
            <a:r>
              <a:rPr lang="pt-PT" dirty="0"/>
              <a:t>REPUGNAR</a:t>
            </a:r>
          </a:p>
          <a:p>
            <a:pPr algn="r"/>
            <a:r>
              <a:rPr lang="pt-PT" dirty="0"/>
              <a:t>INTRIGAR</a:t>
            </a:r>
            <a:endParaRPr lang="pt-PT" b="1" dirty="0"/>
          </a:p>
          <a:p>
            <a:pPr algn="r"/>
            <a:r>
              <a:rPr lang="pt-PT" dirty="0"/>
              <a:t>INTEGRAR</a:t>
            </a:r>
            <a:endParaRPr lang="pt-PT" b="1" dirty="0"/>
          </a:p>
          <a:p>
            <a:pPr marL="0" indent="0">
              <a:buNone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6399B6-4E2B-4687-8FD9-4F6B1D806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i="1" dirty="0"/>
              <a:t>Adjetivo (qualidade)</a:t>
            </a:r>
            <a:endParaRPr lang="cs-CZ" i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FFADB5E-4E94-4198-B40F-751EE8D91A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t-PT" dirty="0"/>
              <a:t>- TOLER</a:t>
            </a:r>
            <a:r>
              <a:rPr lang="pt-PT" b="1" dirty="0">
                <a:solidFill>
                  <a:schemeClr val="accent1"/>
                </a:solidFill>
              </a:rPr>
              <a:t>ANTE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pt-PT" dirty="0"/>
              <a:t> </a:t>
            </a:r>
          </a:p>
          <a:p>
            <a:r>
              <a:rPr lang="pt-PT" dirty="0"/>
              <a:t>- REPUGN</a:t>
            </a:r>
            <a:r>
              <a:rPr lang="pt-PT" b="1" dirty="0">
                <a:solidFill>
                  <a:schemeClr val="accent1"/>
                </a:solidFill>
              </a:rPr>
              <a:t>ANTE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pt-PT" dirty="0"/>
              <a:t>  </a:t>
            </a:r>
            <a:r>
              <a:rPr lang="cs-CZ" dirty="0"/>
              <a:t> </a:t>
            </a:r>
            <a:endParaRPr lang="pt-PT" dirty="0"/>
          </a:p>
          <a:p>
            <a:r>
              <a:rPr lang="pt-PT" dirty="0"/>
              <a:t>- INTRIG</a:t>
            </a:r>
            <a:r>
              <a:rPr lang="pt-PT" b="1" dirty="0">
                <a:solidFill>
                  <a:schemeClr val="accent1"/>
                </a:solidFill>
              </a:rPr>
              <a:t>ANTE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/>
              <a:t> </a:t>
            </a:r>
            <a:r>
              <a:rPr lang="pt-PT" dirty="0"/>
              <a:t> </a:t>
            </a:r>
            <a:endParaRPr lang="pt-PT" b="1" dirty="0"/>
          </a:p>
          <a:p>
            <a:r>
              <a:rPr lang="pt-PT" dirty="0"/>
              <a:t>- INTEGR</a:t>
            </a:r>
            <a:r>
              <a:rPr lang="pt-PT" b="1" dirty="0">
                <a:solidFill>
                  <a:schemeClr val="accent1"/>
                </a:solidFill>
              </a:rPr>
              <a:t>ANTE</a:t>
            </a:r>
          </a:p>
          <a:p>
            <a:r>
              <a:rPr lang="pt-PT" b="1" dirty="0">
                <a:solidFill>
                  <a:schemeClr val="tx1"/>
                </a:solidFill>
              </a:rPr>
              <a:t>-</a:t>
            </a:r>
            <a:r>
              <a:rPr lang="pt-PT" b="1" dirty="0">
                <a:solidFill>
                  <a:schemeClr val="accent1"/>
                </a:solidFill>
              </a:rPr>
              <a:t> </a:t>
            </a:r>
            <a:r>
              <a:rPr lang="pt-PT" dirty="0"/>
              <a:t>DO</a:t>
            </a:r>
            <a:r>
              <a:rPr lang="pt-PT" b="1" dirty="0">
                <a:solidFill>
                  <a:schemeClr val="accent1"/>
                </a:solidFill>
              </a:rPr>
              <a:t>ENTE</a:t>
            </a:r>
          </a:p>
          <a:p>
            <a:r>
              <a:rPr lang="pt-PT" dirty="0"/>
              <a:t>- RESIST</a:t>
            </a:r>
            <a:r>
              <a:rPr lang="pt-PT" b="1" dirty="0">
                <a:solidFill>
                  <a:schemeClr val="accent1"/>
                </a:solidFill>
              </a:rPr>
              <a:t>ENTE, resistivo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/>
              <a:t> </a:t>
            </a:r>
            <a:r>
              <a:rPr lang="pt-PT" dirty="0"/>
              <a:t> </a:t>
            </a:r>
            <a:r>
              <a:rPr lang="cs-CZ" dirty="0"/>
              <a:t> </a:t>
            </a:r>
            <a:r>
              <a:rPr lang="pt-PT" dirty="0"/>
              <a:t> </a:t>
            </a:r>
            <a:endParaRPr lang="pt-PT" b="1" dirty="0"/>
          </a:p>
          <a:p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dirty="0"/>
              <a:t> </a:t>
            </a:r>
            <a:r>
              <a:rPr lang="pt-PT" dirty="0"/>
              <a:t> 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9FF7658-F8B4-4AF4-BBDD-5E5F3C7E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6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"/>
    </mc:Choice>
    <mc:Fallback xmlns="">
      <p:transition spd="slow" advTm="113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SLOVESO + </a:t>
            </a:r>
            <a:r>
              <a:rPr lang="pt-PT" b="1" dirty="0"/>
              <a:t>ANTE</a:t>
            </a:r>
            <a:r>
              <a:rPr lang="pt-PT" dirty="0"/>
              <a:t> (ANTNÍ</a:t>
            </a:r>
            <a:r>
              <a:rPr lang="cs-CZ" dirty="0"/>
              <a:t>, ÍCÍ</a:t>
            </a:r>
            <a:r>
              <a:rPr lang="pt-PT" dirty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TOLERAR  - TOLERANTE</a:t>
            </a:r>
            <a:r>
              <a:rPr lang="cs-CZ" dirty="0"/>
              <a:t> - tolera</a:t>
            </a:r>
            <a:r>
              <a:rPr lang="cs-CZ" b="1" dirty="0"/>
              <a:t>ntní</a:t>
            </a:r>
            <a:endParaRPr lang="pt-PT" b="1" dirty="0"/>
          </a:p>
          <a:p>
            <a:r>
              <a:rPr lang="pt-PT" dirty="0"/>
              <a:t>DOER – DOENTE</a:t>
            </a:r>
            <a:r>
              <a:rPr lang="cs-CZ" dirty="0"/>
              <a:t> – nemocný</a:t>
            </a:r>
            <a:r>
              <a:rPr lang="pt-PT" dirty="0"/>
              <a:t> </a:t>
            </a:r>
          </a:p>
          <a:p>
            <a:r>
              <a:rPr lang="pt-PT" dirty="0"/>
              <a:t>RESISTIR – RESISTENTE</a:t>
            </a:r>
            <a:r>
              <a:rPr lang="cs-CZ" dirty="0"/>
              <a:t> - reziste</a:t>
            </a:r>
            <a:r>
              <a:rPr lang="cs-CZ" b="1" dirty="0"/>
              <a:t>ntní</a:t>
            </a:r>
            <a:endParaRPr lang="pt-PT" dirty="0"/>
          </a:p>
          <a:p>
            <a:r>
              <a:rPr lang="pt-PT" dirty="0"/>
              <a:t>REPUGNAR – REPUGNANT</a:t>
            </a:r>
            <a:r>
              <a:rPr lang="cs-CZ" dirty="0"/>
              <a:t>E – odpuzují</a:t>
            </a:r>
            <a:r>
              <a:rPr lang="cs-CZ" b="1" dirty="0"/>
              <a:t>cí</a:t>
            </a:r>
            <a:r>
              <a:rPr lang="cs-CZ" dirty="0"/>
              <a:t>, </a:t>
            </a:r>
            <a:endParaRPr lang="pt-PT" dirty="0"/>
          </a:p>
          <a:p>
            <a:r>
              <a:rPr lang="pt-PT" dirty="0"/>
              <a:t>INTRIGAR – INTRIGANTE</a:t>
            </a:r>
            <a:r>
              <a:rPr lang="cs-CZ" dirty="0"/>
              <a:t> - intrikuj</a:t>
            </a:r>
            <a:r>
              <a:rPr lang="cs-CZ" b="1" dirty="0"/>
              <a:t>ící</a:t>
            </a:r>
            <a:endParaRPr lang="pt-PT" b="1" dirty="0"/>
          </a:p>
          <a:p>
            <a:r>
              <a:rPr lang="pt-PT" dirty="0"/>
              <a:t>INTEGRAR – INTEGRANTE</a:t>
            </a:r>
            <a:r>
              <a:rPr lang="cs-CZ" dirty="0"/>
              <a:t> - INTENGRUJ</a:t>
            </a:r>
            <a:r>
              <a:rPr lang="cs-CZ" b="1" dirty="0"/>
              <a:t>ÍCÍ</a:t>
            </a:r>
            <a:endParaRPr lang="pt-PT" b="1" dirty="0"/>
          </a:p>
          <a:p>
            <a:pPr marL="0" indent="0">
              <a:buNone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5501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VERBÁLNÍ SUFIXY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997152"/>
          </a:xfrm>
        </p:spPr>
        <p:txBody>
          <a:bodyPr/>
          <a:lstStyle/>
          <a:p>
            <a:r>
              <a:rPr lang="pt-PT" b="1" dirty="0"/>
              <a:t>AR				ER			IR</a:t>
            </a:r>
          </a:p>
          <a:p>
            <a:pPr marL="0" indent="0">
              <a:buNone/>
            </a:pPr>
            <a:r>
              <a:rPr lang="pt-PT" dirty="0"/>
              <a:t>   ESQUIAR			COMER		PARTIR</a:t>
            </a:r>
          </a:p>
          <a:p>
            <a:endParaRPr lang="pt-PT" dirty="0"/>
          </a:p>
          <a:p>
            <a:r>
              <a:rPr lang="pt-PT" dirty="0"/>
              <a:t>Krom toho také deminutivní a meteorologické: 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17438" y="4005064"/>
            <a:ext cx="4392488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-</a:t>
            </a:r>
            <a:r>
              <a:rPr lang="pt-PT" sz="3200" dirty="0"/>
              <a:t>ilhar, inhar, iscar</a:t>
            </a:r>
          </a:p>
          <a:p>
            <a:pPr algn="ctr"/>
            <a:r>
              <a:rPr lang="pt-PT" sz="3200" dirty="0"/>
              <a:t>dedilhar, apadrinhar, chuviscar</a:t>
            </a:r>
            <a:endParaRPr lang="cs-CZ" sz="3200" dirty="0"/>
          </a:p>
        </p:txBody>
      </p:sp>
      <p:sp>
        <p:nvSpPr>
          <p:cNvPr id="5" name="Ovál 4"/>
          <p:cNvSpPr/>
          <p:nvPr/>
        </p:nvSpPr>
        <p:spPr>
          <a:xfrm>
            <a:off x="5250839" y="3878609"/>
            <a:ext cx="3024336" cy="2286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dirty="0"/>
              <a:t> </a:t>
            </a:r>
            <a:r>
              <a:rPr lang="cs-CZ" sz="3200" dirty="0"/>
              <a:t>-</a:t>
            </a:r>
            <a:r>
              <a:rPr lang="pt-PT" sz="3200" dirty="0" err="1"/>
              <a:t>ecer</a:t>
            </a:r>
            <a:endParaRPr lang="pt-PT" sz="3200" dirty="0"/>
          </a:p>
          <a:p>
            <a:pPr algn="ctr"/>
            <a:r>
              <a:rPr lang="pt-PT" sz="3200" dirty="0"/>
              <a:t>amanhecer</a:t>
            </a:r>
          </a:p>
          <a:p>
            <a:pPr algn="ctr"/>
            <a:r>
              <a:rPr lang="pt-PT" sz="3200" dirty="0"/>
              <a:t>entardecer</a:t>
            </a:r>
          </a:p>
          <a:p>
            <a:pPr algn="ctr"/>
            <a:r>
              <a:rPr lang="pt-PT" sz="3200" dirty="0"/>
              <a:t>anoitecer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948399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3884" y="1059736"/>
            <a:ext cx="7530175" cy="122813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FFFFFF"/>
                </a:solidFill>
              </a:rPr>
              <a:t>SUFIXOS VERBAIS</a:t>
            </a:r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AB3AA8-E4B9-4F5A-82E2-9828D3FA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2944" y="5876412"/>
            <a:ext cx="2194560" cy="13970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69AB17-4F63-4355-9DDC-E7D4F4AB77F9}" type="slidenum">
              <a:rPr lang="cs-CZ" smtClean="0"/>
              <a:pPr>
                <a:lnSpc>
                  <a:spcPct val="90000"/>
                </a:lnSpc>
                <a:spcAft>
                  <a:spcPts val="600"/>
                </a:spcAft>
              </a:pPr>
              <a:t>69</a:t>
            </a:fld>
            <a:endParaRPr lang="cs-CZ"/>
          </a:p>
        </p:txBody>
      </p:sp>
      <p:pic>
        <p:nvPicPr>
          <p:cNvPr id="19" name="Grafický objekt 1">
            <a:extLst>
              <a:ext uri="{FF2B5EF4-FFF2-40B4-BE49-F238E27FC236}">
                <a16:creationId xmlns:a16="http://schemas.microsoft.com/office/drawing/2014/main" id="{6E4B8E88-7AF7-4CDC-A12C-7109F6C3C25C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730" y="2804432"/>
            <a:ext cx="5760640" cy="3801466"/>
          </a:xfrm>
          <a:prstGeom prst="rect">
            <a:avLst/>
          </a:prstGeom>
        </p:spPr>
      </p:pic>
      <p:pic>
        <p:nvPicPr>
          <p:cNvPr id="20" name="Online médium 19" title="Dire Straits - Why Worry (aula de violão fingerstyle)">
            <a:hlinkClick r:id="" action="ppaction://media"/>
            <a:extLst>
              <a:ext uri="{FF2B5EF4-FFF2-40B4-BE49-F238E27FC236}">
                <a16:creationId xmlns:a16="http://schemas.microsoft.com/office/drawing/2014/main" id="{67C459BD-392A-4BF0-B108-90C49178323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400224" y="4224116"/>
            <a:ext cx="2540000" cy="1435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3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2"/>
    </mc:Choice>
    <mc:Fallback xmlns="">
      <p:transition spd="slow" advTm="6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840" objId="20"/>
        <p14:triggerEvt type="onClick" time="33840" objId="20"/>
        <p14:triggerEvt type="onClick" time="37291" objId="20"/>
        <p14:triggerEvt type="onClick" time="40189" objId="20"/>
        <p14:triggerEvt type="onClick" time="53795" objId="20"/>
        <p14:stopEvt time="56666" objId="20"/>
        <p14:playEvt time="56681" objId="20"/>
        <p14:pauseEvt time="60098" objId="20"/>
        <p14:stopEvt time="60098" objId="2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800">
                <a:solidFill>
                  <a:srgbClr val="FFFFFF"/>
                </a:solidFill>
              </a:rPr>
              <a:t>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/>
          </a:bodyPr>
          <a:lstStyle/>
          <a:p>
            <a:endParaRPr lang="cs-CZ" dirty="0"/>
          </a:p>
          <a:p>
            <a:pPr algn="just"/>
            <a:r>
              <a:rPr lang="cs-CZ" dirty="0"/>
              <a:t>-je tvoření slov s novým věcným významem pomocí </a:t>
            </a:r>
            <a:r>
              <a:rPr lang="cs-CZ" b="1" dirty="0"/>
              <a:t>předpon, přípon i předpon a přípon </a:t>
            </a:r>
            <a:r>
              <a:rPr lang="cs-CZ" dirty="0"/>
              <a:t>zároveň. Odvozená slova se nazývají </a:t>
            </a:r>
            <a:r>
              <a:rPr lang="cs-CZ" b="1" i="1" dirty="0"/>
              <a:t>deriváty</a:t>
            </a:r>
            <a:endParaRPr lang="cs-CZ" dirty="0"/>
          </a:p>
          <a:p>
            <a:pPr algn="just"/>
            <a:r>
              <a:rPr lang="cs-CZ" dirty="0"/>
              <a:t>- jak sufixy, tak prefixy tvoří nová slova, která si zachovávají vesměs pravidelně vztah k původnímu významu kořene, 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74573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ADERBIÁLNÍ SUFIX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/>
              <a:t>MENTE </a:t>
            </a:r>
          </a:p>
          <a:p>
            <a:r>
              <a:rPr lang="pt-PT" dirty="0"/>
              <a:t>Lindo – linda – linda</a:t>
            </a:r>
            <a:r>
              <a:rPr lang="pt-PT" b="1" dirty="0"/>
              <a:t>mente</a:t>
            </a:r>
          </a:p>
          <a:p>
            <a:r>
              <a:rPr lang="pt-PT" dirty="0"/>
              <a:t>Franco – franca – franca</a:t>
            </a:r>
            <a:r>
              <a:rPr lang="pt-PT" b="1" dirty="0"/>
              <a:t>mente</a:t>
            </a:r>
          </a:p>
          <a:p>
            <a:r>
              <a:rPr lang="pt-PT" dirty="0"/>
              <a:t>Leve – leve- leve</a:t>
            </a:r>
            <a:r>
              <a:rPr lang="pt-PT" b="1" dirty="0"/>
              <a:t>mente</a:t>
            </a:r>
            <a:endParaRPr lang="cs-CZ" b="1" dirty="0"/>
          </a:p>
          <a:p>
            <a:r>
              <a:rPr lang="cs-CZ" dirty="0" err="1"/>
              <a:t>Feliz</a:t>
            </a:r>
            <a:r>
              <a:rPr lang="cs-CZ" dirty="0"/>
              <a:t> – </a:t>
            </a:r>
            <a:r>
              <a:rPr lang="cs-CZ" dirty="0" err="1"/>
              <a:t>feliz</a:t>
            </a:r>
            <a:r>
              <a:rPr lang="cs-CZ" dirty="0"/>
              <a:t> - </a:t>
            </a:r>
            <a:r>
              <a:rPr lang="cs-CZ" dirty="0" err="1"/>
              <a:t>feliz</a:t>
            </a:r>
            <a:r>
              <a:rPr lang="cs-CZ" b="1" dirty="0" err="1"/>
              <a:t>mente</a:t>
            </a:r>
            <a:endParaRPr lang="pt-PT" b="1" dirty="0"/>
          </a:p>
          <a:p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421B4ED-2807-4442-BA9C-9BD598CE23F1}"/>
              </a:ext>
            </a:extLst>
          </p:cNvPr>
          <p:cNvSpPr/>
          <p:nvPr/>
        </p:nvSpPr>
        <p:spPr>
          <a:xfrm>
            <a:off x="4495049" y="1484784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-</a:t>
            </a:r>
            <a:r>
              <a:rPr lang="cs-CZ" sz="2400" b="1" dirty="0" err="1">
                <a:highlight>
                  <a:srgbClr val="FF0000"/>
                </a:highlight>
              </a:rPr>
              <a:t>a</a:t>
            </a:r>
            <a:r>
              <a:rPr lang="cs-CZ" sz="2400" b="1" dirty="0" err="1"/>
              <a:t>mente</a:t>
            </a:r>
            <a:endParaRPr lang="cs-CZ" sz="24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23652BAA-49B7-4857-97AF-4F9FB0F7A529}"/>
              </a:ext>
            </a:extLst>
          </p:cNvPr>
          <p:cNvSpPr/>
          <p:nvPr/>
        </p:nvSpPr>
        <p:spPr>
          <a:xfrm>
            <a:off x="4495048" y="3334163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-</a:t>
            </a:r>
            <a:r>
              <a:rPr lang="cs-CZ" sz="2400" b="1" dirty="0" err="1">
                <a:highlight>
                  <a:srgbClr val="FF0000"/>
                </a:highlight>
              </a:rPr>
              <a:t>e</a:t>
            </a:r>
            <a:r>
              <a:rPr lang="cs-CZ" sz="2400" b="1" dirty="0" err="1"/>
              <a:t>mente</a:t>
            </a:r>
            <a:endParaRPr lang="cs-CZ" sz="2400" b="1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DEF1438-37F6-4BED-A822-30AA61EF12CA}"/>
              </a:ext>
            </a:extLst>
          </p:cNvPr>
          <p:cNvSpPr/>
          <p:nvPr/>
        </p:nvSpPr>
        <p:spPr>
          <a:xfrm>
            <a:off x="4355976" y="5244029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-</a:t>
            </a:r>
            <a:r>
              <a:rPr lang="cs-CZ" sz="2400" b="1" dirty="0">
                <a:highlight>
                  <a:srgbClr val="FF0000"/>
                </a:highlight>
              </a:rPr>
              <a:t>(-)</a:t>
            </a:r>
            <a:r>
              <a:rPr lang="cs-CZ" sz="2400" b="1" dirty="0"/>
              <a:t> </a:t>
            </a:r>
            <a:r>
              <a:rPr lang="cs-CZ" sz="2400" b="1" dirty="0" err="1"/>
              <a:t>mente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315122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pt-PT" sz="2400" b="1">
                <a:solidFill>
                  <a:srgbClr val="FFFFFF"/>
                </a:solidFill>
              </a:rPr>
              <a:t>PARASYNTETICKÁ DERIVACE</a:t>
            </a:r>
            <a:endParaRPr lang="cs-CZ" sz="2400" b="1">
              <a:solidFill>
                <a:srgbClr val="FFFF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35895" y="936711"/>
            <a:ext cx="4936889" cy="3140361"/>
          </a:xfrm>
        </p:spPr>
        <p:txBody>
          <a:bodyPr anchor="ctr">
            <a:normAutofit/>
          </a:bodyPr>
          <a:lstStyle/>
          <a:p>
            <a:r>
              <a:rPr lang="cs-CZ" b="1" i="1" dirty="0" err="1"/>
              <a:t>Parasyntetická</a:t>
            </a:r>
            <a:r>
              <a:rPr lang="cs-CZ" b="1" i="1" dirty="0"/>
              <a:t> derivace</a:t>
            </a:r>
            <a:r>
              <a:rPr lang="cs-CZ" dirty="0"/>
              <a:t> je slovotvorný proces, při kterém je ke slovu připojen současně sufix a prefix </a:t>
            </a:r>
            <a:r>
              <a:rPr lang="cs-CZ" b="1" dirty="0"/>
              <a:t>[</a:t>
            </a:r>
            <a:r>
              <a:rPr lang="cs-CZ" b="1" dirty="0" err="1"/>
              <a:t>aRa</a:t>
            </a:r>
            <a:r>
              <a:rPr lang="cs-CZ" b="1" dirty="0"/>
              <a:t>]</a:t>
            </a:r>
            <a:r>
              <a:rPr lang="cs-CZ" dirty="0"/>
              <a:t>. </a:t>
            </a:r>
            <a:r>
              <a:rPr lang="cs-CZ" b="1" i="1" dirty="0" err="1"/>
              <a:t>Parasyntéza</a:t>
            </a:r>
            <a:r>
              <a:rPr lang="cs-CZ" dirty="0"/>
              <a:t> je slovo řeckého původu, které je složeno z </a:t>
            </a:r>
            <a:r>
              <a:rPr lang="cs-CZ" i="1" dirty="0"/>
              <a:t>pára</a:t>
            </a:r>
            <a:r>
              <a:rPr lang="cs-CZ" dirty="0"/>
              <a:t> (=juxtapozice, stavění vedle sebe) a </a:t>
            </a:r>
            <a:r>
              <a:rPr lang="cs-CZ" i="1" dirty="0" err="1"/>
              <a:t>synthetikós</a:t>
            </a:r>
            <a:r>
              <a:rPr lang="cs-CZ" dirty="0"/>
              <a:t> (to, co se připojuje). 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6432533" y="5118275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3200" b="1" dirty="0"/>
              <a:t>-</a:t>
            </a:r>
            <a:r>
              <a:rPr lang="pt-PT" sz="3200" b="1" dirty="0">
                <a:highlight>
                  <a:srgbClr val="FF0000"/>
                </a:highlight>
              </a:rPr>
              <a:t>a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3537228" y="5102222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3600" b="1" dirty="0"/>
              <a:t>-</a:t>
            </a:r>
            <a:r>
              <a:rPr lang="pt-PT" sz="3600" b="1" dirty="0">
                <a:highlight>
                  <a:srgbClr val="FF0000"/>
                </a:highlight>
              </a:rPr>
              <a:t>a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5047744" y="4073802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PT" sz="3600" b="1" dirty="0">
                <a:highlight>
                  <a:srgbClr val="00FF00"/>
                </a:highlight>
              </a:rPr>
              <a:t>R</a:t>
            </a:r>
            <a:endParaRPr lang="cs-CZ" sz="3600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805642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PARASYNTETICKÁ DERIVACE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993394"/>
            <a:ext cx="8001000" cy="1658198"/>
          </a:xfrm>
        </p:spPr>
        <p:txBody>
          <a:bodyPr/>
          <a:lstStyle/>
          <a:p>
            <a:r>
              <a:rPr lang="cs-CZ" b="1" i="1" dirty="0" err="1"/>
              <a:t>Parasyntetická</a:t>
            </a:r>
            <a:r>
              <a:rPr lang="cs-CZ" b="1" i="1" dirty="0"/>
              <a:t> derivace</a:t>
            </a:r>
            <a:r>
              <a:rPr lang="cs-CZ" dirty="0"/>
              <a:t> je slovotvorný proces, při kterém je ke slovu připojen současně sufix a prefix </a:t>
            </a:r>
            <a:r>
              <a:rPr lang="cs-CZ" b="1" dirty="0"/>
              <a:t>[</a:t>
            </a:r>
            <a:r>
              <a:rPr lang="cs-CZ" b="1" dirty="0" err="1"/>
              <a:t>aRa</a:t>
            </a:r>
            <a:r>
              <a:rPr lang="cs-CZ" b="1" dirty="0"/>
              <a:t>]</a:t>
            </a:r>
            <a:r>
              <a:rPr lang="cs-CZ" dirty="0"/>
              <a:t>. </a:t>
            </a:r>
            <a:r>
              <a:rPr lang="cs-CZ" b="1" i="1" dirty="0" err="1"/>
              <a:t>Parasyntéza</a:t>
            </a:r>
            <a:r>
              <a:rPr lang="cs-CZ" dirty="0"/>
              <a:t> je slovo řeckého původu, které je složeno z </a:t>
            </a:r>
            <a:r>
              <a:rPr lang="cs-CZ" i="1" dirty="0"/>
              <a:t>pára</a:t>
            </a:r>
            <a:r>
              <a:rPr lang="cs-CZ" dirty="0"/>
              <a:t> (=juxtapozice, stavění vedle sebe) a </a:t>
            </a:r>
            <a:r>
              <a:rPr lang="cs-CZ" i="1" dirty="0" err="1"/>
              <a:t>synthetikós</a:t>
            </a:r>
            <a:r>
              <a:rPr lang="cs-CZ" dirty="0"/>
              <a:t> (to, co se připojuje). 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4634106" y="4585778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-</a:t>
            </a:r>
            <a:r>
              <a:rPr lang="pt-PT" sz="3200" b="1" dirty="0">
                <a:highlight>
                  <a:srgbClr val="FF0000"/>
                </a:highlight>
              </a:rPr>
              <a:t>ar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1655433" y="4537955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/>
              <a:t>-</a:t>
            </a:r>
            <a:r>
              <a:rPr lang="pt-PT" sz="3600" b="1" dirty="0" err="1">
                <a:highlight>
                  <a:srgbClr val="FF0000"/>
                </a:highlight>
              </a:rPr>
              <a:t>re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3203848" y="3721650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>
                <a:highlight>
                  <a:srgbClr val="00FF00"/>
                </a:highlight>
              </a:rPr>
              <a:t>pátria</a:t>
            </a:r>
            <a:endParaRPr lang="cs-CZ" sz="3600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734778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47990"/>
            <a:ext cx="8079581" cy="1658198"/>
          </a:xfrm>
        </p:spPr>
        <p:txBody>
          <a:bodyPr/>
          <a:lstStyle/>
          <a:p>
            <a:pPr algn="ctr"/>
            <a:r>
              <a:rPr lang="pt-PT" b="1" dirty="0" err="1"/>
              <a:t>Circunfixação</a:t>
            </a:r>
            <a:r>
              <a:rPr lang="pt-PT" b="1" dirty="0"/>
              <a:t> – exemplo </a:t>
            </a:r>
            <a:endParaRPr lang="cs-CZ" b="1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3019140" y="3229263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-</a:t>
            </a:r>
            <a:r>
              <a:rPr lang="pt-PT" sz="3200" b="1" dirty="0">
                <a:highlight>
                  <a:srgbClr val="FF0000"/>
                </a:highlight>
              </a:rPr>
              <a:t>ar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907771" y="3229262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 err="1">
                <a:highlight>
                  <a:srgbClr val="FF0000"/>
                </a:highlight>
              </a:rPr>
              <a:t>re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2067653" y="1990828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 err="1">
                <a:highlight>
                  <a:srgbClr val="00FF00"/>
                </a:highlight>
              </a:rPr>
              <a:t>patria</a:t>
            </a:r>
            <a:endParaRPr lang="cs-CZ" sz="3600" b="1" dirty="0">
              <a:highlight>
                <a:srgbClr val="00FF00"/>
              </a:highlight>
            </a:endParaRPr>
          </a:p>
        </p:txBody>
      </p:sp>
      <p:pic>
        <p:nvPicPr>
          <p:cNvPr id="6146" name="Picture 2" descr="Repatriar - Dicio, Dicionário Online de Português">
            <a:extLst>
              <a:ext uri="{FF2B5EF4-FFF2-40B4-BE49-F238E27FC236}">
                <a16:creationId xmlns:a16="http://schemas.microsoft.com/office/drawing/2014/main" id="{8FD2A800-9C53-48EC-A95F-9874A9668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58" y="1747258"/>
            <a:ext cx="2894895" cy="21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patriação de brasileiros no continente africano - YouTube">
            <a:extLst>
              <a:ext uri="{FF2B5EF4-FFF2-40B4-BE49-F238E27FC236}">
                <a16:creationId xmlns:a16="http://schemas.microsoft.com/office/drawing/2014/main" id="{DDC29D6C-6CE8-4B76-A601-34AA51BE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97" y="4026553"/>
            <a:ext cx="3324882" cy="186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A3C141-3D9C-4D8E-A5B7-CFE5B10C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0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9"/>
    </mc:Choice>
    <mc:Fallback xmlns="">
      <p:transition spd="slow" advTm="15879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Circunfixação</a:t>
            </a:r>
            <a:r>
              <a:rPr lang="pt-PT" b="1" dirty="0"/>
              <a:t> – exemplo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3500163" y="3933056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-</a:t>
            </a:r>
            <a:r>
              <a:rPr lang="cs-CZ" sz="3200" b="1" dirty="0" err="1">
                <a:highlight>
                  <a:srgbClr val="FF0000"/>
                </a:highlight>
              </a:rPr>
              <a:t>ado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971600" y="3933056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FF0000"/>
                </a:highlight>
              </a:rPr>
              <a:t>des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2397335" y="3031279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00FF00"/>
                </a:highlight>
              </a:rPr>
              <a:t>alma</a:t>
            </a:r>
          </a:p>
        </p:txBody>
      </p:sp>
      <p:pic>
        <p:nvPicPr>
          <p:cNvPr id="4098" name="Picture 2" descr="Lyrics to the song Miséria escravatura - Desalmado">
            <a:extLst>
              <a:ext uri="{FF2B5EF4-FFF2-40B4-BE49-F238E27FC236}">
                <a16:creationId xmlns:a16="http://schemas.microsoft.com/office/drawing/2014/main" id="{B4DE738B-9ADB-48BA-AC71-9FADDEF6F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58" y="430385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nónimos y Antónimos de Desalmado - 39 Sinónimos y 15 Antónimos para  Desalmado">
            <a:extLst>
              <a:ext uri="{FF2B5EF4-FFF2-40B4-BE49-F238E27FC236}">
                <a16:creationId xmlns:a16="http://schemas.microsoft.com/office/drawing/2014/main" id="{EA6C6261-BF71-4FAB-89F2-79981E15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85" y="1789931"/>
            <a:ext cx="2411331" cy="24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04A355-BA04-4F48-9582-B838BEE3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2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3"/>
    </mc:Choice>
    <mc:Fallback xmlns="">
      <p:transition spd="slow" advTm="24983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PARASYNTETICKÁ DERIVACE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993394"/>
            <a:ext cx="8001000" cy="1658198"/>
          </a:xfrm>
        </p:spPr>
        <p:txBody>
          <a:bodyPr/>
          <a:lstStyle/>
          <a:p>
            <a:r>
              <a:rPr lang="cs-CZ" b="1" i="1" dirty="0" err="1"/>
              <a:t>Parasyntetická</a:t>
            </a:r>
            <a:r>
              <a:rPr lang="cs-CZ" b="1" i="1" dirty="0"/>
              <a:t> derivace</a:t>
            </a:r>
            <a:r>
              <a:rPr lang="cs-CZ" dirty="0"/>
              <a:t> je slovotvorný proces, při kterém je ke slovu připojen současně sufix a prefix </a:t>
            </a:r>
            <a:r>
              <a:rPr lang="cs-CZ" b="1" dirty="0"/>
              <a:t>[</a:t>
            </a:r>
            <a:r>
              <a:rPr lang="cs-CZ" b="1" dirty="0" err="1"/>
              <a:t>aRa</a:t>
            </a:r>
            <a:r>
              <a:rPr lang="cs-CZ" b="1" dirty="0"/>
              <a:t>]</a:t>
            </a:r>
            <a:r>
              <a:rPr lang="cs-CZ" dirty="0"/>
              <a:t>. </a:t>
            </a:r>
            <a:r>
              <a:rPr lang="cs-CZ" b="1" i="1" dirty="0" err="1"/>
              <a:t>Parasyntéza</a:t>
            </a:r>
            <a:r>
              <a:rPr lang="cs-CZ" dirty="0"/>
              <a:t> je slovo řeckého původu, které je složeno z </a:t>
            </a:r>
            <a:r>
              <a:rPr lang="cs-CZ" i="1" dirty="0"/>
              <a:t>pára</a:t>
            </a:r>
            <a:r>
              <a:rPr lang="cs-CZ" dirty="0"/>
              <a:t> (=juxtapozice, stavění vedle sebe) a </a:t>
            </a:r>
            <a:r>
              <a:rPr lang="cs-CZ" i="1" dirty="0" err="1"/>
              <a:t>synthetikós</a:t>
            </a:r>
            <a:r>
              <a:rPr lang="cs-CZ" dirty="0"/>
              <a:t> (to, co se připojuje). 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4634106" y="4585778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-</a:t>
            </a:r>
            <a:r>
              <a:rPr lang="cs-CZ" sz="3200" b="1" dirty="0" err="1">
                <a:highlight>
                  <a:srgbClr val="FF0000"/>
                </a:highlight>
              </a:rPr>
              <a:t>ado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1655433" y="4537955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/>
              <a:t>-</a:t>
            </a:r>
            <a:r>
              <a:rPr lang="cs-CZ" sz="3600" b="1" dirty="0">
                <a:highlight>
                  <a:srgbClr val="FF0000"/>
                </a:highlight>
              </a:rPr>
              <a:t>des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3203848" y="3721650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00FF00"/>
                </a:highlight>
              </a:rPr>
              <a:t>alma</a:t>
            </a:r>
          </a:p>
        </p:txBody>
      </p:sp>
    </p:spTree>
    <p:extLst>
      <p:ext uri="{BB962C8B-B14F-4D97-AF65-F5344CB8AC3E}">
        <p14:creationId xmlns:p14="http://schemas.microsoft.com/office/powerpoint/2010/main" val="6579276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PARASYNTETICKÁ DERIVACE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993394"/>
            <a:ext cx="8001000" cy="1658198"/>
          </a:xfrm>
        </p:spPr>
        <p:txBody>
          <a:bodyPr/>
          <a:lstStyle/>
          <a:p>
            <a:r>
              <a:rPr lang="cs-CZ" b="1" i="1" dirty="0" err="1"/>
              <a:t>Parasyntetická</a:t>
            </a:r>
            <a:r>
              <a:rPr lang="cs-CZ" b="1" i="1" dirty="0"/>
              <a:t> derivace</a:t>
            </a:r>
            <a:r>
              <a:rPr lang="cs-CZ" dirty="0"/>
              <a:t> je slovotvorný proces, při kterém je ke slovu připojen současně sufix a prefix </a:t>
            </a:r>
            <a:r>
              <a:rPr lang="cs-CZ" b="1" dirty="0"/>
              <a:t>[</a:t>
            </a:r>
            <a:r>
              <a:rPr lang="cs-CZ" b="1" dirty="0" err="1"/>
              <a:t>aRa</a:t>
            </a:r>
            <a:r>
              <a:rPr lang="cs-CZ" b="1" dirty="0"/>
              <a:t>]</a:t>
            </a:r>
            <a:r>
              <a:rPr lang="cs-CZ" dirty="0"/>
              <a:t>. </a:t>
            </a:r>
            <a:r>
              <a:rPr lang="cs-CZ" b="1" i="1" dirty="0" err="1"/>
              <a:t>Parasyntéza</a:t>
            </a:r>
            <a:r>
              <a:rPr lang="cs-CZ" dirty="0"/>
              <a:t> je slovo řeckého původu, které je složeno z </a:t>
            </a:r>
            <a:r>
              <a:rPr lang="cs-CZ" i="1" dirty="0"/>
              <a:t>pára</a:t>
            </a:r>
            <a:r>
              <a:rPr lang="cs-CZ" dirty="0"/>
              <a:t> (=juxtapozice, stavění vedle sebe) a </a:t>
            </a:r>
            <a:r>
              <a:rPr lang="cs-CZ" i="1" dirty="0" err="1"/>
              <a:t>synthetikós</a:t>
            </a:r>
            <a:r>
              <a:rPr lang="cs-CZ" dirty="0"/>
              <a:t> (to, co se připojuje). 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4634106" y="4585778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-</a:t>
            </a:r>
            <a:r>
              <a:rPr lang="pt-PT" sz="3200" b="1" dirty="0" err="1">
                <a:highlight>
                  <a:srgbClr val="FF0000"/>
                </a:highlight>
              </a:rPr>
              <a:t>oar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1655433" y="4537955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/>
              <a:t>-</a:t>
            </a:r>
            <a:r>
              <a:rPr lang="pt-PT" sz="3600" b="1" dirty="0">
                <a:highlight>
                  <a:srgbClr val="FF0000"/>
                </a:highlight>
              </a:rPr>
              <a:t>a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3203848" y="3721650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highlight>
                  <a:srgbClr val="00FF00"/>
                </a:highlight>
              </a:rPr>
              <a:t>b</a:t>
            </a:r>
            <a:r>
              <a:rPr lang="cs-CZ" sz="2800" b="1" dirty="0" err="1">
                <a:highlight>
                  <a:srgbClr val="00FF00"/>
                </a:highlight>
              </a:rPr>
              <a:t>ot</a:t>
            </a:r>
            <a:r>
              <a:rPr lang="pt-PT" sz="2800" b="1" dirty="0">
                <a:highlight>
                  <a:srgbClr val="00FF00"/>
                </a:highlight>
              </a:rPr>
              <a:t>(</a:t>
            </a:r>
            <a:r>
              <a:rPr lang="pt-PT" sz="2800" b="1" dirty="0" err="1">
                <a:highlight>
                  <a:srgbClr val="00FF00"/>
                </a:highlight>
              </a:rPr>
              <a:t>ão</a:t>
            </a:r>
            <a:r>
              <a:rPr lang="pt-PT" sz="2800" b="1" dirty="0">
                <a:highlight>
                  <a:srgbClr val="00FF00"/>
                </a:highlight>
              </a:rPr>
              <a:t>)</a:t>
            </a:r>
            <a:endParaRPr lang="cs-CZ" sz="2800" b="1" dirty="0">
              <a:highlight>
                <a:srgbClr val="00FF00"/>
              </a:highlight>
            </a:endParaRPr>
          </a:p>
        </p:txBody>
      </p:sp>
      <p:pic>
        <p:nvPicPr>
          <p:cNvPr id="13314" name="Picture 2" descr="Botões KR Aviamentos - Casa das Linhas Londrina">
            <a:extLst>
              <a:ext uri="{FF2B5EF4-FFF2-40B4-BE49-F238E27FC236}">
                <a16:creationId xmlns:a16="http://schemas.microsoft.com/office/drawing/2014/main" id="{913485CD-0B69-4AAF-9F8A-DB51DBBC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238" y="325895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2826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b="1" dirty="0" err="1"/>
              <a:t>Circunfixação</a:t>
            </a:r>
            <a:r>
              <a:rPr lang="pt-PT" b="1" dirty="0"/>
              <a:t> – exemplo</a:t>
            </a:r>
            <a:endParaRPr lang="cs-CZ" b="1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4211961" y="3397289"/>
            <a:ext cx="1872208" cy="1625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-</a:t>
            </a:r>
            <a:r>
              <a:rPr lang="pt-PT" sz="3200" b="1" dirty="0" err="1">
                <a:highlight>
                  <a:srgbClr val="FF0000"/>
                </a:highlight>
              </a:rPr>
              <a:t>oar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1510613" y="3294461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>
                <a:highlight>
                  <a:srgbClr val="FF0000"/>
                </a:highlight>
              </a:rPr>
              <a:t>a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2987824" y="2564871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b="1" dirty="0">
                <a:highlight>
                  <a:srgbClr val="00FF00"/>
                </a:highlight>
              </a:rPr>
              <a:t>b</a:t>
            </a:r>
            <a:r>
              <a:rPr lang="cs-CZ" sz="2800" b="1" dirty="0" err="1">
                <a:highlight>
                  <a:srgbClr val="00FF00"/>
                </a:highlight>
              </a:rPr>
              <a:t>ot</a:t>
            </a:r>
            <a:r>
              <a:rPr lang="pt-PT" sz="2800" b="1" dirty="0">
                <a:highlight>
                  <a:srgbClr val="00FF00"/>
                </a:highlight>
              </a:rPr>
              <a:t>(</a:t>
            </a:r>
            <a:r>
              <a:rPr lang="pt-PT" sz="2800" b="1" dirty="0" err="1">
                <a:highlight>
                  <a:srgbClr val="00FF00"/>
                </a:highlight>
              </a:rPr>
              <a:t>ão</a:t>
            </a:r>
            <a:r>
              <a:rPr lang="pt-PT" sz="2800" b="1" dirty="0">
                <a:highlight>
                  <a:srgbClr val="00FF00"/>
                </a:highlight>
              </a:rPr>
              <a:t>)</a:t>
            </a:r>
            <a:endParaRPr lang="cs-CZ" sz="2800" b="1" dirty="0">
              <a:highlight>
                <a:srgbClr val="00FF00"/>
              </a:highlight>
            </a:endParaRPr>
          </a:p>
        </p:txBody>
      </p:sp>
      <p:pic>
        <p:nvPicPr>
          <p:cNvPr id="13314" name="Picture 2" descr="Botões KR Aviamentos - Casa das Linhas Londrina">
            <a:extLst>
              <a:ext uri="{FF2B5EF4-FFF2-40B4-BE49-F238E27FC236}">
                <a16:creationId xmlns:a16="http://schemas.microsoft.com/office/drawing/2014/main" id="{913485CD-0B69-4AAF-9F8A-DB51DBBC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25" y="450912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ordList - Translation of the word abotono">
            <a:extLst>
              <a:ext uri="{FF2B5EF4-FFF2-40B4-BE49-F238E27FC236}">
                <a16:creationId xmlns:a16="http://schemas.microsoft.com/office/drawing/2014/main" id="{F93F5622-F0C4-46DE-A0C1-1918ADC3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30" y="23971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F0367B-721E-454E-9FB8-75291E85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8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8"/>
    </mc:Choice>
    <mc:Fallback xmlns="">
      <p:transition spd="slow" advTm="7788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PARASYNTETICKÁ DERIVACE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993394"/>
            <a:ext cx="8001000" cy="1658198"/>
          </a:xfrm>
        </p:spPr>
        <p:txBody>
          <a:bodyPr/>
          <a:lstStyle/>
          <a:p>
            <a:r>
              <a:rPr lang="cs-CZ" b="1" i="1" dirty="0" err="1"/>
              <a:t>Parasyntetická</a:t>
            </a:r>
            <a:r>
              <a:rPr lang="cs-CZ" b="1" i="1" dirty="0"/>
              <a:t> derivace</a:t>
            </a:r>
            <a:r>
              <a:rPr lang="cs-CZ" dirty="0"/>
              <a:t> je slovotvorný proces, při kterém je ke slovu připojen současně sufix a prefix </a:t>
            </a:r>
            <a:r>
              <a:rPr lang="cs-CZ" b="1" dirty="0"/>
              <a:t>[</a:t>
            </a:r>
            <a:r>
              <a:rPr lang="cs-CZ" b="1" dirty="0" err="1"/>
              <a:t>aRa</a:t>
            </a:r>
            <a:r>
              <a:rPr lang="cs-CZ" b="1" dirty="0"/>
              <a:t>]</a:t>
            </a:r>
            <a:r>
              <a:rPr lang="cs-CZ" dirty="0"/>
              <a:t>. </a:t>
            </a:r>
            <a:r>
              <a:rPr lang="cs-CZ" b="1" i="1" dirty="0" err="1"/>
              <a:t>Parasyntéza</a:t>
            </a:r>
            <a:r>
              <a:rPr lang="cs-CZ" dirty="0"/>
              <a:t> je slovo řeckého původu, které je složeno z </a:t>
            </a:r>
            <a:r>
              <a:rPr lang="cs-CZ" i="1" dirty="0"/>
              <a:t>pára</a:t>
            </a:r>
            <a:r>
              <a:rPr lang="cs-CZ" dirty="0"/>
              <a:t> (=juxtapozice, stavění vedle sebe) a </a:t>
            </a:r>
            <a:r>
              <a:rPr lang="cs-CZ" i="1" dirty="0" err="1"/>
              <a:t>synthetikós</a:t>
            </a:r>
            <a:r>
              <a:rPr lang="cs-CZ" dirty="0"/>
              <a:t> (to, co se připojuje). 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4634106" y="4585778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-</a:t>
            </a:r>
            <a:r>
              <a:rPr lang="cs-CZ" sz="3200" b="1" dirty="0">
                <a:highlight>
                  <a:srgbClr val="FF0000"/>
                </a:highlight>
              </a:rPr>
              <a:t>ar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1655433" y="4537955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/>
              <a:t>-</a:t>
            </a:r>
            <a:r>
              <a:rPr lang="cs-CZ" sz="3600" b="1" dirty="0">
                <a:highlight>
                  <a:srgbClr val="FF0000"/>
                </a:highlight>
              </a:rPr>
              <a:t>re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3203848" y="3721650"/>
            <a:ext cx="2088232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>
                <a:highlight>
                  <a:srgbClr val="00FF00"/>
                </a:highlight>
              </a:rPr>
              <a:t>manhã</a:t>
            </a:r>
            <a:endParaRPr lang="cs-CZ" sz="3600" b="1" dirty="0">
              <a:highlight>
                <a:srgbClr val="00FF00"/>
              </a:highlight>
            </a:endParaRPr>
          </a:p>
        </p:txBody>
      </p:sp>
      <p:pic>
        <p:nvPicPr>
          <p:cNvPr id="14338" name="Picture 2" descr="Hrnek bílý Plecháček - zas ráno / od ESTER DIY | Fler.cz">
            <a:extLst>
              <a:ext uri="{FF2B5EF4-FFF2-40B4-BE49-F238E27FC236}">
                <a16:creationId xmlns:a16="http://schemas.microsoft.com/office/drawing/2014/main" id="{5BC2D4B5-24F8-4EDD-A5B0-D504503D6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86" y="323416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Každé další nové ráno... S tebou... - Blogy - ŽENY s.r.o.">
            <a:extLst>
              <a:ext uri="{FF2B5EF4-FFF2-40B4-BE49-F238E27FC236}">
                <a16:creationId xmlns:a16="http://schemas.microsoft.com/office/drawing/2014/main" id="{34D8A7C7-9D5F-43E7-B174-6402F173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62" y="4974793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4200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PARASYNTETICKÁ DERIVACE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993394"/>
            <a:ext cx="8001000" cy="1658198"/>
          </a:xfrm>
        </p:spPr>
        <p:txBody>
          <a:bodyPr/>
          <a:lstStyle/>
          <a:p>
            <a:r>
              <a:rPr lang="cs-CZ" b="1" i="1" dirty="0" err="1"/>
              <a:t>Parasyntetická</a:t>
            </a:r>
            <a:r>
              <a:rPr lang="cs-CZ" b="1" i="1" dirty="0"/>
              <a:t> derivace</a:t>
            </a:r>
            <a:r>
              <a:rPr lang="cs-CZ" dirty="0"/>
              <a:t> je slovotvorný proces, při kterém je ke slovu připojen současně sufix a prefix </a:t>
            </a:r>
            <a:r>
              <a:rPr lang="cs-CZ" b="1" dirty="0"/>
              <a:t>[</a:t>
            </a:r>
            <a:r>
              <a:rPr lang="cs-CZ" b="1" dirty="0" err="1"/>
              <a:t>aRa</a:t>
            </a:r>
            <a:r>
              <a:rPr lang="cs-CZ" b="1" dirty="0"/>
              <a:t>]</a:t>
            </a:r>
            <a:r>
              <a:rPr lang="cs-CZ" dirty="0"/>
              <a:t>. </a:t>
            </a:r>
            <a:r>
              <a:rPr lang="cs-CZ" b="1" i="1" dirty="0" err="1"/>
              <a:t>Parasyntéza</a:t>
            </a:r>
            <a:r>
              <a:rPr lang="cs-CZ" dirty="0"/>
              <a:t> je slovo řeckého původu, které je složeno z </a:t>
            </a:r>
            <a:r>
              <a:rPr lang="cs-CZ" i="1" dirty="0"/>
              <a:t>pára</a:t>
            </a:r>
            <a:r>
              <a:rPr lang="cs-CZ" dirty="0"/>
              <a:t> (=juxtapozice, stavění vedle sebe) a </a:t>
            </a:r>
            <a:r>
              <a:rPr lang="cs-CZ" i="1" dirty="0" err="1"/>
              <a:t>synthetikós</a:t>
            </a:r>
            <a:r>
              <a:rPr lang="cs-CZ" dirty="0"/>
              <a:t> (to, co se připojuje). 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4634106" y="4585778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-</a:t>
            </a:r>
            <a:r>
              <a:rPr lang="pt-PT" sz="3200" b="1" dirty="0" err="1">
                <a:highlight>
                  <a:srgbClr val="FF0000"/>
                </a:highlight>
              </a:rPr>
              <a:t>ecer</a:t>
            </a:r>
            <a:endParaRPr lang="cs-CZ" sz="3200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1655433" y="4537955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/>
              <a:t>-</a:t>
            </a:r>
            <a:r>
              <a:rPr lang="pt-PT" sz="3600" b="1" dirty="0" err="1">
                <a:highlight>
                  <a:srgbClr val="FF0000"/>
                </a:highlight>
              </a:rPr>
              <a:t>en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3059832" y="3651592"/>
            <a:ext cx="2304256" cy="1798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 err="1">
                <a:highlight>
                  <a:srgbClr val="00FF00"/>
                </a:highlight>
              </a:rPr>
              <a:t>surd</a:t>
            </a:r>
            <a:r>
              <a:rPr lang="pt-PT" sz="3600" b="1" dirty="0">
                <a:highlight>
                  <a:srgbClr val="00FF00"/>
                </a:highlight>
              </a:rPr>
              <a:t>(o)</a:t>
            </a:r>
            <a:endParaRPr lang="cs-CZ" sz="3600" b="1" dirty="0">
              <a:highlight>
                <a:srgbClr val="00FF00"/>
              </a:highlight>
            </a:endParaRPr>
          </a:p>
        </p:txBody>
      </p:sp>
      <p:pic>
        <p:nvPicPr>
          <p:cNvPr id="15362" name="Picture 2" descr="Surdo, homem sênior, e, mulher, vetorial, caricatura, caráteres Clipart |  k68409822 | Fotosearch">
            <a:extLst>
              <a:ext uri="{FF2B5EF4-FFF2-40B4-BE49-F238E27FC236}">
                <a16:creationId xmlns:a16="http://schemas.microsoft.com/office/drawing/2014/main" id="{7E0D171A-AFAE-4A63-A0BA-0D4C867E5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29" y="3429000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0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800">
                <a:solidFill>
                  <a:srgbClr val="FFFFFF"/>
                </a:solidFill>
              </a:rPr>
              <a:t>TYPY 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27034" y="116632"/>
            <a:ext cx="5345751" cy="6480719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800" b="1" dirty="0">
                <a:solidFill>
                  <a:srgbClr val="0070C0"/>
                </a:solidFill>
              </a:rPr>
              <a:t>PREFIXNÍ</a:t>
            </a:r>
            <a:r>
              <a:rPr lang="cs-CZ" sz="2800" dirty="0"/>
              <a:t> </a:t>
            </a:r>
          </a:p>
          <a:p>
            <a:r>
              <a:rPr lang="cs-CZ" sz="2800" dirty="0"/>
              <a:t>pomocí předpon (tzv. PREFIXŮ)</a:t>
            </a:r>
          </a:p>
          <a:p>
            <a:pPr lvl="2"/>
            <a:r>
              <a:rPr lang="cs-CZ" sz="2400" dirty="0"/>
              <a:t>např: </a:t>
            </a:r>
            <a:r>
              <a:rPr lang="cs-CZ" sz="2400" b="1" dirty="0" err="1"/>
              <a:t>contra</a:t>
            </a:r>
            <a:r>
              <a:rPr lang="cs-CZ" sz="2400" dirty="0" err="1"/>
              <a:t>dizer</a:t>
            </a:r>
            <a:r>
              <a:rPr lang="cs-CZ" sz="2400" dirty="0"/>
              <a:t> (</a:t>
            </a:r>
            <a:r>
              <a:rPr lang="cs-CZ" sz="2400" b="1" dirty="0"/>
              <a:t>proti</a:t>
            </a:r>
            <a:r>
              <a:rPr lang="cs-CZ" sz="2400" dirty="0"/>
              <a:t>řečit)</a:t>
            </a:r>
          </a:p>
          <a:p>
            <a:r>
              <a:rPr lang="cs-CZ" sz="2800" b="1" dirty="0">
                <a:solidFill>
                  <a:srgbClr val="0070C0"/>
                </a:solidFill>
              </a:rPr>
              <a:t>SUFIXNÍ</a:t>
            </a:r>
            <a:r>
              <a:rPr lang="cs-CZ" sz="2800" dirty="0"/>
              <a:t> </a:t>
            </a:r>
          </a:p>
          <a:p>
            <a:r>
              <a:rPr lang="cs-CZ" sz="2800" dirty="0"/>
              <a:t>pomocí přípon (tzv. SUFIXŮ)</a:t>
            </a:r>
          </a:p>
          <a:p>
            <a:pPr lvl="2"/>
            <a:r>
              <a:rPr lang="cs-CZ" sz="2800" dirty="0"/>
              <a:t>např</a:t>
            </a:r>
            <a:r>
              <a:rPr lang="cs-CZ" sz="2400" dirty="0"/>
              <a:t>: </a:t>
            </a:r>
            <a:r>
              <a:rPr lang="cs-CZ" sz="2400" dirty="0" err="1"/>
              <a:t>papel</a:t>
            </a:r>
            <a:r>
              <a:rPr lang="cs-CZ" sz="2400" b="1" dirty="0" err="1"/>
              <a:t>aria</a:t>
            </a:r>
            <a:r>
              <a:rPr lang="cs-CZ" sz="2400" b="1" dirty="0"/>
              <a:t> (</a:t>
            </a:r>
            <a:r>
              <a:rPr lang="cs-CZ" sz="2400" dirty="0"/>
              <a:t>papír</a:t>
            </a:r>
            <a:r>
              <a:rPr lang="cs-CZ" sz="2400" b="1" dirty="0"/>
              <a:t>nictví)</a:t>
            </a:r>
          </a:p>
          <a:p>
            <a:r>
              <a:rPr lang="cs-CZ" sz="2800" b="1" dirty="0">
                <a:solidFill>
                  <a:srgbClr val="0070C0"/>
                </a:solidFill>
              </a:rPr>
              <a:t>PARASYNTÉZA</a:t>
            </a:r>
            <a:r>
              <a:rPr lang="cs-CZ" sz="2800" dirty="0"/>
              <a:t> </a:t>
            </a:r>
          </a:p>
          <a:p>
            <a:r>
              <a:rPr lang="cs-CZ" sz="2800" dirty="0"/>
              <a:t>pomocí </a:t>
            </a:r>
            <a:r>
              <a:rPr lang="cs-CZ" sz="2800" i="1" dirty="0"/>
              <a:t>PRE</a:t>
            </a:r>
            <a:r>
              <a:rPr lang="cs-CZ" sz="2800" dirty="0"/>
              <a:t> a </a:t>
            </a:r>
            <a:r>
              <a:rPr lang="cs-CZ" sz="2800" i="1" dirty="0"/>
              <a:t>SU</a:t>
            </a:r>
            <a:r>
              <a:rPr lang="cs-CZ" sz="2800" dirty="0"/>
              <a:t> - FIXŮ</a:t>
            </a:r>
          </a:p>
          <a:p>
            <a:pPr lvl="2"/>
            <a:r>
              <a:rPr lang="cs-CZ" sz="2800" dirty="0"/>
              <a:t>např </a:t>
            </a:r>
            <a:r>
              <a:rPr lang="cs-CZ" sz="2400" dirty="0"/>
              <a:t>: </a:t>
            </a:r>
            <a:r>
              <a:rPr lang="cs-CZ" sz="2400" b="1" dirty="0" err="1"/>
              <a:t>a</a:t>
            </a:r>
            <a:r>
              <a:rPr lang="cs-CZ" sz="2400" dirty="0" err="1"/>
              <a:t>noite</a:t>
            </a:r>
            <a:r>
              <a:rPr lang="cs-CZ" sz="2400" b="1" dirty="0" err="1"/>
              <a:t>cer</a:t>
            </a:r>
            <a:r>
              <a:rPr lang="cs-CZ" sz="2400" dirty="0"/>
              <a:t> (</a:t>
            </a:r>
            <a:r>
              <a:rPr lang="cs-CZ" sz="2400" b="1" dirty="0"/>
              <a:t>s</a:t>
            </a:r>
            <a:r>
              <a:rPr lang="cs-CZ" sz="2400" dirty="0"/>
              <a:t>tmí</a:t>
            </a:r>
            <a:r>
              <a:rPr lang="cs-CZ" sz="2400" b="1" dirty="0"/>
              <a:t>vat</a:t>
            </a:r>
            <a:r>
              <a:rPr lang="cs-CZ" sz="2400" dirty="0"/>
              <a:t> se)</a:t>
            </a:r>
          </a:p>
          <a:p>
            <a:r>
              <a:rPr lang="cs-CZ" sz="2800" b="1" dirty="0">
                <a:solidFill>
                  <a:srgbClr val="0070C0"/>
                </a:solidFill>
              </a:rPr>
              <a:t>REGRESIVNÍ DERIVACE </a:t>
            </a:r>
          </a:p>
          <a:p>
            <a:r>
              <a:rPr lang="cs-CZ" sz="2800" dirty="0"/>
              <a:t>zpětná derivace</a:t>
            </a:r>
          </a:p>
          <a:p>
            <a:pPr lvl="2"/>
            <a:r>
              <a:rPr lang="cs-CZ" sz="2600" dirty="0"/>
              <a:t>např</a:t>
            </a:r>
            <a:r>
              <a:rPr lang="cs-CZ" sz="2400" dirty="0"/>
              <a:t>: </a:t>
            </a:r>
            <a:r>
              <a:rPr lang="cs-CZ" sz="2400" dirty="0" err="1"/>
              <a:t>grit</a:t>
            </a:r>
            <a:r>
              <a:rPr lang="cs-CZ" sz="2400" b="1" dirty="0" err="1"/>
              <a:t>ar</a:t>
            </a:r>
            <a:r>
              <a:rPr lang="cs-CZ" sz="2400" dirty="0"/>
              <a:t> - </a:t>
            </a:r>
            <a:r>
              <a:rPr lang="cs-CZ" sz="2400" dirty="0" err="1"/>
              <a:t>grit</a:t>
            </a:r>
            <a:r>
              <a:rPr lang="cs-CZ" sz="2400" b="1" dirty="0" err="1"/>
              <a:t>o</a:t>
            </a:r>
            <a:endParaRPr lang="cs-CZ" sz="2400" b="1" dirty="0"/>
          </a:p>
          <a:p>
            <a:r>
              <a:rPr lang="cs-CZ" sz="2800" b="1" dirty="0">
                <a:solidFill>
                  <a:srgbClr val="0070C0"/>
                </a:solidFill>
              </a:rPr>
              <a:t>NEPRAVÁ DERIVACE </a:t>
            </a:r>
          </a:p>
          <a:p>
            <a:r>
              <a:rPr lang="cs-CZ" sz="2800" dirty="0"/>
              <a:t>pomocí ČLENU</a:t>
            </a:r>
          </a:p>
          <a:p>
            <a:pPr lvl="2"/>
            <a:r>
              <a:rPr lang="cs-CZ" sz="2400" dirty="0"/>
              <a:t>např: </a:t>
            </a:r>
            <a:r>
              <a:rPr lang="cs-CZ" sz="2400" dirty="0" err="1"/>
              <a:t>morto</a:t>
            </a:r>
            <a:r>
              <a:rPr lang="cs-CZ" sz="2400" dirty="0"/>
              <a:t> – </a:t>
            </a:r>
            <a:r>
              <a:rPr lang="cs-CZ" sz="2400" b="1" dirty="0"/>
              <a:t>o</a:t>
            </a:r>
            <a:r>
              <a:rPr lang="cs-CZ" sz="2400" dirty="0"/>
              <a:t> </a:t>
            </a:r>
            <a:r>
              <a:rPr lang="cs-CZ" sz="2400" dirty="0" err="1"/>
              <a:t>morto</a:t>
            </a:r>
            <a:r>
              <a:rPr lang="cs-CZ" sz="2400" dirty="0"/>
              <a:t> (mrtvý – mrtvola)</a:t>
            </a:r>
          </a:p>
        </p:txBody>
      </p:sp>
      <p:graphicFrame>
        <p:nvGraphicFramePr>
          <p:cNvPr id="4" name="Zástupný symbol pro obsah 2">
            <a:extLst>
              <a:ext uri="{FF2B5EF4-FFF2-40B4-BE49-F238E27FC236}">
                <a16:creationId xmlns:a16="http://schemas.microsoft.com/office/drawing/2014/main" id="{74054E4F-9EB0-2DF2-1D1B-0ABC088157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081541"/>
              </p:ext>
            </p:extLst>
          </p:nvPr>
        </p:nvGraphicFramePr>
        <p:xfrm>
          <a:off x="571215" y="4397160"/>
          <a:ext cx="222987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85275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9909" y="499533"/>
            <a:ext cx="2551176" cy="192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500" b="1">
                <a:solidFill>
                  <a:srgbClr val="FFFFFF"/>
                </a:solidFill>
              </a:rPr>
              <a:t>Circunfixação – exemplo</a:t>
            </a:r>
          </a:p>
        </p:txBody>
      </p:sp>
      <p:pic>
        <p:nvPicPr>
          <p:cNvPr id="7170" name="Picture 2" descr="40 frases sobre envelhecer que realçam a beleza da melhor idade">
            <a:extLst>
              <a:ext uri="{FF2B5EF4-FFF2-40B4-BE49-F238E27FC236}">
                <a16:creationId xmlns:a16="http://schemas.microsoft.com/office/drawing/2014/main" id="{9977C25E-3168-4949-9F35-2C503489D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7550"/>
          <a:stretch/>
        </p:blipFill>
        <p:spPr bwMode="auto">
          <a:xfrm>
            <a:off x="475499" y="640080"/>
            <a:ext cx="4708897" cy="558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D7C99355-79D5-4A3B-A8A8-F8633E01E00F}"/>
              </a:ext>
            </a:extLst>
          </p:cNvPr>
          <p:cNvSpPr/>
          <p:nvPr/>
        </p:nvSpPr>
        <p:spPr>
          <a:xfrm>
            <a:off x="7071149" y="4020185"/>
            <a:ext cx="1800201" cy="1635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0000"/>
              </a:highlight>
            </a:endParaRPr>
          </a:p>
          <a:p>
            <a:pPr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0000"/>
                </a:highlight>
              </a:rPr>
              <a:t>ecer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4B52C-6F43-4ECF-979A-6584A4D7E834}"/>
              </a:ext>
            </a:extLst>
          </p:cNvPr>
          <p:cNvSpPr/>
          <p:nvPr/>
        </p:nvSpPr>
        <p:spPr>
          <a:xfrm>
            <a:off x="4279360" y="4020185"/>
            <a:ext cx="1902975" cy="172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PT" sz="3600" b="1" dirty="0" err="1">
                <a:highlight>
                  <a:srgbClr val="FF0000"/>
                </a:highlight>
              </a:rPr>
              <a:t>en</a:t>
            </a:r>
            <a:endParaRPr lang="cs-CZ" sz="36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2B9E43-BEA9-47C9-A6C3-3CD5A1F6137E}"/>
              </a:ext>
            </a:extLst>
          </p:cNvPr>
          <p:cNvSpPr/>
          <p:nvPr/>
        </p:nvSpPr>
        <p:spPr>
          <a:xfrm>
            <a:off x="5435932" y="2840571"/>
            <a:ext cx="2304256" cy="1798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PT" sz="3600" b="1" dirty="0" err="1">
                <a:highlight>
                  <a:srgbClr val="00FF00"/>
                </a:highlight>
              </a:rPr>
              <a:t>velh</a:t>
            </a:r>
            <a:r>
              <a:rPr lang="pt-PT" sz="3600" b="1" dirty="0">
                <a:highlight>
                  <a:srgbClr val="00FF00"/>
                </a:highlight>
              </a:rPr>
              <a:t>(o)</a:t>
            </a:r>
            <a:endParaRPr lang="cs-CZ" sz="3600" b="1" dirty="0">
              <a:highlight>
                <a:srgbClr val="00FF00"/>
              </a:highlight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5B569C-2671-44B1-B9D7-37F84E71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8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9"/>
    </mc:Choice>
    <mc:Fallback xmlns="">
      <p:transition spd="slow" advTm="1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</a:t>
            </a:r>
            <a:r>
              <a:rPr lang="cs-CZ" dirty="0" err="1"/>
              <a:t>říklady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b="1" i="1" dirty="0"/>
              <a:t>Alma - </a:t>
            </a:r>
            <a:r>
              <a:rPr lang="cs-CZ" b="1" i="1" dirty="0" err="1"/>
              <a:t>des</a:t>
            </a:r>
            <a:r>
              <a:rPr lang="cs-CZ" i="1" dirty="0" err="1"/>
              <a:t>alm</a:t>
            </a:r>
            <a:r>
              <a:rPr lang="cs-CZ" b="1" i="1" dirty="0" err="1"/>
              <a:t>ado</a:t>
            </a:r>
            <a:r>
              <a:rPr lang="cs-CZ" i="1" dirty="0"/>
              <a:t> „bezduchý“ </a:t>
            </a:r>
            <a:r>
              <a:rPr lang="cs-CZ" dirty="0"/>
              <a:t>se skládá z prefixu </a:t>
            </a:r>
            <a:r>
              <a:rPr lang="cs-CZ" i="1" dirty="0"/>
              <a:t>des (bez)</a:t>
            </a:r>
            <a:r>
              <a:rPr lang="cs-CZ" dirty="0"/>
              <a:t> a z adjektivního sufixu -</a:t>
            </a:r>
            <a:r>
              <a:rPr lang="cs-CZ" i="1" dirty="0" err="1"/>
              <a:t>ado</a:t>
            </a:r>
            <a:r>
              <a:rPr lang="cs-CZ" i="1" dirty="0"/>
              <a:t> (ý).</a:t>
            </a:r>
            <a:r>
              <a:rPr lang="cs-CZ" dirty="0"/>
              <a:t> Oba dva morfémy se připojily ke kořenu „alma“ (duše).  </a:t>
            </a:r>
          </a:p>
          <a:p>
            <a:r>
              <a:rPr lang="cs-CZ" b="1" i="1" dirty="0" err="1"/>
              <a:t>Pátria</a:t>
            </a:r>
            <a:r>
              <a:rPr lang="cs-CZ" i="1" dirty="0"/>
              <a:t> „vlast</a:t>
            </a:r>
            <a:r>
              <a:rPr lang="cs-CZ" dirty="0"/>
              <a:t>“ přijímá prefix </a:t>
            </a:r>
            <a:r>
              <a:rPr lang="cs-CZ" i="1" dirty="0"/>
              <a:t>re- (znovu)</a:t>
            </a:r>
            <a:r>
              <a:rPr lang="cs-CZ" dirty="0"/>
              <a:t> a sufixy </a:t>
            </a:r>
            <a:r>
              <a:rPr lang="cs-CZ" i="1" dirty="0"/>
              <a:t>-</a:t>
            </a:r>
            <a:r>
              <a:rPr lang="cs-CZ" i="1" dirty="0" err="1"/>
              <a:t>ação</a:t>
            </a:r>
            <a:r>
              <a:rPr lang="cs-CZ" i="1" dirty="0"/>
              <a:t>, -ar, - </a:t>
            </a:r>
            <a:r>
              <a:rPr lang="cs-CZ" i="1" dirty="0" err="1"/>
              <a:t>ado</a:t>
            </a:r>
            <a:r>
              <a:rPr lang="cs-CZ" dirty="0"/>
              <a:t>. Výslednými tvary jsou tedy: </a:t>
            </a:r>
            <a:r>
              <a:rPr lang="cs-CZ" b="1" i="1" dirty="0" err="1"/>
              <a:t>re</a:t>
            </a:r>
            <a:r>
              <a:rPr lang="cs-CZ" i="1" dirty="0" err="1"/>
              <a:t>patri</a:t>
            </a:r>
            <a:r>
              <a:rPr lang="cs-CZ" b="1" i="1" dirty="0" err="1"/>
              <a:t>ação</a:t>
            </a:r>
            <a:r>
              <a:rPr lang="cs-CZ" i="1" dirty="0"/>
              <a:t> „repatriace-návrat do vlasti“, </a:t>
            </a:r>
            <a:r>
              <a:rPr lang="cs-CZ" b="1" i="1" dirty="0" err="1"/>
              <a:t>re</a:t>
            </a:r>
            <a:r>
              <a:rPr lang="cs-CZ" i="1" dirty="0" err="1"/>
              <a:t>patr</a:t>
            </a:r>
            <a:r>
              <a:rPr lang="cs-CZ" b="1" i="1" dirty="0" err="1"/>
              <a:t>iar</a:t>
            </a:r>
            <a:r>
              <a:rPr lang="cs-CZ" i="1" dirty="0"/>
              <a:t> „repatriovat - znovu se vrátit do své vlasti“, </a:t>
            </a:r>
            <a:r>
              <a:rPr lang="cs-CZ" b="1" i="1" dirty="0" err="1"/>
              <a:t>re</a:t>
            </a:r>
            <a:r>
              <a:rPr lang="cs-CZ" i="1" dirty="0" err="1"/>
              <a:t>patr</a:t>
            </a:r>
            <a:r>
              <a:rPr lang="cs-CZ" b="1" i="1" dirty="0" err="1"/>
              <a:t>iado</a:t>
            </a:r>
            <a:r>
              <a:rPr lang="cs-CZ" i="1" dirty="0"/>
              <a:t> „navrácený do vlasti – repatriant“.</a:t>
            </a:r>
            <a:r>
              <a:rPr lang="cs-CZ" dirty="0"/>
              <a:t>  </a:t>
            </a:r>
          </a:p>
          <a:p>
            <a:r>
              <a:rPr lang="cs-CZ" dirty="0"/>
              <a:t>K </a:t>
            </a:r>
            <a:r>
              <a:rPr lang="cs-CZ" dirty="0" err="1"/>
              <a:t>parasyntéze</a:t>
            </a:r>
            <a:r>
              <a:rPr lang="cs-CZ" dirty="0"/>
              <a:t> nejčastěji dochází u sloves, kde jsou hlavními prefixy </a:t>
            </a:r>
            <a:r>
              <a:rPr lang="cs-CZ" i="1" dirty="0"/>
              <a:t>a-, </a:t>
            </a:r>
            <a:r>
              <a:rPr lang="cs-CZ" i="1" dirty="0" err="1"/>
              <a:t>em</a:t>
            </a:r>
            <a:r>
              <a:rPr lang="cs-CZ" i="1" dirty="0"/>
              <a:t>- </a:t>
            </a:r>
            <a:r>
              <a:rPr lang="cs-CZ" dirty="0"/>
              <a:t>či</a:t>
            </a:r>
            <a:r>
              <a:rPr lang="cs-CZ" i="1" dirty="0"/>
              <a:t> en-</a:t>
            </a:r>
            <a:r>
              <a:rPr lang="cs-CZ" dirty="0"/>
              <a:t>: </a:t>
            </a:r>
          </a:p>
          <a:p>
            <a:r>
              <a:rPr lang="cs-CZ" b="1" i="1" dirty="0" err="1"/>
              <a:t>botão</a:t>
            </a:r>
            <a:r>
              <a:rPr lang="cs-CZ" i="1" dirty="0"/>
              <a:t> „knoflík“ </a:t>
            </a:r>
            <a:r>
              <a:rPr lang="cs-CZ" b="1" i="1" dirty="0"/>
              <a:t>►</a:t>
            </a:r>
            <a:r>
              <a:rPr lang="cs-CZ" i="1" dirty="0"/>
              <a:t> </a:t>
            </a:r>
            <a:r>
              <a:rPr lang="cs-CZ" i="1" dirty="0" err="1"/>
              <a:t>abotoar</a:t>
            </a:r>
            <a:r>
              <a:rPr lang="cs-CZ" i="1" dirty="0"/>
              <a:t> „zapnout knoflíky“, </a:t>
            </a:r>
          </a:p>
          <a:p>
            <a:r>
              <a:rPr lang="cs-CZ" b="1" i="1" dirty="0" err="1"/>
              <a:t>manhã</a:t>
            </a:r>
            <a:r>
              <a:rPr lang="cs-CZ" i="1" dirty="0"/>
              <a:t> „ráno“ </a:t>
            </a:r>
            <a:r>
              <a:rPr lang="cs-CZ" b="1" i="1" dirty="0"/>
              <a:t>►</a:t>
            </a:r>
            <a:r>
              <a:rPr lang="cs-CZ" i="1" dirty="0"/>
              <a:t> </a:t>
            </a:r>
            <a:r>
              <a:rPr lang="cs-CZ" i="1" dirty="0" err="1"/>
              <a:t>amanhecer</a:t>
            </a:r>
            <a:r>
              <a:rPr lang="cs-CZ" i="1" dirty="0"/>
              <a:t> „svítat“,  </a:t>
            </a:r>
          </a:p>
          <a:p>
            <a:r>
              <a:rPr lang="cs-CZ" b="1" i="1" dirty="0" err="1"/>
              <a:t>surdo</a:t>
            </a:r>
            <a:r>
              <a:rPr lang="cs-CZ" i="1" dirty="0"/>
              <a:t> „hluchý“ </a:t>
            </a:r>
            <a:r>
              <a:rPr lang="cs-CZ" b="1" i="1" dirty="0"/>
              <a:t>►</a:t>
            </a:r>
            <a:r>
              <a:rPr lang="cs-CZ" i="1" dirty="0"/>
              <a:t> </a:t>
            </a:r>
            <a:r>
              <a:rPr lang="cs-CZ" i="1" dirty="0" err="1"/>
              <a:t>ensurdecer</a:t>
            </a:r>
            <a:r>
              <a:rPr lang="cs-CZ" i="1" dirty="0"/>
              <a:t> „ohluchnout“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75309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500" b="1">
                <a:solidFill>
                  <a:srgbClr val="FFFFFF"/>
                </a:solidFill>
              </a:rPr>
              <a:t>REGRESIVNÍ 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/>
          </a:bodyPr>
          <a:lstStyle/>
          <a:p>
            <a:pPr algn="just"/>
            <a:r>
              <a:rPr lang="cs-CZ" b="1" i="1" dirty="0"/>
              <a:t>Regresivní derivace</a:t>
            </a:r>
            <a:r>
              <a:rPr lang="cs-CZ" dirty="0"/>
              <a:t> je takový druh derivace, při kterém ze slova původně delšího</a:t>
            </a:r>
            <a:r>
              <a:rPr lang="pt-PT" dirty="0"/>
              <a:t> </a:t>
            </a:r>
            <a:r>
              <a:rPr lang="cs-CZ" dirty="0"/>
              <a:t>vzniká slovo kratší </a:t>
            </a:r>
            <a:r>
              <a:rPr lang="cs-CZ" b="1" dirty="0"/>
              <a:t>[</a:t>
            </a:r>
            <a:r>
              <a:rPr lang="cs-CZ" b="1" dirty="0" err="1"/>
              <a:t>Ra</a:t>
            </a:r>
            <a:r>
              <a:rPr lang="cs-CZ" b="1" dirty="0"/>
              <a:t> - a¹+a²]</a:t>
            </a:r>
            <a:r>
              <a:rPr lang="cs-CZ" dirty="0"/>
              <a:t>. Často dochází k odejmutí verbálního sufixu a vzniku substantiva: </a:t>
            </a:r>
            <a:endParaRPr lang="pt-PT" dirty="0"/>
          </a:p>
          <a:p>
            <a:pPr algn="just"/>
            <a:r>
              <a:rPr lang="cs-CZ" i="1" dirty="0" err="1"/>
              <a:t>chorar</a:t>
            </a:r>
            <a:r>
              <a:rPr lang="cs-CZ" i="1" dirty="0"/>
              <a:t> „plakat“ </a:t>
            </a:r>
            <a:r>
              <a:rPr lang="cs-CZ" b="1" i="1" dirty="0"/>
              <a:t>►</a:t>
            </a:r>
            <a:r>
              <a:rPr lang="cs-CZ" i="1" dirty="0"/>
              <a:t> </a:t>
            </a:r>
            <a:r>
              <a:rPr lang="cs-CZ" i="1" dirty="0" err="1"/>
              <a:t>choro</a:t>
            </a:r>
            <a:r>
              <a:rPr lang="cs-CZ" i="1" dirty="0"/>
              <a:t> „pláč“.</a:t>
            </a:r>
            <a:r>
              <a:rPr lang="cs-CZ" dirty="0"/>
              <a:t>  </a:t>
            </a:r>
            <a:endParaRPr lang="pt-PT" dirty="0"/>
          </a:p>
          <a:p>
            <a:pPr algn="just"/>
            <a:r>
              <a:rPr lang="cs-CZ" dirty="0"/>
              <a:t>Jak vidíme, je to proces opačný k předchozím typům derivace, kdy derivát vznikl progresivním rozšířením základ</a:t>
            </a:r>
            <a:r>
              <a:rPr lang="pt-PT" dirty="0"/>
              <a:t>,</a:t>
            </a:r>
            <a:r>
              <a:rPr lang="cs-CZ" dirty="0"/>
              <a:t> většinou významově abstraktního. </a:t>
            </a:r>
          </a:p>
        </p:txBody>
      </p:sp>
    </p:spTree>
    <p:extLst>
      <p:ext uri="{BB962C8B-B14F-4D97-AF65-F5344CB8AC3E}">
        <p14:creationId xmlns:p14="http://schemas.microsoft.com/office/powerpoint/2010/main" val="42058804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200" b="1">
                <a:solidFill>
                  <a:srgbClr val="FFFFFF"/>
                </a:solidFill>
              </a:rPr>
              <a:t>REGRESIVNÍ versus PROGRESIVNÍ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27035" y="404664"/>
            <a:ext cx="5345750" cy="6336704"/>
          </a:xfrm>
        </p:spPr>
        <p:txBody>
          <a:bodyPr anchor="ctr">
            <a:normAutofit/>
          </a:bodyPr>
          <a:lstStyle/>
          <a:p>
            <a:pPr algn="just"/>
            <a:r>
              <a:rPr lang="cs-CZ" dirty="0"/>
              <a:t>Pokud podstatné jméno vyjadřuje </a:t>
            </a:r>
            <a:r>
              <a:rPr lang="cs-CZ" b="1" dirty="0"/>
              <a:t>děj</a:t>
            </a:r>
            <a:r>
              <a:rPr lang="cs-CZ" dirty="0"/>
              <a:t>, pak je základem </a:t>
            </a:r>
            <a:r>
              <a:rPr lang="cs-CZ" b="1" dirty="0"/>
              <a:t>sloveso</a:t>
            </a:r>
            <a:r>
              <a:rPr lang="cs-CZ" dirty="0"/>
              <a:t>: </a:t>
            </a:r>
            <a:r>
              <a:rPr lang="cs-CZ" i="1" dirty="0" err="1"/>
              <a:t>grito</a:t>
            </a:r>
            <a:r>
              <a:rPr lang="cs-CZ" i="1" dirty="0"/>
              <a:t> „křik“, </a:t>
            </a:r>
            <a:r>
              <a:rPr lang="cs-CZ" i="1" dirty="0" err="1"/>
              <a:t>ameaça</a:t>
            </a:r>
            <a:r>
              <a:rPr lang="cs-CZ" i="1" dirty="0"/>
              <a:t> „hrozba“, </a:t>
            </a:r>
            <a:r>
              <a:rPr lang="cs-CZ" i="1" dirty="0" err="1"/>
              <a:t>troco</a:t>
            </a:r>
            <a:r>
              <a:rPr lang="cs-CZ" i="1" dirty="0"/>
              <a:t> „výměna</a:t>
            </a:r>
            <a:r>
              <a:rPr lang="cs-CZ" dirty="0"/>
              <a:t>“ jsou podstatná jména abstraktní a jsou odvozena regresivní derivací od slovesných základů </a:t>
            </a:r>
            <a:r>
              <a:rPr lang="cs-CZ" i="1" dirty="0" err="1"/>
              <a:t>gritar</a:t>
            </a:r>
            <a:r>
              <a:rPr lang="cs-CZ" i="1" dirty="0"/>
              <a:t> „křičet“, </a:t>
            </a:r>
            <a:r>
              <a:rPr lang="cs-CZ" i="1" dirty="0" err="1"/>
              <a:t>ameaçar</a:t>
            </a:r>
            <a:r>
              <a:rPr lang="cs-CZ" i="1" dirty="0"/>
              <a:t> „hrozit“ a </a:t>
            </a:r>
            <a:r>
              <a:rPr lang="cs-CZ" i="1" dirty="0" err="1"/>
              <a:t>trocar</a:t>
            </a:r>
            <a:r>
              <a:rPr lang="cs-CZ" i="1" dirty="0"/>
              <a:t> „vyměnit“</a:t>
            </a:r>
            <a:r>
              <a:rPr lang="cs-CZ" dirty="0"/>
              <a:t>. </a:t>
            </a:r>
          </a:p>
          <a:p>
            <a:pPr algn="just"/>
            <a:r>
              <a:rPr lang="cs-CZ" dirty="0"/>
              <a:t>Pokud podstatné jméno označuje </a:t>
            </a:r>
            <a:r>
              <a:rPr lang="cs-CZ" b="1" dirty="0"/>
              <a:t>konkrétní předmět</a:t>
            </a:r>
            <a:r>
              <a:rPr lang="cs-CZ" dirty="0"/>
              <a:t>, pak je základem </a:t>
            </a:r>
            <a:r>
              <a:rPr lang="cs-CZ" b="1" dirty="0"/>
              <a:t>podstatné jméno</a:t>
            </a:r>
            <a:r>
              <a:rPr lang="cs-CZ" dirty="0"/>
              <a:t>: </a:t>
            </a:r>
            <a:r>
              <a:rPr lang="cs-CZ" i="1" dirty="0" err="1"/>
              <a:t>azeite</a:t>
            </a:r>
            <a:r>
              <a:rPr lang="cs-CZ" i="1" dirty="0"/>
              <a:t> „olivový olej“,</a:t>
            </a:r>
            <a:r>
              <a:rPr lang="cs-CZ" dirty="0"/>
              <a:t> </a:t>
            </a:r>
            <a:r>
              <a:rPr lang="cs-CZ" i="1" dirty="0" err="1"/>
              <a:t>âncora</a:t>
            </a:r>
            <a:r>
              <a:rPr lang="cs-CZ" i="1" dirty="0"/>
              <a:t> „kotva“ či </a:t>
            </a:r>
            <a:r>
              <a:rPr lang="cs-CZ" i="1" dirty="0" err="1"/>
              <a:t>folha</a:t>
            </a:r>
            <a:r>
              <a:rPr lang="cs-CZ" i="1" dirty="0"/>
              <a:t>  „list papíru</a:t>
            </a:r>
            <a:r>
              <a:rPr lang="cs-CZ" dirty="0"/>
              <a:t>“, které progresivní derivací dávají vznik </a:t>
            </a:r>
            <a:r>
              <a:rPr lang="cs-CZ" dirty="0" err="1"/>
              <a:t>denominálním</a:t>
            </a:r>
            <a:r>
              <a:rPr lang="cs-CZ" dirty="0"/>
              <a:t> slovesům </a:t>
            </a:r>
            <a:r>
              <a:rPr lang="cs-CZ" i="1" dirty="0" err="1"/>
              <a:t>azeitar</a:t>
            </a:r>
            <a:r>
              <a:rPr lang="cs-CZ" i="1" dirty="0"/>
              <a:t> „přidat olivový olej“,  </a:t>
            </a:r>
            <a:r>
              <a:rPr lang="cs-CZ" i="1" dirty="0" err="1"/>
              <a:t>ancorar</a:t>
            </a:r>
            <a:r>
              <a:rPr lang="cs-CZ" i="1" dirty="0"/>
              <a:t>  „kotvit, ukotvit“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i="1" dirty="0" err="1"/>
              <a:t>folhear</a:t>
            </a:r>
            <a:r>
              <a:rPr lang="cs-CZ" i="1" dirty="0"/>
              <a:t> „listovat knihou“.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33638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3200" b="1" dirty="0">
                <a:solidFill>
                  <a:srgbClr val="00B0F0"/>
                </a:solidFill>
              </a:rPr>
              <a:t>DERIVAÇÃO </a:t>
            </a:r>
            <a:br>
              <a:rPr lang="pt-PT" sz="3200" b="1" dirty="0">
                <a:solidFill>
                  <a:srgbClr val="00B0F0"/>
                </a:solidFill>
              </a:rPr>
            </a:br>
            <a:r>
              <a:rPr lang="pt-PT" sz="3200" b="1" dirty="0">
                <a:solidFill>
                  <a:srgbClr val="00B0F0"/>
                </a:solidFill>
              </a:rPr>
              <a:t>REGRESSIVA </a:t>
            </a:r>
            <a:r>
              <a:rPr lang="cs-CZ" sz="3200" b="1" i="1" dirty="0">
                <a:solidFill>
                  <a:srgbClr val="00B0F0"/>
                </a:solidFill>
              </a:rPr>
              <a:t>versus</a:t>
            </a:r>
            <a:r>
              <a:rPr lang="cs-CZ" sz="3200" b="1" dirty="0">
                <a:solidFill>
                  <a:srgbClr val="00B0F0"/>
                </a:solidFill>
              </a:rPr>
              <a:t> PROGRES</a:t>
            </a:r>
            <a:r>
              <a:rPr lang="pt-PT" sz="3200" b="1" dirty="0">
                <a:solidFill>
                  <a:srgbClr val="00B0F0"/>
                </a:solidFill>
              </a:rPr>
              <a:t>SIVA</a:t>
            </a:r>
            <a:endParaRPr lang="cs-CZ" sz="3200" b="1" dirty="0">
              <a:solidFill>
                <a:srgbClr val="00B0F0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FDD919-0A3E-4E65-852E-73A3A30D5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b="1" dirty="0"/>
              <a:t>regresso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algn="just"/>
            <a:endParaRPr lang="pt-PT" dirty="0"/>
          </a:p>
          <a:p>
            <a:pPr algn="r"/>
            <a:r>
              <a:rPr lang="pt-PT" dirty="0"/>
              <a:t>Se o nome é um nome </a:t>
            </a:r>
            <a:r>
              <a:rPr lang="pt-PT" b="1" dirty="0"/>
              <a:t>abstrato</a:t>
            </a:r>
            <a:r>
              <a:rPr lang="pt-PT" dirty="0"/>
              <a:t>, então, a base é </a:t>
            </a:r>
            <a:r>
              <a:rPr lang="pt-PT" b="1" dirty="0"/>
              <a:t>o verbo</a:t>
            </a:r>
            <a:r>
              <a:rPr lang="pt-PT" dirty="0"/>
              <a:t>. </a:t>
            </a:r>
          </a:p>
          <a:p>
            <a:pPr algn="r"/>
            <a:endParaRPr lang="pt-PT" dirty="0"/>
          </a:p>
          <a:p>
            <a:pPr algn="r"/>
            <a:r>
              <a:rPr lang="pt-PT" b="1" dirty="0"/>
              <a:t>gritar              grito</a:t>
            </a:r>
          </a:p>
          <a:p>
            <a:pPr algn="r"/>
            <a:r>
              <a:rPr lang="pt-PT" b="1" dirty="0"/>
              <a:t>ameaçar        ameaça</a:t>
            </a:r>
          </a:p>
          <a:p>
            <a:pPr algn="r"/>
            <a:r>
              <a:rPr lang="pt-PT" b="1" dirty="0"/>
              <a:t>trocar            troco </a:t>
            </a:r>
          </a:p>
          <a:p>
            <a:pPr marL="0" indent="0" algn="just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F7B774-B8A8-4816-9F99-C3F1A3AEF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b="1" dirty="0"/>
              <a:t>progresso</a:t>
            </a:r>
            <a:endParaRPr lang="cs-CZ" b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2B6A5F-B040-4056-A4B2-DC23A908B65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t-PT" dirty="0"/>
              <a:t>Se o nome é um nome </a:t>
            </a:r>
            <a:r>
              <a:rPr lang="pt-PT" b="1" dirty="0"/>
              <a:t>concreto</a:t>
            </a:r>
            <a:r>
              <a:rPr lang="pt-PT" dirty="0"/>
              <a:t>, então, a base é </a:t>
            </a:r>
            <a:r>
              <a:rPr lang="pt-PT" b="1" dirty="0"/>
              <a:t>o nome</a:t>
            </a:r>
            <a:r>
              <a:rPr lang="pt-PT" dirty="0"/>
              <a:t>. </a:t>
            </a:r>
          </a:p>
          <a:p>
            <a:r>
              <a:rPr lang="pt-PT" dirty="0"/>
              <a:t> </a:t>
            </a:r>
          </a:p>
          <a:p>
            <a:r>
              <a:rPr lang="pt-PT" b="1" dirty="0"/>
              <a:t>azeite              azeitar</a:t>
            </a:r>
          </a:p>
          <a:p>
            <a:r>
              <a:rPr lang="pt-PT" b="1" dirty="0"/>
              <a:t>âncora           ancorar</a:t>
            </a:r>
          </a:p>
          <a:p>
            <a:r>
              <a:rPr lang="pt-PT" b="1" dirty="0"/>
              <a:t>folha              folhear</a:t>
            </a:r>
            <a:endParaRPr lang="cs-CZ" b="1" dirty="0"/>
          </a:p>
          <a:p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9FCD6F06-5F15-4678-BEA9-E3229A0C1223}"/>
              </a:ext>
            </a:extLst>
          </p:cNvPr>
          <p:cNvSpPr/>
          <p:nvPr/>
        </p:nvSpPr>
        <p:spPr>
          <a:xfrm flipH="1">
            <a:off x="3059832" y="4149772"/>
            <a:ext cx="402344" cy="138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631CA6C0-11ED-4077-A4B6-6E0DFE159F3D}"/>
              </a:ext>
            </a:extLst>
          </p:cNvPr>
          <p:cNvSpPr/>
          <p:nvPr/>
        </p:nvSpPr>
        <p:spPr>
          <a:xfrm flipH="1">
            <a:off x="3059832" y="5102580"/>
            <a:ext cx="402344" cy="106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4F5F7B40-835F-41B0-8707-89335903E4AD}"/>
              </a:ext>
            </a:extLst>
          </p:cNvPr>
          <p:cNvSpPr/>
          <p:nvPr/>
        </p:nvSpPr>
        <p:spPr>
          <a:xfrm flipH="1">
            <a:off x="3059832" y="4609257"/>
            <a:ext cx="299156" cy="106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122EC678-6D3C-4FC0-9BDF-D917602B6DCB}"/>
              </a:ext>
            </a:extLst>
          </p:cNvPr>
          <p:cNvSpPr/>
          <p:nvPr/>
        </p:nvSpPr>
        <p:spPr>
          <a:xfrm>
            <a:off x="5843425" y="4872721"/>
            <a:ext cx="402344" cy="19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984D9298-C1E8-45F1-851A-CC7470CBB8EB}"/>
              </a:ext>
            </a:extLst>
          </p:cNvPr>
          <p:cNvSpPr/>
          <p:nvPr/>
        </p:nvSpPr>
        <p:spPr>
          <a:xfrm>
            <a:off x="5764572" y="4412316"/>
            <a:ext cx="402344" cy="19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235C6567-EE4E-4556-88DA-E5F345AFD049}"/>
              </a:ext>
            </a:extLst>
          </p:cNvPr>
          <p:cNvSpPr/>
          <p:nvPr/>
        </p:nvSpPr>
        <p:spPr>
          <a:xfrm>
            <a:off x="5813344" y="3939579"/>
            <a:ext cx="402344" cy="196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A25411E6-D378-4584-B4C4-61C0366D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3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50"/>
    </mc:Choice>
    <mc:Fallback xmlns="">
      <p:transition spd="slow" advTm="7775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800" b="1" dirty="0">
                <a:solidFill>
                  <a:srgbClr val="FFFFFF"/>
                </a:solidFill>
              </a:rPr>
              <a:t>NEPRAVÁ 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/>
          </a:bodyPr>
          <a:lstStyle/>
          <a:p>
            <a:pPr algn="just"/>
            <a:r>
              <a:rPr lang="cs-CZ" dirty="0"/>
              <a:t>Nepravá derivace, někdy také nazývaná </a:t>
            </a:r>
            <a:r>
              <a:rPr lang="cs-CZ" b="1" dirty="0"/>
              <a:t>nulová derivace, je slovotvorný proces, při kterém nedochází k žádné morfologické změně slova</a:t>
            </a:r>
            <a:r>
              <a:rPr lang="cs-CZ" dirty="0"/>
              <a:t>. Slovo mění slovní druh bez jakékoliv změny formy. Může se týkat všech slovních druhů od sloves až po předložky, kdy se přidáním členu ze slov stávají substantiva</a:t>
            </a:r>
          </a:p>
        </p:txBody>
      </p:sp>
      <p:graphicFrame>
        <p:nvGraphicFramePr>
          <p:cNvPr id="4" name="Zástupný symbol pro obsah 2">
            <a:extLst>
              <a:ext uri="{FF2B5EF4-FFF2-40B4-BE49-F238E27FC236}">
                <a16:creationId xmlns:a16="http://schemas.microsoft.com/office/drawing/2014/main" id="{FFE1F0B4-D9DF-4C30-BEE8-2C4C7A15F7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370534"/>
              </p:ext>
            </p:extLst>
          </p:nvPr>
        </p:nvGraphicFramePr>
        <p:xfrm>
          <a:off x="462902" y="4423793"/>
          <a:ext cx="222987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72959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i="1" dirty="0" err="1"/>
              <a:t>sim“ano</a:t>
            </a:r>
            <a:r>
              <a:rPr lang="cs-CZ" i="1" dirty="0"/>
              <a:t>“</a:t>
            </a:r>
            <a:r>
              <a:rPr lang="cs-CZ" b="1" i="1" dirty="0"/>
              <a:t> ►</a:t>
            </a:r>
            <a:r>
              <a:rPr lang="cs-CZ" i="1" dirty="0"/>
              <a:t> </a:t>
            </a:r>
            <a:r>
              <a:rPr lang="cs-CZ" b="1" i="1" dirty="0"/>
              <a:t> </a:t>
            </a:r>
            <a:r>
              <a:rPr lang="cs-CZ" i="1" dirty="0"/>
              <a:t>o sim „souhlas“</a:t>
            </a:r>
          </a:p>
          <a:p>
            <a:r>
              <a:rPr lang="cs-CZ" i="1" dirty="0"/>
              <a:t> </a:t>
            </a:r>
            <a:r>
              <a:rPr lang="cs-CZ" i="1" dirty="0" err="1"/>
              <a:t>não</a:t>
            </a:r>
            <a:r>
              <a:rPr lang="cs-CZ" i="1" dirty="0"/>
              <a:t> „ne“</a:t>
            </a:r>
            <a:r>
              <a:rPr lang="cs-CZ" b="1" i="1" dirty="0"/>
              <a:t> ►</a:t>
            </a:r>
            <a:r>
              <a:rPr lang="cs-CZ" i="1" dirty="0"/>
              <a:t> o </a:t>
            </a:r>
            <a:r>
              <a:rPr lang="cs-CZ" i="1" dirty="0" err="1"/>
              <a:t>não</a:t>
            </a:r>
            <a:r>
              <a:rPr lang="cs-CZ" i="1" dirty="0"/>
              <a:t> „nesouhlas/odmítnutí“; </a:t>
            </a:r>
            <a:r>
              <a:rPr lang="cs-CZ" i="1" dirty="0" err="1"/>
              <a:t>oxalá</a:t>
            </a:r>
            <a:r>
              <a:rPr lang="cs-CZ" i="1" dirty="0"/>
              <a:t> „kéž by“</a:t>
            </a:r>
            <a:r>
              <a:rPr lang="cs-CZ" b="1" i="1" dirty="0"/>
              <a:t> ►</a:t>
            </a:r>
            <a:r>
              <a:rPr lang="cs-CZ" i="1" dirty="0"/>
              <a:t> o </a:t>
            </a:r>
            <a:r>
              <a:rPr lang="cs-CZ" i="1" dirty="0" err="1"/>
              <a:t>oxalá</a:t>
            </a:r>
            <a:r>
              <a:rPr lang="cs-CZ" i="1" dirty="0"/>
              <a:t> „přání“, </a:t>
            </a:r>
          </a:p>
          <a:p>
            <a:r>
              <a:rPr lang="cs-CZ" i="1" dirty="0" err="1"/>
              <a:t>porque</a:t>
            </a:r>
            <a:r>
              <a:rPr lang="cs-CZ" i="1" dirty="0"/>
              <a:t> „proč“</a:t>
            </a:r>
            <a:r>
              <a:rPr lang="cs-CZ" b="1" i="1" dirty="0"/>
              <a:t> ►</a:t>
            </a:r>
            <a:r>
              <a:rPr lang="cs-CZ" i="1" dirty="0"/>
              <a:t>  o </a:t>
            </a:r>
            <a:r>
              <a:rPr lang="cs-CZ" i="1" dirty="0" err="1"/>
              <a:t>porquê</a:t>
            </a:r>
            <a:r>
              <a:rPr lang="cs-CZ" i="1" dirty="0"/>
              <a:t> „důvod“, </a:t>
            </a:r>
          </a:p>
          <a:p>
            <a:r>
              <a:rPr lang="cs-CZ" i="1" dirty="0" err="1"/>
              <a:t>como</a:t>
            </a:r>
            <a:r>
              <a:rPr lang="cs-CZ" i="1" dirty="0"/>
              <a:t> „jak“</a:t>
            </a:r>
            <a:r>
              <a:rPr lang="cs-CZ" b="1" i="1" dirty="0"/>
              <a:t> ►</a:t>
            </a:r>
            <a:r>
              <a:rPr lang="cs-CZ" i="1" dirty="0"/>
              <a:t> o </a:t>
            </a:r>
            <a:r>
              <a:rPr lang="cs-CZ" i="1" dirty="0" err="1"/>
              <a:t>como</a:t>
            </a:r>
            <a:r>
              <a:rPr lang="cs-CZ" i="1" dirty="0"/>
              <a:t> „způsob“, </a:t>
            </a:r>
          </a:p>
          <a:p>
            <a:r>
              <a:rPr lang="cs-CZ" i="1" dirty="0" err="1"/>
              <a:t>quando</a:t>
            </a:r>
            <a:r>
              <a:rPr lang="cs-CZ" i="1" dirty="0"/>
              <a:t> „když“ </a:t>
            </a:r>
            <a:r>
              <a:rPr lang="cs-CZ" b="1" i="1" dirty="0"/>
              <a:t>►</a:t>
            </a:r>
            <a:r>
              <a:rPr lang="cs-CZ" i="1" dirty="0"/>
              <a:t> o </a:t>
            </a:r>
            <a:r>
              <a:rPr lang="cs-CZ" i="1" dirty="0" err="1"/>
              <a:t>quando</a:t>
            </a:r>
            <a:r>
              <a:rPr lang="cs-CZ" i="1" dirty="0"/>
              <a:t> „doba, termín“</a:t>
            </a:r>
          </a:p>
          <a:p>
            <a:r>
              <a:rPr lang="cs-CZ" i="1" dirty="0"/>
              <a:t>jantar „večeřet“</a:t>
            </a:r>
            <a:r>
              <a:rPr lang="cs-CZ" b="1" i="1" dirty="0"/>
              <a:t> ►</a:t>
            </a:r>
            <a:r>
              <a:rPr lang="cs-CZ" i="1" dirty="0"/>
              <a:t>  o jantar „večeře“</a:t>
            </a:r>
          </a:p>
          <a:p>
            <a:r>
              <a:rPr lang="cs-CZ" i="1" dirty="0" err="1"/>
              <a:t>pró</a:t>
            </a:r>
            <a:r>
              <a:rPr lang="cs-CZ" i="1" dirty="0"/>
              <a:t> „pro“</a:t>
            </a:r>
            <a:r>
              <a:rPr lang="cs-CZ" b="1" i="1" dirty="0"/>
              <a:t> ►</a:t>
            </a:r>
            <a:r>
              <a:rPr lang="cs-CZ" i="1" dirty="0"/>
              <a:t>  os </a:t>
            </a:r>
            <a:r>
              <a:rPr lang="cs-CZ" i="1" dirty="0" err="1"/>
              <a:t>prós</a:t>
            </a:r>
            <a:r>
              <a:rPr lang="cs-CZ" i="1" dirty="0"/>
              <a:t> „výhody“, </a:t>
            </a:r>
          </a:p>
          <a:p>
            <a:r>
              <a:rPr lang="cs-CZ" i="1" dirty="0" err="1"/>
              <a:t>contra</a:t>
            </a:r>
            <a:r>
              <a:rPr lang="cs-CZ" i="1" dirty="0"/>
              <a:t> „proti“</a:t>
            </a:r>
            <a:r>
              <a:rPr lang="cs-CZ" b="1" i="1" dirty="0"/>
              <a:t> ►</a:t>
            </a:r>
            <a:r>
              <a:rPr lang="cs-CZ" i="1" dirty="0"/>
              <a:t>  os </a:t>
            </a:r>
            <a:r>
              <a:rPr lang="cs-CZ" i="1" dirty="0" err="1"/>
              <a:t>contra</a:t>
            </a:r>
            <a:r>
              <a:rPr lang="cs-CZ" i="1" dirty="0"/>
              <a:t> „nevýhody“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829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499533"/>
            <a:ext cx="8079581" cy="1658198"/>
          </a:xfrm>
        </p:spPr>
        <p:txBody>
          <a:bodyPr>
            <a:normAutofit/>
          </a:bodyPr>
          <a:lstStyle/>
          <a:p>
            <a:r>
              <a:rPr lang="pt-PT" dirty="0"/>
              <a:t>CONVERSÃO - exemplos</a:t>
            </a:r>
            <a:endParaRPr lang="cs-CZ" dirty="0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11F6BF88-F7BB-42E6-83F2-24E66A163E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7206" y="2373549"/>
          <a:ext cx="8065294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O não você já tem, só lhe resta buscar o sim!">
            <a:extLst>
              <a:ext uri="{FF2B5EF4-FFF2-40B4-BE49-F238E27FC236}">
                <a16:creationId xmlns:a16="http://schemas.microsoft.com/office/drawing/2014/main" id="{290217F3-81AD-4A76-A551-F1088A0B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3715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piEpiBabá Instagram posts - Gramho.com">
            <a:extLst>
              <a:ext uri="{FF2B5EF4-FFF2-40B4-BE49-F238E27FC236}">
                <a16:creationId xmlns:a16="http://schemas.microsoft.com/office/drawing/2014/main" id="{396DC4AB-E276-4A94-BB55-7C470D457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89" b="37618"/>
          <a:stretch/>
        </p:blipFill>
        <p:spPr bwMode="auto">
          <a:xfrm>
            <a:off x="6509762" y="4837463"/>
            <a:ext cx="2143125" cy="152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75BB93-2085-4B03-B78D-1D4EEFBA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3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6"/>
    </mc:Choice>
    <mc:Fallback xmlns="">
      <p:transition spd="slow" advTm="32566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500" b="1" dirty="0">
                <a:solidFill>
                  <a:srgbClr val="FFFFFF"/>
                </a:solidFill>
              </a:rPr>
              <a:t>KOMPOZICE - SKLÁDÁNÍ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27034" y="260649"/>
            <a:ext cx="5345751" cy="4464496"/>
          </a:xfrm>
        </p:spPr>
        <p:txBody>
          <a:bodyPr anchor="ctr">
            <a:normAutofit/>
          </a:bodyPr>
          <a:lstStyle/>
          <a:p>
            <a:pPr algn="just"/>
            <a:r>
              <a:rPr lang="cs-CZ" dirty="0"/>
              <a:t>Jde o slovotvorný proces, který spočívá ve spojování dvou i více slovních základů</a:t>
            </a:r>
            <a:r>
              <a:rPr lang="cs-CZ" b="1" dirty="0"/>
              <a:t>[</a:t>
            </a:r>
            <a:r>
              <a:rPr lang="cs-CZ" b="1" dirty="0" err="1"/>
              <a:t>R+R</a:t>
            </a:r>
            <a:r>
              <a:rPr lang="cs-CZ" b="1" dirty="0"/>
              <a:t>]</a:t>
            </a:r>
            <a:r>
              <a:rPr lang="cs-CZ" dirty="0"/>
              <a:t>. </a:t>
            </a:r>
            <a:r>
              <a:rPr lang="cs-CZ" b="1" dirty="0"/>
              <a:t>[</a:t>
            </a:r>
            <a:r>
              <a:rPr lang="cs-CZ" b="1" dirty="0" err="1"/>
              <a:t>R+R+R</a:t>
            </a:r>
            <a:r>
              <a:rPr lang="cs-CZ" b="1" dirty="0"/>
              <a:t>]</a:t>
            </a:r>
            <a:r>
              <a:rPr lang="cs-CZ" dirty="0"/>
              <a:t> a dává vznik slovům složeným, </a:t>
            </a:r>
            <a:r>
              <a:rPr lang="cs-CZ" b="1" i="1" dirty="0"/>
              <a:t>tzv. složeninám</a:t>
            </a:r>
            <a:r>
              <a:rPr lang="cs-CZ" dirty="0"/>
              <a:t>, která se nazývají </a:t>
            </a:r>
            <a:r>
              <a:rPr lang="cs-CZ" b="1" i="1" dirty="0"/>
              <a:t>kompozita</a:t>
            </a:r>
            <a:r>
              <a:rPr lang="cs-CZ" b="1" dirty="0"/>
              <a:t>. </a:t>
            </a:r>
            <a:endParaRPr lang="cs-CZ" dirty="0"/>
          </a:p>
          <a:p>
            <a:pPr algn="just"/>
            <a:r>
              <a:rPr lang="cs-CZ" dirty="0"/>
              <a:t>Skládáním slov ze dvou až tří slovotvorných základů se vždy tvoří pojmenování motivovaná. Velmi často se složeniny užívají v odborném názvosloví a v publicistice, kde je výhodou jejich kondenzovaná forma a také vysoká explicitnost složených výrazů. 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31A674C9-8676-48A6-90EF-FC79D70B4880}"/>
              </a:ext>
            </a:extLst>
          </p:cNvPr>
          <p:cNvSpPr/>
          <p:nvPr/>
        </p:nvSpPr>
        <p:spPr>
          <a:xfrm>
            <a:off x="3551296" y="4725145"/>
            <a:ext cx="1512168" cy="1433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00FF00"/>
                </a:highlight>
              </a:rPr>
              <a:t>R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E1F7AD2-F853-424E-AC0C-6EFA9BB2FD3A}"/>
              </a:ext>
            </a:extLst>
          </p:cNvPr>
          <p:cNvSpPr/>
          <p:nvPr/>
        </p:nvSpPr>
        <p:spPr>
          <a:xfrm>
            <a:off x="4725603" y="4725145"/>
            <a:ext cx="1512168" cy="1433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00FF00"/>
                </a:highlight>
              </a:rPr>
              <a:t>R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1FD0245D-7F98-41AD-BF8D-50B71827F7DF}"/>
              </a:ext>
            </a:extLst>
          </p:cNvPr>
          <p:cNvSpPr/>
          <p:nvPr/>
        </p:nvSpPr>
        <p:spPr>
          <a:xfrm>
            <a:off x="5899909" y="4725145"/>
            <a:ext cx="1512168" cy="1433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00FF00"/>
                </a:highlight>
              </a:rPr>
              <a:t>R</a:t>
            </a:r>
          </a:p>
        </p:txBody>
      </p:sp>
      <p:sp>
        <p:nvSpPr>
          <p:cNvPr id="4" name="Znak plus 3">
            <a:extLst>
              <a:ext uri="{FF2B5EF4-FFF2-40B4-BE49-F238E27FC236}">
                <a16:creationId xmlns:a16="http://schemas.microsoft.com/office/drawing/2014/main" id="{51E26BE3-714A-43B2-B358-6D128F8A5939}"/>
              </a:ext>
            </a:extLst>
          </p:cNvPr>
          <p:cNvSpPr/>
          <p:nvPr/>
        </p:nvSpPr>
        <p:spPr>
          <a:xfrm>
            <a:off x="4797589" y="5236769"/>
            <a:ext cx="265875" cy="41034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nak plus 10">
            <a:extLst>
              <a:ext uri="{FF2B5EF4-FFF2-40B4-BE49-F238E27FC236}">
                <a16:creationId xmlns:a16="http://schemas.microsoft.com/office/drawing/2014/main" id="{13F87FFF-B9CC-4755-8D47-F4E199588FA6}"/>
              </a:ext>
            </a:extLst>
          </p:cNvPr>
          <p:cNvSpPr/>
          <p:nvPr/>
        </p:nvSpPr>
        <p:spPr>
          <a:xfrm>
            <a:off x="5971896" y="5236769"/>
            <a:ext cx="265875" cy="410344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4B550D3C-0E80-86A3-5140-ADD6740D54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880190"/>
              </p:ext>
            </p:extLst>
          </p:nvPr>
        </p:nvGraphicFramePr>
        <p:xfrm>
          <a:off x="601606" y="3933057"/>
          <a:ext cx="222987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19500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438C73-5918-4BEB-9BBC-2B9C8ECC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composição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AF669A-FA1F-4488-A67B-FD1F20969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PT" b="1" dirty="0"/>
              <a:t>Por justaposição</a:t>
            </a:r>
            <a:endParaRPr lang="cs-CZ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767101E-2FB6-46B3-8D7F-F064D14A15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/>
            <a:r>
              <a:rPr lang="pt-PT" dirty="0"/>
              <a:t>Pombo-correio</a:t>
            </a:r>
          </a:p>
          <a:p>
            <a:pPr algn="r"/>
            <a:r>
              <a:rPr lang="pt-PT" dirty="0"/>
              <a:t>Arco-íris</a:t>
            </a:r>
          </a:p>
          <a:p>
            <a:pPr algn="r"/>
            <a:r>
              <a:rPr lang="pt-PT" dirty="0"/>
              <a:t>Ano-luz</a:t>
            </a:r>
          </a:p>
          <a:p>
            <a:pPr algn="r"/>
            <a:r>
              <a:rPr lang="pt-PT" dirty="0"/>
              <a:t>Cajá-mirim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32B4664-712E-4682-971D-BE27D4427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b="1" dirty="0"/>
              <a:t>Por aglutinação</a:t>
            </a:r>
            <a:endParaRPr lang="cs-CZ" b="1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E00A6B-54F1-4DD0-8E05-F2CDDEC5723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PT" dirty="0"/>
              <a:t>Aguardente (agua ardente)</a:t>
            </a:r>
          </a:p>
          <a:p>
            <a:r>
              <a:rPr lang="pt-PT" dirty="0"/>
              <a:t>Embora (em boa hora)</a:t>
            </a:r>
          </a:p>
          <a:p>
            <a:r>
              <a:rPr lang="pt-PT" dirty="0"/>
              <a:t>Pernalta (perna alta)</a:t>
            </a:r>
          </a:p>
          <a:p>
            <a:r>
              <a:rPr lang="pt-PT" dirty="0"/>
              <a:t>Vinagre (vinho acre)</a:t>
            </a:r>
          </a:p>
          <a:p>
            <a:endParaRPr lang="cs-CZ" dirty="0"/>
          </a:p>
        </p:txBody>
      </p:sp>
      <p:pic>
        <p:nvPicPr>
          <p:cNvPr id="10242" name="Picture 2" descr="CAJÁ MIRIM NO VASO - YouTube">
            <a:extLst>
              <a:ext uri="{FF2B5EF4-FFF2-40B4-BE49-F238E27FC236}">
                <a16:creationId xmlns:a16="http://schemas.microsoft.com/office/drawing/2014/main" id="{FD0F17FE-2024-430D-A10E-DFFB8CA7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88" y="468238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E8AC240-FD7F-4F8E-A094-A340D0A7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89</a:t>
            </a:fld>
            <a:endParaRPr lang="cs-CZ"/>
          </a:p>
        </p:txBody>
      </p:sp>
      <p:pic>
        <p:nvPicPr>
          <p:cNvPr id="3074" name="Picture 2" descr="Nalezený obrázek pro arco iris">
            <a:extLst>
              <a:ext uri="{FF2B5EF4-FFF2-40B4-BE49-F238E27FC236}">
                <a16:creationId xmlns:a16="http://schemas.microsoft.com/office/drawing/2014/main" id="{6A24EE11-51AF-43D0-824D-E42D4393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62" y="3074270"/>
            <a:ext cx="2079025" cy="13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lezený obrázek pro pombo-correio">
            <a:extLst>
              <a:ext uri="{FF2B5EF4-FFF2-40B4-BE49-F238E27FC236}">
                <a16:creationId xmlns:a16="http://schemas.microsoft.com/office/drawing/2014/main" id="{F65E7A01-CD47-469F-A391-705C99E4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4" y="609219"/>
            <a:ext cx="1447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3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1"/>
    </mc:Choice>
    <mc:Fallback xmlns="">
      <p:transition spd="slow" advTm="4740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800" b="1">
                <a:solidFill>
                  <a:srgbClr val="FFFFFF"/>
                </a:solidFill>
              </a:rPr>
              <a:t>PREFIXNÍ DERIVAC</a:t>
            </a:r>
            <a:r>
              <a:rPr lang="pt-PT" sz="3800" b="1">
                <a:solidFill>
                  <a:srgbClr val="FFFFFF"/>
                </a:solidFill>
              </a:rPr>
              <a:t>E</a:t>
            </a:r>
            <a:endParaRPr lang="cs-CZ" sz="3800" b="1">
              <a:solidFill>
                <a:srgbClr val="FFFF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/>
          </a:bodyPr>
          <a:lstStyle/>
          <a:p>
            <a:pPr algn="just"/>
            <a:r>
              <a:rPr lang="cs-CZ" sz="2800" dirty="0"/>
              <a:t>Odvozování pomocí přípon neboli tzv. </a:t>
            </a:r>
            <a:r>
              <a:rPr lang="cs-CZ" sz="2800" b="1" i="1" dirty="0"/>
              <a:t>prefixní derivace</a:t>
            </a:r>
            <a:r>
              <a:rPr lang="cs-CZ" sz="2800" dirty="0"/>
              <a:t> spočívá v použití </a:t>
            </a:r>
            <a:r>
              <a:rPr lang="cs-CZ" sz="2800" b="1" dirty="0">
                <a:solidFill>
                  <a:srgbClr val="0070C0"/>
                </a:solidFill>
              </a:rPr>
              <a:t>PREFIXU</a:t>
            </a:r>
            <a:r>
              <a:rPr lang="cs-CZ" sz="2800" dirty="0"/>
              <a:t> - </a:t>
            </a:r>
            <a:r>
              <a:rPr lang="cs-CZ" sz="2800" b="1" dirty="0">
                <a:solidFill>
                  <a:srgbClr val="0070C0"/>
                </a:solidFill>
              </a:rPr>
              <a:t>předpony</a:t>
            </a:r>
            <a:r>
              <a:rPr lang="cs-CZ" sz="2800" dirty="0"/>
              <a:t>, která se staví před základní slovo </a:t>
            </a:r>
            <a:r>
              <a:rPr lang="cs-CZ" sz="2800" b="1" dirty="0"/>
              <a:t>[</a:t>
            </a:r>
            <a:r>
              <a:rPr lang="cs-CZ" sz="2800" b="1" dirty="0" err="1">
                <a:solidFill>
                  <a:srgbClr val="0070C0"/>
                </a:solidFill>
              </a:rPr>
              <a:t>aR</a:t>
            </a:r>
            <a:r>
              <a:rPr lang="cs-CZ" sz="2800" b="1" dirty="0">
                <a:solidFill>
                  <a:srgbClr val="0070C0"/>
                </a:solidFill>
              </a:rPr>
              <a:t>]</a:t>
            </a:r>
            <a:r>
              <a:rPr lang="cs-CZ" sz="28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F0FBD644-887C-4A7D-AA04-4E19B6460839}"/>
              </a:ext>
            </a:extLst>
          </p:cNvPr>
          <p:cNvSpPr/>
          <p:nvPr/>
        </p:nvSpPr>
        <p:spPr>
          <a:xfrm>
            <a:off x="4773657" y="4966640"/>
            <a:ext cx="888425" cy="934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FF0000"/>
                </a:highlight>
              </a:rPr>
              <a:t>a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AA22B41-1323-4ABE-8024-878D5E94D854}"/>
              </a:ext>
            </a:extLst>
          </p:cNvPr>
          <p:cNvSpPr/>
          <p:nvPr/>
        </p:nvSpPr>
        <p:spPr>
          <a:xfrm>
            <a:off x="5426110" y="4106595"/>
            <a:ext cx="1360369" cy="133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highlight>
                  <a:srgbClr val="00FF00"/>
                </a:highligh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201141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KOMPOZITA PODLE STRUKTURY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40000" lnSpcReduction="20000"/>
          </a:bodyPr>
          <a:lstStyle/>
          <a:p>
            <a:r>
              <a:rPr lang="cs-CZ" sz="4200" b="1" dirty="0"/>
              <a:t>dvě</a:t>
            </a:r>
            <a:r>
              <a:rPr lang="cs-CZ" sz="4200" dirty="0"/>
              <a:t> </a:t>
            </a:r>
            <a:r>
              <a:rPr lang="cs-CZ" sz="4200" b="1" dirty="0"/>
              <a:t>podstatná jména</a:t>
            </a:r>
            <a:r>
              <a:rPr lang="cs-CZ" sz="4200" dirty="0"/>
              <a:t>: </a:t>
            </a:r>
          </a:p>
          <a:p>
            <a:r>
              <a:rPr lang="cs-CZ" sz="4200" b="1" i="1" dirty="0"/>
              <a:t>	</a:t>
            </a:r>
            <a:r>
              <a:rPr lang="cs-CZ" sz="4200" i="1" dirty="0" err="1"/>
              <a:t>porco-espinho</a:t>
            </a:r>
            <a:r>
              <a:rPr lang="cs-CZ" sz="4200" b="1" i="1" dirty="0"/>
              <a:t> „</a:t>
            </a:r>
            <a:r>
              <a:rPr lang="cs-CZ" sz="4200" i="1" dirty="0"/>
              <a:t>dikobraz“;</a:t>
            </a:r>
            <a:endParaRPr lang="cs-CZ" sz="4200" dirty="0"/>
          </a:p>
          <a:p>
            <a:r>
              <a:rPr lang="cs-CZ" sz="4200" b="1" dirty="0"/>
              <a:t>podstatné + přídavné jméno</a:t>
            </a:r>
            <a:r>
              <a:rPr lang="cs-CZ" sz="4200" dirty="0"/>
              <a:t>:  </a:t>
            </a:r>
          </a:p>
          <a:p>
            <a:r>
              <a:rPr lang="cs-CZ" sz="4200" i="1" dirty="0"/>
              <a:t>	</a:t>
            </a:r>
            <a:r>
              <a:rPr lang="cs-CZ" sz="4200" i="1" dirty="0" err="1"/>
              <a:t>criado-mudo</a:t>
            </a:r>
            <a:r>
              <a:rPr lang="cs-CZ" sz="4200" i="1" dirty="0"/>
              <a:t> „noční stolek“; </a:t>
            </a:r>
          </a:p>
          <a:p>
            <a:r>
              <a:rPr lang="cs-CZ" sz="4200" i="1" dirty="0"/>
              <a:t>	amor-</a:t>
            </a:r>
            <a:r>
              <a:rPr lang="cs-CZ" sz="4200" i="1" dirty="0" err="1"/>
              <a:t>perfeito</a:t>
            </a:r>
            <a:r>
              <a:rPr lang="cs-CZ" sz="4200" i="1" dirty="0"/>
              <a:t> „maceška“</a:t>
            </a:r>
          </a:p>
          <a:p>
            <a:r>
              <a:rPr lang="cs-CZ" sz="4200" i="1" dirty="0"/>
              <a:t>	</a:t>
            </a:r>
            <a:r>
              <a:rPr lang="cs-CZ" sz="4200" i="1" dirty="0" err="1"/>
              <a:t>aguardente</a:t>
            </a:r>
            <a:r>
              <a:rPr lang="cs-CZ" sz="4200" i="1" dirty="0"/>
              <a:t> „kořalka“;  </a:t>
            </a:r>
          </a:p>
          <a:p>
            <a:r>
              <a:rPr lang="cs-CZ" sz="4200" i="1" dirty="0"/>
              <a:t>	</a:t>
            </a:r>
            <a:r>
              <a:rPr lang="cs-CZ" sz="4200" i="1" dirty="0" err="1"/>
              <a:t>belas</a:t>
            </a:r>
            <a:r>
              <a:rPr lang="cs-CZ" sz="4200" i="1" dirty="0"/>
              <a:t> </a:t>
            </a:r>
            <a:r>
              <a:rPr lang="cs-CZ" sz="4200" i="1" dirty="0" err="1"/>
              <a:t>artes</a:t>
            </a:r>
            <a:r>
              <a:rPr lang="cs-CZ" sz="4200" i="1" dirty="0"/>
              <a:t> „krásná umění“;</a:t>
            </a:r>
            <a:endParaRPr lang="cs-CZ" sz="4200" dirty="0"/>
          </a:p>
          <a:p>
            <a:r>
              <a:rPr lang="cs-CZ" sz="4200" b="1" dirty="0"/>
              <a:t>podstatné jméno + předložka + podstatné jméno</a:t>
            </a:r>
            <a:r>
              <a:rPr lang="cs-CZ" sz="4200" dirty="0"/>
              <a:t>: </a:t>
            </a:r>
          </a:p>
          <a:p>
            <a:r>
              <a:rPr lang="cs-CZ" sz="4200" i="1" dirty="0"/>
              <a:t>	</a:t>
            </a:r>
            <a:r>
              <a:rPr lang="cs-CZ" sz="4200" i="1" dirty="0" err="1"/>
              <a:t>chapéu</a:t>
            </a:r>
            <a:r>
              <a:rPr lang="cs-CZ" sz="4200" i="1" dirty="0"/>
              <a:t>-de-sol  „deštník“;</a:t>
            </a:r>
            <a:endParaRPr lang="cs-CZ" sz="4200" dirty="0"/>
          </a:p>
          <a:p>
            <a:r>
              <a:rPr lang="cs-CZ" sz="4200" b="1" dirty="0"/>
              <a:t>dvě přídavná jména</a:t>
            </a:r>
            <a:r>
              <a:rPr lang="cs-CZ" sz="4200" dirty="0"/>
              <a:t>: </a:t>
            </a:r>
          </a:p>
          <a:p>
            <a:r>
              <a:rPr lang="cs-CZ" sz="4200" i="1" dirty="0"/>
              <a:t>	</a:t>
            </a:r>
            <a:r>
              <a:rPr lang="cs-CZ" sz="4200" i="1" dirty="0" err="1"/>
              <a:t>tragicómico</a:t>
            </a:r>
            <a:r>
              <a:rPr lang="cs-CZ" sz="4200" i="1" dirty="0"/>
              <a:t> „tragikomický“</a:t>
            </a:r>
            <a:r>
              <a:rPr lang="cs-CZ" sz="4200" dirty="0"/>
              <a:t>;</a:t>
            </a:r>
          </a:p>
          <a:p>
            <a:r>
              <a:rPr lang="cs-CZ" sz="4200" b="1" dirty="0"/>
              <a:t>číslovka + podstatné jméno</a:t>
            </a:r>
            <a:r>
              <a:rPr lang="cs-CZ" sz="4200" dirty="0"/>
              <a:t>:</a:t>
            </a:r>
          </a:p>
          <a:p>
            <a:pPr marL="0" indent="0">
              <a:buNone/>
            </a:pPr>
            <a:r>
              <a:rPr lang="cs-CZ" sz="4200" i="1" dirty="0"/>
              <a:t>	mil-</a:t>
            </a:r>
            <a:r>
              <a:rPr lang="cs-CZ" sz="4200" i="1" dirty="0" err="1"/>
              <a:t>folhas</a:t>
            </a:r>
            <a:r>
              <a:rPr lang="cs-CZ" sz="4200" i="1" dirty="0"/>
              <a:t> „listové těsto“, </a:t>
            </a:r>
          </a:p>
          <a:p>
            <a:pPr marL="0" indent="0">
              <a:buNone/>
            </a:pPr>
            <a:r>
              <a:rPr lang="cs-CZ" sz="4200" i="1" dirty="0"/>
              <a:t>	</a:t>
            </a:r>
            <a:r>
              <a:rPr lang="cs-CZ" sz="4200" i="1" dirty="0" err="1"/>
              <a:t>segunda-feira</a:t>
            </a:r>
            <a:r>
              <a:rPr lang="cs-CZ" sz="4200" i="1" dirty="0"/>
              <a:t> „pondělí“,  </a:t>
            </a:r>
          </a:p>
          <a:p>
            <a:pPr marL="0" indent="0">
              <a:buNone/>
            </a:pPr>
            <a:r>
              <a:rPr lang="cs-CZ" sz="4200" i="1" dirty="0"/>
              <a:t>	</a:t>
            </a:r>
            <a:r>
              <a:rPr lang="cs-CZ" sz="4200" i="1" dirty="0" err="1"/>
              <a:t>trigêmeo</a:t>
            </a:r>
            <a:r>
              <a:rPr lang="cs-CZ" sz="4200" i="1" dirty="0"/>
              <a:t> „trojčata;</a:t>
            </a:r>
            <a:endParaRPr lang="cs-CZ" sz="4200" dirty="0"/>
          </a:p>
          <a:p>
            <a:pPr marL="0" indent="0">
              <a:buNone/>
            </a:pPr>
            <a:endParaRPr lang="cs-CZ" sz="4200" dirty="0"/>
          </a:p>
        </p:txBody>
      </p:sp>
    </p:spTree>
    <p:extLst>
      <p:ext uri="{BB962C8B-B14F-4D97-AF65-F5344CB8AC3E}">
        <p14:creationId xmlns:p14="http://schemas.microsoft.com/office/powerpoint/2010/main" val="6202711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KOMPOZITA PODLE STRUKTURY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4200" b="1" dirty="0"/>
              <a:t>Sloveso + podstatné jméno</a:t>
            </a:r>
          </a:p>
          <a:p>
            <a:pPr marL="182880" lvl="1" indent="0">
              <a:buNone/>
            </a:pPr>
            <a:r>
              <a:rPr lang="cs-CZ" sz="4200" i="1" dirty="0" err="1"/>
              <a:t>beija</a:t>
            </a:r>
            <a:r>
              <a:rPr lang="cs-CZ" sz="4200" i="1" dirty="0"/>
              <a:t>-flor „kolibřík“, </a:t>
            </a:r>
          </a:p>
          <a:p>
            <a:pPr marL="182880" lvl="1" indent="0">
              <a:buNone/>
            </a:pPr>
            <a:r>
              <a:rPr lang="cs-CZ" sz="4200" i="1" dirty="0" err="1"/>
              <a:t>guarda</a:t>
            </a:r>
            <a:r>
              <a:rPr lang="cs-CZ" sz="4200" i="1" dirty="0"/>
              <a:t>-roupa „šatna“, </a:t>
            </a:r>
          </a:p>
          <a:p>
            <a:pPr marL="182880" lvl="1" indent="0">
              <a:buNone/>
            </a:pPr>
            <a:r>
              <a:rPr lang="cs-CZ" sz="4200" i="1" dirty="0" err="1"/>
              <a:t>passatempo</a:t>
            </a:r>
            <a:r>
              <a:rPr lang="cs-CZ" sz="4200" i="1" dirty="0"/>
              <a:t>	„kratochvíle“;</a:t>
            </a:r>
            <a:endParaRPr lang="cs-CZ" sz="4200" dirty="0"/>
          </a:p>
          <a:p>
            <a:pPr marL="0" indent="0">
              <a:buNone/>
            </a:pPr>
            <a:r>
              <a:rPr lang="cs-CZ" sz="4200" b="1" dirty="0"/>
              <a:t>Dvě slovesa</a:t>
            </a:r>
            <a:r>
              <a:rPr lang="cs-CZ" sz="4200" dirty="0"/>
              <a:t>: </a:t>
            </a:r>
          </a:p>
          <a:p>
            <a:pPr marL="182880" lvl="1" indent="0">
              <a:buNone/>
            </a:pPr>
            <a:r>
              <a:rPr lang="cs-CZ" sz="4200" i="1" dirty="0" err="1"/>
              <a:t>corre-corre</a:t>
            </a:r>
            <a:r>
              <a:rPr lang="cs-CZ" sz="4200" i="1" dirty="0"/>
              <a:t> „sběh“; </a:t>
            </a:r>
          </a:p>
          <a:p>
            <a:pPr marL="182880" lvl="1" indent="0">
              <a:buNone/>
            </a:pPr>
            <a:r>
              <a:rPr lang="cs-CZ" sz="4200" i="1" dirty="0" err="1"/>
              <a:t>vaivém</a:t>
            </a:r>
            <a:r>
              <a:rPr lang="cs-CZ" sz="4200" i="1" dirty="0"/>
              <a:t> „chození sem a tam“;</a:t>
            </a:r>
            <a:endParaRPr lang="cs-CZ" sz="4200" dirty="0"/>
          </a:p>
          <a:p>
            <a:pPr marL="0" indent="0">
              <a:buNone/>
            </a:pPr>
            <a:r>
              <a:rPr lang="cs-CZ" sz="4200" b="1" dirty="0" err="1"/>
              <a:t>příslovce+přídavné</a:t>
            </a:r>
            <a:r>
              <a:rPr lang="cs-CZ" sz="4200" b="1" dirty="0"/>
              <a:t> jméno</a:t>
            </a:r>
            <a:r>
              <a:rPr lang="cs-CZ" sz="4200" dirty="0"/>
              <a:t>: </a:t>
            </a:r>
          </a:p>
          <a:p>
            <a:pPr marL="182880" lvl="1" indent="0">
              <a:buNone/>
            </a:pPr>
            <a:r>
              <a:rPr lang="cs-CZ" sz="4200" i="1" dirty="0" err="1"/>
              <a:t>sempre-viva</a:t>
            </a:r>
            <a:r>
              <a:rPr lang="cs-CZ" sz="4200" i="1" dirty="0"/>
              <a:t> „slaměnka“;</a:t>
            </a:r>
            <a:endParaRPr lang="cs-CZ" sz="4200" dirty="0"/>
          </a:p>
          <a:p>
            <a:pPr marL="0" indent="0">
              <a:buNone/>
            </a:pPr>
            <a:r>
              <a:rPr lang="cs-CZ" sz="4200" b="1" dirty="0"/>
              <a:t>příslovce + sloveso:  </a:t>
            </a:r>
          </a:p>
          <a:p>
            <a:pPr marL="182880" lvl="1" indent="0">
              <a:buNone/>
            </a:pPr>
            <a:r>
              <a:rPr lang="cs-CZ" sz="4200" i="1" dirty="0" err="1"/>
              <a:t>maldizer</a:t>
            </a:r>
            <a:r>
              <a:rPr lang="cs-CZ" sz="4200" i="1" dirty="0"/>
              <a:t> „zlořečit“, </a:t>
            </a:r>
          </a:p>
          <a:p>
            <a:pPr marL="182880" lvl="1" indent="0">
              <a:buNone/>
            </a:pPr>
            <a:r>
              <a:rPr lang="cs-CZ" sz="4200" i="1" dirty="0" err="1"/>
              <a:t>bemdizer</a:t>
            </a:r>
            <a:r>
              <a:rPr lang="cs-CZ" sz="4200" i="1" dirty="0"/>
              <a:t> „blahořečit“.</a:t>
            </a:r>
            <a:endParaRPr lang="cs-CZ" sz="4200" dirty="0"/>
          </a:p>
        </p:txBody>
      </p:sp>
    </p:spTree>
    <p:extLst>
      <p:ext uri="{BB962C8B-B14F-4D97-AF65-F5344CB8AC3E}">
        <p14:creationId xmlns:p14="http://schemas.microsoft.com/office/powerpoint/2010/main" val="27505674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8246" y="476673"/>
            <a:ext cx="2558147" cy="559296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pt-PT" sz="3600" b="1" dirty="0">
                <a:solidFill>
                  <a:srgbClr val="FFFFFF"/>
                </a:solidFill>
              </a:rPr>
              <a:t>PALAVRAS COMPOSTAS</a:t>
            </a:r>
            <a:br>
              <a:rPr lang="pt-PT" sz="4400" b="1" dirty="0">
                <a:solidFill>
                  <a:srgbClr val="FFFFFF"/>
                </a:solidFill>
              </a:rPr>
            </a:br>
            <a:br>
              <a:rPr lang="pt-PT" sz="4400" b="1" dirty="0">
                <a:solidFill>
                  <a:srgbClr val="FFFFFF"/>
                </a:solidFill>
              </a:rPr>
            </a:br>
            <a:r>
              <a:rPr lang="pt-PT" sz="4400" b="1" dirty="0">
                <a:solidFill>
                  <a:srgbClr val="FFFFFF"/>
                </a:solidFill>
              </a:rPr>
              <a:t> - estrutura</a:t>
            </a:r>
            <a:endParaRPr lang="cs-CZ" sz="44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0C639CF1-E119-4F82-9A5B-E4B81D5A0C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03848" y="116632"/>
          <a:ext cx="5760640" cy="6655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Pedro-quinto - Dicio, Dicionário Online de Português">
            <a:extLst>
              <a:ext uri="{FF2B5EF4-FFF2-40B4-BE49-F238E27FC236}">
                <a16:creationId xmlns:a16="http://schemas.microsoft.com/office/drawing/2014/main" id="{7CE2DEB6-F8FF-4EB4-A9CF-0314904F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7" y="4955800"/>
            <a:ext cx="2839093" cy="14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MOR PERFEITO MINI – Atacado e Varejo">
            <a:extLst>
              <a:ext uri="{FF2B5EF4-FFF2-40B4-BE49-F238E27FC236}">
                <a16:creationId xmlns:a16="http://schemas.microsoft.com/office/drawing/2014/main" id="{0AAFD5FE-6454-4CFB-BD0E-FC93B155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69" y="476032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60478FD-79BA-4483-9880-BC0F4760624E}"/>
              </a:ext>
            </a:extLst>
          </p:cNvPr>
          <p:cNvSpPr/>
          <p:nvPr/>
        </p:nvSpPr>
        <p:spPr>
          <a:xfrm>
            <a:off x="6241989" y="1591072"/>
            <a:ext cx="27051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Porco-espinho</a:t>
            </a:r>
            <a:endParaRPr lang="cs-CZ" dirty="0"/>
          </a:p>
        </p:txBody>
      </p:sp>
      <p:pic>
        <p:nvPicPr>
          <p:cNvPr id="2052" name="Picture 4" descr="Porco-espinho - características, espécies, fotos, curiosidades - Animais -  InfoEscola">
            <a:extLst>
              <a:ext uri="{FF2B5EF4-FFF2-40B4-BE49-F238E27FC236}">
                <a16:creationId xmlns:a16="http://schemas.microsoft.com/office/drawing/2014/main" id="{F92E8BC0-C7A9-4053-A581-8F8F78D74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77" y="151024"/>
            <a:ext cx="1976724" cy="14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45FB4D8-3B0A-438C-89B4-3109916E11F6}"/>
              </a:ext>
            </a:extLst>
          </p:cNvPr>
          <p:cNvSpPr/>
          <p:nvPr/>
        </p:nvSpPr>
        <p:spPr>
          <a:xfrm>
            <a:off x="6434869" y="4727200"/>
            <a:ext cx="27051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Amor-perfeito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18206F-BE66-4835-815E-07C8CEEF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0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6"/>
    </mc:Choice>
    <mc:Fallback xmlns="">
      <p:transition spd="slow" advTm="14986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CCE4F14F-6D7F-4940-8041-3BB1B9D41D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35896" y="188640"/>
          <a:ext cx="532859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O significado da Visita de Beija-flor em casa! - YouTube">
            <a:extLst>
              <a:ext uri="{FF2B5EF4-FFF2-40B4-BE49-F238E27FC236}">
                <a16:creationId xmlns:a16="http://schemas.microsoft.com/office/drawing/2014/main" id="{40E3BE09-5520-4540-A1E7-334034ADA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50000"/>
          <a:stretch/>
        </p:blipFill>
        <p:spPr bwMode="auto">
          <a:xfrm>
            <a:off x="611560" y="204664"/>
            <a:ext cx="2020448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ro-Quero: Características, Habitat, Alimentação, Canto e Fatos! # queroquero #passarosqueroqu… | Passaros domesticos, Passaros silvestres,  Passaros brasileiros">
            <a:extLst>
              <a:ext uri="{FF2B5EF4-FFF2-40B4-BE49-F238E27FC236}">
                <a16:creationId xmlns:a16="http://schemas.microsoft.com/office/drawing/2014/main" id="{A8F7BE2B-1EF7-4D36-80A7-08D09208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2" y="2395480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BC47884-8967-46A6-A21D-2848C59DEB5D}"/>
              </a:ext>
            </a:extLst>
          </p:cNvPr>
          <p:cNvSpPr/>
          <p:nvPr/>
        </p:nvSpPr>
        <p:spPr>
          <a:xfrm>
            <a:off x="238521" y="4047935"/>
            <a:ext cx="27051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Quero-quero</a:t>
            </a:r>
            <a:endParaRPr lang="cs-CZ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1A1401C-C281-4810-AA76-7ED42C539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7" y="450513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7ECF1F1-9A54-4D7C-8F87-FFDA8C92FE1D}"/>
              </a:ext>
            </a:extLst>
          </p:cNvPr>
          <p:cNvSpPr/>
          <p:nvPr/>
        </p:nvSpPr>
        <p:spPr>
          <a:xfrm>
            <a:off x="238521" y="5895785"/>
            <a:ext cx="27051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Sempre-viva</a:t>
            </a:r>
            <a:endParaRPr lang="cs-CZ" dirty="0"/>
          </a:p>
        </p:txBody>
      </p:sp>
      <p:pic>
        <p:nvPicPr>
          <p:cNvPr id="1032" name="Picture 8" descr="mal me quer - mal me quer updated their profile picture. | Facebook">
            <a:extLst>
              <a:ext uri="{FF2B5EF4-FFF2-40B4-BE49-F238E27FC236}">
                <a16:creationId xmlns:a16="http://schemas.microsoft.com/office/drawing/2014/main" id="{2CFF447D-37A4-4B37-9936-2750462D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00" y="5921896"/>
            <a:ext cx="97439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OSOTIS (myosotis aiprestris) - HIPERnatural.COM">
            <a:extLst>
              <a:ext uri="{FF2B5EF4-FFF2-40B4-BE49-F238E27FC236}">
                <a16:creationId xmlns:a16="http://schemas.microsoft.com/office/drawing/2014/main" id="{CA62A2BE-FB59-40AF-86A3-AB19E43F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143" y="6019731"/>
            <a:ext cx="101882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40565E0-85D0-42F6-B138-F4516219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18" y="204664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88D69C85-FEEB-4B15-A523-3C1FCFC94C14}"/>
              </a:ext>
            </a:extLst>
          </p:cNvPr>
          <p:cNvSpPr/>
          <p:nvPr/>
        </p:nvSpPr>
        <p:spPr>
          <a:xfrm>
            <a:off x="6259388" y="1507272"/>
            <a:ext cx="27051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Tico-tico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8F5641-25FD-44AE-A1B5-9F971576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3"/>
    </mc:Choice>
    <mc:Fallback xmlns="">
      <p:transition spd="slow" advTm="20373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17B7A-563D-4F9E-84B3-2CD514BD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499533"/>
            <a:ext cx="8183537" cy="954368"/>
          </a:xfrm>
        </p:spPr>
        <p:txBody>
          <a:bodyPr/>
          <a:lstStyle/>
          <a:p>
            <a:pPr algn="ctr"/>
            <a:r>
              <a:rPr lang="pt-PT" dirty="0"/>
              <a:t>Regras – uso do hífen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AB5A2F-4D27-4C31-A511-F3434EF92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453901"/>
            <a:ext cx="3806190" cy="723400"/>
          </a:xfrm>
        </p:spPr>
        <p:txBody>
          <a:bodyPr/>
          <a:lstStyle/>
          <a:p>
            <a:pPr algn="r"/>
            <a:r>
              <a:rPr lang="pt-PT" dirty="0"/>
              <a:t>Com hífen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67DFB8-39F7-45E2-8B3C-227EBD7CC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942" y="2113339"/>
            <a:ext cx="3651603" cy="1315661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  Continua a ser usado o hífen em casos de </a:t>
            </a:r>
            <a:r>
              <a:rPr lang="pt-BR" b="1" dirty="0"/>
              <a:t>composição por justaposição</a:t>
            </a:r>
            <a:r>
              <a:rPr lang="pt-BR" dirty="0"/>
              <a:t>. 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FC8B416-F522-45EA-A5F2-84CCBBAB8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6310" y="1393523"/>
            <a:ext cx="3806190" cy="722376"/>
          </a:xfrm>
        </p:spPr>
        <p:txBody>
          <a:bodyPr/>
          <a:lstStyle/>
          <a:p>
            <a:r>
              <a:rPr lang="pt-PT" dirty="0"/>
              <a:t>Sem hífen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BE70A6-867D-499D-A575-591A43620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66310" y="2113339"/>
            <a:ext cx="4126170" cy="1315661"/>
          </a:xfrm>
        </p:spPr>
        <p:txBody>
          <a:bodyPr>
            <a:normAutofit/>
          </a:bodyPr>
          <a:lstStyle/>
          <a:p>
            <a:r>
              <a:rPr lang="pt-PT" dirty="0"/>
              <a:t>Nos casos em que o prefixo termina por vogal e a palavra que se segue começa pelas consoantes </a:t>
            </a:r>
            <a:r>
              <a:rPr lang="pt-PT" b="1" i="1" dirty="0"/>
              <a:t>r</a:t>
            </a:r>
            <a:r>
              <a:rPr lang="pt-PT" dirty="0"/>
              <a:t> ou </a:t>
            </a:r>
            <a:r>
              <a:rPr lang="pt-PT" b="1" i="1" dirty="0"/>
              <a:t>s </a:t>
            </a:r>
            <a:r>
              <a:rPr lang="pt-PT" dirty="0"/>
              <a:t>(estas geminam-se)</a:t>
            </a:r>
            <a:endParaRPr lang="cs-CZ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7256986-7566-4A6C-A8BC-9C93BD3B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35" y="3284984"/>
            <a:ext cx="4617421" cy="345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CAF0E4-718B-4C65-80DE-7738DCF3B480}"/>
              </a:ext>
            </a:extLst>
          </p:cNvPr>
          <p:cNvSpPr txBox="1"/>
          <p:nvPr/>
        </p:nvSpPr>
        <p:spPr>
          <a:xfrm>
            <a:off x="681797" y="3380045"/>
            <a:ext cx="28092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O uso do hífen segundo o Acordo Ortográfico - O nosso idioma - Ciberdúvidas da Língua Portuguesa (iscte-iul.pt)</a:t>
            </a:r>
            <a:endParaRPr lang="pt-BR" dirty="0"/>
          </a:p>
          <a:p>
            <a:r>
              <a:rPr lang="pt-BR" dirty="0"/>
              <a:t>https://ciberduvidas.iscte-iul.pt/artigos/rubricas/idioma/o-uso-do-hifen-segundo-o-acordo-ortografico/3195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007B490-9E8D-44DA-94FC-BB7880FB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5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6"/>
    </mc:Choice>
    <mc:Fallback xmlns="">
      <p:transition spd="slow" advTm="29406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D2F1C-9659-48F7-A35A-D8267142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COMPOSIÇÃO – LÉXICO covid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0083C2E-0F21-4F71-90A6-5429C103B140}"/>
              </a:ext>
            </a:extLst>
          </p:cNvPr>
          <p:cNvSpPr/>
          <p:nvPr/>
        </p:nvSpPr>
        <p:spPr>
          <a:xfrm>
            <a:off x="395536" y="1988840"/>
            <a:ext cx="4896544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astrazeneca</a:t>
            </a:r>
          </a:p>
          <a:p>
            <a:pPr algn="ctr"/>
            <a:r>
              <a:rPr lang="pt-BR" dirty="0">
                <a:solidFill>
                  <a:srgbClr val="00B050"/>
                </a:solidFill>
                <a:highlight>
                  <a:srgbClr val="FFFF00"/>
                </a:highlight>
              </a:rPr>
              <a:t>bolsocaro</a:t>
            </a:r>
          </a:p>
          <a:p>
            <a:pPr algn="ctr"/>
            <a:r>
              <a:rPr lang="pt-BR" dirty="0">
                <a:solidFill>
                  <a:srgbClr val="00B050"/>
                </a:solidFill>
                <a:highlight>
                  <a:srgbClr val="FFFF00"/>
                </a:highlight>
              </a:rPr>
              <a:t>bolsotrumpista</a:t>
            </a:r>
          </a:p>
          <a:p>
            <a:pPr algn="ctr"/>
            <a:r>
              <a:rPr lang="pt-BR" dirty="0"/>
              <a:t>teletrabalho</a:t>
            </a:r>
          </a:p>
          <a:p>
            <a:pPr algn="ctr"/>
            <a:r>
              <a:rPr lang="pt-BR" dirty="0"/>
              <a:t>covid-secure</a:t>
            </a:r>
          </a:p>
          <a:p>
            <a:pPr algn="ctr"/>
            <a:r>
              <a:rPr lang="pt-BR" dirty="0"/>
              <a:t>covidivórcio</a:t>
            </a:r>
          </a:p>
          <a:p>
            <a:pPr algn="ctr"/>
            <a:r>
              <a:rPr lang="pt-BR" dirty="0"/>
              <a:t>Imunodeficiência</a:t>
            </a:r>
          </a:p>
          <a:p>
            <a:pPr algn="ctr"/>
            <a:r>
              <a:rPr lang="pt-BR" dirty="0"/>
              <a:t> imunodepressão</a:t>
            </a:r>
          </a:p>
          <a:p>
            <a:pPr algn="ctr"/>
            <a:r>
              <a:rPr lang="pt-BR" dirty="0"/>
              <a:t> imunodeprimido</a:t>
            </a:r>
          </a:p>
          <a:p>
            <a:pPr algn="ctr"/>
            <a:r>
              <a:rPr lang="pt-BR" dirty="0"/>
              <a:t>imunoalergologia</a:t>
            </a:r>
          </a:p>
          <a:p>
            <a:pPr algn="ctr"/>
            <a:r>
              <a:rPr lang="pt-BR" dirty="0"/>
              <a:t> nanovacina</a:t>
            </a:r>
          </a:p>
          <a:p>
            <a:pPr algn="ctr"/>
            <a:r>
              <a:rPr lang="pt-BR" dirty="0"/>
              <a:t>potencial-pandémico</a:t>
            </a:r>
          </a:p>
          <a:p>
            <a:pPr algn="ctr"/>
            <a:r>
              <a:rPr lang="pt-BR" dirty="0"/>
              <a:t>'#fiqueemcasa</a:t>
            </a:r>
          </a:p>
          <a:p>
            <a:pPr algn="ctr"/>
            <a:r>
              <a:rPr lang="pt-BR" dirty="0"/>
              <a:t>fobocracia</a:t>
            </a:r>
          </a:p>
          <a:p>
            <a:pPr algn="ctr"/>
            <a:r>
              <a:rPr lang="pt-BR" dirty="0"/>
              <a:t>força-tarefa (task force)</a:t>
            </a:r>
          </a:p>
          <a:p>
            <a:pPr algn="ctr"/>
            <a:r>
              <a:rPr lang="pt-BR" dirty="0"/>
              <a:t>fura-filas</a:t>
            </a:r>
          </a:p>
          <a:p>
            <a:pPr algn="ctr"/>
            <a:r>
              <a:rPr lang="pt-BR" dirty="0"/>
              <a:t>  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738548-D82A-4097-A5BA-BBF002AD2313}"/>
              </a:ext>
            </a:extLst>
          </p:cNvPr>
          <p:cNvSpPr txBox="1"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  <a:endParaRPr lang="cs-CZ" dirty="0"/>
          </a:p>
        </p:txBody>
      </p:sp>
      <p:pic>
        <p:nvPicPr>
          <p:cNvPr id="12290" name="Picture 2" descr="Agência Minas Gerais | Órgãos estaduais se unem no enfrentamento ao “fura  fila” no processo de vacinação">
            <a:extLst>
              <a:ext uri="{FF2B5EF4-FFF2-40B4-BE49-F238E27FC236}">
                <a16:creationId xmlns:a16="http://schemas.microsoft.com/office/drawing/2014/main" id="{943229AB-B6E6-4B7D-B8FB-87A0ADAA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53542"/>
            <a:ext cx="3505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UDANÇAS NA LEGISLAÇÃO TRABALHISTA - TELETRABALHO #SEUDIREITO - FENATRACOOP">
            <a:extLst>
              <a:ext uri="{FF2B5EF4-FFF2-40B4-BE49-F238E27FC236}">
                <a16:creationId xmlns:a16="http://schemas.microsoft.com/office/drawing/2014/main" id="{7379C34F-2E98-48B1-81B6-87A4B7591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5450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9563C3-565C-4059-96D1-4B3C0284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9AB17-4F63-4355-9DDC-E7D4F4AB77F9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5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7"/>
    </mc:Choice>
    <mc:Fallback xmlns="">
      <p:transition spd="slow" advTm="62007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200" b="1" dirty="0" err="1">
                <a:solidFill>
                  <a:srgbClr val="FFFFFF"/>
                </a:solidFill>
              </a:rPr>
              <a:t>Rekompozice</a:t>
            </a:r>
            <a:r>
              <a:rPr lang="cs-CZ" sz="32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27034" y="0"/>
            <a:ext cx="5345751" cy="592128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cs-CZ" sz="1900" dirty="0"/>
              <a:t>Některé latinské a řecké kořeny získaly v moderních jazycích zvláštní význam. Například </a:t>
            </a:r>
            <a:r>
              <a:rPr lang="cs-CZ" sz="1900" b="1" i="1" dirty="0"/>
              <a:t>auto-</a:t>
            </a:r>
            <a:r>
              <a:rPr lang="cs-CZ" sz="1900" dirty="0"/>
              <a:t> (z řeckého </a:t>
            </a:r>
            <a:r>
              <a:rPr lang="cs-CZ" sz="1900" dirty="0" err="1"/>
              <a:t>autos</a:t>
            </a:r>
            <a:r>
              <a:rPr lang="cs-CZ" sz="1900" dirty="0"/>
              <a:t> – vlastní), se v původním významu zachovalo například ve slově </a:t>
            </a:r>
            <a:r>
              <a:rPr lang="cs-CZ" sz="1900" b="1" i="1" dirty="0" err="1"/>
              <a:t>autodidacta</a:t>
            </a:r>
            <a:r>
              <a:rPr lang="cs-CZ" sz="1900" i="1" dirty="0"/>
              <a:t> „samouk“ nebo </a:t>
            </a:r>
            <a:r>
              <a:rPr lang="cs-CZ" sz="1900" b="1" i="1" dirty="0" err="1"/>
              <a:t>autógrafo</a:t>
            </a:r>
            <a:r>
              <a:rPr lang="cs-CZ" sz="1900" i="1" dirty="0"/>
              <a:t>  „vlastní životopis“,</a:t>
            </a:r>
            <a:r>
              <a:rPr lang="cs-CZ" sz="1900" dirty="0"/>
              <a:t> ale lidově se začalo používat pouze „</a:t>
            </a:r>
            <a:r>
              <a:rPr lang="cs-CZ" sz="1900" b="1" dirty="0"/>
              <a:t>auto</a:t>
            </a:r>
            <a:r>
              <a:rPr lang="cs-CZ" sz="1900" dirty="0"/>
              <a:t>“ jako zkrácený tvar od </a:t>
            </a:r>
            <a:r>
              <a:rPr lang="cs-CZ" sz="1900" b="1" i="1" dirty="0" err="1"/>
              <a:t>automóvel</a:t>
            </a:r>
            <a:r>
              <a:rPr lang="cs-CZ" sz="1900" dirty="0"/>
              <a:t> (což je vozidlo poháněno samo sebou) a dalo vznik novým kompozitům typu </a:t>
            </a:r>
            <a:r>
              <a:rPr lang="cs-CZ" sz="1900" i="1" dirty="0"/>
              <a:t>auto-</a:t>
            </a:r>
            <a:r>
              <a:rPr lang="cs-CZ" sz="1900" i="1" dirty="0" err="1"/>
              <a:t>estrada</a:t>
            </a:r>
            <a:r>
              <a:rPr lang="cs-CZ" sz="1900" i="1" dirty="0"/>
              <a:t>  „dálnice“, </a:t>
            </a:r>
            <a:r>
              <a:rPr lang="cs-CZ" sz="1900" i="1" dirty="0" err="1"/>
              <a:t>autódromo</a:t>
            </a:r>
            <a:r>
              <a:rPr lang="cs-CZ" sz="1900" i="1" dirty="0"/>
              <a:t> „autodrom</a:t>
            </a:r>
            <a:r>
              <a:rPr lang="cs-CZ" sz="1900" dirty="0"/>
              <a:t>“.  Tomuto procesu se říká </a:t>
            </a:r>
            <a:r>
              <a:rPr lang="cs-CZ" sz="1900" b="1" dirty="0" err="1"/>
              <a:t>rekompozice</a:t>
            </a:r>
            <a:r>
              <a:rPr lang="cs-CZ" sz="1900" b="1" dirty="0"/>
              <a:t> a </a:t>
            </a:r>
            <a:r>
              <a:rPr lang="cs-CZ" sz="1900" dirty="0"/>
              <a:t>kořenu pak falešná předpona, neboli </a:t>
            </a:r>
            <a:r>
              <a:rPr lang="cs-CZ" sz="1900" b="1" i="1" dirty="0" err="1"/>
              <a:t>pseudoprefix</a:t>
            </a:r>
            <a:r>
              <a:rPr lang="cs-CZ" sz="1900" dirty="0"/>
              <a:t>, který se od běžného kořene derivátů liší větší nezávislostí existence.</a:t>
            </a:r>
          </a:p>
          <a:p>
            <a:pPr marL="0" indent="0">
              <a:buNone/>
            </a:pPr>
            <a:endParaRPr lang="cs-CZ" sz="1900" dirty="0"/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21127745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3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</p:spPr>
        <p:txBody>
          <a:bodyPr>
            <a:normAutofit/>
          </a:bodyPr>
          <a:lstStyle/>
          <a:p>
            <a:r>
              <a:rPr lang="cs-CZ" sz="3200" b="1" dirty="0" err="1">
                <a:solidFill>
                  <a:srgbClr val="FFFFFF"/>
                </a:solidFill>
              </a:rPr>
              <a:t>Hybridismy</a:t>
            </a:r>
            <a:r>
              <a:rPr lang="cs-CZ" sz="3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cs-CZ" sz="1900" dirty="0"/>
          </a:p>
          <a:p>
            <a:pPr marL="0" indent="0" algn="just">
              <a:buNone/>
            </a:pPr>
            <a:r>
              <a:rPr lang="cs-CZ" sz="1900" dirty="0"/>
              <a:t>Existují také kompozita, kde je každý komponent jiného původu. Nazývají se </a:t>
            </a:r>
            <a:r>
              <a:rPr lang="cs-CZ" sz="1900" b="1" dirty="0" err="1"/>
              <a:t>hybridismy</a:t>
            </a:r>
            <a:r>
              <a:rPr lang="cs-CZ" sz="1900" dirty="0"/>
              <a:t>, neboli slova hybridní: </a:t>
            </a:r>
            <a:r>
              <a:rPr lang="cs-CZ" sz="1900" i="1" dirty="0" err="1"/>
              <a:t>bicicleta</a:t>
            </a:r>
            <a:r>
              <a:rPr lang="cs-CZ" sz="1900" i="1" dirty="0"/>
              <a:t> „kolo“, </a:t>
            </a:r>
            <a:r>
              <a:rPr lang="cs-CZ" sz="1900" i="1" dirty="0" err="1"/>
              <a:t>bígamo</a:t>
            </a:r>
            <a:r>
              <a:rPr lang="cs-CZ" sz="1900" i="1" dirty="0"/>
              <a:t> „</a:t>
            </a:r>
            <a:r>
              <a:rPr lang="cs-CZ" sz="1900" i="1" dirty="0" err="1"/>
              <a:t>bigamní</a:t>
            </a:r>
            <a:r>
              <a:rPr lang="cs-CZ" sz="1900" i="1" dirty="0"/>
              <a:t>“, </a:t>
            </a:r>
            <a:r>
              <a:rPr lang="cs-CZ" sz="1900" i="1" dirty="0" err="1"/>
              <a:t>decímetro</a:t>
            </a:r>
            <a:r>
              <a:rPr lang="cs-CZ" sz="1900" i="1" dirty="0"/>
              <a:t> „decimetr</a:t>
            </a:r>
            <a:r>
              <a:rPr lang="cs-CZ" sz="1900" dirty="0"/>
              <a:t>“, apod.  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8861716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ZKRACOVÁNÍ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Existuje několik typů zkratek.</a:t>
            </a:r>
          </a:p>
          <a:p>
            <a:pPr marL="0" indent="0">
              <a:buNone/>
            </a:pPr>
            <a:r>
              <a:rPr lang="cs-CZ" b="1" i="1" dirty="0"/>
              <a:t>Apokopa</a:t>
            </a:r>
            <a:r>
              <a:rPr lang="cs-CZ" b="1" dirty="0"/>
              <a:t> </a:t>
            </a:r>
            <a:r>
              <a:rPr lang="cs-CZ" dirty="0"/>
              <a:t>je taková zkratka, která vzniká zánikem koncových slabik. Tak máme ze slova </a:t>
            </a:r>
            <a:r>
              <a:rPr lang="cs-CZ" i="1" dirty="0" err="1"/>
              <a:t>página</a:t>
            </a:r>
            <a:r>
              <a:rPr lang="cs-CZ" dirty="0"/>
              <a:t> apokopu </a:t>
            </a:r>
            <a:r>
              <a:rPr lang="cs-CZ" i="1" dirty="0" err="1"/>
              <a:t>pág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b="1" dirty="0"/>
              <a:t>S</a:t>
            </a:r>
            <a:r>
              <a:rPr lang="cs-CZ" b="1" i="1" dirty="0"/>
              <a:t>igla</a:t>
            </a:r>
            <a:r>
              <a:rPr lang="cs-CZ" dirty="0"/>
              <a:t> (</a:t>
            </a:r>
            <a:r>
              <a:rPr lang="cs-CZ" i="1" dirty="0" err="1"/>
              <a:t>letterae</a:t>
            </a:r>
            <a:r>
              <a:rPr lang="cs-CZ" i="1" dirty="0"/>
              <a:t> </a:t>
            </a:r>
            <a:r>
              <a:rPr lang="cs-CZ" i="1" dirty="0" err="1"/>
              <a:t>singulae</a:t>
            </a:r>
            <a:r>
              <a:rPr lang="cs-CZ" dirty="0"/>
              <a:t>), což je zkratka, která vzniká z počátečních písmen.  </a:t>
            </a:r>
          </a:p>
          <a:p>
            <a:pPr marL="0" indent="0">
              <a:buNone/>
            </a:pPr>
            <a:r>
              <a:rPr lang="cs-CZ" b="1" i="1" dirty="0"/>
              <a:t>Akronym</a:t>
            </a:r>
            <a:r>
              <a:rPr lang="cs-CZ" dirty="0"/>
              <a:t> nebývá na rozdíl od běžných zkratek hláskován a lze jej tedy přečíst jako jedno slovo (</a:t>
            </a:r>
            <a:r>
              <a:rPr lang="cs-CZ" dirty="0" err="1"/>
              <a:t>SIDA</a:t>
            </a:r>
            <a:r>
              <a:rPr lang="cs-CZ" dirty="0"/>
              <a:t>- „aids“), apod. Stejně jako ostatní zkratky vzniká zpravidla spojením počátečních písmen několika slov.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7940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BEA75-D0CD-4B3B-AA1A-113EBF15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8" y="936711"/>
            <a:ext cx="2241198" cy="498457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rgbClr val="FFFFFF"/>
                </a:solidFill>
              </a:rPr>
              <a:t>Truncação</a:t>
            </a:r>
            <a:r>
              <a:rPr lang="pt-PT" sz="3800" dirty="0">
                <a:solidFill>
                  <a:srgbClr val="FFFFFF"/>
                </a:solidFill>
              </a:rPr>
              <a:t> </a:t>
            </a:r>
            <a:endParaRPr lang="cs-CZ" sz="3800" dirty="0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FA9E3F-013A-42FA-AA82-61D5329B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2944" y="5876412"/>
            <a:ext cx="2194560" cy="13970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69AB17-4F63-4355-9DDC-E7D4F4AB77F9}" type="slidenum">
              <a:rPr lang="cs-CZ" smtClean="0"/>
              <a:pPr>
                <a:lnSpc>
                  <a:spcPct val="90000"/>
                </a:lnSpc>
                <a:spcAft>
                  <a:spcPts val="600"/>
                </a:spcAft>
              </a:pPr>
              <a:t>99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C0BDE-B126-46EB-8C7D-34995182C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91" y="936711"/>
            <a:ext cx="5111994" cy="4984578"/>
          </a:xfrm>
        </p:spPr>
        <p:txBody>
          <a:bodyPr anchor="ctr">
            <a:normAutofit fontScale="92500" lnSpcReduction="10000"/>
          </a:bodyPr>
          <a:lstStyle/>
          <a:p>
            <a:pPr algn="just"/>
            <a:r>
              <a:rPr lang="pt-PT" sz="2200" dirty="0"/>
              <a:t>- processo designado também como </a:t>
            </a:r>
            <a:r>
              <a:rPr lang="pt-PT" sz="2200" b="1" i="1" dirty="0"/>
              <a:t>truncamento</a:t>
            </a:r>
            <a:r>
              <a:rPr lang="pt-PT" sz="2200" b="1" dirty="0"/>
              <a:t>, </a:t>
            </a:r>
            <a:r>
              <a:rPr lang="pt-PT" sz="2200" b="1" i="1" dirty="0"/>
              <a:t>redução</a:t>
            </a:r>
            <a:r>
              <a:rPr lang="pt-PT" sz="2200" dirty="0"/>
              <a:t> ou </a:t>
            </a:r>
            <a:r>
              <a:rPr lang="pt-PT" sz="2200" b="1" i="1" dirty="0"/>
              <a:t>encurtamento</a:t>
            </a:r>
            <a:r>
              <a:rPr lang="pt-PT" sz="2200" i="1" dirty="0"/>
              <a:t>, abreviação </a:t>
            </a:r>
          </a:p>
          <a:p>
            <a:pPr algn="just"/>
            <a:r>
              <a:rPr lang="pt-PT" sz="2200" dirty="0"/>
              <a:t>- processo de criação vocabular através do </a:t>
            </a:r>
            <a:r>
              <a:rPr lang="pt-PT" sz="2200" b="1" dirty="0"/>
              <a:t>apagamento de uma parte de uma palavra-base</a:t>
            </a:r>
            <a:r>
              <a:rPr lang="pt-PT" sz="2200" dirty="0"/>
              <a:t>, dando origem a uma forma diferente, que mantém, no entanto, o mesmo valor referencial. </a:t>
            </a:r>
          </a:p>
          <a:p>
            <a:pPr algn="just"/>
            <a:r>
              <a:rPr lang="pt-PT" sz="2200" dirty="0"/>
              <a:t>-não é muito frequente</a:t>
            </a:r>
          </a:p>
          <a:p>
            <a:pPr algn="just"/>
            <a:r>
              <a:rPr lang="pt-PT" sz="2200" dirty="0"/>
              <a:t>- exemplos: </a:t>
            </a:r>
          </a:p>
          <a:p>
            <a:pPr algn="just"/>
            <a:r>
              <a:rPr lang="pt-PT" sz="2200" i="1" dirty="0"/>
              <a:t>-	 biju, retrô, profí, refrí, moto, foto </a:t>
            </a:r>
          </a:p>
          <a:p>
            <a:pPr algn="just"/>
            <a:r>
              <a:rPr lang="pt-PT" sz="2200" i="1" dirty="0"/>
              <a:t>- 	nomes próprios: </a:t>
            </a:r>
          </a:p>
          <a:p>
            <a:pPr algn="just"/>
            <a:r>
              <a:rPr lang="pt-PT" sz="2200" i="1" dirty="0"/>
              <a:t>Bela </a:t>
            </a:r>
            <a:r>
              <a:rPr lang="pt-PT" sz="2200" dirty="0"/>
              <a:t>(Anabela) </a:t>
            </a:r>
            <a:r>
              <a:rPr lang="pt-PT" sz="2200" i="1" dirty="0"/>
              <a:t>Berto</a:t>
            </a:r>
            <a:r>
              <a:rPr lang="pt-PT" sz="2200" dirty="0"/>
              <a:t> (Alberto), </a:t>
            </a:r>
            <a:r>
              <a:rPr lang="pt-PT" sz="2200" i="1" dirty="0"/>
              <a:t>Chico</a:t>
            </a:r>
            <a:r>
              <a:rPr lang="pt-PT" sz="2200" dirty="0"/>
              <a:t> (Francisco), </a:t>
            </a:r>
            <a:r>
              <a:rPr lang="pt-PT" sz="2200" i="1" dirty="0"/>
              <a:t>Lena</a:t>
            </a:r>
            <a:r>
              <a:rPr lang="pt-PT" sz="2200" dirty="0"/>
              <a:t> (Madalena, Helena)  </a:t>
            </a:r>
            <a:r>
              <a:rPr lang="pt-PT" sz="2200" i="1" dirty="0"/>
              <a:t>Nela</a:t>
            </a:r>
            <a:r>
              <a:rPr lang="pt-PT" sz="2200" dirty="0"/>
              <a:t> (Manuela), </a:t>
            </a:r>
            <a:r>
              <a:rPr lang="pt-PT" sz="2200" i="1" dirty="0"/>
              <a:t>Bé</a:t>
            </a:r>
            <a:r>
              <a:rPr lang="pt-PT" sz="2200" dirty="0"/>
              <a:t> (Isabel), </a:t>
            </a:r>
            <a:r>
              <a:rPr lang="pt-PT" sz="2200" i="1" dirty="0"/>
              <a:t>Tó</a:t>
            </a:r>
            <a:r>
              <a:rPr lang="pt-PT" sz="2200" dirty="0"/>
              <a:t> (António), </a:t>
            </a:r>
            <a:r>
              <a:rPr lang="pt-PT" sz="2200" i="1" dirty="0"/>
              <a:t>Zé</a:t>
            </a:r>
            <a:r>
              <a:rPr lang="pt-PT" sz="2200" dirty="0"/>
              <a:t> (José), </a:t>
            </a:r>
            <a:r>
              <a:rPr lang="pt-PT" sz="2200" i="1" dirty="0"/>
              <a:t>São</a:t>
            </a:r>
            <a:r>
              <a:rPr lang="pt-PT" sz="2200" dirty="0"/>
              <a:t> (Conceição), </a:t>
            </a:r>
            <a:r>
              <a:rPr lang="pt-PT" sz="2200" i="1" dirty="0"/>
              <a:t>Quim</a:t>
            </a:r>
            <a:r>
              <a:rPr lang="pt-PT" sz="2200" dirty="0"/>
              <a:t> (Joaquim) </a:t>
            </a:r>
            <a:endParaRPr lang="cs-CZ" sz="2200" dirty="0"/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A8AE8F32-8230-4B0F-92EC-1D137C795BB0}"/>
              </a:ext>
            </a:extLst>
          </p:cNvPr>
          <p:cNvGraphicFramePr>
            <a:graphicFrameLocks/>
          </p:cNvGraphicFramePr>
          <p:nvPr/>
        </p:nvGraphicFramePr>
        <p:xfrm>
          <a:off x="601606" y="3933057"/>
          <a:ext cx="222987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64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71"/>
    </mc:Choice>
    <mc:Fallback xmlns="">
      <p:transition spd="slow" advTm="7127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5"/>
</p:tagLst>
</file>

<file path=ppt/theme/theme1.xml><?xml version="1.0" encoding="utf-8"?>
<a:theme xmlns:a="http://schemas.openxmlformats.org/drawingml/2006/main" name="Metropole">
  <a:themeElements>
    <a:clrScheme name="Metropole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TM03457491[[fn=Metropole]]</Template>
  <TotalTime>534</TotalTime>
  <Words>6099</Words>
  <Application>Microsoft Office PowerPoint</Application>
  <PresentationFormat>Předvádění na obrazovce (4:3)</PresentationFormat>
  <Paragraphs>1291</Paragraphs>
  <Slides>117</Slides>
  <Notes>2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117</vt:i4>
      </vt:variant>
    </vt:vector>
  </HeadingPairs>
  <TitlesOfParts>
    <vt:vector size="123" baseType="lpstr">
      <vt:lpstr>Arial</vt:lpstr>
      <vt:lpstr>Calibri</vt:lpstr>
      <vt:lpstr>Calibri Light</vt:lpstr>
      <vt:lpstr>Times New Roman</vt:lpstr>
      <vt:lpstr>Wingdings</vt:lpstr>
      <vt:lpstr>Metropole</vt:lpstr>
      <vt:lpstr>MORFOLOGIE I SLOVOTVORBA</vt:lpstr>
      <vt:lpstr>SLOVOTVORBA = derivologie</vt:lpstr>
      <vt:lpstr>TYPY SLOVOTVORBY</vt:lpstr>
      <vt:lpstr>Prezentace aplikace PowerPoint</vt:lpstr>
      <vt:lpstr>Formação de palavras</vt:lpstr>
      <vt:lpstr>DERIVAÇÃO </vt:lpstr>
      <vt:lpstr>DERIVACE</vt:lpstr>
      <vt:lpstr>TYPY DERIVACE</vt:lpstr>
      <vt:lpstr>PREFIXNÍ DERIVACE</vt:lpstr>
      <vt:lpstr>Typy prefixů - hledisko etymologické</vt:lpstr>
      <vt:lpstr>ŘECKÉ PŘEDPONY</vt:lpstr>
      <vt:lpstr>DERIVAÇÃO PREFIXOS GREGOS</vt:lpstr>
      <vt:lpstr>paraministro</vt:lpstr>
      <vt:lpstr>LATINSKÉ PŘEDPONY</vt:lpstr>
      <vt:lpstr>Prezentace aplikace PowerPoint</vt:lpstr>
      <vt:lpstr>DERIVAÇÃO PREFIXOS LATINOS </vt:lpstr>
      <vt:lpstr>DERIVAÇÃO PREFIXOS LATINOS léxico do séc. XXI</vt:lpstr>
      <vt:lpstr>desconfinamento</vt:lpstr>
      <vt:lpstr>SUFIXÁLNÍ DERIVACE</vt:lpstr>
      <vt:lpstr>Prezentace aplikace PowerPoint</vt:lpstr>
      <vt:lpstr>Typy sufixů hledisko morfologické  </vt:lpstr>
      <vt:lpstr>Typy sufixů hledisko sémantické </vt:lpstr>
      <vt:lpstr>PRAGMATICKÉ</vt:lpstr>
      <vt:lpstr>DERIVAÇÃO SUFIXOS PRAGMÁTICOS  </vt:lpstr>
      <vt:lpstr>DEMINUTIVA </vt:lpstr>
      <vt:lpstr>Derivação  sufixos diminutivos </vt:lpstr>
      <vt:lpstr>Knižní deminutivy</vt:lpstr>
      <vt:lpstr>Diminutivos eruditos</vt:lpstr>
      <vt:lpstr>globo vs. glóbulo (krvinka)</vt:lpstr>
      <vt:lpstr>globo vs. glóbulo (krvinka)</vt:lpstr>
      <vt:lpstr>folha vs. folhete (leták)</vt:lpstr>
      <vt:lpstr>mosca vs. mosquito </vt:lpstr>
      <vt:lpstr>grão (zrna) vs. grânulo</vt:lpstr>
      <vt:lpstr> cela /cela –ubytovací buňka, plástev, vězeňská/  vs. célula</vt:lpstr>
      <vt:lpstr> chuva versus chuvisco</vt:lpstr>
      <vt:lpstr>AUGMENTATIVA</vt:lpstr>
      <vt:lpstr>Prezentace aplikace PowerPoint</vt:lpstr>
      <vt:lpstr> muro (alvenaria) vs. muralha  (defesa de fortalezas)</vt:lpstr>
      <vt:lpstr>Neutralização de sentidos – uso automatizado muro (Muro de Berlim, 165 km)  vs.  muralha (Grande Muralha da China 21 000 km)</vt:lpstr>
      <vt:lpstr>monte (Monte Pascoal, Bahia, Brasil, Monte Pico – Azory) vs. Montes (Trás-os-Montes) ou montanhas</vt:lpstr>
      <vt:lpstr>porta vs. portão /vrata, brána/ Portão /o Portão/</vt:lpstr>
      <vt:lpstr>porta          vs. portão vs. o Portão/</vt:lpstr>
      <vt:lpstr>sala             vs. salão</vt:lpstr>
      <vt:lpstr>voz vs. vozeirão</vt:lpstr>
      <vt:lpstr>voz vs. vozeirão</vt:lpstr>
      <vt:lpstr>NOCIONÁLNÍ PŘÍPONY</vt:lpstr>
      <vt:lpstr>TYPY PŘÍPON z HLEDISKA MORFOLOGICKÉ  POVAHY DERIVÁTU</vt:lpstr>
      <vt:lpstr>NOMINÁLNÍ- nominální sufixy  (nejobsáhlejší)</vt:lpstr>
      <vt:lpstr>PODST. JM. + ADA</vt:lpstr>
      <vt:lpstr>nome + ARIA  (lojas) </vt:lpstr>
      <vt:lpstr>PODST. JM. + ITE</vt:lpstr>
      <vt:lpstr>nome + ITE (inflamação, doença)</vt:lpstr>
      <vt:lpstr>PODST. JM. + (I)DADE (ost, ita) </vt:lpstr>
      <vt:lpstr>PŘÍDAVNÉ JMÉNO + - EZA, - IA  (A, STVÍ)</vt:lpstr>
      <vt:lpstr>Podstatné/příd-jméno +  ISMO, ISTA</vt:lpstr>
      <vt:lpstr>nome/adjetivo + ISMO, ISTA</vt:lpstr>
      <vt:lpstr>Podstatné/příd-jméno + ISTA</vt:lpstr>
      <vt:lpstr>nome + ISTA</vt:lpstr>
      <vt:lpstr>verbo  +  NÇA, ÂNCIA, ÊNCIA</vt:lpstr>
      <vt:lpstr>verbo + ANTE, ENTE, INTE</vt:lpstr>
      <vt:lpstr>SLOVESO + OR  - aktér</vt:lpstr>
      <vt:lpstr>verbo + OR(a) </vt:lpstr>
      <vt:lpstr>verbo + MENTO</vt:lpstr>
      <vt:lpstr>SLOVESO + MENTO</vt:lpstr>
      <vt:lpstr>verbo + ÇÃO</vt:lpstr>
      <vt:lpstr>verbo + ANTE/ENTE </vt:lpstr>
      <vt:lpstr>SLOVESO + ANTE (ANTNÍ, ÍCÍ)</vt:lpstr>
      <vt:lpstr>VERBÁLNÍ SUFIXY</vt:lpstr>
      <vt:lpstr>SUFIXOS VERBAIS</vt:lpstr>
      <vt:lpstr>ADERBIÁLNÍ SUFIX </vt:lpstr>
      <vt:lpstr>PARASYNTETICKÁ DERIVACE</vt:lpstr>
      <vt:lpstr>PARASYNTETICKÁ DERIVACE</vt:lpstr>
      <vt:lpstr>Circunfixação – exemplo </vt:lpstr>
      <vt:lpstr>Circunfixação – exemplo</vt:lpstr>
      <vt:lpstr>PARASYNTETICKÁ DERIVACE</vt:lpstr>
      <vt:lpstr>PARASYNTETICKÁ DERIVACE</vt:lpstr>
      <vt:lpstr>Circunfixação – exemplo</vt:lpstr>
      <vt:lpstr>PARASYNTETICKÁ DERIVACE</vt:lpstr>
      <vt:lpstr>PARASYNTETICKÁ DERIVACE</vt:lpstr>
      <vt:lpstr>Circunfixação – exemplo</vt:lpstr>
      <vt:lpstr>Příklady</vt:lpstr>
      <vt:lpstr>REGRESIVNÍ DERIVACE</vt:lpstr>
      <vt:lpstr>REGRESIVNÍ versus PROGRESIVNÍ</vt:lpstr>
      <vt:lpstr>DERIVAÇÃO  REGRESSIVA versus PROGRESSIVA</vt:lpstr>
      <vt:lpstr>NEPRAVÁ DERIVACE</vt:lpstr>
      <vt:lpstr>PŘÍKLADY</vt:lpstr>
      <vt:lpstr>CONVERSÃO - exemplos</vt:lpstr>
      <vt:lpstr>KOMPOZICE - SKLÁDÁNÍ</vt:lpstr>
      <vt:lpstr>composição</vt:lpstr>
      <vt:lpstr>KOMPOZITA PODLE STRUKTURY</vt:lpstr>
      <vt:lpstr>KOMPOZITA PODLE STRUKTURY</vt:lpstr>
      <vt:lpstr>PALAVRAS COMPOSTAS   - estrutura</vt:lpstr>
      <vt:lpstr>Prezentace aplikace PowerPoint</vt:lpstr>
      <vt:lpstr>Regras – uso do hífen</vt:lpstr>
      <vt:lpstr>COMPOSIÇÃO – LÉXICO covid</vt:lpstr>
      <vt:lpstr>Rekompozice </vt:lpstr>
      <vt:lpstr>Hybridismy </vt:lpstr>
      <vt:lpstr>ZKRACOVÁNÍ</vt:lpstr>
      <vt:lpstr>Truncação </vt:lpstr>
      <vt:lpstr>ABREVIATURAS E SÍMBOLOS</vt:lpstr>
      <vt:lpstr>ABREVIATURAS E SÍMBOLOS</vt:lpstr>
      <vt:lpstr>teste</vt:lpstr>
      <vt:lpstr>PŘÍKLADY</vt:lpstr>
      <vt:lpstr>Terminologie</vt:lpstr>
      <vt:lpstr>CVIČENÍ </vt:lpstr>
      <vt:lpstr>KLÍČ </vt:lpstr>
      <vt:lpstr>KLÍČ </vt:lpstr>
      <vt:lpstr>KLÍČ </vt:lpstr>
      <vt:lpstr>KLÍČ </vt:lpstr>
      <vt:lpstr>KLÍČ </vt:lpstr>
      <vt:lpstr>KLÍČ </vt:lpstr>
      <vt:lpstr>KLÍČ </vt:lpstr>
      <vt:lpstr>KLÍČ </vt:lpstr>
      <vt:lpstr>KLÍČ </vt:lpstr>
      <vt:lpstr>KLÍČ </vt:lpstr>
      <vt:lpstr>NEOLOGISMY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 I SLOVOTVORBA</dc:title>
  <dc:creator>win</dc:creator>
  <cp:lastModifiedBy>Svoboda Martin 7.AV</cp:lastModifiedBy>
  <cp:revision>51</cp:revision>
  <dcterms:created xsi:type="dcterms:W3CDTF">2018-09-26T07:01:56Z</dcterms:created>
  <dcterms:modified xsi:type="dcterms:W3CDTF">2025-02-21T11:04:15Z</dcterms:modified>
</cp:coreProperties>
</file>