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350" r:id="rId12"/>
    <p:sldId id="274" r:id="rId13"/>
    <p:sldId id="268" r:id="rId14"/>
    <p:sldId id="334" r:id="rId15"/>
    <p:sldId id="336" r:id="rId16"/>
    <p:sldId id="335" r:id="rId17"/>
    <p:sldId id="333" r:id="rId18"/>
    <p:sldId id="340" r:id="rId19"/>
    <p:sldId id="275" r:id="rId20"/>
    <p:sldId id="337" r:id="rId21"/>
    <p:sldId id="341" r:id="rId22"/>
    <p:sldId id="344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51" r:id="rId34"/>
    <p:sldId id="285" r:id="rId35"/>
    <p:sldId id="286" r:id="rId36"/>
    <p:sldId id="288" r:id="rId37"/>
    <p:sldId id="300" r:id="rId38"/>
    <p:sldId id="287" r:id="rId39"/>
    <p:sldId id="289" r:id="rId40"/>
    <p:sldId id="290" r:id="rId41"/>
    <p:sldId id="291" r:id="rId42"/>
    <p:sldId id="293" r:id="rId43"/>
    <p:sldId id="352" r:id="rId44"/>
    <p:sldId id="294" r:id="rId45"/>
    <p:sldId id="347" r:id="rId46"/>
    <p:sldId id="348" r:id="rId47"/>
    <p:sldId id="295" r:id="rId48"/>
    <p:sldId id="301" r:id="rId49"/>
    <p:sldId id="302" r:id="rId50"/>
    <p:sldId id="307" r:id="rId51"/>
    <p:sldId id="303" r:id="rId52"/>
    <p:sldId id="304" r:id="rId53"/>
    <p:sldId id="308" r:id="rId54"/>
    <p:sldId id="305" r:id="rId55"/>
    <p:sldId id="306" r:id="rId56"/>
    <p:sldId id="309" r:id="rId57"/>
    <p:sldId id="296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297" r:id="rId75"/>
    <p:sldId id="298" r:id="rId76"/>
    <p:sldId id="299" r:id="rId77"/>
    <p:sldId id="349" r:id="rId78"/>
    <p:sldId id="353" r:id="rId79"/>
    <p:sldId id="326" r:id="rId80"/>
    <p:sldId id="327" r:id="rId81"/>
    <p:sldId id="330" r:id="rId82"/>
    <p:sldId id="328" r:id="rId83"/>
    <p:sldId id="331" r:id="rId84"/>
    <p:sldId id="329" r:id="rId85"/>
    <p:sldId id="332" r:id="rId8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Svobodová" initials="IS" lastIdx="3" clrIdx="0">
    <p:extLst>
      <p:ext uri="{19B8F6BF-5375-455C-9EA6-DF929625EA0E}">
        <p15:presenceInfo xmlns:p15="http://schemas.microsoft.com/office/powerpoint/2012/main" userId="Iva Svobod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18:24.012" idx="3">
    <p:pos x="10" y="10"/>
    <p:text>Buda, J. Dizertační práce.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04:00.006" idx="1">
    <p:pos x="5195" y="181"/>
    <p:text>DIzerační práce Jan Buďa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17:34.448" idx="2">
    <p:pos x="4178" y="346"/>
    <p:text>Carvalho, D. (2020). Domesticação do Género. p.99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AB93-9C3D-4E70-8411-42820B36E2F6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38B3E-6FA8-4C90-8F93-F1FFA393F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64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00135B-39B8-4787-B030-B1AC3748E7F2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io.com/survey/d/E1Q3G5J1R0F9D6P9I?fbclid=IwAR3m5d0v5Imf_pRG3bI_9WIqqUwV3buyS50tHq1AKCqQA6lp7gEYzNDSxB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%3A%2F%2Fwww.rcskritek.cz%2Fevents%2Fpozor-pozor%2Fvykricnik%2F&amp;psig=AOvVaw1tNNuvYEkeZF0eGx7F4uFM&amp;ust=1582797237645000&amp;source=images&amp;cd=vfe&amp;ved=0CAIQjRxqFwoTCMDzh6v57ucCFQAAAAAdAAAAABA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zv9js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%3A%2F%2Fpt.dreamstime.com%2Fsenhora-superior-com-posi%25C3%25A7%25C3%25A3o-da-bolsa-pessoa-idosa-av%25C3%25B3-bonito-sorriso-dos-vidros-povos-idosos-aposentados-cartoon-image130013356&amp;psig=AOvVaw3keuOelUNJ6LDPmhXZaQ1f&amp;ust=1582802604901000&amp;source=images&amp;cd=vfe&amp;ved=0CAIQjRxqFwoTCKC4hqqN7-cCFQAAAAAdAAAAABAD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phil.muni.cz/sites/default/files/pdf/145198.pdf" TargetMode="External"/><Relationship Id="rId2" Type="http://schemas.openxmlformats.org/officeDocument/2006/relationships/hyperlink" Target="https://is.muni.cz/auth/publication/1789238/1_EtudesRomanesDeBrno_51-2021-1_8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dirty="0"/>
              <a:t>3. HODINA</a:t>
            </a:r>
          </a:p>
          <a:p>
            <a:endParaRPr lang="cs-CZ" sz="2800" dirty="0"/>
          </a:p>
          <a:p>
            <a:r>
              <a:rPr lang="cs-CZ" sz="2800" dirty="0"/>
              <a:t>Svobodová, i. (2014) Morfologie současného portugalského jazyka. Neslovesné slovní druhy.(STR. 51-59)</a:t>
            </a:r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MORFOLOGIE </a:t>
            </a:r>
            <a:br>
              <a:rPr lang="cs-CZ" dirty="0"/>
            </a:br>
            <a:r>
              <a:rPr lang="cs-CZ" dirty="0"/>
              <a:t>SLOVNÍ DRUHY (ÚVOD)</a:t>
            </a:r>
            <a:br>
              <a:rPr lang="cs-CZ" dirty="0"/>
            </a:br>
            <a:r>
              <a:rPr lang="cs-CZ" dirty="0"/>
              <a:t>PODSTATNÁ JMÉNA </a:t>
            </a:r>
          </a:p>
        </p:txBody>
      </p:sp>
    </p:spTree>
    <p:extLst>
      <p:ext uri="{BB962C8B-B14F-4D97-AF65-F5344CB8AC3E}">
        <p14:creationId xmlns:p14="http://schemas.microsoft.com/office/powerpoint/2010/main" val="11098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Životnost  a rod v jiných jazycích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Některé </a:t>
            </a:r>
            <a:r>
              <a:rPr lang="cs-CZ" b="1" dirty="0"/>
              <a:t>indoevropské jazyky, </a:t>
            </a:r>
            <a:r>
              <a:rPr lang="cs-CZ" dirty="0"/>
              <a:t>jako například </a:t>
            </a:r>
            <a:r>
              <a:rPr lang="cs-CZ" b="1" dirty="0"/>
              <a:t>němčina</a:t>
            </a:r>
            <a:r>
              <a:rPr lang="cs-CZ" dirty="0"/>
              <a:t>, uchovaly původní </a:t>
            </a:r>
            <a:r>
              <a:rPr lang="cs-CZ" b="1" dirty="0"/>
              <a:t>trojčlenný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Jazyky </a:t>
            </a:r>
            <a:r>
              <a:rPr lang="cs-CZ" b="1" dirty="0"/>
              <a:t>kavkazské a americké</a:t>
            </a:r>
            <a:r>
              <a:rPr lang="cs-CZ" dirty="0"/>
              <a:t> </a:t>
            </a:r>
            <a:r>
              <a:rPr lang="cs-CZ" b="1" dirty="0"/>
              <a:t>mají velmi rozšířené rozšiřování rodu. </a:t>
            </a:r>
          </a:p>
          <a:p>
            <a:pPr algn="just"/>
            <a:r>
              <a:rPr lang="cs-CZ" b="1" dirty="0"/>
              <a:t>V </a:t>
            </a:r>
            <a:r>
              <a:rPr lang="cs-CZ" dirty="0"/>
              <a:t>jazycích </a:t>
            </a:r>
            <a:r>
              <a:rPr lang="cs-CZ" b="1" dirty="0"/>
              <a:t>drávidských</a:t>
            </a:r>
            <a:r>
              <a:rPr lang="cs-CZ" dirty="0"/>
              <a:t> například se rozlišuje 					</a:t>
            </a:r>
            <a:r>
              <a:rPr lang="cs-CZ" b="1" dirty="0"/>
              <a:t>rod vyšší - rozumný </a:t>
            </a:r>
            <a:r>
              <a:rPr lang="cs-CZ" dirty="0"/>
              <a:t>(lidé, bozi) </a:t>
            </a:r>
          </a:p>
          <a:p>
            <a:pPr marL="0" indent="0" algn="just">
              <a:buNone/>
            </a:pPr>
            <a:r>
              <a:rPr lang="cs-CZ" dirty="0"/>
              <a:t>		</a:t>
            </a:r>
            <a:r>
              <a:rPr lang="cs-CZ" b="1" dirty="0"/>
              <a:t>rod</a:t>
            </a:r>
            <a:r>
              <a:rPr lang="cs-CZ" dirty="0"/>
              <a:t> </a:t>
            </a:r>
            <a:r>
              <a:rPr lang="cs-CZ" b="1" dirty="0"/>
              <a:t>nižší</a:t>
            </a:r>
            <a:r>
              <a:rPr lang="cs-CZ" dirty="0"/>
              <a:t> - </a:t>
            </a:r>
            <a:r>
              <a:rPr lang="cs-CZ" b="1" dirty="0"/>
              <a:t>nerozumný</a:t>
            </a:r>
            <a:r>
              <a:rPr lang="cs-CZ" dirty="0"/>
              <a:t> (zvířata, věci) </a:t>
            </a:r>
          </a:p>
          <a:p>
            <a:pPr algn="just"/>
            <a:r>
              <a:rPr lang="cs-CZ" b="1" dirty="0"/>
              <a:t>v jazycích semitohamitských </a:t>
            </a:r>
            <a:r>
              <a:rPr lang="cs-CZ" dirty="0"/>
              <a:t>je třídění podle pohlaví (maskulinum – femininum) důsledné</a:t>
            </a:r>
          </a:p>
          <a:p>
            <a:pPr algn="just"/>
            <a:r>
              <a:rPr lang="cs-CZ" dirty="0"/>
              <a:t> </a:t>
            </a:r>
            <a:r>
              <a:rPr lang="cs-CZ" b="1" dirty="0"/>
              <a:t>v jazycích bantuských</a:t>
            </a:r>
            <a:r>
              <a:rPr lang="cs-CZ" dirty="0"/>
              <a:t> je největší počet rodových </a:t>
            </a:r>
            <a:r>
              <a:rPr lang="cs-CZ" i="1" dirty="0" err="1"/>
              <a:t>gramémů</a:t>
            </a:r>
            <a:r>
              <a:rPr lang="cs-CZ" dirty="0"/>
              <a:t> - ty mají 8-10 jmenných tříd (osoby, rostliny, velké věci, malé věci, apod.). </a:t>
            </a:r>
          </a:p>
          <a:p>
            <a:pPr algn="just"/>
            <a:r>
              <a:rPr lang="cs-CZ" b="1" dirty="0"/>
              <a:t>jazyky uralské, altajské, zatímco skandinávské </a:t>
            </a:r>
            <a:r>
              <a:rPr lang="cs-CZ" dirty="0"/>
              <a:t>jazyky mají  </a:t>
            </a:r>
            <a:r>
              <a:rPr lang="cs-CZ" i="1" dirty="0"/>
              <a:t>utrum</a:t>
            </a:r>
            <a:r>
              <a:rPr lang="cs-CZ" dirty="0"/>
              <a:t> a </a:t>
            </a:r>
            <a:r>
              <a:rPr lang="cs-CZ" i="1" dirty="0"/>
              <a:t>neutrum</a:t>
            </a:r>
            <a:r>
              <a:rPr lang="cs-CZ" dirty="0"/>
              <a:t> (tj. rod společný a střední)</a:t>
            </a:r>
          </a:p>
        </p:txBody>
      </p:sp>
    </p:spTree>
    <p:extLst>
      <p:ext uri="{BB962C8B-B14F-4D97-AF65-F5344CB8AC3E}">
        <p14:creationId xmlns:p14="http://schemas.microsoft.com/office/powerpoint/2010/main" val="44208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72F32-9385-2AC5-E486-13C7216E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Autofit/>
          </a:bodyPr>
          <a:lstStyle/>
          <a:p>
            <a:r>
              <a:rPr lang="cs-CZ" sz="2400" dirty="0"/>
              <a:t>OPAKOVÁNÍ  - SLOVOTVORBA</a:t>
            </a:r>
            <a:br>
              <a:rPr lang="cs-CZ" sz="2400" dirty="0"/>
            </a:br>
            <a:r>
              <a:rPr lang="cs-CZ" sz="2400" dirty="0"/>
              <a:t>ELF – </a:t>
            </a:r>
            <a:r>
              <a:rPr lang="cs-CZ" sz="2400" i="1" dirty="0" err="1"/>
              <a:t>SUBSTANTIVOS</a:t>
            </a:r>
            <a:r>
              <a:rPr lang="cs-CZ" sz="2400" dirty="0"/>
              <a:t> (PODSTATNÁ JMÉNA)</a:t>
            </a:r>
            <a:endParaRPr lang="pt-PT" sz="2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CE75C45-6C48-65A4-7F65-BA34AA0718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530206"/>
            <a:ext cx="8503920" cy="456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31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rodu v portugalštině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Ženský (g</a:t>
            </a:r>
            <a:r>
              <a:rPr lang="pt-PT" dirty="0"/>
              <a:t>ê</a:t>
            </a:r>
            <a:r>
              <a:rPr lang="cs-CZ" dirty="0" err="1"/>
              <a:t>nero</a:t>
            </a:r>
            <a:r>
              <a:rPr lang="cs-CZ" dirty="0"/>
              <a:t> </a:t>
            </a:r>
            <a:r>
              <a:rPr lang="cs-CZ" i="1" dirty="0" err="1"/>
              <a:t>feminino</a:t>
            </a:r>
            <a:r>
              <a:rPr lang="cs-CZ" dirty="0"/>
              <a:t>)</a:t>
            </a:r>
          </a:p>
          <a:p>
            <a:r>
              <a:rPr lang="cs-CZ" dirty="0"/>
              <a:t>Mužský (g</a:t>
            </a:r>
            <a:r>
              <a:rPr lang="pt-PT" dirty="0"/>
              <a:t>ê</a:t>
            </a:r>
            <a:r>
              <a:rPr lang="cs-CZ" dirty="0" err="1"/>
              <a:t>nero</a:t>
            </a:r>
            <a:r>
              <a:rPr lang="cs-CZ" dirty="0"/>
              <a:t> </a:t>
            </a:r>
            <a:r>
              <a:rPr lang="cs-CZ" i="1" dirty="0" err="1"/>
              <a:t>masculino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914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/>
              <a:t>Formální dělení podstatných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Kmen</a:t>
            </a:r>
            <a:r>
              <a:rPr lang="cs-CZ" dirty="0"/>
              <a:t> ta část slova, která se v různých tvarech téhož slova (u flektivních slovních druhů) nemění. Mnohdy bývá totožná s kořenem (morfémem nesoucím základní významovou (lexikální) část slova</a:t>
            </a:r>
          </a:p>
          <a:p>
            <a:pPr algn="just"/>
            <a:r>
              <a:rPr lang="cs-CZ" dirty="0"/>
              <a:t>Kmen sestává z </a:t>
            </a:r>
            <a:r>
              <a:rPr lang="cs-CZ" b="1" dirty="0"/>
              <a:t>kořene</a:t>
            </a:r>
            <a:r>
              <a:rPr lang="cs-CZ" dirty="0"/>
              <a:t>, případně též </a:t>
            </a:r>
            <a:r>
              <a:rPr lang="cs-CZ" b="1" dirty="0"/>
              <a:t>jedné nebo více předpon (prefixů) či přípon (sufixů). </a:t>
            </a:r>
          </a:p>
          <a:p>
            <a:pPr algn="just"/>
            <a:r>
              <a:rPr lang="cs-CZ" dirty="0"/>
              <a:t>Při ohýbání slov (skloňování a časování) však v některých jazycích může dojít i ke změně tvaru kmene. V češtině se tak chovají např. slova podle vzoru </a:t>
            </a:r>
            <a:r>
              <a:rPr lang="cs-CZ" i="1" dirty="0"/>
              <a:t>kuře</a:t>
            </a:r>
            <a:r>
              <a:rPr lang="cs-CZ" dirty="0"/>
              <a:t>, v němž má kmenotvorná přípona tři podoby (</a:t>
            </a:r>
            <a:r>
              <a:rPr lang="cs-CZ" b="1" dirty="0"/>
              <a:t>celý kmen</a:t>
            </a:r>
            <a:r>
              <a:rPr lang="cs-CZ" dirty="0"/>
              <a:t>, k němuž se teprve </a:t>
            </a:r>
            <a:r>
              <a:rPr lang="cs-CZ" b="1" dirty="0"/>
              <a:t>připojuje koncovka</a:t>
            </a:r>
            <a:r>
              <a:rPr lang="cs-CZ" dirty="0"/>
              <a:t>, zvýrazněn tučně): </a:t>
            </a:r>
            <a:r>
              <a:rPr lang="cs-CZ" b="1" dirty="0"/>
              <a:t>nulovou</a:t>
            </a:r>
            <a:r>
              <a:rPr lang="cs-CZ" dirty="0"/>
              <a:t> (</a:t>
            </a:r>
            <a:r>
              <a:rPr lang="cs-CZ" b="1" dirty="0" err="1"/>
              <a:t>kůzl</a:t>
            </a:r>
            <a:r>
              <a:rPr lang="cs-CZ" b="1" dirty="0"/>
              <a:t>-∅</a:t>
            </a:r>
            <a:r>
              <a:rPr lang="cs-CZ" dirty="0"/>
              <a:t>-e), </a:t>
            </a:r>
            <a:r>
              <a:rPr lang="cs-CZ" i="1" dirty="0"/>
              <a:t>-</a:t>
            </a:r>
            <a:r>
              <a:rPr lang="cs-CZ" b="1" i="1" dirty="0"/>
              <a:t>et-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 err="1"/>
              <a:t>kůzl</a:t>
            </a:r>
            <a:r>
              <a:rPr lang="cs-CZ" b="1" dirty="0"/>
              <a:t>-et</a:t>
            </a:r>
            <a:r>
              <a:rPr lang="cs-CZ" dirty="0"/>
              <a:t>-e) a </a:t>
            </a:r>
            <a:r>
              <a:rPr lang="cs-CZ" i="1" dirty="0"/>
              <a:t>-</a:t>
            </a:r>
            <a:r>
              <a:rPr lang="cs-CZ" b="1" i="1" dirty="0" err="1"/>
              <a:t>at</a:t>
            </a:r>
            <a:r>
              <a:rPr lang="cs-CZ" b="1" i="1" dirty="0"/>
              <a:t>-</a:t>
            </a:r>
            <a:r>
              <a:rPr lang="cs-CZ" dirty="0"/>
              <a:t> (</a:t>
            </a:r>
            <a:r>
              <a:rPr lang="cs-CZ" b="1" dirty="0" err="1"/>
              <a:t>kůzl</a:t>
            </a:r>
            <a:r>
              <a:rPr lang="cs-CZ" b="1" dirty="0"/>
              <a:t>-</a:t>
            </a:r>
            <a:r>
              <a:rPr lang="cs-CZ" b="1" dirty="0" err="1"/>
              <a:t>at</a:t>
            </a:r>
            <a:r>
              <a:rPr lang="cs-CZ" dirty="0"/>
              <a:t>-a).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7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C93CA6-043C-4205-8A8D-F262C067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6" y="1686208"/>
            <a:ext cx="7858408" cy="3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DE6B37-E67E-47B1-B2F5-D5415BB5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9" y="836712"/>
            <a:ext cx="6482281" cy="28608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E44B32-726E-4EAF-BA94-E198DF59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31" y="3695411"/>
            <a:ext cx="6554709" cy="1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2D1382-DB24-4C23-BC97-E349903E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9" y="946931"/>
            <a:ext cx="4060616" cy="4810948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64679C-3D0F-49FF-A45F-8BBD39FB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83" y="1198959"/>
            <a:ext cx="4136635" cy="43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5F8BC5-731E-4B14-821B-70BDB62F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8" y="260648"/>
            <a:ext cx="7060083" cy="60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AE37C7-B05F-4148-B9EE-BED6A5E3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34481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E9EC07-2C1C-4876-B71C-4C854FE624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Ontologická opozice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rodu je dána </a:t>
            </a:r>
            <a:r>
              <a:rPr lang="cs-CZ" b="1" dirty="0" err="1"/>
              <a:t>gramémem</a:t>
            </a:r>
            <a:r>
              <a:rPr lang="cs-CZ" b="1" dirty="0"/>
              <a:t> (</a:t>
            </a:r>
            <a:r>
              <a:rPr lang="cs-CZ" dirty="0"/>
              <a:t>např</a:t>
            </a:r>
            <a:r>
              <a:rPr lang="cs-CZ" b="1" dirty="0"/>
              <a:t>: </a:t>
            </a:r>
            <a:r>
              <a:rPr lang="cs-CZ" b="1" i="1" dirty="0"/>
              <a:t>o</a:t>
            </a:r>
            <a:r>
              <a:rPr lang="cs-CZ" i="1" dirty="0"/>
              <a:t>  cest</a:t>
            </a:r>
            <a:r>
              <a:rPr lang="cs-CZ" b="1" i="1" dirty="0"/>
              <a:t>o</a:t>
            </a:r>
            <a:r>
              <a:rPr lang="cs-CZ" i="1" dirty="0"/>
              <a:t> x </a:t>
            </a:r>
            <a:r>
              <a:rPr lang="cs-CZ" b="1" i="1" dirty="0"/>
              <a:t>a</a:t>
            </a:r>
            <a:r>
              <a:rPr lang="cs-CZ" i="1" dirty="0"/>
              <a:t> </a:t>
            </a:r>
            <a:r>
              <a:rPr lang="cs-CZ" i="1" dirty="0" err="1"/>
              <a:t>cadeir</a:t>
            </a:r>
            <a:r>
              <a:rPr lang="cs-CZ" b="1" i="1" dirty="0" err="1"/>
              <a:t>a</a:t>
            </a:r>
            <a:r>
              <a:rPr lang="cs-CZ" i="1" dirty="0"/>
              <a:t> „koš“ x „židle)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Mezi gramatickým a přirozeným rodem není však vždy jednoznačná korespondence.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AF634A-627D-4923-B8A4-69B9AF272D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motivována rozlišováním </a:t>
            </a:r>
            <a:r>
              <a:rPr lang="cs-CZ" b="1" dirty="0"/>
              <a:t>přirozeného rodu </a:t>
            </a:r>
            <a:r>
              <a:rPr lang="cs-CZ" dirty="0"/>
              <a:t>(pohlaví) u živých bytostí </a:t>
            </a:r>
          </a:p>
          <a:p>
            <a:r>
              <a:rPr lang="cs-CZ" dirty="0"/>
              <a:t>(např: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filho</a:t>
            </a:r>
            <a:r>
              <a:rPr lang="cs-CZ" i="1" dirty="0"/>
              <a:t> x </a:t>
            </a:r>
            <a:r>
              <a:rPr lang="cs-CZ" b="1" i="1" dirty="0"/>
              <a:t>a</a:t>
            </a:r>
            <a:r>
              <a:rPr lang="cs-CZ" i="1" dirty="0"/>
              <a:t> </a:t>
            </a:r>
            <a:r>
              <a:rPr lang="cs-CZ" i="1" dirty="0" err="1"/>
              <a:t>filha</a:t>
            </a:r>
            <a:r>
              <a:rPr lang="cs-CZ" i="1" dirty="0"/>
              <a:t> „syn“ x „dcera</a:t>
            </a:r>
            <a:r>
              <a:rPr lang="cs-CZ" dirty="0"/>
              <a:t> )</a:t>
            </a:r>
          </a:p>
          <a:p>
            <a:endParaRPr lang="cs-CZ" dirty="0"/>
          </a:p>
          <a:p>
            <a:r>
              <a:rPr lang="cs-CZ" dirty="0"/>
              <a:t>Zde narážíme na problém </a:t>
            </a:r>
            <a:r>
              <a:rPr lang="cs-CZ" dirty="0" err="1"/>
              <a:t>quir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rodu (kritérium ontologické a jazykové)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ABAA08-6C35-4D76-8410-BD2A1CFB1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Gramatická kategorie </a:t>
            </a:r>
          </a:p>
        </p:txBody>
      </p:sp>
    </p:spTree>
    <p:extLst>
      <p:ext uri="{BB962C8B-B14F-4D97-AF65-F5344CB8AC3E}">
        <p14:creationId xmlns:p14="http://schemas.microsoft.com/office/powerpoint/2010/main" val="33514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rmAutofit/>
          </a:bodyPr>
          <a:lstStyle/>
          <a:p>
            <a:r>
              <a:rPr lang="cs-CZ" dirty="0"/>
              <a:t>PODSTATNÁ JMÉNA </a:t>
            </a:r>
            <a:br>
              <a:rPr lang="cs-CZ" dirty="0"/>
            </a:br>
            <a:r>
              <a:rPr lang="cs-CZ" i="1" dirty="0" err="1"/>
              <a:t>SUBSTANTIVOS</a:t>
            </a:r>
            <a:r>
              <a:rPr lang="cs-CZ" i="1" dirty="0"/>
              <a:t> - </a:t>
            </a:r>
            <a:r>
              <a:rPr lang="cs-CZ" i="1" dirty="0" err="1"/>
              <a:t>NOMES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OBECNÁ CHARAKTERISTIKA (i </a:t>
            </a:r>
            <a:r>
              <a:rPr lang="cs-CZ" b="1" dirty="0"/>
              <a:t>sémantické</a:t>
            </a:r>
            <a:r>
              <a:rPr lang="cs-CZ" dirty="0"/>
              <a:t> hledisko, které má vliv na kategorii rodu a také použití determinantů)</a:t>
            </a:r>
          </a:p>
          <a:p>
            <a:r>
              <a:rPr lang="cs-CZ" dirty="0"/>
              <a:t>KATEGORIE ŽIVOTNOSTI</a:t>
            </a:r>
          </a:p>
          <a:p>
            <a:r>
              <a:rPr lang="cs-CZ" dirty="0"/>
              <a:t>KATEGORIE RODU</a:t>
            </a:r>
          </a:p>
          <a:p>
            <a:r>
              <a:rPr lang="cs-CZ" dirty="0"/>
              <a:t>PŘECHYLOVÁNÍ</a:t>
            </a:r>
          </a:p>
          <a:p>
            <a:r>
              <a:rPr lang="cs-CZ" dirty="0"/>
              <a:t>KATEGORIE ČÍSLA </a:t>
            </a:r>
            <a:r>
              <a:rPr lang="cs-CZ" sz="2400" dirty="0"/>
              <a:t>(soubor PODSTATNÁ JMÉNA II)</a:t>
            </a:r>
            <a:endParaRPr lang="cs-CZ" dirty="0"/>
          </a:p>
          <a:p>
            <a:r>
              <a:rPr lang="cs-CZ" dirty="0"/>
              <a:t>OTÁZKA PÁDU        </a:t>
            </a:r>
            <a:r>
              <a:rPr lang="cs-CZ" sz="2400" dirty="0"/>
              <a:t>(soubor PODSTATNÁ JMÉNA III)</a:t>
            </a:r>
          </a:p>
        </p:txBody>
      </p:sp>
    </p:spTree>
    <p:extLst>
      <p:ext uri="{BB962C8B-B14F-4D97-AF65-F5344CB8AC3E}">
        <p14:creationId xmlns:p14="http://schemas.microsoft.com/office/powerpoint/2010/main" val="65863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5691B-81B9-4CD1-B7B8-0E6C84ECD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/>
              <a:t>Ontologický rod a problematika </a:t>
            </a:r>
            <a:r>
              <a:rPr lang="cs-CZ" i="1" dirty="0" err="1"/>
              <a:t>queer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C542-CB25-47DE-89F8-96BB199F6D3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r>
              <a:rPr lang="cs-CZ" dirty="0" err="1"/>
              <a:t>Queer</a:t>
            </a:r>
            <a:r>
              <a:rPr lang="cs-CZ" dirty="0"/>
              <a:t> (zřídka též počeštěle ve fonetickém znění </a:t>
            </a:r>
            <a:r>
              <a:rPr lang="cs-CZ" b="1" i="1" dirty="0" err="1"/>
              <a:t>kvír</a:t>
            </a:r>
            <a:r>
              <a:rPr lang="cs-CZ" dirty="0"/>
              <a:t>) je zastřešující označení pro </a:t>
            </a:r>
            <a:r>
              <a:rPr lang="cs-CZ" b="1" dirty="0"/>
              <a:t>všechny, jejichž identita není heterosexuální nebo </a:t>
            </a:r>
            <a:r>
              <a:rPr lang="cs-CZ" b="1" dirty="0" err="1"/>
              <a:t>cisgenderová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F4F7A8-2FE3-4E7C-96C9-A766275B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963542" cy="1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BFF106-E778-4AC5-BEB4-0B2BF888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9" y="3573016"/>
            <a:ext cx="4925085" cy="1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1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EB559-7B37-4A5D-8D8C-719B8605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Botelho</a:t>
            </a:r>
            <a:r>
              <a:rPr lang="cs-CZ" dirty="0"/>
              <a:t>, Mário - </a:t>
            </a:r>
            <a:r>
              <a:rPr lang="cs-CZ" dirty="0" err="1"/>
              <a:t>Survio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5E906B3-FE41-4500-BE74-17B318C00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https://www.survio.com/survey/d/E1Q3G5J1R0F9D6P9I?fbclid=IwAR3m5d0v5Imf_pRG3bI_9WIqqUwV3buyS50tHq1AKCqQA6lp7gEYzNDSxBY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42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67B166E-A4FF-4C89-88E5-143D9E29AE0E}"/>
              </a:ext>
            </a:extLst>
          </p:cNvPr>
          <p:cNvSpPr txBox="1"/>
          <p:nvPr/>
        </p:nvSpPr>
        <p:spPr>
          <a:xfrm>
            <a:off x="395536" y="332656"/>
            <a:ext cx="84969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15. E em relação aos nomes (masculinos e femininos) que se referem à noção de "macho" ou de "fêmea". Você acha que a língua deveria ter um terceiro artigo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para definir, de forma neutra, o "sexo" em questão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os nomes: "homem", "mulher", "menino", "menina", "gato/a/?" (daquela lista) e outras como "professor/a/?", "estudante/?", "artista/?".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Nunca me preocupei com isso.</a:t>
            </a:r>
            <a:endParaRPr lang="cs-CZ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16. Em relação às expressões "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alunx", "alun@", "alunes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" e outras, que militantes da comunidade LGTBQI+, feministas e simpatizantes, entre outras estão usando, você considera conveniente tais usos?*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 fato de não se usar a forma do masculino nas referências a um grupo de pessoas de gêneros diferentes, porque tal emprego como gênero gramatical "neutro" denotaria machismo, sexismo ou quaisquer tipos de impropriedade de natureza sexual.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Sou indiferente a isso.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90966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506124-A489-40F0-A4EA-10EA16708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err="1"/>
              <a:t>jednorodová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C0FC43-A0AA-46A0-82A0-E87D15823FA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 err="1"/>
              <a:t>dvourodová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dirty="0" err="1"/>
              <a:t>substantivos</a:t>
            </a:r>
            <a:r>
              <a:rPr lang="cs-CZ" dirty="0"/>
              <a:t>/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unigenéricos</a:t>
            </a:r>
            <a:r>
              <a:rPr lang="cs-CZ" dirty="0"/>
              <a:t>“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Mají jen jeden rod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E21FEF-3944-4801-ACA1-6F14BAD7EB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dirty="0" err="1"/>
              <a:t>substantivos</a:t>
            </a:r>
            <a:r>
              <a:rPr lang="cs-CZ" dirty="0"/>
              <a:t>/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bigenéricos</a:t>
            </a:r>
            <a:r>
              <a:rPr lang="cs-CZ" dirty="0"/>
              <a:t>“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Mají dva rody </a:t>
            </a:r>
          </a:p>
          <a:p>
            <a:pPr marL="274320" lvl="1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mužský</a:t>
            </a:r>
          </a:p>
          <a:p>
            <a:pPr marL="274320" lvl="1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ženský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rodu v portugalštině</a:t>
            </a:r>
          </a:p>
        </p:txBody>
      </p:sp>
    </p:spTree>
    <p:extLst>
      <p:ext uri="{BB962C8B-B14F-4D97-AF65-F5344CB8AC3E}">
        <p14:creationId xmlns:p14="http://schemas.microsoft.com/office/powerpoint/2010/main" val="37519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rod mužský vs. ženský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portugalštině </a:t>
            </a:r>
            <a:r>
              <a:rPr lang="cs-CZ" b="1" i="1" dirty="0"/>
              <a:t>rod mužský</a:t>
            </a:r>
            <a:r>
              <a:rPr lang="cs-CZ" dirty="0"/>
              <a:t> („o 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masculino</a:t>
            </a:r>
            <a:r>
              <a:rPr lang="cs-CZ" dirty="0"/>
              <a:t>“) – zahrnuje podstatná jména, která nesou člen mužského rodu, která se pojí s modifikátory i determinanty mužského rodu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</a:t>
            </a:r>
            <a:r>
              <a:rPr lang="cs-CZ" i="1" dirty="0" err="1"/>
              <a:t>nosso</a:t>
            </a:r>
            <a:r>
              <a:rPr lang="cs-CZ" i="1" dirty="0"/>
              <a:t>/um </a:t>
            </a:r>
            <a:r>
              <a:rPr lang="cs-CZ" i="1" dirty="0" err="1"/>
              <a:t>aluno</a:t>
            </a:r>
            <a:r>
              <a:rPr lang="cs-CZ" i="1" dirty="0"/>
              <a:t> (</a:t>
            </a:r>
            <a:r>
              <a:rPr lang="cs-CZ" i="1" dirty="0" err="1"/>
              <a:t>aplicado</a:t>
            </a:r>
            <a:r>
              <a:rPr lang="cs-CZ" i="1" dirty="0"/>
              <a:t>) „žák“,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/um </a:t>
            </a:r>
            <a:r>
              <a:rPr lang="cs-CZ" i="1" dirty="0" err="1"/>
              <a:t>pão</a:t>
            </a:r>
            <a:r>
              <a:rPr lang="cs-CZ" i="1" dirty="0"/>
              <a:t> (</a:t>
            </a:r>
            <a:r>
              <a:rPr lang="cs-CZ" i="1" dirty="0" err="1"/>
              <a:t>fresco</a:t>
            </a:r>
            <a:r>
              <a:rPr lang="cs-CZ" i="1" dirty="0"/>
              <a:t>) „chléb“,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</a:t>
            </a:r>
            <a:r>
              <a:rPr lang="cs-CZ" i="1" dirty="0" err="1"/>
              <a:t>nosso</a:t>
            </a:r>
            <a:r>
              <a:rPr lang="cs-CZ" i="1" dirty="0"/>
              <a:t>/um poema (bonito) „báseň“.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/>
              <a:t>Substantiva </a:t>
            </a:r>
            <a:r>
              <a:rPr lang="cs-CZ" b="1" i="1" dirty="0"/>
              <a:t>rodu ženského</a:t>
            </a:r>
            <a:r>
              <a:rPr lang="cs-CZ" dirty="0"/>
              <a:t> („o 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femenino</a:t>
            </a:r>
            <a:r>
              <a:rPr lang="cs-CZ" dirty="0"/>
              <a:t>“) pak mají člen rodu ženského: </a:t>
            </a:r>
          </a:p>
          <a:p>
            <a:pPr lvl="1"/>
            <a:r>
              <a:rPr lang="cs-CZ" i="1" dirty="0"/>
              <a:t>a/</a:t>
            </a:r>
            <a:r>
              <a:rPr lang="cs-CZ" i="1" dirty="0" err="1"/>
              <a:t>esta</a:t>
            </a:r>
            <a:r>
              <a:rPr lang="cs-CZ" i="1" dirty="0"/>
              <a:t>/</a:t>
            </a:r>
            <a:r>
              <a:rPr lang="cs-CZ" i="1" dirty="0" err="1"/>
              <a:t>nossa</a:t>
            </a:r>
            <a:r>
              <a:rPr lang="cs-CZ" i="1" dirty="0"/>
              <a:t>/</a:t>
            </a:r>
            <a:r>
              <a:rPr lang="cs-CZ" i="1" dirty="0" err="1"/>
              <a:t>uma</a:t>
            </a:r>
            <a:r>
              <a:rPr lang="cs-CZ" i="1" dirty="0"/>
              <a:t> </a:t>
            </a:r>
            <a:r>
              <a:rPr lang="cs-CZ" i="1" dirty="0" err="1"/>
              <a:t>casa</a:t>
            </a:r>
            <a:r>
              <a:rPr lang="cs-CZ" i="1" dirty="0"/>
              <a:t> (</a:t>
            </a:r>
            <a:r>
              <a:rPr lang="cs-CZ" i="1" dirty="0" err="1"/>
              <a:t>pequena</a:t>
            </a:r>
            <a:r>
              <a:rPr lang="cs-CZ" i="1" dirty="0"/>
              <a:t>) „dům“</a:t>
            </a:r>
          </a:p>
          <a:p>
            <a:pPr lvl="1"/>
            <a:r>
              <a:rPr lang="cs-CZ" i="1" dirty="0"/>
              <a:t>a/</a:t>
            </a:r>
            <a:r>
              <a:rPr lang="cs-CZ" i="1" dirty="0" err="1"/>
              <a:t>esta</a:t>
            </a:r>
            <a:r>
              <a:rPr lang="cs-CZ" i="1" dirty="0"/>
              <a:t>/</a:t>
            </a:r>
            <a:r>
              <a:rPr lang="cs-CZ" i="1" dirty="0" err="1"/>
              <a:t>nossa</a:t>
            </a:r>
            <a:r>
              <a:rPr lang="cs-CZ" i="1" dirty="0"/>
              <a:t>/</a:t>
            </a:r>
            <a:r>
              <a:rPr lang="cs-CZ" i="1" dirty="0" err="1"/>
              <a:t>uma</a:t>
            </a:r>
            <a:r>
              <a:rPr lang="cs-CZ" i="1" dirty="0"/>
              <a:t> </a:t>
            </a:r>
            <a:r>
              <a:rPr lang="cs-CZ" i="1" dirty="0" err="1"/>
              <a:t>mão</a:t>
            </a:r>
            <a:r>
              <a:rPr lang="cs-CZ" i="1" dirty="0"/>
              <a:t> „ruka“ (</a:t>
            </a:r>
            <a:r>
              <a:rPr lang="cs-CZ" i="1" dirty="0" err="1"/>
              <a:t>direita</a:t>
            </a:r>
            <a:r>
              <a:rPr lang="cs-CZ" i="1" dirty="0"/>
              <a:t>)</a:t>
            </a:r>
            <a:r>
              <a:rPr lang="cs-CZ" dirty="0"/>
              <a:t> </a:t>
            </a:r>
          </a:p>
          <a:p>
            <a:endParaRPr lang="cs-CZ" dirty="0"/>
          </a:p>
          <a:p>
            <a:pPr algn="just"/>
            <a:r>
              <a:rPr lang="cs-CZ" dirty="0"/>
              <a:t>Rod podstatných jmen však ne vždy koresponduje s přirozeným rodem pohlaví, není pravidelný, ani co se týče významu ani co se týče jeho koncovky.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74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rod mužský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vlastní jména mužů</a:t>
            </a:r>
          </a:p>
          <a:p>
            <a:r>
              <a:rPr lang="cs-CZ" dirty="0"/>
              <a:t>názvy funkcí a povolání, které jsou jimi vykonávány:</a:t>
            </a:r>
          </a:p>
          <a:p>
            <a:pPr lvl="1"/>
            <a:r>
              <a:rPr lang="cs-CZ" i="1" dirty="0" err="1"/>
              <a:t>João</a:t>
            </a:r>
            <a:r>
              <a:rPr lang="cs-CZ" i="1" dirty="0"/>
              <a:t> „Jan“, </a:t>
            </a:r>
            <a:r>
              <a:rPr lang="cs-CZ" i="1" dirty="0" err="1"/>
              <a:t>mestre</a:t>
            </a:r>
            <a:r>
              <a:rPr lang="cs-CZ" i="1" dirty="0"/>
              <a:t> „mistr“, padre „otec“, </a:t>
            </a:r>
            <a:r>
              <a:rPr lang="cs-CZ" i="1" dirty="0" err="1"/>
              <a:t>rei</a:t>
            </a:r>
            <a:r>
              <a:rPr lang="cs-CZ" i="1" dirty="0"/>
              <a:t> „král“</a:t>
            </a:r>
            <a:r>
              <a:rPr lang="cs-CZ" dirty="0"/>
              <a:t> </a:t>
            </a:r>
          </a:p>
          <a:p>
            <a:r>
              <a:rPr lang="cs-CZ" dirty="0"/>
              <a:t>názvy zvířat mužského pohlaví</a:t>
            </a:r>
          </a:p>
          <a:p>
            <a:pPr lvl="1"/>
            <a:r>
              <a:rPr lang="cs-CZ" i="1" dirty="0" err="1"/>
              <a:t>cavalo</a:t>
            </a:r>
            <a:r>
              <a:rPr lang="cs-CZ" i="1" dirty="0"/>
              <a:t> „kůň“, </a:t>
            </a:r>
            <a:r>
              <a:rPr lang="cs-CZ" i="1" dirty="0" err="1"/>
              <a:t>galo</a:t>
            </a:r>
            <a:r>
              <a:rPr lang="cs-CZ" i="1" dirty="0"/>
              <a:t> „kohout“, </a:t>
            </a:r>
            <a:r>
              <a:rPr lang="cs-CZ" i="1" dirty="0" err="1"/>
              <a:t>gato</a:t>
            </a:r>
            <a:r>
              <a:rPr lang="cs-CZ" i="1" dirty="0"/>
              <a:t> „kocour“</a:t>
            </a:r>
            <a:r>
              <a:rPr lang="cs-CZ" dirty="0"/>
              <a:t> </a:t>
            </a:r>
          </a:p>
          <a:p>
            <a:r>
              <a:rPr lang="cs-CZ" dirty="0"/>
              <a:t>názvy jezer, hor, oceánů, moří, řek, větrů, které vznikly zánikem přístavků </a:t>
            </a:r>
          </a:p>
          <a:p>
            <a:pPr lvl="1"/>
            <a:r>
              <a:rPr lang="cs-CZ" i="1" dirty="0" err="1"/>
              <a:t>lago</a:t>
            </a:r>
            <a:r>
              <a:rPr lang="cs-CZ" i="1" dirty="0"/>
              <a:t> „jezero“, monte „hora“, </a:t>
            </a:r>
            <a:r>
              <a:rPr lang="cs-CZ" i="1" dirty="0" err="1"/>
              <a:t>oceano</a:t>
            </a:r>
            <a:r>
              <a:rPr lang="cs-CZ" i="1" dirty="0"/>
              <a:t> „oceán“, </a:t>
            </a:r>
            <a:r>
              <a:rPr lang="cs-CZ" i="1" dirty="0" err="1"/>
              <a:t>rio</a:t>
            </a:r>
            <a:r>
              <a:rPr lang="cs-CZ" i="1" dirty="0"/>
              <a:t> „řeka“, </a:t>
            </a:r>
            <a:r>
              <a:rPr lang="cs-CZ" i="1" dirty="0" err="1"/>
              <a:t>vento</a:t>
            </a:r>
            <a:r>
              <a:rPr lang="cs-CZ" i="1" dirty="0"/>
              <a:t> „vítr“.</a:t>
            </a:r>
            <a:r>
              <a:rPr lang="cs-CZ" dirty="0"/>
              <a:t> Výsledným tvarem je pak </a:t>
            </a:r>
            <a:r>
              <a:rPr lang="cs-CZ" i="1" dirty="0"/>
              <a:t>o </a:t>
            </a:r>
            <a:r>
              <a:rPr lang="cs-CZ" i="1" dirty="0" err="1"/>
              <a:t>Amazonas</a:t>
            </a:r>
            <a:r>
              <a:rPr lang="cs-CZ" i="1" dirty="0"/>
              <a:t> „řeka Amazonka“, o </a:t>
            </a:r>
            <a:r>
              <a:rPr lang="cs-CZ" i="1" dirty="0" err="1"/>
              <a:t>Atlântico</a:t>
            </a:r>
            <a:r>
              <a:rPr lang="cs-CZ" i="1" dirty="0"/>
              <a:t> „Atlantický oceán“, os </a:t>
            </a:r>
            <a:r>
              <a:rPr lang="cs-CZ" i="1" dirty="0" err="1"/>
              <a:t>Alpes</a:t>
            </a:r>
            <a:r>
              <a:rPr lang="cs-CZ" i="1" dirty="0"/>
              <a:t> „Alpy“, o </a:t>
            </a:r>
            <a:r>
              <a:rPr lang="cs-CZ" i="1" dirty="0" err="1"/>
              <a:t>tufão</a:t>
            </a:r>
            <a:r>
              <a:rPr lang="cs-CZ" i="1" dirty="0"/>
              <a:t> „tajfun“, o </a:t>
            </a:r>
            <a:r>
              <a:rPr lang="cs-CZ" i="1" dirty="0" err="1"/>
              <a:t>furacão</a:t>
            </a:r>
            <a:r>
              <a:rPr lang="cs-CZ" i="1" dirty="0"/>
              <a:t> „hurikán“;</a:t>
            </a:r>
            <a:r>
              <a:rPr lang="cs-CZ" dirty="0"/>
              <a:t> </a:t>
            </a:r>
          </a:p>
          <a:p>
            <a:r>
              <a:rPr lang="cs-CZ" dirty="0"/>
              <a:t>názvy měsíců a světových stran </a:t>
            </a:r>
          </a:p>
          <a:p>
            <a:pPr lvl="1"/>
            <a:r>
              <a:rPr lang="cs-CZ" i="1" dirty="0" err="1"/>
              <a:t>março</a:t>
            </a:r>
            <a:r>
              <a:rPr lang="cs-CZ" i="1" dirty="0"/>
              <a:t>, </a:t>
            </a:r>
            <a:r>
              <a:rPr lang="cs-CZ" i="1" dirty="0" err="1"/>
              <a:t>setembro</a:t>
            </a:r>
            <a:r>
              <a:rPr lang="cs-CZ" i="1" dirty="0"/>
              <a:t>…. </a:t>
            </a:r>
            <a:r>
              <a:rPr lang="cs-CZ" i="1" dirty="0" err="1"/>
              <a:t>norte</a:t>
            </a:r>
            <a:r>
              <a:rPr lang="cs-CZ" i="1" dirty="0"/>
              <a:t>, </a:t>
            </a:r>
            <a:r>
              <a:rPr lang="cs-CZ" i="1" dirty="0" err="1"/>
              <a:t>sul</a:t>
            </a:r>
            <a:r>
              <a:rPr lang="cs-CZ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0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 rod ženský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vlastní jména žen </a:t>
            </a:r>
          </a:p>
          <a:p>
            <a:r>
              <a:rPr lang="cs-CZ" dirty="0"/>
              <a:t>funkce a názvy povolání jimi vykonávané </a:t>
            </a:r>
          </a:p>
          <a:p>
            <a:pPr lvl="1"/>
            <a:r>
              <a:rPr lang="cs-CZ" i="1" dirty="0"/>
              <a:t>Maria, a </a:t>
            </a:r>
            <a:r>
              <a:rPr lang="cs-CZ" i="1" dirty="0" err="1"/>
              <a:t>professora</a:t>
            </a:r>
            <a:r>
              <a:rPr lang="cs-CZ" i="1" dirty="0"/>
              <a:t> „profesorka, učitelka“, </a:t>
            </a:r>
            <a:r>
              <a:rPr lang="cs-CZ" i="1" dirty="0" err="1"/>
              <a:t>doutora</a:t>
            </a:r>
            <a:r>
              <a:rPr lang="cs-CZ" i="1" dirty="0"/>
              <a:t> „doktorka“, </a:t>
            </a:r>
            <a:r>
              <a:rPr lang="cs-CZ" i="1" dirty="0" err="1"/>
              <a:t>rainha</a:t>
            </a:r>
            <a:r>
              <a:rPr lang="cs-CZ" i="1" dirty="0"/>
              <a:t> „královna“</a:t>
            </a:r>
          </a:p>
          <a:p>
            <a:r>
              <a:rPr lang="cs-CZ" dirty="0"/>
              <a:t>názvy zvířat ženského pohlaví 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égua</a:t>
            </a:r>
            <a:r>
              <a:rPr lang="cs-CZ" i="1" dirty="0"/>
              <a:t> „klisna“, a </a:t>
            </a:r>
            <a:r>
              <a:rPr lang="cs-CZ" i="1" dirty="0" err="1"/>
              <a:t>galinha</a:t>
            </a:r>
            <a:r>
              <a:rPr lang="cs-CZ" i="1" dirty="0"/>
              <a:t> „slepice“, a </a:t>
            </a:r>
            <a:r>
              <a:rPr lang="cs-CZ" i="1" dirty="0" err="1"/>
              <a:t>gata</a:t>
            </a:r>
            <a:r>
              <a:rPr lang="cs-CZ" i="1" dirty="0"/>
              <a:t> „kočka“</a:t>
            </a:r>
            <a:r>
              <a:rPr lang="cs-CZ" dirty="0"/>
              <a:t>; </a:t>
            </a:r>
          </a:p>
          <a:p>
            <a:r>
              <a:rPr lang="cs-CZ" dirty="0"/>
              <a:t>toponymické názvy měst a ostrovů, které jsou odvozeny od podstatného jména </a:t>
            </a:r>
            <a:r>
              <a:rPr lang="cs-CZ" i="1" dirty="0"/>
              <a:t>a </a:t>
            </a:r>
            <a:r>
              <a:rPr lang="cs-CZ" i="1" dirty="0" err="1"/>
              <a:t>cidade</a:t>
            </a:r>
            <a:r>
              <a:rPr lang="cs-CZ" i="1" dirty="0"/>
              <a:t> „město“ </a:t>
            </a:r>
            <a:r>
              <a:rPr lang="cs-CZ" dirty="0"/>
              <a:t>nebo od podstatného jména</a:t>
            </a:r>
            <a:r>
              <a:rPr lang="cs-CZ" i="1" dirty="0"/>
              <a:t> a </a:t>
            </a:r>
            <a:r>
              <a:rPr lang="cs-CZ" i="1" dirty="0" err="1"/>
              <a:t>ilha</a:t>
            </a:r>
            <a:r>
              <a:rPr lang="cs-CZ" i="1" dirty="0"/>
              <a:t> „ostrov“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Sicília</a:t>
            </a:r>
            <a:r>
              <a:rPr lang="cs-CZ" i="1" dirty="0"/>
              <a:t>, as </a:t>
            </a:r>
            <a:r>
              <a:rPr lang="cs-CZ" i="1" dirty="0" err="1"/>
              <a:t>Antilhas</a:t>
            </a:r>
            <a:endParaRPr lang="cs-CZ" i="1" dirty="0"/>
          </a:p>
          <a:p>
            <a:r>
              <a:rPr lang="cs-CZ" dirty="0"/>
              <a:t>existují i města, která jsou odvozena od podstatných jmen mužského rodu, jako jsou </a:t>
            </a:r>
            <a:r>
              <a:rPr lang="cs-CZ" i="1" dirty="0"/>
              <a:t>o </a:t>
            </a:r>
            <a:r>
              <a:rPr lang="cs-CZ" i="1" dirty="0" err="1"/>
              <a:t>rio</a:t>
            </a:r>
            <a:r>
              <a:rPr lang="cs-CZ" i="1" dirty="0"/>
              <a:t> „řeka“, o porto „přístav“,</a:t>
            </a:r>
            <a:r>
              <a:rPr lang="cs-CZ" dirty="0"/>
              <a:t> apod. Proto toponymické názvy jako jsou </a:t>
            </a:r>
          </a:p>
          <a:p>
            <a:pPr lvl="1"/>
            <a:r>
              <a:rPr lang="cs-CZ" i="1" dirty="0"/>
              <a:t>o</a:t>
            </a:r>
            <a:r>
              <a:rPr lang="cs-CZ" dirty="0"/>
              <a:t> </a:t>
            </a:r>
            <a:r>
              <a:rPr lang="cs-CZ" i="1" dirty="0"/>
              <a:t>Rio de </a:t>
            </a:r>
            <a:r>
              <a:rPr lang="cs-CZ" i="1" dirty="0" err="1"/>
              <a:t>Janeiro</a:t>
            </a:r>
            <a:r>
              <a:rPr lang="cs-CZ" dirty="0"/>
              <a:t> nebo </a:t>
            </a:r>
            <a:r>
              <a:rPr lang="cs-CZ" i="1" dirty="0"/>
              <a:t>o Porto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6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Vespolná podstatná jména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 výše uvedeného vyplývá, že substantiva pojmenovávající živé bytosti zároveň signalizují příslušnost k rodu. Existuje však i řada portugalských substantiv pojmenovávajících živé bytosti, která tuto příslušnost nesignalizují: </a:t>
            </a:r>
          </a:p>
          <a:p>
            <a:pPr lvl="1" algn="just"/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„krokodýl“, a </a:t>
            </a:r>
            <a:r>
              <a:rPr lang="cs-CZ" i="1" dirty="0" err="1"/>
              <a:t>formiga</a:t>
            </a:r>
            <a:r>
              <a:rPr lang="cs-CZ" i="1" dirty="0"/>
              <a:t> „mravenec“, a </a:t>
            </a:r>
            <a:r>
              <a:rPr lang="cs-CZ" i="1" dirty="0" err="1"/>
              <a:t>rã</a:t>
            </a:r>
            <a:r>
              <a:rPr lang="cs-CZ" i="1" dirty="0"/>
              <a:t> „žába“, a </a:t>
            </a:r>
            <a:r>
              <a:rPr lang="cs-CZ" i="1" dirty="0" err="1"/>
              <a:t>lebre</a:t>
            </a:r>
            <a:r>
              <a:rPr lang="cs-CZ" i="1" dirty="0"/>
              <a:t> „zajíc“,</a:t>
            </a:r>
            <a:r>
              <a:rPr lang="cs-CZ" dirty="0"/>
              <a:t> apod. </a:t>
            </a:r>
          </a:p>
          <a:p>
            <a:endParaRPr lang="cs-CZ" dirty="0"/>
          </a:p>
          <a:p>
            <a:pPr algn="just"/>
            <a:r>
              <a:rPr lang="cs-CZ" dirty="0"/>
              <a:t>V tomto případě se hovoří o tzv. </a:t>
            </a:r>
            <a:r>
              <a:rPr lang="cs-CZ" b="1" i="1" dirty="0"/>
              <a:t>vespolných substantivech</a:t>
            </a:r>
            <a:r>
              <a:rPr lang="cs-CZ" dirty="0"/>
              <a:t>, portugalsky („</a:t>
            </a:r>
            <a:r>
              <a:rPr lang="cs-CZ" dirty="0" err="1"/>
              <a:t>substantivos</a:t>
            </a:r>
            <a:r>
              <a:rPr lang="cs-CZ" dirty="0"/>
              <a:t> </a:t>
            </a:r>
            <a:r>
              <a:rPr lang="cs-CZ" dirty="0" err="1"/>
              <a:t>epícenos</a:t>
            </a:r>
            <a:r>
              <a:rPr lang="cs-CZ" dirty="0"/>
              <a:t>“). </a:t>
            </a:r>
          </a:p>
        </p:txBody>
      </p:sp>
    </p:spTree>
    <p:extLst>
      <p:ext uri="{BB962C8B-B14F-4D97-AF65-F5344CB8AC3E}">
        <p14:creationId xmlns:p14="http://schemas.microsoft.com/office/powerpoint/2010/main" val="370997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Vespolná podstatná jména (ONTOLOGICKÝ rod)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Gramatický rod u nich s rodem přirozeným nesouvisí, protože tu </a:t>
            </a:r>
            <a:r>
              <a:rPr lang="cs-CZ" b="1" dirty="0"/>
              <a:t>neexistují pojmenování pro pohlavně rozlišné dvojice</a:t>
            </a:r>
            <a:r>
              <a:rPr lang="cs-CZ" dirty="0"/>
              <a:t>. Podstatná jména vyjadřující názvy zvířat, která mají </a:t>
            </a:r>
            <a:r>
              <a:rPr lang="cs-CZ" b="1" dirty="0"/>
              <a:t>stejný tvar a rod pro obě pohlaví</a:t>
            </a:r>
            <a:r>
              <a:rPr lang="cs-CZ" dirty="0"/>
              <a:t>, jsou v portugalštině například: </a:t>
            </a:r>
          </a:p>
          <a:p>
            <a:pPr lvl="1" algn="just"/>
            <a:r>
              <a:rPr lang="cs-CZ" i="1" dirty="0"/>
              <a:t>a </a:t>
            </a:r>
            <a:r>
              <a:rPr lang="cs-CZ" i="1" dirty="0" err="1"/>
              <a:t>águia</a:t>
            </a:r>
            <a:r>
              <a:rPr lang="cs-CZ" i="1" dirty="0"/>
              <a:t> „orel, orlice“, a </a:t>
            </a:r>
            <a:r>
              <a:rPr lang="cs-CZ" i="1" dirty="0" err="1"/>
              <a:t>mosca</a:t>
            </a:r>
            <a:r>
              <a:rPr lang="cs-CZ" i="1" dirty="0"/>
              <a:t> „moucha“, o </a:t>
            </a:r>
            <a:r>
              <a:rPr lang="cs-CZ" i="1" dirty="0" err="1"/>
              <a:t>polvo</a:t>
            </a:r>
            <a:r>
              <a:rPr lang="cs-CZ" i="1" dirty="0"/>
              <a:t> „chobotnice“, a </a:t>
            </a:r>
            <a:r>
              <a:rPr lang="cs-CZ" i="1" dirty="0" err="1"/>
              <a:t>pulga</a:t>
            </a:r>
            <a:r>
              <a:rPr lang="cs-CZ" i="1" dirty="0"/>
              <a:t> „blecha“, a </a:t>
            </a:r>
            <a:r>
              <a:rPr lang="cs-CZ" i="1" dirty="0" err="1"/>
              <a:t>sardinha</a:t>
            </a:r>
            <a:r>
              <a:rPr lang="cs-CZ" i="1" dirty="0"/>
              <a:t> „ sardinka“</a:t>
            </a:r>
          </a:p>
          <a:p>
            <a:pPr lvl="1" algn="just"/>
            <a:r>
              <a:rPr lang="cs-CZ" i="1" dirty="0"/>
              <a:t>o </a:t>
            </a:r>
            <a:r>
              <a:rPr lang="cs-CZ" i="1" dirty="0" err="1"/>
              <a:t>tigre</a:t>
            </a:r>
            <a:r>
              <a:rPr lang="cs-CZ" i="1" dirty="0"/>
              <a:t> „ tygr“ – je zmiňováno i toto jméno, nicméně slovníky obsahují tvar a </a:t>
            </a:r>
            <a:r>
              <a:rPr lang="cs-CZ" i="1" dirty="0" err="1"/>
              <a:t>tigresa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9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Vespolná podstatná jména  - ONTOLOGICKÝ 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 některých vespolných substantiv je však možné analyticky specifikovat pohlaví lexikálně syntaktickým postupem použitím upřesňujícího substantiva </a:t>
            </a:r>
            <a:r>
              <a:rPr lang="cs-CZ" b="1" i="1" dirty="0"/>
              <a:t>macho</a:t>
            </a:r>
            <a:r>
              <a:rPr lang="cs-CZ" i="1" dirty="0"/>
              <a:t>:</a:t>
            </a:r>
            <a:r>
              <a:rPr lang="cs-CZ" dirty="0"/>
              <a:t> </a:t>
            </a:r>
            <a:r>
              <a:rPr lang="cs-CZ" i="1" dirty="0"/>
              <a:t>„samec“ nebo </a:t>
            </a:r>
            <a:r>
              <a:rPr lang="cs-CZ" b="1" i="1" dirty="0" err="1"/>
              <a:t>fêmea</a:t>
            </a:r>
            <a:r>
              <a:rPr lang="cs-CZ" i="1" dirty="0"/>
              <a:t> „samice“:</a:t>
            </a:r>
            <a:r>
              <a:rPr lang="cs-CZ" dirty="0"/>
              <a:t> </a:t>
            </a:r>
          </a:p>
          <a:p>
            <a:endParaRPr lang="cs-CZ" i="1" dirty="0"/>
          </a:p>
          <a:p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macho</a:t>
            </a:r>
            <a:r>
              <a:rPr lang="cs-CZ" dirty="0"/>
              <a:t>, </a:t>
            </a:r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</a:t>
            </a:r>
            <a:r>
              <a:rPr lang="cs-CZ" i="1" dirty="0" err="1"/>
              <a:t>fêmea</a:t>
            </a:r>
            <a:r>
              <a:rPr lang="cs-CZ" dirty="0"/>
              <a:t>, přičemž se však nemění rod hlavního substantiva.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2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základní slovní druh, který pojmenovává substance (tj. potenciální nositele příznaků </a:t>
            </a:r>
            <a:r>
              <a:rPr lang="cs-CZ" i="1" dirty="0" err="1"/>
              <a:t>vlastnostních</a:t>
            </a:r>
            <a:r>
              <a:rPr lang="cs-CZ" dirty="0"/>
              <a:t> a procesuálních a participanty procesů chápané jako izolované a relativně samostatné entity)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zahrnuje v sobě gramatické kategorie rodu a čísla a může plnit syntaktickou funkci subjektu nebo objektu.</a:t>
            </a:r>
          </a:p>
        </p:txBody>
      </p:sp>
    </p:spTree>
    <p:extLst>
      <p:ext uri="{BB962C8B-B14F-4D97-AF65-F5344CB8AC3E}">
        <p14:creationId xmlns:p14="http://schemas.microsoft.com/office/powerpoint/2010/main" val="135681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GRAMATICKÝ rod mužský – morfologické zakončení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nepřízvučné -</a:t>
            </a:r>
            <a:r>
              <a:rPr lang="cs-CZ" b="1" i="1" dirty="0"/>
              <a:t>o</a:t>
            </a:r>
            <a:r>
              <a:rPr lang="cs-CZ" b="1" dirty="0"/>
              <a:t> 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aluno</a:t>
            </a:r>
            <a:r>
              <a:rPr lang="cs-CZ" i="1" dirty="0"/>
              <a:t> “žák“, o livro „kniha“, o </a:t>
            </a:r>
            <a:r>
              <a:rPr lang="cs-CZ" i="1" dirty="0" err="1"/>
              <a:t>lobo</a:t>
            </a:r>
            <a:r>
              <a:rPr lang="cs-CZ" i="1" dirty="0"/>
              <a:t> „vlk“, o </a:t>
            </a:r>
            <a:r>
              <a:rPr lang="cs-CZ" i="1" dirty="0" err="1"/>
              <a:t>banco</a:t>
            </a:r>
            <a:r>
              <a:rPr lang="cs-CZ" i="1" dirty="0"/>
              <a:t> „lavice“</a:t>
            </a:r>
            <a:endParaRPr lang="cs-CZ" dirty="0"/>
          </a:p>
          <a:p>
            <a:r>
              <a:rPr lang="cs-CZ" i="1" dirty="0"/>
              <a:t>–</a:t>
            </a:r>
            <a:r>
              <a:rPr lang="cs-CZ" b="1" i="1" dirty="0" err="1"/>
              <a:t>ema</a:t>
            </a:r>
            <a:r>
              <a:rPr lang="cs-CZ" b="1" i="1" dirty="0"/>
              <a:t>, -</a:t>
            </a:r>
            <a:r>
              <a:rPr lang="cs-CZ" b="1" i="1" dirty="0" err="1"/>
              <a:t>oma</a:t>
            </a:r>
            <a:r>
              <a:rPr lang="cs-CZ" dirty="0"/>
              <a:t>, -</a:t>
            </a:r>
            <a:r>
              <a:rPr lang="cs-CZ" b="1" i="1" dirty="0" err="1"/>
              <a:t>ama</a:t>
            </a:r>
            <a:r>
              <a:rPr lang="cs-CZ" b="1" i="1" dirty="0"/>
              <a:t>, -</a:t>
            </a:r>
            <a:r>
              <a:rPr lang="cs-CZ" b="1" i="1" dirty="0" err="1"/>
              <a:t>asma</a:t>
            </a:r>
            <a:r>
              <a:rPr lang="cs-CZ" b="1" i="1" dirty="0"/>
              <a:t>, - </a:t>
            </a:r>
            <a:r>
              <a:rPr lang="cs-CZ" b="1" i="1" dirty="0" err="1"/>
              <a:t>eta</a:t>
            </a:r>
            <a:r>
              <a:rPr lang="cs-CZ" dirty="0"/>
              <a:t> která pochází z řečtiny, jsou však rodu mužského: 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cinema</a:t>
            </a:r>
            <a:r>
              <a:rPr lang="cs-CZ" i="1" dirty="0"/>
              <a:t> „kino“, o </a:t>
            </a:r>
            <a:r>
              <a:rPr lang="cs-CZ" i="1" dirty="0" err="1"/>
              <a:t>emblema</a:t>
            </a:r>
            <a:r>
              <a:rPr lang="cs-CZ" i="1" dirty="0"/>
              <a:t> „emblém“, o </a:t>
            </a:r>
            <a:r>
              <a:rPr lang="cs-CZ" i="1" dirty="0" err="1"/>
              <a:t>sistema</a:t>
            </a:r>
            <a:r>
              <a:rPr lang="cs-CZ" i="1" dirty="0"/>
              <a:t> „systém“, o </a:t>
            </a:r>
            <a:r>
              <a:rPr lang="cs-CZ" i="1" dirty="0" err="1"/>
              <a:t>telefonema</a:t>
            </a:r>
            <a:r>
              <a:rPr lang="cs-CZ" i="1" dirty="0"/>
              <a:t> „telefonát“, o </a:t>
            </a:r>
            <a:r>
              <a:rPr lang="cs-CZ" i="1" dirty="0" err="1"/>
              <a:t>diploma</a:t>
            </a:r>
            <a:r>
              <a:rPr lang="cs-CZ" i="1" dirty="0"/>
              <a:t> „diplom“, o </a:t>
            </a:r>
            <a:r>
              <a:rPr lang="cs-CZ" i="1" dirty="0" err="1"/>
              <a:t>idioma</a:t>
            </a:r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i="1" dirty="0" err="1"/>
              <a:t>jazyk“o</a:t>
            </a:r>
            <a:r>
              <a:rPr lang="cs-CZ" i="1" dirty="0"/>
              <a:t> </a:t>
            </a:r>
            <a:r>
              <a:rPr lang="cs-CZ" i="1" dirty="0" err="1"/>
              <a:t>telefonema</a:t>
            </a:r>
            <a:r>
              <a:rPr lang="cs-CZ" i="1" dirty="0"/>
              <a:t> „telefonát“, o </a:t>
            </a:r>
            <a:r>
              <a:rPr lang="cs-CZ" i="1" dirty="0" err="1"/>
              <a:t>fonema</a:t>
            </a:r>
            <a:r>
              <a:rPr lang="cs-CZ" i="1" dirty="0"/>
              <a:t> „foném“.</a:t>
            </a:r>
            <a:r>
              <a:rPr lang="cs-CZ" dirty="0"/>
              <a:t> </a:t>
            </a:r>
            <a:r>
              <a:rPr lang="cs-CZ" i="1" dirty="0"/>
              <a:t>o </a:t>
            </a:r>
            <a:r>
              <a:rPr lang="cs-CZ" i="1" dirty="0" err="1"/>
              <a:t>clima</a:t>
            </a:r>
            <a:r>
              <a:rPr lang="cs-CZ" i="1" dirty="0"/>
              <a:t> „klima“, o </a:t>
            </a:r>
            <a:r>
              <a:rPr lang="cs-CZ" i="1" dirty="0" err="1"/>
              <a:t>cometa</a:t>
            </a:r>
            <a:r>
              <a:rPr lang="cs-CZ" i="1" dirty="0"/>
              <a:t> „kometa“, o </a:t>
            </a:r>
            <a:r>
              <a:rPr lang="cs-CZ" i="1" dirty="0" err="1"/>
              <a:t>dia</a:t>
            </a:r>
            <a:r>
              <a:rPr lang="cs-CZ" i="1" dirty="0"/>
              <a:t> „den“, o fantasma „duch“, o mapa „mapa“, o planeta “planeta“, </a:t>
            </a:r>
            <a:endParaRPr lang="cs-CZ" dirty="0"/>
          </a:p>
          <a:p>
            <a:r>
              <a:rPr lang="cs-CZ" dirty="0"/>
              <a:t> </a:t>
            </a:r>
            <a:r>
              <a:rPr lang="cs-CZ" b="1" i="1" dirty="0"/>
              <a:t>-</a:t>
            </a:r>
            <a:r>
              <a:rPr lang="cs-CZ" b="1" i="1" dirty="0" err="1"/>
              <a:t>ão</a:t>
            </a:r>
            <a:r>
              <a:rPr lang="cs-CZ" dirty="0"/>
              <a:t> (konkrétní)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balcão</a:t>
            </a:r>
            <a:r>
              <a:rPr lang="cs-CZ" i="1" dirty="0"/>
              <a:t> x „pult, balkon“, o </a:t>
            </a:r>
            <a:r>
              <a:rPr lang="cs-CZ" i="1" dirty="0" err="1"/>
              <a:t>feijão</a:t>
            </a:r>
            <a:r>
              <a:rPr lang="cs-CZ" i="1" dirty="0"/>
              <a:t> „fazole“, o </a:t>
            </a:r>
            <a:r>
              <a:rPr lang="cs-CZ" i="1" dirty="0" err="1"/>
              <a:t>algodão</a:t>
            </a:r>
            <a:r>
              <a:rPr lang="cs-CZ" i="1" dirty="0"/>
              <a:t> „bavlna“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75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896144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GRAMATICKÝ rod ženský – morfologické zakončení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nepřízvučné </a:t>
            </a:r>
            <a:r>
              <a:rPr lang="cs-CZ" b="1" i="1" dirty="0"/>
              <a:t>-a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aluna</a:t>
            </a:r>
            <a:r>
              <a:rPr lang="cs-CZ" i="1" dirty="0"/>
              <a:t> „žákyně“, a </a:t>
            </a:r>
            <a:r>
              <a:rPr lang="cs-CZ" i="1" dirty="0" err="1"/>
              <a:t>caneta</a:t>
            </a:r>
            <a:r>
              <a:rPr lang="cs-CZ" i="1" dirty="0"/>
              <a:t> „propiska“, a </a:t>
            </a:r>
            <a:r>
              <a:rPr lang="cs-CZ" i="1" dirty="0" err="1"/>
              <a:t>mesa</a:t>
            </a:r>
            <a:r>
              <a:rPr lang="cs-CZ" i="1" dirty="0"/>
              <a:t> „stůl“</a:t>
            </a:r>
            <a:r>
              <a:rPr lang="cs-CZ" dirty="0"/>
              <a:t> </a:t>
            </a:r>
          </a:p>
          <a:p>
            <a:r>
              <a:rPr lang="cs-CZ" b="1" i="1" dirty="0"/>
              <a:t> -</a:t>
            </a:r>
            <a:r>
              <a:rPr lang="cs-CZ" b="1" i="1" dirty="0" err="1"/>
              <a:t>ão</a:t>
            </a:r>
            <a:r>
              <a:rPr lang="cs-CZ" dirty="0"/>
              <a:t>, jsou-li abstraktní </a:t>
            </a:r>
          </a:p>
          <a:p>
            <a:pPr lvl="1" algn="just"/>
            <a:r>
              <a:rPr lang="cs-CZ" i="1" dirty="0"/>
              <a:t>a </a:t>
            </a:r>
            <a:r>
              <a:rPr lang="cs-CZ" i="1" dirty="0" err="1"/>
              <a:t>operação</a:t>
            </a:r>
            <a:r>
              <a:rPr lang="cs-CZ" i="1" dirty="0"/>
              <a:t> „operace“, a </a:t>
            </a:r>
            <a:r>
              <a:rPr lang="cs-CZ" i="1" dirty="0" err="1"/>
              <a:t>produção</a:t>
            </a:r>
            <a:r>
              <a:rPr lang="cs-CZ" i="1" dirty="0"/>
              <a:t> „výroba“, a </a:t>
            </a:r>
            <a:r>
              <a:rPr lang="cs-CZ" i="1" dirty="0" err="1"/>
              <a:t>opinião</a:t>
            </a:r>
            <a:r>
              <a:rPr lang="cs-CZ" i="1" dirty="0"/>
              <a:t> „názor“, a </a:t>
            </a:r>
            <a:r>
              <a:rPr lang="cs-CZ" i="1" dirty="0" err="1"/>
              <a:t>educação</a:t>
            </a:r>
            <a:r>
              <a:rPr lang="cs-CZ" i="1" dirty="0"/>
              <a:t> „výchova</a:t>
            </a:r>
            <a:r>
              <a:rPr lang="cs-CZ" dirty="0"/>
              <a:t>“</a:t>
            </a:r>
          </a:p>
          <a:p>
            <a:r>
              <a:rPr lang="cs-CZ" dirty="0"/>
              <a:t>zkrácená slova, která mají v původním tvaru zakončení na </a:t>
            </a:r>
            <a:r>
              <a:rPr lang="cs-CZ" b="1" i="1" dirty="0"/>
              <a:t>a</a:t>
            </a:r>
            <a:r>
              <a:rPr lang="cs-CZ" b="1" dirty="0"/>
              <a:t>: </a:t>
            </a:r>
          </a:p>
          <a:p>
            <a:pPr lvl="1" algn="just"/>
            <a:r>
              <a:rPr lang="cs-CZ" i="1" dirty="0"/>
              <a:t>a foto</a:t>
            </a:r>
            <a:r>
              <a:rPr lang="cs-CZ" dirty="0"/>
              <a:t> (původně </a:t>
            </a:r>
            <a:r>
              <a:rPr lang="cs-CZ" i="1" dirty="0"/>
              <a:t>a </a:t>
            </a:r>
            <a:r>
              <a:rPr lang="cs-CZ" i="1" dirty="0" err="1"/>
              <a:t>fotografia</a:t>
            </a:r>
            <a:r>
              <a:rPr lang="cs-CZ" dirty="0"/>
              <a:t>), </a:t>
            </a:r>
            <a:r>
              <a:rPr lang="cs-CZ" i="1" dirty="0"/>
              <a:t>a moto</a:t>
            </a:r>
            <a:r>
              <a:rPr lang="cs-CZ" dirty="0"/>
              <a:t> (původně </a:t>
            </a:r>
            <a:r>
              <a:rPr lang="cs-CZ" i="1" dirty="0"/>
              <a:t>a </a:t>
            </a:r>
            <a:r>
              <a:rPr lang="cs-CZ" i="1" dirty="0" err="1"/>
              <a:t>motocicleta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4095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rmAutofit/>
          </a:bodyPr>
          <a:lstStyle/>
          <a:p>
            <a:r>
              <a:rPr lang="cs-CZ" dirty="0"/>
              <a:t>Podstatná jména zakončena na </a:t>
            </a:r>
            <a:r>
              <a:rPr lang="cs-CZ" b="1" i="1" dirty="0"/>
              <a:t>–e</a:t>
            </a:r>
            <a:r>
              <a:rPr lang="cs-CZ" dirty="0"/>
              <a:t> či </a:t>
            </a:r>
            <a:r>
              <a:rPr lang="cs-CZ" b="1" i="1" dirty="0"/>
              <a:t>na souhlásku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mohou být jak rodu mužského, tak rodu ženského, </a:t>
            </a:r>
            <a:r>
              <a:rPr lang="cs-CZ" i="1" dirty="0"/>
              <a:t>o </a:t>
            </a:r>
            <a:r>
              <a:rPr lang="cs-CZ" i="1" dirty="0" err="1"/>
              <a:t>sal</a:t>
            </a:r>
            <a:r>
              <a:rPr lang="cs-CZ" i="1" dirty="0"/>
              <a:t> „sůl“, o </a:t>
            </a:r>
            <a:r>
              <a:rPr lang="cs-CZ" i="1" dirty="0" err="1"/>
              <a:t>nariz</a:t>
            </a:r>
            <a:r>
              <a:rPr lang="cs-CZ" i="1" dirty="0"/>
              <a:t> „nos“, o </a:t>
            </a:r>
            <a:r>
              <a:rPr lang="cs-CZ" i="1" dirty="0" err="1"/>
              <a:t>mar</a:t>
            </a:r>
            <a:r>
              <a:rPr lang="cs-CZ" i="1" dirty="0"/>
              <a:t> „moře“, a </a:t>
            </a:r>
            <a:r>
              <a:rPr lang="cs-CZ" i="1" dirty="0" err="1"/>
              <a:t>dor</a:t>
            </a:r>
            <a:r>
              <a:rPr lang="cs-CZ" i="1" dirty="0"/>
              <a:t> „bolest“, o </a:t>
            </a:r>
            <a:r>
              <a:rPr lang="cs-CZ" i="1" dirty="0" err="1"/>
              <a:t>calor</a:t>
            </a:r>
            <a:r>
              <a:rPr lang="cs-CZ" i="1" dirty="0"/>
              <a:t> „horko“, a </a:t>
            </a:r>
            <a:r>
              <a:rPr lang="cs-CZ" i="1" dirty="0" err="1"/>
              <a:t>cor</a:t>
            </a:r>
            <a:r>
              <a:rPr lang="cs-CZ" i="1" dirty="0"/>
              <a:t> „barva“,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64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079FAE-3DB6-83B8-3390-D340FF9F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GRAMATICKÝ ROD </a:t>
            </a:r>
            <a:br>
              <a:rPr lang="cs-CZ" dirty="0"/>
            </a:br>
            <a:r>
              <a:rPr lang="cs-CZ" dirty="0"/>
              <a:t>ELF – cvičení 1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0B19517-E498-56CF-1C5D-4F3626FDF0F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530206"/>
            <a:ext cx="8503920" cy="456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01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PŘECHYLOVÁNÍ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gramatický rod s rodem sémantickým /ontologickým/ ne vždy souvisí, ale přesto se uplatňuje jako “signalizátor ontologického rodu tam, kde je </a:t>
            </a:r>
            <a:r>
              <a:rPr lang="cs-CZ" b="1" dirty="0"/>
              <a:t>možnost opozice maskulinum x femininum </a:t>
            </a:r>
            <a:r>
              <a:rPr lang="cs-CZ" dirty="0"/>
              <a:t>vázaná na </a:t>
            </a:r>
            <a:r>
              <a:rPr lang="cs-CZ" b="1" dirty="0"/>
              <a:t>zvláštní lexémy </a:t>
            </a:r>
            <a:r>
              <a:rPr lang="cs-CZ" dirty="0"/>
              <a:t>pro pojmenování bytostí mužských (samčích) a bytostí ženských (samičích).“ </a:t>
            </a:r>
          </a:p>
          <a:p>
            <a:pPr algn="just"/>
            <a:r>
              <a:rPr lang="cs-CZ" dirty="0"/>
              <a:t>Vytváření jazykových pojmenování pro ženské protějšky k živým bytostem mužským se nazývá tzv. </a:t>
            </a:r>
            <a:r>
              <a:rPr lang="cs-CZ" b="1" i="1" dirty="0"/>
              <a:t>přechylování</a:t>
            </a:r>
            <a:r>
              <a:rPr lang="cs-CZ" dirty="0"/>
              <a:t> neboli </a:t>
            </a:r>
            <a:r>
              <a:rPr lang="cs-CZ" b="1" i="1" dirty="0"/>
              <a:t>moce</a:t>
            </a:r>
            <a:r>
              <a:rPr lang="cs-CZ" dirty="0"/>
              <a:t> (portugalsky „</a:t>
            </a:r>
            <a:r>
              <a:rPr lang="cs-CZ" i="1" dirty="0" err="1"/>
              <a:t>moção</a:t>
            </a:r>
            <a:r>
              <a:rPr lang="cs-CZ" dirty="0"/>
              <a:t>“). </a:t>
            </a:r>
          </a:p>
        </p:txBody>
      </p:sp>
    </p:spTree>
    <p:extLst>
      <p:ext uri="{BB962C8B-B14F-4D97-AF65-F5344CB8AC3E}">
        <p14:creationId xmlns:p14="http://schemas.microsoft.com/office/powerpoint/2010/main" val="292538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PŘECHYLOVÁNÍ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/>
              <a:t>heteronymie</a:t>
            </a:r>
            <a:r>
              <a:rPr lang="cs-CZ" dirty="0"/>
              <a:t>: „každý člen lexikálně sémantické dvojice je pojmenován </a:t>
            </a:r>
            <a:r>
              <a:rPr lang="cs-CZ" b="1" dirty="0"/>
              <a:t>samostatným bázovým morfémem</a:t>
            </a:r>
          </a:p>
          <a:p>
            <a:pPr lvl="1"/>
            <a:r>
              <a:rPr lang="cs-CZ" i="1" dirty="0"/>
              <a:t>BOI –VACA</a:t>
            </a:r>
          </a:p>
          <a:p>
            <a:r>
              <a:rPr lang="cs-CZ" b="1" i="1" dirty="0"/>
              <a:t>derivace</a:t>
            </a:r>
            <a:r>
              <a:rPr lang="cs-CZ" dirty="0"/>
              <a:t>: „bázový morfém je oběma členům dvojice společný, významový rozdíl mezi příbuznými lexémy se vyjadřuje </a:t>
            </a:r>
            <a:r>
              <a:rPr lang="cs-CZ" b="1" dirty="0"/>
              <a:t>derivačním morfémem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POETA– POET</a:t>
            </a:r>
            <a:r>
              <a:rPr lang="cs-CZ" b="1" dirty="0"/>
              <a:t>ISA</a:t>
            </a:r>
          </a:p>
          <a:p>
            <a:r>
              <a:rPr lang="cs-CZ" b="1" i="1" dirty="0"/>
              <a:t>konverzi</a:t>
            </a:r>
            <a:r>
              <a:rPr lang="cs-CZ" dirty="0"/>
              <a:t>: „bázový morfém je oběma členům dvojice společný, významový rozdíl mezi příbuznými lexémy však </a:t>
            </a:r>
            <a:r>
              <a:rPr lang="cs-CZ" b="1" dirty="0"/>
              <a:t>není</a:t>
            </a:r>
            <a:r>
              <a:rPr lang="cs-CZ" dirty="0"/>
              <a:t> nijak signalizován </a:t>
            </a:r>
            <a:r>
              <a:rPr lang="cs-CZ" b="1" dirty="0"/>
              <a:t>ve kmeni slovy</a:t>
            </a:r>
            <a:r>
              <a:rPr lang="cs-CZ" dirty="0"/>
              <a:t>, projevuje se pouze příslušností každého z členů dvojice k jiné rodové třídě </a:t>
            </a:r>
          </a:p>
          <a:p>
            <a:pPr lvl="1"/>
            <a:r>
              <a:rPr lang="cs-CZ" dirty="0"/>
              <a:t>GAT</a:t>
            </a:r>
            <a:r>
              <a:rPr lang="cs-CZ" b="1" dirty="0"/>
              <a:t>O</a:t>
            </a:r>
            <a:r>
              <a:rPr lang="cs-CZ" dirty="0"/>
              <a:t>-GAT</a:t>
            </a:r>
            <a:r>
              <a:rPr lang="cs-CZ" b="1" dirty="0"/>
              <a:t>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94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Heteronymie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68706"/>
              </p:ext>
            </p:extLst>
          </p:nvPr>
        </p:nvGraphicFramePr>
        <p:xfrm>
          <a:off x="395538" y="1484784"/>
          <a:ext cx="8568950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boi</a:t>
                      </a:r>
                      <a:r>
                        <a:rPr lang="cs-CZ" sz="1800" dirty="0">
                          <a:effectLst/>
                        </a:rPr>
                        <a:t> – býk                   ►  </a:t>
                      </a:r>
                      <a:r>
                        <a:rPr lang="cs-CZ" sz="1800" dirty="0" err="1">
                          <a:effectLst/>
                        </a:rPr>
                        <a:t>vaca</a:t>
                      </a:r>
                      <a:r>
                        <a:rPr lang="cs-CZ" sz="1800" dirty="0">
                          <a:effectLst/>
                        </a:rPr>
                        <a:t> – kráva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cão</a:t>
                      </a:r>
                      <a:r>
                        <a:rPr lang="cs-CZ" sz="1800" dirty="0">
                          <a:effectLst/>
                        </a:rPr>
                        <a:t> – pes                   ► </a:t>
                      </a:r>
                      <a:r>
                        <a:rPr lang="cs-CZ" sz="1800" b="1" dirty="0" err="1">
                          <a:effectLst/>
                        </a:rPr>
                        <a:t>cadela</a:t>
                      </a:r>
                      <a:r>
                        <a:rPr lang="cs-CZ" sz="1800" b="1" dirty="0">
                          <a:effectLst/>
                        </a:rPr>
                        <a:t>-</a:t>
                      </a:r>
                      <a:r>
                        <a:rPr lang="cs-CZ" sz="1800" dirty="0">
                          <a:effectLst/>
                        </a:rPr>
                        <a:t> fena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cavalo</a:t>
                      </a:r>
                      <a:r>
                        <a:rPr lang="cs-CZ" sz="1800" dirty="0">
                          <a:effectLst/>
                        </a:rPr>
                        <a:t> – kůň             ► </a:t>
                      </a:r>
                      <a:r>
                        <a:rPr lang="cs-CZ" sz="1800" b="1" dirty="0" err="1">
                          <a:effectLst/>
                        </a:rPr>
                        <a:t>égua</a:t>
                      </a:r>
                      <a:r>
                        <a:rPr lang="cs-CZ" sz="1800" dirty="0">
                          <a:effectLst/>
                        </a:rPr>
                        <a:t> – klisna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carneiro</a:t>
                      </a:r>
                      <a:r>
                        <a:rPr lang="cs-CZ" sz="1800" dirty="0">
                          <a:effectLst/>
                        </a:rPr>
                        <a:t> – beran      ► </a:t>
                      </a:r>
                      <a:r>
                        <a:rPr lang="cs-CZ" sz="1800" dirty="0" err="1">
                          <a:effectLst/>
                        </a:rPr>
                        <a:t>ovelha</a:t>
                      </a:r>
                      <a:r>
                        <a:rPr lang="cs-CZ" sz="1800" dirty="0">
                          <a:effectLst/>
                        </a:rPr>
                        <a:t>- ovce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zangão</a:t>
                      </a:r>
                      <a:r>
                        <a:rPr lang="cs-CZ" sz="1800" dirty="0">
                          <a:effectLst/>
                        </a:rPr>
                        <a:t> – trubec       ► </a:t>
                      </a:r>
                      <a:r>
                        <a:rPr lang="cs-CZ" sz="1800" dirty="0" err="1">
                          <a:effectLst/>
                        </a:rPr>
                        <a:t>abelha</a:t>
                      </a:r>
                      <a:r>
                        <a:rPr lang="cs-CZ" sz="1800" dirty="0">
                          <a:effectLst/>
                        </a:rPr>
                        <a:t> – včela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bode- kozel               ►</a:t>
                      </a:r>
                      <a:r>
                        <a:rPr lang="cs-CZ" sz="1800" dirty="0" err="1">
                          <a:effectLst/>
                        </a:rPr>
                        <a:t>cabra</a:t>
                      </a:r>
                      <a:r>
                        <a:rPr lang="cs-CZ" sz="1800" dirty="0">
                          <a:effectLst/>
                        </a:rPr>
                        <a:t> – koza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genro</a:t>
                      </a:r>
                      <a:r>
                        <a:rPr lang="cs-CZ" sz="1800" dirty="0">
                          <a:effectLst/>
                        </a:rPr>
                        <a:t> – zeť             ► nora - snacha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homem</a:t>
                      </a:r>
                      <a:r>
                        <a:rPr lang="cs-CZ" sz="1800" dirty="0">
                          <a:effectLst/>
                        </a:rPr>
                        <a:t> – muž        ► </a:t>
                      </a:r>
                      <a:r>
                        <a:rPr lang="cs-CZ" sz="1800" dirty="0" err="1">
                          <a:effectLst/>
                        </a:rPr>
                        <a:t>mulher</a:t>
                      </a:r>
                      <a:r>
                        <a:rPr lang="cs-CZ" sz="1800" dirty="0">
                          <a:effectLst/>
                        </a:rPr>
                        <a:t> –žena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marido</a:t>
                      </a:r>
                      <a:r>
                        <a:rPr lang="cs-CZ" sz="1800" dirty="0">
                          <a:effectLst/>
                        </a:rPr>
                        <a:t> – manžel    ► </a:t>
                      </a:r>
                      <a:r>
                        <a:rPr lang="cs-CZ" sz="1800" dirty="0" err="1">
                          <a:effectLst/>
                        </a:rPr>
                        <a:t>esposa</a:t>
                      </a:r>
                      <a:r>
                        <a:rPr lang="cs-CZ" sz="1800" dirty="0">
                          <a:effectLst/>
                        </a:rPr>
                        <a:t> - manželka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pai</a:t>
                      </a:r>
                      <a:r>
                        <a:rPr lang="cs-CZ" sz="1800" dirty="0">
                          <a:effectLst/>
                        </a:rPr>
                        <a:t> – otec               ► </a:t>
                      </a:r>
                      <a:r>
                        <a:rPr lang="cs-CZ" sz="1800" dirty="0" err="1">
                          <a:effectLst/>
                        </a:rPr>
                        <a:t>mãe</a:t>
                      </a:r>
                      <a:r>
                        <a:rPr lang="cs-CZ" sz="1800" dirty="0">
                          <a:effectLst/>
                        </a:rPr>
                        <a:t> - matka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padrasto</a:t>
                      </a:r>
                      <a:r>
                        <a:rPr lang="cs-CZ" sz="1800" dirty="0">
                          <a:effectLst/>
                        </a:rPr>
                        <a:t> –otčím  ►  </a:t>
                      </a:r>
                      <a:r>
                        <a:rPr lang="cs-CZ" sz="1800" dirty="0" err="1">
                          <a:effectLst/>
                        </a:rPr>
                        <a:t>madrasta</a:t>
                      </a:r>
                      <a:r>
                        <a:rPr lang="cs-CZ" sz="1800" dirty="0">
                          <a:effectLst/>
                        </a:rPr>
                        <a:t> –adoptivní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                                     matka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macho – samec      ► </a:t>
                      </a:r>
                      <a:r>
                        <a:rPr lang="cs-CZ" sz="1800" dirty="0" err="1">
                          <a:effectLst/>
                        </a:rPr>
                        <a:t>fêmea</a:t>
                      </a:r>
                      <a:r>
                        <a:rPr lang="cs-CZ" sz="1800" dirty="0">
                          <a:effectLst/>
                        </a:rPr>
                        <a:t> –samice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E2EF9931-B5F0-4129-9904-67E51335E3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763616"/>
            <a:ext cx="2592286" cy="897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878047D-4763-454F-8C92-7116FF824EC1}"/>
              </a:ext>
            </a:extLst>
          </p:cNvPr>
          <p:cNvSpPr/>
          <p:nvPr/>
        </p:nvSpPr>
        <p:spPr>
          <a:xfrm>
            <a:off x="395538" y="587727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Cavala</a:t>
            </a:r>
            <a:r>
              <a:rPr lang="cs-CZ" sz="1100" dirty="0"/>
              <a:t> -makrela</a:t>
            </a:r>
          </a:p>
        </p:txBody>
      </p:sp>
      <p:pic>
        <p:nvPicPr>
          <p:cNvPr id="6" name="Obrázek 5" descr="Image result for vykřičník">
            <a:hlinkClick r:id="rId3" tgtFrame="&quot;_blank&quot;"/>
            <a:extLst>
              <a:ext uri="{FF2B5EF4-FFF2-40B4-BE49-F238E27FC236}">
                <a16:creationId xmlns:a16="http://schemas.microsoft.com/office/drawing/2014/main" id="{35471866-2ED0-49DD-9BCB-47E67EA590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3616"/>
            <a:ext cx="906780" cy="90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30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1EC0C0-3574-4A98-82B2-98446AD2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Latina: </a:t>
            </a:r>
            <a:r>
              <a:rPr lang="cs-CZ" dirty="0" err="1"/>
              <a:t>cabalus</a:t>
            </a:r>
            <a:r>
              <a:rPr lang="cs-CZ" dirty="0"/>
              <a:t> (</a:t>
            </a:r>
            <a:r>
              <a:rPr lang="cs-CZ" dirty="0" err="1"/>
              <a:t>cavalo</a:t>
            </a:r>
            <a:r>
              <a:rPr lang="cs-CZ" dirty="0"/>
              <a:t> de </a:t>
            </a:r>
            <a:r>
              <a:rPr lang="cs-CZ" dirty="0" err="1"/>
              <a:t>lavoura</a:t>
            </a:r>
            <a:r>
              <a:rPr lang="cs-CZ" dirty="0"/>
              <a:t>)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78BCE0F-6F18-4235-AE27-14CDAFD1DCB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/>
              <a:t>Equus</a:t>
            </a:r>
            <a:r>
              <a:rPr lang="cs-CZ" dirty="0"/>
              <a:t> (</a:t>
            </a:r>
            <a:r>
              <a:rPr lang="cs-CZ" dirty="0" err="1"/>
              <a:t>cavalo</a:t>
            </a:r>
            <a:r>
              <a:rPr lang="cs-CZ" dirty="0"/>
              <a:t> de </a:t>
            </a:r>
            <a:r>
              <a:rPr lang="cs-CZ" dirty="0" err="1"/>
              <a:t>montar</a:t>
            </a:r>
            <a:r>
              <a:rPr lang="cs-CZ" dirty="0"/>
              <a:t> –, </a:t>
            </a:r>
            <a:r>
              <a:rPr lang="cs-CZ" dirty="0" err="1"/>
              <a:t>equa</a:t>
            </a:r>
            <a:r>
              <a:rPr lang="cs-CZ" dirty="0"/>
              <a:t> - </a:t>
            </a:r>
            <a:r>
              <a:rPr lang="cs-CZ" dirty="0" err="1"/>
              <a:t>egua</a:t>
            </a:r>
            <a:r>
              <a:rPr lang="cs-CZ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A02D4-5DEB-42D8-918F-27DF716F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Historická zajímavost - </a:t>
            </a:r>
            <a:r>
              <a:rPr lang="cs-CZ" dirty="0" err="1"/>
              <a:t>cavalo</a:t>
            </a:r>
            <a:endParaRPr lang="cs-CZ" dirty="0"/>
          </a:p>
        </p:txBody>
      </p:sp>
      <p:pic>
        <p:nvPicPr>
          <p:cNvPr id="1026" name="Picture 2" descr="Image result for cavalo de montar roma antiga">
            <a:extLst>
              <a:ext uri="{FF2B5EF4-FFF2-40B4-BE49-F238E27FC236}">
                <a16:creationId xmlns:a16="http://schemas.microsoft.com/office/drawing/2014/main" id="{A84968A7-36F1-4E22-8235-2A714D65C0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6" y="2348879"/>
            <a:ext cx="2192637" cy="2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valo de lavoura roma antiga">
            <a:extLst>
              <a:ext uri="{FF2B5EF4-FFF2-40B4-BE49-F238E27FC236}">
                <a16:creationId xmlns:a16="http://schemas.microsoft.com/office/drawing/2014/main" id="{6DB0F0C3-055A-496E-A8D0-8F99AE2A7B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8" y="2350319"/>
            <a:ext cx="3456664" cy="20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valo">
            <a:extLst>
              <a:ext uri="{FF2B5EF4-FFF2-40B4-BE49-F238E27FC236}">
                <a16:creationId xmlns:a16="http://schemas.microsoft.com/office/drawing/2014/main" id="{7E8854E1-43ED-4A09-A928-AB754676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46" y="4437112"/>
            <a:ext cx="1642148" cy="19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A0DE129-B9A7-45CD-95B4-CE5D97BCB8B3}"/>
              </a:ext>
            </a:extLst>
          </p:cNvPr>
          <p:cNvSpPr/>
          <p:nvPr/>
        </p:nvSpPr>
        <p:spPr>
          <a:xfrm>
            <a:off x="752664" y="49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C315D7A-2583-4639-A63A-DA98244C987D}"/>
              </a:ext>
            </a:extLst>
          </p:cNvPr>
          <p:cNvSpPr/>
          <p:nvPr/>
        </p:nvSpPr>
        <p:spPr>
          <a:xfrm>
            <a:off x="395538" y="587727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Cavalo</a:t>
            </a:r>
            <a:r>
              <a:rPr lang="cs-CZ" sz="1100" dirty="0"/>
              <a:t> (</a:t>
            </a:r>
            <a:r>
              <a:rPr lang="cs-CZ" sz="1100" dirty="0" err="1"/>
              <a:t>masculino</a:t>
            </a:r>
            <a:r>
              <a:rPr lang="cs-CZ" sz="1100" dirty="0"/>
              <a:t>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CFB2D6FA-837D-4052-AD41-33D872431B1A}"/>
              </a:ext>
            </a:extLst>
          </p:cNvPr>
          <p:cNvSpPr/>
          <p:nvPr/>
        </p:nvSpPr>
        <p:spPr>
          <a:xfrm>
            <a:off x="7142041" y="3150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Image result for égua">
            <a:extLst>
              <a:ext uri="{FF2B5EF4-FFF2-40B4-BE49-F238E27FC236}">
                <a16:creationId xmlns:a16="http://schemas.microsoft.com/office/drawing/2014/main" id="{DAF43D01-04CC-475B-9929-BB346EB8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80" y="42470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88EFDFD1-F980-4662-8436-686DE9D8521B}"/>
              </a:ext>
            </a:extLst>
          </p:cNvPr>
          <p:cNvSpPr/>
          <p:nvPr/>
        </p:nvSpPr>
        <p:spPr>
          <a:xfrm>
            <a:off x="5013575" y="587723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Égua</a:t>
            </a:r>
            <a:r>
              <a:rPr lang="cs-CZ" sz="1100" dirty="0"/>
              <a:t>  (</a:t>
            </a:r>
            <a:r>
              <a:rPr lang="cs-CZ" sz="1100" dirty="0" err="1"/>
              <a:t>feminino</a:t>
            </a:r>
            <a:r>
              <a:rPr lang="cs-CZ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7329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3340019"/>
              </p:ext>
            </p:extLst>
          </p:nvPr>
        </p:nvGraphicFramePr>
        <p:xfrm>
          <a:off x="179512" y="1556792"/>
          <a:ext cx="8712967" cy="5425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m.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f.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m.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f.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2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cônsul</a:t>
                      </a:r>
                      <a:r>
                        <a:rPr lang="cs-CZ" sz="1600" i="0" dirty="0">
                          <a:effectLst/>
                        </a:rPr>
                        <a:t> – konzul    ►</a:t>
                      </a:r>
                      <a:r>
                        <a:rPr lang="cs-CZ" sz="1600" i="0" dirty="0" err="1">
                          <a:effectLst/>
                        </a:rPr>
                        <a:t>consul</a:t>
                      </a:r>
                      <a:r>
                        <a:rPr lang="cs-CZ" sz="1600" b="1" i="0" dirty="0" err="1">
                          <a:effectLst/>
                        </a:rPr>
                        <a:t>esa</a:t>
                      </a:r>
                      <a:r>
                        <a:rPr lang="cs-CZ" sz="1600" i="0" dirty="0">
                          <a:effectLst/>
                        </a:rPr>
                        <a:t> - konzulka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czar</a:t>
                      </a:r>
                      <a:r>
                        <a:rPr lang="cs-CZ" sz="1600" i="0" dirty="0">
                          <a:effectLst/>
                        </a:rPr>
                        <a:t> – car               ► </a:t>
                      </a:r>
                      <a:r>
                        <a:rPr lang="cs-CZ" sz="1600" i="0" dirty="0" err="1">
                          <a:effectLst/>
                        </a:rPr>
                        <a:t>czar</a:t>
                      </a:r>
                      <a:r>
                        <a:rPr lang="cs-CZ" sz="1600" b="1" i="0" dirty="0" err="1">
                          <a:effectLst/>
                        </a:rPr>
                        <a:t>ina</a:t>
                      </a:r>
                      <a:r>
                        <a:rPr lang="cs-CZ" sz="1600" i="0" dirty="0">
                          <a:effectLst/>
                        </a:rPr>
                        <a:t>-carevna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herói</a:t>
                      </a:r>
                      <a:r>
                        <a:rPr lang="cs-CZ" sz="1600" i="0" dirty="0">
                          <a:effectLst/>
                        </a:rPr>
                        <a:t> – hrdina       ► </a:t>
                      </a:r>
                      <a:r>
                        <a:rPr lang="cs-CZ" sz="1600" i="0" dirty="0" err="1">
                          <a:effectLst/>
                        </a:rPr>
                        <a:t>hero</a:t>
                      </a:r>
                      <a:r>
                        <a:rPr lang="cs-CZ" sz="1600" b="1" i="0" dirty="0" err="1">
                          <a:effectLst/>
                        </a:rPr>
                        <a:t>ína</a:t>
                      </a:r>
                      <a:r>
                        <a:rPr lang="cs-CZ" sz="1600" i="0" dirty="0">
                          <a:effectLst/>
                        </a:rPr>
                        <a:t> - hrdinka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>
                          <a:effectLst/>
                        </a:rPr>
                        <a:t>poeta – básník       ► </a:t>
                      </a:r>
                      <a:r>
                        <a:rPr lang="cs-CZ" sz="1600" i="0" dirty="0" err="1">
                          <a:effectLst/>
                        </a:rPr>
                        <a:t>poet</a:t>
                      </a:r>
                      <a:r>
                        <a:rPr lang="cs-CZ" sz="1600" b="1" i="0" dirty="0" err="1">
                          <a:effectLst/>
                        </a:rPr>
                        <a:t>isa</a:t>
                      </a:r>
                      <a:r>
                        <a:rPr lang="cs-CZ" sz="1600" i="0" dirty="0">
                          <a:effectLst/>
                        </a:rPr>
                        <a:t>- básnířka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Abade</a:t>
                      </a:r>
                      <a:r>
                        <a:rPr lang="cs-CZ" sz="1600" i="0" dirty="0"/>
                        <a:t>- opat   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abad</a:t>
                      </a:r>
                      <a:r>
                        <a:rPr lang="cs-CZ" sz="1600" b="1" i="0" dirty="0" err="1"/>
                        <a:t>esa</a:t>
                      </a:r>
                      <a:r>
                        <a:rPr lang="cs-CZ" sz="1600" i="0" dirty="0"/>
                        <a:t>– abatyše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Conde</a:t>
                      </a:r>
                      <a:r>
                        <a:rPr lang="cs-CZ" sz="1600" i="0" dirty="0"/>
                        <a:t> - kníže 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condesa</a:t>
                      </a:r>
                      <a:r>
                        <a:rPr lang="cs-CZ" sz="1600" i="0" dirty="0"/>
                        <a:t> – kněžna,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duque</a:t>
                      </a:r>
                      <a:r>
                        <a:rPr lang="cs-CZ" sz="1600" i="0" dirty="0"/>
                        <a:t> - vévoda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duquesa</a:t>
                      </a:r>
                      <a:r>
                        <a:rPr lang="cs-CZ" sz="1600" i="0" dirty="0"/>
                        <a:t> – vévodkyně </a:t>
                      </a:r>
                      <a:r>
                        <a:rPr lang="cs-CZ" sz="1600" i="0" dirty="0" err="1"/>
                        <a:t>sacerdote</a:t>
                      </a:r>
                      <a:r>
                        <a:rPr lang="cs-CZ" sz="1600" i="0" dirty="0"/>
                        <a:t>-duchovní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sacerdotisa</a:t>
                      </a:r>
                      <a:r>
                        <a:rPr lang="cs-CZ" sz="1600" i="0" dirty="0"/>
                        <a:t> - kněz,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/>
                        <a:t>                        mnich                         mniška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Príncipe</a:t>
                      </a:r>
                      <a:r>
                        <a:rPr lang="cs-CZ" sz="1600" i="0" dirty="0"/>
                        <a:t>-princ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princesa – princezna </a:t>
                      </a:r>
                      <a:r>
                        <a:rPr lang="cs-CZ" sz="1600" i="0" dirty="0" err="1"/>
                        <a:t>barão</a:t>
                      </a:r>
                      <a:r>
                        <a:rPr lang="cs-CZ" sz="1600" i="0" dirty="0"/>
                        <a:t> - baron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baronesa– baronka</a:t>
                      </a:r>
                      <a:endParaRPr lang="cs-CZ" sz="16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profeta</a:t>
                      </a:r>
                      <a:r>
                        <a:rPr lang="cs-CZ" sz="1600" i="0" dirty="0">
                          <a:effectLst/>
                        </a:rPr>
                        <a:t> – věštec     ► </a:t>
                      </a:r>
                      <a:r>
                        <a:rPr lang="cs-CZ" sz="1600" i="0" dirty="0" err="1">
                          <a:effectLst/>
                        </a:rPr>
                        <a:t>profet</a:t>
                      </a:r>
                      <a:r>
                        <a:rPr lang="cs-CZ" sz="1600" b="1" i="0" dirty="0" err="1">
                          <a:effectLst/>
                        </a:rPr>
                        <a:t>isa</a:t>
                      </a:r>
                      <a:r>
                        <a:rPr lang="cs-CZ" sz="1600" i="0" dirty="0">
                          <a:effectLst/>
                        </a:rPr>
                        <a:t> – věštkyně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rapaz</a:t>
                      </a:r>
                      <a:r>
                        <a:rPr lang="cs-CZ" sz="1600" i="0" dirty="0">
                          <a:effectLst/>
                        </a:rPr>
                        <a:t> – kluk          ► </a:t>
                      </a:r>
                      <a:r>
                        <a:rPr lang="cs-CZ" sz="1600" i="0" dirty="0" err="1">
                          <a:effectLst/>
                        </a:rPr>
                        <a:t>rapar</a:t>
                      </a:r>
                      <a:r>
                        <a:rPr lang="cs-CZ" sz="1600" b="1" i="0" dirty="0" err="1">
                          <a:effectLst/>
                        </a:rPr>
                        <a:t>iga</a:t>
                      </a:r>
                      <a:r>
                        <a:rPr lang="cs-CZ" sz="1600" i="0" dirty="0">
                          <a:effectLst/>
                        </a:rPr>
                        <a:t> – dívka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rei</a:t>
                      </a:r>
                      <a:r>
                        <a:rPr lang="cs-CZ" sz="1600" i="0" dirty="0">
                          <a:effectLst/>
                        </a:rPr>
                        <a:t> – král               ► </a:t>
                      </a:r>
                      <a:r>
                        <a:rPr lang="cs-CZ" sz="1600" i="0" dirty="0" err="1">
                          <a:effectLst/>
                        </a:rPr>
                        <a:t>rai</a:t>
                      </a:r>
                      <a:r>
                        <a:rPr lang="cs-CZ" sz="1600" b="1" i="0" dirty="0" err="1">
                          <a:effectLst/>
                        </a:rPr>
                        <a:t>nha</a:t>
                      </a:r>
                      <a:r>
                        <a:rPr lang="cs-CZ" sz="1600" i="0" dirty="0">
                          <a:effectLst/>
                        </a:rPr>
                        <a:t> – královna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réu</a:t>
                      </a:r>
                      <a:r>
                        <a:rPr lang="cs-CZ" sz="1600" i="0" dirty="0">
                          <a:effectLst/>
                        </a:rPr>
                        <a:t> – obžalovaný  ► </a:t>
                      </a:r>
                      <a:r>
                        <a:rPr lang="cs-CZ" sz="1600" i="0" dirty="0" err="1">
                          <a:effectLst/>
                        </a:rPr>
                        <a:t>r</a:t>
                      </a:r>
                      <a:r>
                        <a:rPr lang="cs-CZ" sz="1600" b="1" i="0" dirty="0" err="1">
                          <a:effectLst/>
                        </a:rPr>
                        <a:t>é</a:t>
                      </a:r>
                      <a:r>
                        <a:rPr lang="cs-CZ" sz="1600" b="1" i="0" dirty="0">
                          <a:effectLst/>
                        </a:rPr>
                        <a:t> </a:t>
                      </a:r>
                      <a:r>
                        <a:rPr lang="cs-CZ" sz="1600" i="0" dirty="0">
                          <a:effectLst/>
                        </a:rPr>
                        <a:t>– obžalovaná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frade</a:t>
                      </a:r>
                      <a:r>
                        <a:rPr lang="cs-CZ" sz="1600" i="0" dirty="0">
                          <a:effectLst/>
                        </a:rPr>
                        <a:t> – řeholník    ► </a:t>
                      </a:r>
                      <a:r>
                        <a:rPr lang="cs-CZ" sz="1600" i="0" dirty="0" err="1">
                          <a:effectLst/>
                        </a:rPr>
                        <a:t>fre</a:t>
                      </a:r>
                      <a:r>
                        <a:rPr lang="cs-CZ" sz="1600" b="1" i="0" dirty="0" err="1">
                          <a:effectLst/>
                        </a:rPr>
                        <a:t>ira</a:t>
                      </a:r>
                      <a:r>
                        <a:rPr lang="cs-CZ" sz="1600" i="0" dirty="0">
                          <a:effectLst/>
                        </a:rPr>
                        <a:t> – jeptiška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sult</a:t>
                      </a:r>
                      <a:r>
                        <a:rPr lang="cs-CZ" sz="1600" b="1" i="0" dirty="0" err="1"/>
                        <a:t>ão</a:t>
                      </a:r>
                      <a:r>
                        <a:rPr lang="cs-CZ" sz="1600" b="1" i="0" dirty="0"/>
                        <a:t> </a:t>
                      </a:r>
                      <a:r>
                        <a:rPr lang="cs-CZ" sz="1600" i="0" dirty="0"/>
                        <a:t>–sultán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sult</a:t>
                      </a:r>
                      <a:r>
                        <a:rPr lang="cs-CZ" sz="1600" b="1" i="0" dirty="0" err="1"/>
                        <a:t>ana</a:t>
                      </a:r>
                      <a:r>
                        <a:rPr lang="cs-CZ" sz="1600" i="0" dirty="0"/>
                        <a:t>  – sultánka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ator</a:t>
                      </a:r>
                      <a:r>
                        <a:rPr lang="cs-CZ" sz="1600" i="0" dirty="0"/>
                        <a:t> –herec             </a:t>
                      </a:r>
                      <a:r>
                        <a:rPr lang="cs-CZ" sz="1600" i="0" dirty="0">
                          <a:effectLst/>
                        </a:rPr>
                        <a:t>► </a:t>
                      </a:r>
                      <a:r>
                        <a:rPr lang="cs-CZ" sz="1600" i="0" dirty="0" err="1"/>
                        <a:t>atr</a:t>
                      </a:r>
                      <a:r>
                        <a:rPr lang="cs-CZ" sz="1600" b="1" i="0" dirty="0" err="1"/>
                        <a:t>iz</a:t>
                      </a:r>
                      <a:r>
                        <a:rPr lang="cs-CZ" sz="1600" i="0" dirty="0"/>
                        <a:t>– herečka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imperador</a:t>
                      </a:r>
                      <a:r>
                        <a:rPr lang="cs-CZ" sz="1600" i="0" dirty="0"/>
                        <a:t> –</a:t>
                      </a:r>
                      <a:r>
                        <a:rPr lang="cs-CZ" sz="1600" i="0" dirty="0" err="1"/>
                        <a:t>císař</a:t>
                      </a:r>
                      <a:r>
                        <a:rPr lang="cs-CZ" sz="1600" i="0" dirty="0" err="1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impera</a:t>
                      </a:r>
                      <a:r>
                        <a:rPr lang="cs-CZ" sz="1600" b="1" i="0" dirty="0" err="1"/>
                        <a:t>triz</a:t>
                      </a:r>
                      <a:r>
                        <a:rPr lang="cs-CZ" sz="1600" i="0" dirty="0"/>
                        <a:t> - císařovna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embaixad</a:t>
                      </a:r>
                      <a:r>
                        <a:rPr lang="cs-CZ" sz="1600" b="1" i="0" dirty="0" err="1"/>
                        <a:t>or</a:t>
                      </a:r>
                      <a:r>
                        <a:rPr lang="cs-CZ" sz="1600" i="0" dirty="0"/>
                        <a:t> –velvyslanec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embaixa</a:t>
                      </a:r>
                      <a:r>
                        <a:rPr lang="cs-CZ" sz="1600" b="1" i="0" dirty="0" err="1"/>
                        <a:t>triz</a:t>
                      </a:r>
                      <a:r>
                        <a:rPr lang="cs-CZ" sz="1600" i="0" dirty="0"/>
                        <a:t> – </a:t>
                      </a:r>
                      <a:r>
                        <a:rPr lang="cs-CZ" sz="1600" i="0" dirty="0" err="1"/>
                        <a:t>embaixad</a:t>
                      </a:r>
                      <a:r>
                        <a:rPr lang="cs-CZ" sz="1600" b="1" i="0" dirty="0" err="1"/>
                        <a:t>ora</a:t>
                      </a:r>
                      <a:r>
                        <a:rPr lang="cs-CZ" sz="1600" i="0" dirty="0"/>
                        <a:t> (– manželka  velvyslance – velvyslankyně).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41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bázový morfém je oběma členům dvojice společný, významový rozdíl mezi příbuznými lexémy však není nijak signalizován ve kmeni slovy, projevuje </a:t>
            </a:r>
            <a:r>
              <a:rPr lang="cs-CZ" b="1" dirty="0"/>
              <a:t>se pouze příslušností každého z členů dvojice k jiné rodové třídě</a:t>
            </a:r>
          </a:p>
        </p:txBody>
      </p:sp>
    </p:spTree>
    <p:extLst>
      <p:ext uri="{BB962C8B-B14F-4D97-AF65-F5344CB8AC3E}">
        <p14:creationId xmlns:p14="http://schemas.microsoft.com/office/powerpoint/2010/main" val="102366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8F362F-75CA-46AF-A33E-972002864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jména obecná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1273BF-A269-4DC4-8DDC-C0FBA70574F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/>
              <a:t>jména vlastní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  <a:r>
              <a:rPr lang="cs-CZ" b="1" i="1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comuns</a:t>
            </a:r>
            <a:r>
              <a:rPr lang="cs-CZ" dirty="0"/>
              <a:t>“</a:t>
            </a:r>
          </a:p>
          <a:p>
            <a:r>
              <a:rPr lang="cs-CZ" dirty="0"/>
              <a:t>zvaná také </a:t>
            </a:r>
            <a:r>
              <a:rPr lang="cs-CZ" b="1" i="1" dirty="0"/>
              <a:t>apelativa</a:t>
            </a:r>
            <a:r>
              <a:rPr lang="cs-CZ" dirty="0"/>
              <a:t>,</a:t>
            </a:r>
          </a:p>
          <a:p>
            <a:r>
              <a:rPr lang="cs-CZ" dirty="0"/>
              <a:t>označují obecné denotace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D4EC3E-2B25-4BB2-8DDB-D23CD22886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próprios</a:t>
            </a:r>
            <a:r>
              <a:rPr lang="cs-CZ" dirty="0"/>
              <a:t>“</a:t>
            </a:r>
          </a:p>
          <a:p>
            <a:r>
              <a:rPr lang="cs-CZ" dirty="0"/>
              <a:t>zvaná také </a:t>
            </a:r>
            <a:r>
              <a:rPr lang="cs-CZ" b="1" i="1" dirty="0"/>
              <a:t>propria</a:t>
            </a:r>
          </a:p>
          <a:p>
            <a:r>
              <a:rPr lang="cs-CZ" dirty="0"/>
              <a:t>přímo označují či pojmenovávají obecné podstatné jméno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</a:t>
            </a:r>
            <a:r>
              <a:rPr lang="cs-CZ" b="1" dirty="0"/>
              <a:t>podle sémantického hlediska</a:t>
            </a:r>
          </a:p>
        </p:txBody>
      </p:sp>
    </p:spTree>
    <p:extLst>
      <p:ext uri="{BB962C8B-B14F-4D97-AF65-F5344CB8AC3E}">
        <p14:creationId xmlns:p14="http://schemas.microsoft.com/office/powerpoint/2010/main" val="1851775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konverze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10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Podstatná jména zakončena na </a:t>
            </a:r>
            <a:r>
              <a:rPr lang="cs-CZ" b="1" i="1" dirty="0"/>
              <a:t>-o</a:t>
            </a:r>
            <a:r>
              <a:rPr lang="cs-CZ" dirty="0"/>
              <a:t>  mění svou koncovku na –</a:t>
            </a:r>
            <a:r>
              <a:rPr lang="cs-CZ" b="1" i="1" dirty="0"/>
              <a:t>a </a:t>
            </a:r>
            <a:r>
              <a:rPr lang="cs-CZ" dirty="0"/>
              <a:t>(popř. různé kvality jedné samohlásky</a:t>
            </a:r>
            <a:r>
              <a:rPr lang="cs-CZ" sz="2800" dirty="0"/>
              <a:t> </a:t>
            </a:r>
            <a:r>
              <a:rPr lang="cs-CZ" sz="2800" b="1" dirty="0"/>
              <a:t>ô –ó</a:t>
            </a:r>
            <a:r>
              <a:rPr lang="cs-CZ" sz="2800" dirty="0"/>
              <a:t> </a:t>
            </a:r>
            <a:r>
              <a:rPr lang="cs-CZ" dirty="0"/>
              <a:t>:  </a:t>
            </a:r>
          </a:p>
          <a:p>
            <a:pPr lvl="1"/>
            <a:r>
              <a:rPr lang="cs-CZ" sz="1600" i="1" dirty="0" err="1"/>
              <a:t>aluno</a:t>
            </a:r>
            <a:r>
              <a:rPr lang="cs-CZ" sz="1600" i="1" dirty="0"/>
              <a:t> – </a:t>
            </a:r>
            <a:r>
              <a:rPr lang="cs-CZ" sz="1600" i="1" dirty="0" err="1"/>
              <a:t>aluna</a:t>
            </a:r>
            <a:r>
              <a:rPr lang="cs-CZ" sz="1600" i="1" dirty="0"/>
              <a:t> (žák -žákyně),  </a:t>
            </a:r>
            <a:r>
              <a:rPr lang="cs-CZ" sz="1600" i="1" dirty="0" err="1"/>
              <a:t>gato</a:t>
            </a:r>
            <a:r>
              <a:rPr lang="cs-CZ" sz="1600" i="1" dirty="0"/>
              <a:t> – </a:t>
            </a:r>
            <a:r>
              <a:rPr lang="cs-CZ" sz="1600" i="1" dirty="0" err="1"/>
              <a:t>gata</a:t>
            </a:r>
            <a:r>
              <a:rPr lang="cs-CZ" sz="1600" i="1" dirty="0"/>
              <a:t> (kocour - kočka), </a:t>
            </a:r>
            <a:r>
              <a:rPr lang="cs-CZ" sz="1600" i="1" dirty="0" err="1"/>
              <a:t>lobo</a:t>
            </a:r>
            <a:r>
              <a:rPr lang="cs-CZ" sz="1600" i="1" dirty="0"/>
              <a:t> – </a:t>
            </a:r>
            <a:r>
              <a:rPr lang="cs-CZ" sz="1600" i="1" dirty="0" err="1"/>
              <a:t>loba</a:t>
            </a:r>
            <a:r>
              <a:rPr lang="cs-CZ" sz="1600" i="1" dirty="0"/>
              <a:t>  (vlk – vlčice), </a:t>
            </a:r>
            <a:r>
              <a:rPr lang="cs-CZ" sz="1600" i="1" dirty="0" err="1"/>
              <a:t>pombo</a:t>
            </a:r>
            <a:r>
              <a:rPr lang="cs-CZ" sz="1600" i="1" dirty="0"/>
              <a:t> – </a:t>
            </a:r>
            <a:r>
              <a:rPr lang="cs-CZ" sz="1600" i="1" dirty="0" err="1"/>
              <a:t>pomba</a:t>
            </a:r>
            <a:r>
              <a:rPr lang="cs-CZ" sz="1600" i="1" dirty="0"/>
              <a:t> (holub - holubice). </a:t>
            </a:r>
            <a:r>
              <a:rPr lang="cs-CZ" sz="1600" dirty="0" err="1"/>
              <a:t>avô</a:t>
            </a:r>
            <a:r>
              <a:rPr lang="cs-CZ" sz="1600" dirty="0"/>
              <a:t> –</a:t>
            </a:r>
            <a:r>
              <a:rPr lang="cs-CZ" sz="1600" dirty="0" err="1"/>
              <a:t>avó</a:t>
            </a:r>
            <a:r>
              <a:rPr lang="cs-CZ" sz="1600" dirty="0"/>
              <a:t> ( dědeček- babička</a:t>
            </a:r>
            <a:r>
              <a:rPr lang="cs-CZ" sz="1900" dirty="0"/>
              <a:t>)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Podstatná jména zakončena na </a:t>
            </a:r>
            <a:r>
              <a:rPr lang="cs-CZ" b="1" i="1" dirty="0"/>
              <a:t>-souhlásku</a:t>
            </a:r>
            <a:r>
              <a:rPr lang="cs-CZ" dirty="0"/>
              <a:t>  přijímají koncovku –</a:t>
            </a:r>
            <a:r>
              <a:rPr lang="cs-CZ" b="1" i="1" dirty="0"/>
              <a:t>a</a:t>
            </a:r>
            <a:endParaRPr lang="cs-CZ" dirty="0"/>
          </a:p>
          <a:p>
            <a:pPr lvl="1"/>
            <a:r>
              <a:rPr lang="cs-CZ" sz="2100" i="1" dirty="0" err="1"/>
              <a:t>cantor</a:t>
            </a:r>
            <a:r>
              <a:rPr lang="cs-CZ" sz="2100" i="1" dirty="0"/>
              <a:t> – </a:t>
            </a:r>
            <a:r>
              <a:rPr lang="cs-CZ" sz="2100" i="1" dirty="0" err="1"/>
              <a:t>cantora</a:t>
            </a:r>
            <a:r>
              <a:rPr lang="cs-CZ" sz="2100" i="1" dirty="0"/>
              <a:t> (zpěvák – zpěvačka), </a:t>
            </a:r>
            <a:r>
              <a:rPr lang="cs-CZ" sz="2100" i="1" dirty="0" err="1"/>
              <a:t>embaixador</a:t>
            </a:r>
            <a:r>
              <a:rPr lang="cs-CZ" sz="2100" i="1" dirty="0"/>
              <a:t> – </a:t>
            </a:r>
            <a:r>
              <a:rPr lang="cs-CZ" sz="2100" i="1" dirty="0" err="1"/>
              <a:t>embaixadora</a:t>
            </a:r>
            <a:r>
              <a:rPr lang="cs-CZ" sz="2100" i="1" dirty="0"/>
              <a:t> (velvyslanec – velvyslankyně – funkce)</a:t>
            </a:r>
            <a:endParaRPr lang="cs-CZ" sz="2800" dirty="0"/>
          </a:p>
          <a:p>
            <a:r>
              <a:rPr lang="cs-CZ" dirty="0"/>
              <a:t>Podstatná jména, která jsou ukončena na </a:t>
            </a:r>
            <a:r>
              <a:rPr lang="cs-CZ" b="1" i="1" dirty="0"/>
              <a:t>-</a:t>
            </a:r>
            <a:r>
              <a:rPr lang="cs-CZ" b="1" i="1" dirty="0" err="1"/>
              <a:t>ês</a:t>
            </a:r>
            <a:r>
              <a:rPr lang="cs-CZ" dirty="0"/>
              <a:t> mění svou koncovku na </a:t>
            </a:r>
            <a:r>
              <a:rPr lang="cs-CZ" b="1" i="1" dirty="0"/>
              <a:t>-esa</a:t>
            </a:r>
            <a:r>
              <a:rPr lang="cs-CZ" dirty="0"/>
              <a:t>:  </a:t>
            </a:r>
          </a:p>
          <a:p>
            <a:pPr lvl="1"/>
            <a:r>
              <a:rPr lang="cs-CZ" i="1" dirty="0" err="1"/>
              <a:t>camponês</a:t>
            </a:r>
            <a:r>
              <a:rPr lang="cs-CZ" i="1" dirty="0"/>
              <a:t>- </a:t>
            </a:r>
            <a:r>
              <a:rPr lang="cs-CZ" i="1" dirty="0" err="1"/>
              <a:t>camponesa</a:t>
            </a:r>
            <a:r>
              <a:rPr lang="cs-CZ" i="1" dirty="0"/>
              <a:t> (venkovan - venkovanka), </a:t>
            </a:r>
            <a:r>
              <a:rPr lang="cs-CZ" i="1" dirty="0" err="1"/>
              <a:t>freguês</a:t>
            </a:r>
            <a:r>
              <a:rPr lang="cs-CZ" i="1" dirty="0"/>
              <a:t> – </a:t>
            </a:r>
            <a:r>
              <a:rPr lang="cs-CZ" i="1" dirty="0" err="1"/>
              <a:t>freguesa</a:t>
            </a:r>
            <a:r>
              <a:rPr lang="cs-CZ" i="1" dirty="0"/>
              <a:t> (zákazník – zákaznice), </a:t>
            </a:r>
            <a:r>
              <a:rPr lang="cs-CZ" i="1" dirty="0" err="1"/>
              <a:t>português</a:t>
            </a:r>
            <a:r>
              <a:rPr lang="cs-CZ" i="1" dirty="0"/>
              <a:t> – </a:t>
            </a:r>
            <a:r>
              <a:rPr lang="cs-CZ" i="1" dirty="0" err="1"/>
              <a:t>portuguesa</a:t>
            </a:r>
            <a:r>
              <a:rPr lang="cs-CZ" i="1" dirty="0"/>
              <a:t> (Portugalec - Portugalka),  </a:t>
            </a:r>
            <a:r>
              <a:rPr lang="cs-CZ" i="1" dirty="0" err="1"/>
              <a:t>francês</a:t>
            </a:r>
            <a:r>
              <a:rPr lang="cs-CZ" i="1" dirty="0"/>
              <a:t> - </a:t>
            </a:r>
            <a:r>
              <a:rPr lang="cs-CZ" i="1" dirty="0" err="1"/>
              <a:t>francesa</a:t>
            </a:r>
            <a:r>
              <a:rPr lang="cs-CZ" i="1" dirty="0"/>
              <a:t> (Francouz – Francouzka).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472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Podstatná jména, která jsou zakončena na </a:t>
            </a:r>
            <a:r>
              <a:rPr lang="cs-CZ" b="1" i="1" dirty="0"/>
              <a:t>-</a:t>
            </a:r>
            <a:r>
              <a:rPr lang="cs-CZ" b="1" i="1" dirty="0" err="1"/>
              <a:t>ão</a:t>
            </a:r>
            <a:r>
              <a:rPr lang="cs-CZ" dirty="0"/>
              <a:t> mohou tvořit ženský rod třemi způsoby: </a:t>
            </a:r>
          </a:p>
          <a:p>
            <a:r>
              <a:rPr lang="cs-CZ" dirty="0"/>
              <a:t>1.</a:t>
            </a:r>
            <a:r>
              <a:rPr lang="cs-CZ" b="1" dirty="0"/>
              <a:t> -</a:t>
            </a:r>
            <a:r>
              <a:rPr lang="cs-CZ" b="1" dirty="0" err="1"/>
              <a:t>ão</a:t>
            </a:r>
            <a:r>
              <a:rPr lang="cs-CZ" dirty="0"/>
              <a:t>  → –</a:t>
            </a:r>
            <a:r>
              <a:rPr lang="cs-CZ" b="1" dirty="0" err="1"/>
              <a:t>oa</a:t>
            </a:r>
            <a:r>
              <a:rPr lang="cs-CZ" b="1" dirty="0"/>
              <a:t>:</a:t>
            </a:r>
          </a:p>
          <a:p>
            <a:pPr lvl="1"/>
            <a:r>
              <a:rPr lang="cs-CZ" b="1" dirty="0"/>
              <a:t> </a:t>
            </a:r>
            <a:r>
              <a:rPr lang="cs-CZ" i="1" dirty="0" err="1"/>
              <a:t>ermitão</a:t>
            </a:r>
            <a:r>
              <a:rPr lang="cs-CZ" i="1" dirty="0"/>
              <a:t> → </a:t>
            </a:r>
            <a:r>
              <a:rPr lang="cs-CZ" i="1" dirty="0" err="1"/>
              <a:t>ermitoa</a:t>
            </a:r>
            <a:r>
              <a:rPr lang="cs-CZ" i="1" dirty="0"/>
              <a:t> (poustevník – poustevnice);</a:t>
            </a:r>
          </a:p>
          <a:p>
            <a:pPr lvl="1"/>
            <a:r>
              <a:rPr lang="cs-CZ" i="1" dirty="0"/>
              <a:t> </a:t>
            </a:r>
            <a:r>
              <a:rPr lang="cs-CZ" i="1" dirty="0" err="1"/>
              <a:t>patrão</a:t>
            </a:r>
            <a:r>
              <a:rPr lang="cs-CZ" i="1" dirty="0"/>
              <a:t> → </a:t>
            </a:r>
            <a:r>
              <a:rPr lang="cs-CZ" i="1" dirty="0" err="1"/>
              <a:t>patroa</a:t>
            </a:r>
            <a:r>
              <a:rPr lang="cs-CZ" i="1" dirty="0"/>
              <a:t>  (patron – patronka, zaměstnavatel - zaměstnavatelka</a:t>
            </a:r>
            <a:r>
              <a:rPr lang="cs-CZ" dirty="0"/>
              <a:t>); </a:t>
            </a:r>
          </a:p>
          <a:p>
            <a:r>
              <a:rPr lang="cs-CZ" dirty="0"/>
              <a:t>b) </a:t>
            </a:r>
            <a:r>
              <a:rPr lang="cs-CZ" b="1" dirty="0"/>
              <a:t>-</a:t>
            </a:r>
            <a:r>
              <a:rPr lang="cs-CZ" b="1" dirty="0" err="1"/>
              <a:t>ão</a:t>
            </a:r>
            <a:r>
              <a:rPr lang="cs-CZ" dirty="0"/>
              <a:t> → –</a:t>
            </a:r>
            <a:r>
              <a:rPr lang="cs-CZ" b="1" dirty="0"/>
              <a:t>ã:	 </a:t>
            </a:r>
          </a:p>
          <a:p>
            <a:pPr lvl="1"/>
            <a:r>
              <a:rPr lang="cs-CZ" i="1" dirty="0" err="1"/>
              <a:t>cidadão</a:t>
            </a:r>
            <a:r>
              <a:rPr lang="cs-CZ" i="1" dirty="0"/>
              <a:t> → </a:t>
            </a:r>
            <a:r>
              <a:rPr lang="cs-CZ" i="1" dirty="0" err="1"/>
              <a:t>cidadã</a:t>
            </a:r>
            <a:r>
              <a:rPr lang="cs-CZ" i="1" dirty="0"/>
              <a:t> (občan–občanka); </a:t>
            </a:r>
          </a:p>
          <a:p>
            <a:pPr lvl="1"/>
            <a:r>
              <a:rPr lang="cs-CZ" i="1" dirty="0" err="1"/>
              <a:t>irmão</a:t>
            </a:r>
            <a:r>
              <a:rPr lang="cs-CZ" i="1" dirty="0"/>
              <a:t> →</a:t>
            </a:r>
            <a:r>
              <a:rPr lang="cs-CZ" i="1" dirty="0" err="1"/>
              <a:t>irmã</a:t>
            </a:r>
            <a:r>
              <a:rPr lang="cs-CZ" i="1" dirty="0"/>
              <a:t> (bratr – sestra);</a:t>
            </a:r>
          </a:p>
          <a:p>
            <a:pPr lvl="1"/>
            <a:r>
              <a:rPr lang="cs-CZ" i="1" dirty="0" err="1"/>
              <a:t>castelão</a:t>
            </a:r>
            <a:r>
              <a:rPr lang="cs-CZ" i="1" dirty="0"/>
              <a:t> – </a:t>
            </a:r>
            <a:r>
              <a:rPr lang="cs-CZ" i="1" dirty="0" err="1"/>
              <a:t>castelã</a:t>
            </a:r>
            <a:r>
              <a:rPr lang="cs-CZ" i="1" dirty="0"/>
              <a:t> (kastelán – kastelánka), </a:t>
            </a:r>
          </a:p>
          <a:p>
            <a:pPr lvl="1"/>
            <a:r>
              <a:rPr lang="cs-CZ" i="1" dirty="0" err="1"/>
              <a:t>cirurgião</a:t>
            </a:r>
            <a:r>
              <a:rPr lang="cs-CZ" i="1" dirty="0"/>
              <a:t> – </a:t>
            </a:r>
            <a:r>
              <a:rPr lang="cs-CZ" i="1" dirty="0" err="1"/>
              <a:t>cirurgiã</a:t>
            </a:r>
            <a:r>
              <a:rPr lang="cs-CZ" i="1" dirty="0"/>
              <a:t> (chirurg-chiruržka); </a:t>
            </a:r>
          </a:p>
          <a:p>
            <a:r>
              <a:rPr lang="cs-CZ" i="1" dirty="0"/>
              <a:t>c) </a:t>
            </a:r>
            <a:r>
              <a:rPr lang="cs-CZ" b="1" dirty="0"/>
              <a:t>-</a:t>
            </a:r>
            <a:r>
              <a:rPr lang="cs-CZ" b="1" dirty="0" err="1"/>
              <a:t>ão</a:t>
            </a:r>
            <a:r>
              <a:rPr lang="cs-CZ" dirty="0"/>
              <a:t> → –</a:t>
            </a:r>
            <a:r>
              <a:rPr lang="cs-CZ" b="1" dirty="0"/>
              <a:t>ona: </a:t>
            </a:r>
          </a:p>
          <a:p>
            <a:pPr lvl="1"/>
            <a:r>
              <a:rPr lang="cs-CZ" i="1" dirty="0" err="1"/>
              <a:t>comilão</a:t>
            </a:r>
            <a:r>
              <a:rPr lang="cs-CZ" i="1" dirty="0"/>
              <a:t> – </a:t>
            </a:r>
            <a:r>
              <a:rPr lang="cs-CZ" i="1" dirty="0" err="1"/>
              <a:t>comilona</a:t>
            </a:r>
            <a:r>
              <a:rPr lang="cs-CZ" i="1" dirty="0"/>
              <a:t> (jedlík mužský i ženský rod); </a:t>
            </a:r>
          </a:p>
          <a:p>
            <a:pPr lvl="1"/>
            <a:r>
              <a:rPr lang="cs-CZ" i="1" dirty="0" err="1"/>
              <a:t>solteirão</a:t>
            </a:r>
            <a:r>
              <a:rPr lang="cs-CZ" i="1" dirty="0"/>
              <a:t> – </a:t>
            </a:r>
            <a:r>
              <a:rPr lang="cs-CZ" i="1" dirty="0" err="1"/>
              <a:t>solteirona</a:t>
            </a:r>
            <a:r>
              <a:rPr lang="cs-CZ" i="1" dirty="0"/>
              <a:t> (starý mládenec - stará panna).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81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Podstatná jména na -</a:t>
            </a:r>
            <a:r>
              <a:rPr lang="cs-CZ" b="1" dirty="0"/>
              <a:t>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Podstatná jména </a:t>
            </a:r>
            <a:r>
              <a:rPr lang="cs-CZ" dirty="0" err="1"/>
              <a:t>bigenerická</a:t>
            </a:r>
            <a:r>
              <a:rPr lang="cs-CZ" dirty="0"/>
              <a:t>, která končí na </a:t>
            </a:r>
            <a:r>
              <a:rPr lang="cs-CZ" b="1" i="1" dirty="0"/>
              <a:t>-e</a:t>
            </a:r>
            <a:r>
              <a:rPr lang="cs-CZ" dirty="0"/>
              <a:t> jsou většinou </a:t>
            </a:r>
            <a:r>
              <a:rPr lang="cs-CZ" b="1" dirty="0"/>
              <a:t>uniformní</a:t>
            </a:r>
            <a:r>
              <a:rPr lang="cs-CZ" dirty="0"/>
              <a:t>, tzn., že </a:t>
            </a:r>
            <a:r>
              <a:rPr lang="cs-CZ" b="1" dirty="0"/>
              <a:t>mají stejný tvar pro mužský a ženský rod,</a:t>
            </a:r>
            <a:r>
              <a:rPr lang="cs-CZ" dirty="0"/>
              <a:t> který je vyjádřen členem či jiným operátorem, </a:t>
            </a:r>
            <a:r>
              <a:rPr lang="cs-CZ" dirty="0" err="1"/>
              <a:t>denominátorem</a:t>
            </a:r>
            <a:r>
              <a:rPr lang="cs-CZ" dirty="0"/>
              <a:t> či operátorem nebo okolními atributy:</a:t>
            </a:r>
          </a:p>
          <a:p>
            <a:pPr lvl="1"/>
            <a:r>
              <a:rPr lang="cs-CZ" i="1" dirty="0"/>
              <a:t>o/a agente, o/a artista, o/a </a:t>
            </a:r>
            <a:r>
              <a:rPr lang="cs-CZ" i="1" dirty="0" err="1"/>
              <a:t>colega</a:t>
            </a:r>
            <a:r>
              <a:rPr lang="cs-CZ" i="1" dirty="0"/>
              <a:t>, o/a </a:t>
            </a:r>
            <a:r>
              <a:rPr lang="cs-CZ" i="1" dirty="0" err="1"/>
              <a:t>cliente</a:t>
            </a:r>
            <a:r>
              <a:rPr lang="cs-CZ" i="1" dirty="0"/>
              <a:t>, o/a dentista, o/a </a:t>
            </a:r>
            <a:r>
              <a:rPr lang="cs-CZ" i="1" dirty="0" err="1"/>
              <a:t>estudante</a:t>
            </a:r>
            <a:r>
              <a:rPr lang="cs-CZ" i="1" dirty="0"/>
              <a:t>, o/imigrante, o/a turista, o/a </a:t>
            </a:r>
            <a:r>
              <a:rPr lang="cs-CZ" i="1" dirty="0" err="1"/>
              <a:t>intérprete</a:t>
            </a:r>
            <a:r>
              <a:rPr lang="cs-CZ" i="1" dirty="0"/>
              <a:t>, o/a </a:t>
            </a:r>
            <a:r>
              <a:rPr lang="cs-CZ" i="1" dirty="0" err="1"/>
              <a:t>jornalista</a:t>
            </a:r>
            <a:r>
              <a:rPr lang="cs-CZ" i="1" dirty="0"/>
              <a:t>, o/a </a:t>
            </a:r>
            <a:r>
              <a:rPr lang="cs-CZ" i="1" dirty="0" err="1"/>
              <a:t>jovem</a:t>
            </a:r>
            <a:r>
              <a:rPr lang="cs-CZ" i="1" dirty="0"/>
              <a:t>, o/a pianista</a:t>
            </a:r>
            <a:r>
              <a:rPr lang="cs-CZ" dirty="0"/>
              <a:t>. </a:t>
            </a:r>
          </a:p>
          <a:p>
            <a:r>
              <a:rPr lang="cs-CZ" dirty="0"/>
              <a:t>Pouze následující podstatná jména, která končí na </a:t>
            </a:r>
            <a:r>
              <a:rPr lang="cs-CZ" b="1" i="1" dirty="0"/>
              <a:t>-e</a:t>
            </a:r>
            <a:r>
              <a:rPr lang="cs-CZ" dirty="0"/>
              <a:t>, mají tvar ženského rodu odlišný:  </a:t>
            </a:r>
          </a:p>
          <a:p>
            <a:pPr lvl="1"/>
            <a:r>
              <a:rPr lang="cs-CZ" i="1" dirty="0" err="1"/>
              <a:t>governante</a:t>
            </a:r>
            <a:r>
              <a:rPr lang="cs-CZ" i="1" dirty="0"/>
              <a:t> – </a:t>
            </a:r>
            <a:r>
              <a:rPr lang="cs-CZ" i="1" dirty="0" err="1"/>
              <a:t>governanta</a:t>
            </a:r>
            <a:r>
              <a:rPr lang="cs-CZ" i="1" dirty="0"/>
              <a:t> (guvernér – guvernérka), infante – infanta (infant – infantka), </a:t>
            </a:r>
            <a:r>
              <a:rPr lang="cs-CZ" i="1" dirty="0" err="1"/>
              <a:t>monge</a:t>
            </a:r>
            <a:r>
              <a:rPr lang="cs-CZ" i="1" dirty="0"/>
              <a:t> –</a:t>
            </a:r>
            <a:r>
              <a:rPr lang="cs-CZ" i="1" dirty="0" err="1"/>
              <a:t>monja</a:t>
            </a:r>
            <a:r>
              <a:rPr lang="cs-CZ" i="1" dirty="0"/>
              <a:t> (mnich – mniška).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800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1DEDCB-854B-A257-F3B3-6E5B4E53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GRAMATICKÝ ROD </a:t>
            </a:r>
            <a:br>
              <a:rPr lang="cs-CZ" dirty="0"/>
            </a:br>
            <a:r>
              <a:rPr lang="cs-CZ" dirty="0"/>
              <a:t>ELF – cvičení 2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8B4F7DB-5B3E-0B4B-AC88-EF8757AFFE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530206"/>
            <a:ext cx="8503920" cy="456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34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104016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 Sémantické využití opozice maskulinum femininum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. U pojmenování neživých předmětů se jí využívá i tak, že dochází k sémantické diferenciaci jak u výrazově stejných, tak u přechýlených podstatných jmen.“ </a:t>
            </a:r>
          </a:p>
          <a:p>
            <a:r>
              <a:rPr lang="cs-CZ" dirty="0">
                <a:hlinkClick r:id="rId2"/>
              </a:rPr>
              <a:t>https://is.muni.cz/auth/th/zv9js/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19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3ABCDD-6409-4E1E-9BC3-0364BBC6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134131" cy="26617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C77BD4-A3CC-4AF2-AE4B-45236C8E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3120095"/>
            <a:ext cx="6446067" cy="2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4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A7DD1C-ED08-48F3-A3BC-B27F0862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26" y="620688"/>
            <a:ext cx="7471547" cy="38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Opozice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 výrazově stejných podstatných jmen se tak můžeme setkat s následujícími opozicemi: </a:t>
            </a:r>
          </a:p>
          <a:p>
            <a:r>
              <a:rPr lang="cs-CZ" i="1" dirty="0"/>
              <a:t>o </a:t>
            </a:r>
            <a:r>
              <a:rPr lang="cs-CZ" i="1" dirty="0" err="1"/>
              <a:t>cabeça</a:t>
            </a:r>
            <a:r>
              <a:rPr lang="cs-CZ" i="1" dirty="0"/>
              <a:t> „velitel“ x a </a:t>
            </a:r>
            <a:r>
              <a:rPr lang="cs-CZ" i="1" dirty="0" err="1"/>
              <a:t>cabeça</a:t>
            </a:r>
            <a:r>
              <a:rPr lang="cs-CZ" i="1" dirty="0"/>
              <a:t> „hlava“, </a:t>
            </a:r>
          </a:p>
          <a:p>
            <a:r>
              <a:rPr lang="cs-CZ" i="1" dirty="0"/>
              <a:t>o </a:t>
            </a:r>
            <a:r>
              <a:rPr lang="cs-CZ" i="1" dirty="0" err="1"/>
              <a:t>capital</a:t>
            </a:r>
            <a:r>
              <a:rPr lang="cs-CZ" i="1" dirty="0"/>
              <a:t> „kapitál“ x a </a:t>
            </a:r>
            <a:r>
              <a:rPr lang="cs-CZ" i="1" dirty="0" err="1"/>
              <a:t>capital</a:t>
            </a:r>
            <a:r>
              <a:rPr lang="cs-CZ" i="1" dirty="0"/>
              <a:t> „hlavní město“, </a:t>
            </a:r>
          </a:p>
          <a:p>
            <a:r>
              <a:rPr lang="cs-CZ" i="1" dirty="0"/>
              <a:t>o </a:t>
            </a:r>
            <a:r>
              <a:rPr lang="cs-CZ" i="1" dirty="0" err="1"/>
              <a:t>cometa</a:t>
            </a:r>
            <a:r>
              <a:rPr lang="cs-CZ" i="1" dirty="0"/>
              <a:t> „kometa“ x a </a:t>
            </a:r>
            <a:r>
              <a:rPr lang="cs-CZ" i="1" dirty="0" err="1"/>
              <a:t>cometa</a:t>
            </a:r>
            <a:r>
              <a:rPr lang="cs-CZ" i="1" dirty="0"/>
              <a:t> „drak“, </a:t>
            </a:r>
          </a:p>
          <a:p>
            <a:r>
              <a:rPr lang="cs-CZ" i="1" dirty="0"/>
              <a:t>o </a:t>
            </a:r>
            <a:r>
              <a:rPr lang="cs-CZ" i="1" dirty="0" err="1"/>
              <a:t>cura</a:t>
            </a:r>
            <a:r>
              <a:rPr lang="cs-CZ" i="1" dirty="0"/>
              <a:t> „farář“ x a </a:t>
            </a:r>
            <a:r>
              <a:rPr lang="cs-CZ" i="1" dirty="0" err="1"/>
              <a:t>cura</a:t>
            </a:r>
            <a:r>
              <a:rPr lang="cs-CZ" i="1" dirty="0"/>
              <a:t> „léčba“, </a:t>
            </a:r>
          </a:p>
          <a:p>
            <a:r>
              <a:rPr lang="cs-CZ" i="1" dirty="0"/>
              <a:t>o </a:t>
            </a:r>
            <a:r>
              <a:rPr lang="cs-CZ" i="1" dirty="0" err="1"/>
              <a:t>guarda</a:t>
            </a:r>
            <a:r>
              <a:rPr lang="cs-CZ" i="1" dirty="0"/>
              <a:t> „strážník, hlídač“ x a </a:t>
            </a:r>
            <a:r>
              <a:rPr lang="cs-CZ" i="1" dirty="0" err="1"/>
              <a:t>guarda</a:t>
            </a:r>
            <a:r>
              <a:rPr lang="cs-CZ" i="1" dirty="0"/>
              <a:t> „stráž, hlídka“, </a:t>
            </a:r>
          </a:p>
          <a:p>
            <a:r>
              <a:rPr lang="cs-CZ" i="1" dirty="0"/>
              <a:t>o lente „univerzitní profesor“ x a lente „čočka (oční)“,  </a:t>
            </a:r>
          </a:p>
          <a:p>
            <a:r>
              <a:rPr lang="cs-CZ" i="1" dirty="0"/>
              <a:t>o </a:t>
            </a:r>
            <a:r>
              <a:rPr lang="cs-CZ" i="1" dirty="0" err="1"/>
              <a:t>voga</a:t>
            </a:r>
            <a:r>
              <a:rPr lang="cs-CZ" i="1" dirty="0"/>
              <a:t> „kormidelník (veslice)“ x a </a:t>
            </a:r>
            <a:r>
              <a:rPr lang="cs-CZ" i="1" dirty="0" err="1"/>
              <a:t>voga</a:t>
            </a:r>
            <a:r>
              <a:rPr lang="cs-CZ" i="1" dirty="0"/>
              <a:t> „móda, veslování“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54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AEAED3-AC63-4FAD-9F2F-3D2C62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06" y="908720"/>
            <a:ext cx="6039053" cy="5363499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B9B9F7B-93AE-4942-84B2-1A27E2BF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28600"/>
            <a:ext cx="7144472" cy="530352"/>
          </a:xfrm>
        </p:spPr>
        <p:txBody>
          <a:bodyPr>
            <a:normAutofit fontScale="90000"/>
          </a:bodyPr>
          <a:lstStyle/>
          <a:p>
            <a:r>
              <a:rPr lang="cs-CZ" dirty="0"/>
              <a:t>PŘÍPADY HOMONYMIE</a:t>
            </a:r>
          </a:p>
        </p:txBody>
      </p:sp>
    </p:spTree>
    <p:extLst>
      <p:ext uri="{BB962C8B-B14F-4D97-AF65-F5344CB8AC3E}">
        <p14:creationId xmlns:p14="http://schemas.microsoft.com/office/powerpoint/2010/main" val="1458067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B52E503-4B74-4AA4-893F-E2CB0C10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908720"/>
            <a:ext cx="7521262" cy="2157211"/>
          </a:xfrm>
          <a:prstGeom prst="rect">
            <a:avLst/>
          </a:prstGeom>
        </p:spPr>
      </p:pic>
      <p:pic>
        <p:nvPicPr>
          <p:cNvPr id="5" name="Obrázek 4" descr="Image result for PESSOA VELHA ANIMADO">
            <a:hlinkClick r:id="rId3" tgtFrame="&quot;_blank&quot;"/>
            <a:extLst>
              <a:ext uri="{FF2B5EF4-FFF2-40B4-BE49-F238E27FC236}">
                <a16:creationId xmlns:a16="http://schemas.microsoft.com/office/drawing/2014/main" id="{7C8721EF-E858-43CA-A424-7873DEAA9D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4984"/>
            <a:ext cx="2354580" cy="248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CUSPIR ANIMADO">
            <a:extLst>
              <a:ext uri="{FF2B5EF4-FFF2-40B4-BE49-F238E27FC236}">
                <a16:creationId xmlns:a16="http://schemas.microsoft.com/office/drawing/2014/main" id="{24E4DD1B-BCB3-4931-8887-176051CE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9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Propria - apelativa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Mohou vykazovat různé </a:t>
            </a:r>
            <a:r>
              <a:rPr lang="cs-CZ" b="1" dirty="0"/>
              <a:t>logické konotace </a:t>
            </a:r>
            <a:r>
              <a:rPr lang="cs-CZ" dirty="0"/>
              <a:t>signalizující </a:t>
            </a:r>
            <a:r>
              <a:rPr lang="cs-CZ" b="1" dirty="0"/>
              <a:t>vztah proprií k apelativům</a:t>
            </a:r>
            <a:r>
              <a:rPr lang="cs-CZ" dirty="0"/>
              <a:t>, když mají společné rysy. Tak se děje v případě, že jde o: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metaforické přirovnání </a:t>
            </a:r>
          </a:p>
          <a:p>
            <a:pPr marL="0" indent="0">
              <a:buNone/>
            </a:pP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há</a:t>
            </a:r>
            <a:r>
              <a:rPr lang="cs-CZ" i="1" dirty="0"/>
              <a:t> </a:t>
            </a:r>
            <a:r>
              <a:rPr lang="cs-CZ" i="1" dirty="0" err="1"/>
              <a:t>muitos</a:t>
            </a:r>
            <a:r>
              <a:rPr lang="cs-CZ" i="1" dirty="0"/>
              <a:t> </a:t>
            </a:r>
            <a:r>
              <a:rPr lang="cs-CZ" i="1" dirty="0" err="1"/>
              <a:t>Saramagos</a:t>
            </a:r>
            <a:r>
              <a:rPr lang="cs-CZ" i="1" dirty="0"/>
              <a:t> .“Není mnoho spisovatelů, jak je </a:t>
            </a:r>
            <a:r>
              <a:rPr lang="cs-CZ" i="1" dirty="0" err="1"/>
              <a:t>Saramago</a:t>
            </a:r>
            <a:r>
              <a:rPr lang="cs-CZ" i="1" dirty="0"/>
              <a:t>.“</a:t>
            </a:r>
            <a:r>
              <a:rPr lang="cs-CZ" dirty="0"/>
              <a:t>;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metonymické přirovnání</a:t>
            </a:r>
          </a:p>
          <a:p>
            <a:pPr marL="0" indent="0">
              <a:buNone/>
            </a:pPr>
            <a:r>
              <a:rPr lang="cs-CZ" i="1" dirty="0" err="1"/>
              <a:t>Há</a:t>
            </a:r>
            <a:r>
              <a:rPr lang="cs-CZ" i="1" dirty="0"/>
              <a:t> </a:t>
            </a:r>
            <a:r>
              <a:rPr lang="cs-CZ" i="1" dirty="0" err="1"/>
              <a:t>muitos</a:t>
            </a:r>
            <a:r>
              <a:rPr lang="cs-CZ" i="1" dirty="0"/>
              <a:t> Van </a:t>
            </a:r>
            <a:r>
              <a:rPr lang="cs-CZ" i="1" dirty="0" err="1"/>
              <a:t>Ghog</a:t>
            </a:r>
            <a:r>
              <a:rPr lang="cs-CZ" i="1" dirty="0"/>
              <a:t> na </a:t>
            </a:r>
            <a:r>
              <a:rPr lang="cs-CZ" i="1" dirty="0" err="1"/>
              <a:t>Galeria</a:t>
            </a:r>
            <a:r>
              <a:rPr lang="cs-CZ" i="1" dirty="0"/>
              <a:t>. „V galerii je mnoho obrazů Van </a:t>
            </a:r>
            <a:r>
              <a:rPr lang="cs-CZ" i="1" dirty="0" err="1"/>
              <a:t>Ghoga</a:t>
            </a:r>
            <a:r>
              <a:rPr lang="cs-CZ" i="1" dirty="0"/>
              <a:t>.“)</a:t>
            </a:r>
            <a:r>
              <a:rPr lang="cs-CZ" dirty="0"/>
              <a:t>;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názvy skupinové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označují jevy téhož jména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Dia </a:t>
            </a:r>
            <a:r>
              <a:rPr lang="cs-CZ" i="1" dirty="0" err="1"/>
              <a:t>dos</a:t>
            </a:r>
            <a:r>
              <a:rPr lang="cs-CZ" i="1" dirty="0"/>
              <a:t> Santos „Dušičky“</a:t>
            </a:r>
            <a:r>
              <a:rPr lang="cs-CZ" dirty="0"/>
              <a:t>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3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6E104EE-3529-4030-BA5C-3C6F292E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418231" cy="1803042"/>
          </a:xfrm>
          <a:prstGeom prst="rect">
            <a:avLst/>
          </a:prstGeom>
        </p:spPr>
      </p:pic>
      <p:pic>
        <p:nvPicPr>
          <p:cNvPr id="4" name="Obrázek 3" descr="Obsah obrázku osoba, vsedě, stůl, malé&#10;&#10;Popis byl vytvořen automaticky">
            <a:extLst>
              <a:ext uri="{FF2B5EF4-FFF2-40B4-BE49-F238E27FC236}">
                <a16:creationId xmlns:a16="http://schemas.microsoft.com/office/drawing/2014/main" id="{23E61C67-F350-4E0C-9112-CB68EE678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3224"/>
            <a:ext cx="3635896" cy="1817948"/>
          </a:xfrm>
          <a:prstGeom prst="rect">
            <a:avLst/>
          </a:prstGeom>
        </p:spPr>
      </p:pic>
      <p:pic>
        <p:nvPicPr>
          <p:cNvPr id="6" name="Obrázek 5" descr="Obsah obrázku jídlo, banán, stůl, talíř&#10;&#10;Popis byl vytvořen automaticky">
            <a:extLst>
              <a:ext uri="{FF2B5EF4-FFF2-40B4-BE49-F238E27FC236}">
                <a16:creationId xmlns:a16="http://schemas.microsoft.com/office/drawing/2014/main" id="{5F48B082-2194-4FFF-B0F4-68249D301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92" y="3272194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3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A58BAF6-10FF-40AD-9C0A-F8EABA02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60" y="332656"/>
            <a:ext cx="7695313" cy="5970502"/>
          </a:xfrm>
          <a:prstGeom prst="rect">
            <a:avLst/>
          </a:prstGeom>
        </p:spPr>
      </p:pic>
      <p:sp>
        <p:nvSpPr>
          <p:cNvPr id="3" name="Šipka: zahnutá doprava 2">
            <a:extLst>
              <a:ext uri="{FF2B5EF4-FFF2-40B4-BE49-F238E27FC236}">
                <a16:creationId xmlns:a16="http://schemas.microsoft.com/office/drawing/2014/main" id="{7FDC45D7-47CC-49AC-B4F7-096E963BA93C}"/>
              </a:ext>
            </a:extLst>
          </p:cNvPr>
          <p:cNvSpPr/>
          <p:nvPr/>
        </p:nvSpPr>
        <p:spPr>
          <a:xfrm>
            <a:off x="251520" y="548680"/>
            <a:ext cx="1008112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Šipka: zahnutá doprava 3">
            <a:extLst>
              <a:ext uri="{FF2B5EF4-FFF2-40B4-BE49-F238E27FC236}">
                <a16:creationId xmlns:a16="http://schemas.microsoft.com/office/drawing/2014/main" id="{10DFF924-9652-484F-BF39-6BA4C4634A55}"/>
              </a:ext>
            </a:extLst>
          </p:cNvPr>
          <p:cNvSpPr/>
          <p:nvPr/>
        </p:nvSpPr>
        <p:spPr>
          <a:xfrm flipH="1">
            <a:off x="8037944" y="1743368"/>
            <a:ext cx="855712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8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CCC454-5C50-4257-9CFF-339322D4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7469746" cy="2427668"/>
          </a:xfrm>
          <a:prstGeom prst="rect">
            <a:avLst/>
          </a:prstGeom>
        </p:spPr>
      </p:pic>
      <p:pic>
        <p:nvPicPr>
          <p:cNvPr id="3076" name="Picture 4" descr="Image result for O GRAMA">
            <a:extLst>
              <a:ext uri="{FF2B5EF4-FFF2-40B4-BE49-F238E27FC236}">
                <a16:creationId xmlns:a16="http://schemas.microsoft.com/office/drawing/2014/main" id="{696312D9-94A7-430F-88F6-8783F39E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605123" cy="23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60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4BF512-5374-448A-9BF4-F012E313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933493" cy="3312368"/>
          </a:xfrm>
          <a:prstGeom prst="rect">
            <a:avLst/>
          </a:prstGeom>
        </p:spPr>
      </p:pic>
      <p:pic>
        <p:nvPicPr>
          <p:cNvPr id="4098" name="Picture 2" descr="Image result for A LENTE">
            <a:extLst>
              <a:ext uri="{FF2B5EF4-FFF2-40B4-BE49-F238E27FC236}">
                <a16:creationId xmlns:a16="http://schemas.microsoft.com/office/drawing/2014/main" id="{F238E2DA-8E65-44B8-87AC-53CFA42A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muž, osoba, vsedě, stůl&#10;&#10;Popis byl vytvořen automaticky">
            <a:extLst>
              <a:ext uri="{FF2B5EF4-FFF2-40B4-BE49-F238E27FC236}">
                <a16:creationId xmlns:a16="http://schemas.microsoft.com/office/drawing/2014/main" id="{C022F270-A6C4-4FAC-8BD5-1627201C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03" y="362432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74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300B7A1-EB71-48BE-A3FC-B105ED9F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395737" cy="3869910"/>
          </a:xfrm>
          <a:prstGeom prst="rect">
            <a:avLst/>
          </a:prstGeom>
        </p:spPr>
      </p:pic>
      <p:pic>
        <p:nvPicPr>
          <p:cNvPr id="5122" name="Picture 2" descr="Image result for PAPA IGREJA">
            <a:extLst>
              <a:ext uri="{FF2B5EF4-FFF2-40B4-BE49-F238E27FC236}">
                <a16:creationId xmlns:a16="http://schemas.microsoft.com/office/drawing/2014/main" id="{42A8F007-41E7-40D3-AFDF-07088E82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74574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apáníčko">
            <a:extLst>
              <a:ext uri="{FF2B5EF4-FFF2-40B4-BE49-F238E27FC236}">
                <a16:creationId xmlns:a16="http://schemas.microsoft.com/office/drawing/2014/main" id="{282B9D89-B3CF-48D2-BD79-0CF0EBFC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1274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64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0ED745D-48EB-45AE-BF51-27B9EF70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7237927" cy="11526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BAFA6F9-CFBB-475E-8E60-A2099107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315200" cy="759854"/>
          </a:xfrm>
          <a:prstGeom prst="rect">
            <a:avLst/>
          </a:prstGeom>
        </p:spPr>
      </p:pic>
      <p:pic>
        <p:nvPicPr>
          <p:cNvPr id="2050" name="Picture 2" descr="Image result for RADIUS VARA VRETENNI KOST">
            <a:extLst>
              <a:ext uri="{FF2B5EF4-FFF2-40B4-BE49-F238E27FC236}">
                <a16:creationId xmlns:a16="http://schemas.microsoft.com/office/drawing/2014/main" id="{33890B63-350C-4F77-BB34-33CE4D4B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04" y="32849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vsedě, monitor, dřevěné, stroj&#10;&#10;Popis byl vytvořen automaticky">
            <a:extLst>
              <a:ext uri="{FF2B5EF4-FFF2-40B4-BE49-F238E27FC236}">
                <a16:creationId xmlns:a16="http://schemas.microsoft.com/office/drawing/2014/main" id="{F5A7F7DC-A00D-42E8-8881-22C291597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4944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7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CDBC5-1050-4CFB-AC60-6D5203D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PŘÍPADY POLYSEMIE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E15AC6-282C-462F-A2F5-3B5712E9E4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2060848"/>
            <a:ext cx="7431845" cy="30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3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Opozice -příklady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 přechýlených slov se příslušností k rodovým třídám rozlišují například takové opozice, jako jsou:</a:t>
            </a:r>
            <a:r>
              <a:rPr lang="cs-CZ" i="1" dirty="0"/>
              <a:t> </a:t>
            </a:r>
          </a:p>
          <a:p>
            <a:r>
              <a:rPr lang="cs-CZ" i="1" dirty="0"/>
              <a:t>a cesta „koš, nůše“ </a:t>
            </a:r>
            <a:r>
              <a:rPr lang="cs-CZ" dirty="0"/>
              <a:t>x </a:t>
            </a:r>
            <a:r>
              <a:rPr lang="cs-CZ" i="1" dirty="0"/>
              <a:t>o cesto „ošatka“; </a:t>
            </a:r>
          </a:p>
          <a:p>
            <a:r>
              <a:rPr lang="cs-CZ" i="1" dirty="0"/>
              <a:t>o </a:t>
            </a:r>
            <a:r>
              <a:rPr lang="cs-CZ" i="1" dirty="0" err="1"/>
              <a:t>cubo</a:t>
            </a:r>
            <a:r>
              <a:rPr lang="cs-CZ" i="1" dirty="0"/>
              <a:t> „krychle, kbelík“ x a </a:t>
            </a:r>
            <a:r>
              <a:rPr lang="cs-CZ" i="1" dirty="0" err="1"/>
              <a:t>cuba</a:t>
            </a:r>
            <a:r>
              <a:rPr lang="cs-CZ" i="1" dirty="0"/>
              <a:t> „nádrž, káď, džber“; </a:t>
            </a:r>
          </a:p>
          <a:p>
            <a:r>
              <a:rPr lang="cs-CZ" i="1" dirty="0"/>
              <a:t> o </a:t>
            </a:r>
            <a:r>
              <a:rPr lang="cs-CZ" i="1" dirty="0" err="1"/>
              <a:t>jarro</a:t>
            </a:r>
            <a:r>
              <a:rPr lang="cs-CZ" i="1" dirty="0"/>
              <a:t> „džbán“ x a </a:t>
            </a:r>
            <a:r>
              <a:rPr lang="cs-CZ" i="1" dirty="0" err="1"/>
              <a:t>jarra</a:t>
            </a:r>
            <a:r>
              <a:rPr lang="cs-CZ" i="1" dirty="0"/>
              <a:t> „konvice, váza“; </a:t>
            </a:r>
          </a:p>
          <a:p>
            <a:r>
              <a:rPr lang="cs-CZ" i="1" dirty="0"/>
              <a:t>o </a:t>
            </a:r>
            <a:r>
              <a:rPr lang="cs-CZ" i="1" dirty="0" err="1"/>
              <a:t>rio</a:t>
            </a:r>
            <a:r>
              <a:rPr lang="cs-CZ" i="1" dirty="0"/>
              <a:t> „řeka“ x a </a:t>
            </a:r>
            <a:r>
              <a:rPr lang="cs-CZ" i="1" dirty="0" err="1"/>
              <a:t>ria</a:t>
            </a:r>
            <a:r>
              <a:rPr lang="cs-CZ" i="1" dirty="0"/>
              <a:t> „zátoka“; </a:t>
            </a:r>
          </a:p>
          <a:p>
            <a:r>
              <a:rPr lang="cs-CZ" i="1" dirty="0"/>
              <a:t> o </a:t>
            </a:r>
            <a:r>
              <a:rPr lang="cs-CZ" i="1" dirty="0" err="1"/>
              <a:t>saco</a:t>
            </a:r>
            <a:r>
              <a:rPr lang="cs-CZ" i="1" dirty="0"/>
              <a:t> „pytlík, </a:t>
            </a:r>
            <a:r>
              <a:rPr lang="cs-CZ" i="1" dirty="0" err="1"/>
              <a:t>igel</a:t>
            </a:r>
            <a:r>
              <a:rPr lang="cs-CZ" i="1" dirty="0"/>
              <a:t>. taška, sáček“ x a </a:t>
            </a:r>
            <a:r>
              <a:rPr lang="cs-CZ" i="1" dirty="0" err="1"/>
              <a:t>saca</a:t>
            </a:r>
            <a:r>
              <a:rPr lang="cs-CZ" i="1" dirty="0"/>
              <a:t> „pytel, velký žok“;  </a:t>
            </a:r>
          </a:p>
          <a:p>
            <a:r>
              <a:rPr lang="cs-CZ" i="1" dirty="0"/>
              <a:t>a </a:t>
            </a:r>
            <a:r>
              <a:rPr lang="cs-CZ" i="1" dirty="0" err="1"/>
              <a:t>barca</a:t>
            </a:r>
            <a:r>
              <a:rPr lang="cs-CZ" i="1" dirty="0"/>
              <a:t> „bárka, loďka, člun“ x o </a:t>
            </a:r>
            <a:r>
              <a:rPr lang="cs-CZ" i="1" dirty="0" err="1"/>
              <a:t>barco</a:t>
            </a:r>
            <a:r>
              <a:rPr lang="cs-CZ" i="1" dirty="0"/>
              <a:t> „plavidlo, koráb“,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77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161D128-2D25-4241-B970-C7512C57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792426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3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B02B4E-D077-4FD8-B395-C6D94987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4811110" cy="59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0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C97FAA-B8C6-4CF9-A87E-F6163D218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jména konkrétní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B6344A-10AA-4836-A7D6-630E04BBAF6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/>
              <a:t>jména abstraktní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concretos</a:t>
            </a:r>
            <a:r>
              <a:rPr lang="cs-CZ" dirty="0"/>
              <a:t>“</a:t>
            </a:r>
          </a:p>
          <a:p>
            <a:pPr algn="just"/>
            <a:r>
              <a:rPr lang="cs-CZ" b="1" dirty="0"/>
              <a:t>smyslově vnímatelná</a:t>
            </a:r>
          </a:p>
          <a:p>
            <a:pPr algn="just"/>
            <a:r>
              <a:rPr lang="cs-CZ" dirty="0"/>
              <a:t>důležité u určení gramatického rodu jmen na - </a:t>
            </a:r>
            <a:r>
              <a:rPr lang="pt-PT" b="1" dirty="0" err="1"/>
              <a:t>ão</a:t>
            </a:r>
            <a:r>
              <a:rPr lang="pt-PT" b="1" dirty="0"/>
              <a:t> </a:t>
            </a:r>
            <a:r>
              <a:rPr lang="cs-CZ" dirty="0"/>
              <a:t>bude mít vliv na rod (mužský), např. o </a:t>
            </a:r>
            <a:r>
              <a:rPr lang="cs-CZ" i="1" dirty="0" err="1"/>
              <a:t>cora</a:t>
            </a:r>
            <a:r>
              <a:rPr lang="pt-PT" i="1" dirty="0" err="1"/>
              <a:t>ção</a:t>
            </a:r>
            <a:r>
              <a:rPr lang="pt-PT" i="1" dirty="0"/>
              <a:t> </a:t>
            </a:r>
            <a:r>
              <a:rPr lang="pt-PT" dirty="0"/>
              <a:t>(</a:t>
            </a:r>
            <a:r>
              <a:rPr lang="pt-PT" dirty="0" err="1"/>
              <a:t>srdce</a:t>
            </a:r>
            <a:r>
              <a:rPr lang="pt-PT" dirty="0"/>
              <a:t>)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C65AAC-45EA-4105-A2BD-5A42A01749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abstratos</a:t>
            </a:r>
            <a:endParaRPr lang="cs-CZ" dirty="0"/>
          </a:p>
          <a:p>
            <a:pPr algn="just"/>
            <a:r>
              <a:rPr lang="cs-CZ" b="1" dirty="0"/>
              <a:t>smyslově nevnímatelná</a:t>
            </a:r>
            <a:r>
              <a:rPr lang="cs-CZ" dirty="0"/>
              <a:t>, tedy </a:t>
            </a:r>
            <a:r>
              <a:rPr lang="cs-CZ" b="1" dirty="0"/>
              <a:t>mentální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důležité u určení gramatického rodu jmen na - </a:t>
            </a:r>
            <a:r>
              <a:rPr lang="pt-PT" b="1" dirty="0" err="1"/>
              <a:t>ão</a:t>
            </a:r>
            <a:r>
              <a:rPr lang="pt-PT" b="1" dirty="0"/>
              <a:t> </a:t>
            </a:r>
            <a:r>
              <a:rPr lang="cs-CZ" dirty="0"/>
              <a:t>bude mít vliv na rod (ženský)</a:t>
            </a:r>
            <a:r>
              <a:rPr lang="pt-PT" dirty="0"/>
              <a:t> , </a:t>
            </a:r>
            <a:r>
              <a:rPr lang="cs-CZ" dirty="0"/>
              <a:t>např</a:t>
            </a:r>
            <a:r>
              <a:rPr lang="pt-PT" dirty="0"/>
              <a:t>. </a:t>
            </a:r>
            <a:r>
              <a:rPr lang="pt-PT" i="1" dirty="0"/>
              <a:t>a</a:t>
            </a:r>
            <a:r>
              <a:rPr lang="pt-PT" dirty="0"/>
              <a:t> </a:t>
            </a:r>
            <a:r>
              <a:rPr lang="pt-PT" i="1" dirty="0"/>
              <a:t>operação</a:t>
            </a:r>
            <a:r>
              <a:rPr lang="pt-PT" dirty="0"/>
              <a:t> (</a:t>
            </a:r>
            <a:r>
              <a:rPr lang="pt-PT" dirty="0" err="1"/>
              <a:t>operace</a:t>
            </a:r>
            <a:r>
              <a:rPr lang="pt-PT" dirty="0"/>
              <a:t>)</a:t>
            </a:r>
            <a:endParaRPr lang="cs-CZ" dirty="0"/>
          </a:p>
          <a:p>
            <a:pPr algn="just"/>
            <a:r>
              <a:rPr lang="cs-CZ" dirty="0"/>
              <a:t>označují buď </a:t>
            </a:r>
            <a:r>
              <a:rPr lang="cs-CZ" b="1" dirty="0"/>
              <a:t>děje</a:t>
            </a:r>
            <a:r>
              <a:rPr lang="cs-CZ" dirty="0"/>
              <a:t> a v tom případě jsou odvozena od sloves (</a:t>
            </a:r>
            <a:r>
              <a:rPr lang="cs-CZ" i="1" dirty="0" err="1"/>
              <a:t>pensar</a:t>
            </a:r>
            <a:r>
              <a:rPr lang="cs-CZ" i="1" dirty="0"/>
              <a:t> „myslet“ </a:t>
            </a:r>
            <a:r>
              <a:rPr lang="cs-CZ" dirty="0"/>
              <a:t>► </a:t>
            </a:r>
            <a:r>
              <a:rPr lang="cs-CZ" i="1" dirty="0"/>
              <a:t>o </a:t>
            </a:r>
            <a:r>
              <a:rPr lang="cs-CZ" i="1" dirty="0" err="1"/>
              <a:t>pensamento</a:t>
            </a:r>
            <a:r>
              <a:rPr lang="cs-CZ" i="1" dirty="0"/>
              <a:t> „myšlení“) </a:t>
            </a:r>
          </a:p>
          <a:p>
            <a:pPr algn="just"/>
            <a:r>
              <a:rPr lang="cs-CZ" dirty="0"/>
              <a:t>nebo </a:t>
            </a:r>
            <a:r>
              <a:rPr lang="cs-CZ" b="1" dirty="0"/>
              <a:t>vlastnosti</a:t>
            </a:r>
            <a:r>
              <a:rPr lang="cs-CZ" dirty="0"/>
              <a:t>, kdy jsou odvozena od sloves nebo jmen přídavných </a:t>
            </a:r>
          </a:p>
          <a:p>
            <a:pPr algn="just"/>
            <a:r>
              <a:rPr lang="cs-CZ" i="1" dirty="0"/>
              <a:t>(</a:t>
            </a:r>
            <a:r>
              <a:rPr lang="cs-CZ" i="1" dirty="0" err="1"/>
              <a:t>saber</a:t>
            </a:r>
            <a:r>
              <a:rPr lang="cs-CZ" i="1" dirty="0"/>
              <a:t> „vědět, znát, umět“ ► a </a:t>
            </a:r>
            <a:r>
              <a:rPr lang="cs-CZ" i="1" dirty="0" err="1"/>
              <a:t>sabedoria</a:t>
            </a:r>
            <a:r>
              <a:rPr lang="cs-CZ" dirty="0"/>
              <a:t>“ -</a:t>
            </a:r>
            <a:r>
              <a:rPr lang="cs-CZ" i="1" dirty="0"/>
              <a:t>moudrost, </a:t>
            </a:r>
          </a:p>
          <a:p>
            <a:pPr algn="just"/>
            <a:r>
              <a:rPr lang="cs-CZ" i="1" dirty="0" err="1"/>
              <a:t>fresco</a:t>
            </a:r>
            <a:r>
              <a:rPr lang="cs-CZ" i="1" dirty="0"/>
              <a:t> “svěží, čerstvý“ </a:t>
            </a:r>
            <a:r>
              <a:rPr lang="cs-CZ" dirty="0"/>
              <a:t>►</a:t>
            </a:r>
            <a:r>
              <a:rPr lang="cs-CZ" i="1" dirty="0"/>
              <a:t> „</a:t>
            </a:r>
            <a:r>
              <a:rPr lang="cs-CZ" i="1" dirty="0" err="1"/>
              <a:t>frescura</a:t>
            </a:r>
            <a:r>
              <a:rPr lang="cs-CZ" i="1" dirty="0"/>
              <a:t>“ - svěžest</a:t>
            </a:r>
            <a:r>
              <a:rPr lang="cs-CZ" dirty="0"/>
              <a:t>). 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dle </a:t>
            </a:r>
            <a:r>
              <a:rPr lang="cs-CZ" b="1" dirty="0"/>
              <a:t>kritéria abstraktnosti</a:t>
            </a:r>
          </a:p>
        </p:txBody>
      </p:sp>
    </p:spTree>
    <p:extLst>
      <p:ext uri="{BB962C8B-B14F-4D97-AF65-F5344CB8AC3E}">
        <p14:creationId xmlns:p14="http://schemas.microsoft.com/office/powerpoint/2010/main" val="398667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7F03F95-7EC0-4AD3-ABFD-0B988006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620688"/>
            <a:ext cx="7443989" cy="2356834"/>
          </a:xfrm>
          <a:prstGeom prst="rect">
            <a:avLst/>
          </a:prstGeom>
        </p:spPr>
      </p:pic>
      <p:pic>
        <p:nvPicPr>
          <p:cNvPr id="4" name="Obrázek 3" descr="Obsah obrázku hra&#10;&#10;Popis byl vytvořen automaticky">
            <a:extLst>
              <a:ext uri="{FF2B5EF4-FFF2-40B4-BE49-F238E27FC236}">
                <a16:creationId xmlns:a16="http://schemas.microsoft.com/office/drawing/2014/main" id="{5CB54879-9408-4ABA-91CE-362EB64D7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" y="2977522"/>
            <a:ext cx="2143125" cy="2143125"/>
          </a:xfrm>
          <a:prstGeom prst="rect">
            <a:avLst/>
          </a:prstGeom>
        </p:spPr>
      </p:pic>
      <p:pic>
        <p:nvPicPr>
          <p:cNvPr id="6" name="Obrázek 5" descr="Obsah obrázku interiér, stůl, osoba, muž&#10;&#10;Popis byl vytvořen automaticky">
            <a:extLst>
              <a:ext uri="{FF2B5EF4-FFF2-40B4-BE49-F238E27FC236}">
                <a16:creationId xmlns:a16="http://schemas.microsoft.com/office/drawing/2014/main" id="{439A966D-3075-4428-8CE4-E9490E61A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98" y="2987042"/>
            <a:ext cx="2977407" cy="19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8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0CDD89A-923A-4E01-868A-8CA12345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263685" cy="2607972"/>
          </a:xfrm>
          <a:prstGeom prst="rect">
            <a:avLst/>
          </a:prstGeom>
        </p:spPr>
      </p:pic>
      <p:pic>
        <p:nvPicPr>
          <p:cNvPr id="7170" name="Picture 2" descr="Image result for KASA">
            <a:extLst>
              <a:ext uri="{FF2B5EF4-FFF2-40B4-BE49-F238E27FC236}">
                <a16:creationId xmlns:a16="http://schemas.microsoft.com/office/drawing/2014/main" id="{5428656D-45F4-415E-8838-A5D38152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OKLADNÍ">
            <a:extLst>
              <a:ext uri="{FF2B5EF4-FFF2-40B4-BE49-F238E27FC236}">
                <a16:creationId xmlns:a16="http://schemas.microsoft.com/office/drawing/2014/main" id="{AB0F064E-8967-4AA9-8B12-6DFBC7B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102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11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C4B70A9-13BE-43EA-A208-C91B37F6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7315200" cy="1989786"/>
          </a:xfrm>
          <a:prstGeom prst="rect">
            <a:avLst/>
          </a:prstGeom>
        </p:spPr>
      </p:pic>
      <p:pic>
        <p:nvPicPr>
          <p:cNvPr id="8194" name="Picture 2" descr="Image result for TROMBETA">
            <a:extLst>
              <a:ext uri="{FF2B5EF4-FFF2-40B4-BE49-F238E27FC236}">
                <a16:creationId xmlns:a16="http://schemas.microsoft.com/office/drawing/2014/main" id="{97D86B9A-17C5-44BC-85C1-E56F7AD3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280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RUMPETISTA">
            <a:extLst>
              <a:ext uri="{FF2B5EF4-FFF2-40B4-BE49-F238E27FC236}">
                <a16:creationId xmlns:a16="http://schemas.microsoft.com/office/drawing/2014/main" id="{04FDA5E4-81E3-41A7-B9BF-DA326ACB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6" y="344742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86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A440E6-23DC-4B85-AFE5-690D24AF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8036417" cy="2079938"/>
          </a:xfrm>
          <a:prstGeom prst="rect">
            <a:avLst/>
          </a:prstGeom>
        </p:spPr>
      </p:pic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B941FE8-0C50-4632-9E6B-4907BD3A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619375" cy="1743075"/>
          </a:xfrm>
          <a:prstGeom prst="rect">
            <a:avLst/>
          </a:prstGeom>
        </p:spPr>
      </p:pic>
      <p:pic>
        <p:nvPicPr>
          <p:cNvPr id="9218" name="Picture 2" descr="Image result for DEFENZIVA FOTBAL">
            <a:extLst>
              <a:ext uri="{FF2B5EF4-FFF2-40B4-BE49-F238E27FC236}">
                <a16:creationId xmlns:a16="http://schemas.microsoft.com/office/drawing/2014/main" id="{266D6767-6FA3-43DC-99F4-43911B20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8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21912DF-AB6E-4EEB-8922-2918B80E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764704"/>
            <a:ext cx="7650051" cy="2105696"/>
          </a:xfrm>
          <a:prstGeom prst="rect">
            <a:avLst/>
          </a:prstGeom>
        </p:spPr>
      </p:pic>
      <p:pic>
        <p:nvPicPr>
          <p:cNvPr id="10242" name="Picture 2" descr="Image result for GUARDA VIGILANCIA">
            <a:extLst>
              <a:ext uri="{FF2B5EF4-FFF2-40B4-BE49-F238E27FC236}">
                <a16:creationId xmlns:a16="http://schemas.microsoft.com/office/drawing/2014/main" id="{C44DFD0C-2E50-4C90-A5B9-39D69BA7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TRAZ">
            <a:extLst>
              <a:ext uri="{FF2B5EF4-FFF2-40B4-BE49-F238E27FC236}">
                <a16:creationId xmlns:a16="http://schemas.microsoft.com/office/drawing/2014/main" id="{B581388C-ADF6-4C7C-BA63-C8199D19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7" y="328498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3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16350A-896E-4207-A9E5-B9B0401B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083380" cy="1667814"/>
          </a:xfrm>
          <a:prstGeom prst="rect">
            <a:avLst/>
          </a:prstGeom>
        </p:spPr>
      </p:pic>
      <p:pic>
        <p:nvPicPr>
          <p:cNvPr id="4" name="Obrázek 3" descr="Obsah obrázku vsedě, jídlo, žlutá, kreslení&#10;&#10;Popis byl vytvořen automaticky">
            <a:extLst>
              <a:ext uri="{FF2B5EF4-FFF2-40B4-BE49-F238E27FC236}">
                <a16:creationId xmlns:a16="http://schemas.microsoft.com/office/drawing/2014/main" id="{FBB3B01A-5D47-4C0A-836F-917FA6751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2181225" cy="2095500"/>
          </a:xfrm>
          <a:prstGeom prst="rect">
            <a:avLst/>
          </a:prstGeom>
        </p:spPr>
      </p:pic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1F2A378D-84A8-497C-896B-63B0E115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3951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78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0A81ED-D185-4726-930C-FD1FB390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7237927" cy="1918952"/>
          </a:xfrm>
          <a:prstGeom prst="rect">
            <a:avLst/>
          </a:prstGeom>
        </p:spPr>
      </p:pic>
      <p:pic>
        <p:nvPicPr>
          <p:cNvPr id="11266" name="Picture 2" descr="Image result for CABEÇA ANIMADO">
            <a:extLst>
              <a:ext uri="{FF2B5EF4-FFF2-40B4-BE49-F238E27FC236}">
                <a16:creationId xmlns:a16="http://schemas.microsoft.com/office/drawing/2014/main" id="{BA8A5B5E-5A7E-49C4-8C30-3E68D212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LIDER">
            <a:extLst>
              <a:ext uri="{FF2B5EF4-FFF2-40B4-BE49-F238E27FC236}">
                <a16:creationId xmlns:a16="http://schemas.microsoft.com/office/drawing/2014/main" id="{A4F506C5-263B-473F-930F-B7808C9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LIDER">
            <a:extLst>
              <a:ext uri="{FF2B5EF4-FFF2-40B4-BE49-F238E27FC236}">
                <a16:creationId xmlns:a16="http://schemas.microsoft.com/office/drawing/2014/main" id="{8A3E9124-989B-4BEA-8F21-F5E38BA9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96" y="2817630"/>
            <a:ext cx="1361504" cy="7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06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F2A24AF-AE08-4AFD-9702-DE0270C0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6800045" cy="1577662"/>
          </a:xfrm>
          <a:prstGeom prst="rect">
            <a:avLst/>
          </a:prstGeom>
        </p:spPr>
      </p:pic>
      <p:pic>
        <p:nvPicPr>
          <p:cNvPr id="12290" name="Picture 2" descr="Image result for CARA ANIMADO">
            <a:extLst>
              <a:ext uri="{FF2B5EF4-FFF2-40B4-BE49-F238E27FC236}">
                <a16:creationId xmlns:a16="http://schemas.microsoft.com/office/drawing/2014/main" id="{BE82298C-24E7-4551-A085-90C5E399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4" y="292494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osoba, stojící, muž, mladý&#10;&#10;Popis byl vytvořen automaticky">
            <a:extLst>
              <a:ext uri="{FF2B5EF4-FFF2-40B4-BE49-F238E27FC236}">
                <a16:creationId xmlns:a16="http://schemas.microsoft.com/office/drawing/2014/main" id="{CE0587A3-D176-45E7-973C-9BCFC694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10619"/>
            <a:ext cx="175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044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65B8216-312B-43B6-8C9E-57AF5E3E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547020" cy="2221606"/>
          </a:xfrm>
          <a:prstGeom prst="rect">
            <a:avLst/>
          </a:prstGeom>
        </p:spPr>
      </p:pic>
      <p:pic>
        <p:nvPicPr>
          <p:cNvPr id="13314" name="Picture 2" descr="Image result for BUNDA ANIMADO">
            <a:extLst>
              <a:ext uri="{FF2B5EF4-FFF2-40B4-BE49-F238E27FC236}">
                <a16:creationId xmlns:a16="http://schemas.microsoft.com/office/drawing/2014/main" id="{C05E9649-02C0-45C8-A4FD-E717FD0E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A62A6A1-A3A6-4884-85DA-D64D4C18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53616"/>
            <a:ext cx="2965404" cy="2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4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198762-866A-422E-8E7D-AE045BA3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289442" cy="2331076"/>
          </a:xfrm>
          <a:prstGeom prst="rect">
            <a:avLst/>
          </a:prstGeom>
        </p:spPr>
      </p:pic>
      <p:pic>
        <p:nvPicPr>
          <p:cNvPr id="14338" name="Picture 2" descr="Image result for MOSCA">
            <a:extLst>
              <a:ext uri="{FF2B5EF4-FFF2-40B4-BE49-F238E27FC236}">
                <a16:creationId xmlns:a16="http://schemas.microsoft.com/office/drawing/2014/main" id="{6BA30D26-C0CA-47A6-808D-A96A4077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PION">
            <a:extLst>
              <a:ext uri="{FF2B5EF4-FFF2-40B4-BE49-F238E27FC236}">
                <a16:creationId xmlns:a16="http://schemas.microsoft.com/office/drawing/2014/main" id="{81A9ADB3-E815-422E-B2A3-0649D04A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4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968152"/>
          </a:xfrm>
        </p:spPr>
        <p:txBody>
          <a:bodyPr>
            <a:normAutofit fontScale="90000"/>
          </a:bodyPr>
          <a:lstStyle/>
          <a:p>
            <a:r>
              <a:rPr lang="cs-CZ" dirty="0"/>
              <a:t>Vliv sémantického kritéria dělení </a:t>
            </a:r>
            <a:r>
              <a:rPr lang="cs-CZ" dirty="0" err="1"/>
              <a:t>podst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 na gramatiku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Dělení podstatných jmen na </a:t>
            </a:r>
            <a:r>
              <a:rPr lang="cs-CZ" b="1" dirty="0"/>
              <a:t>apelativa/propria a abstraktní/konkrétní </a:t>
            </a:r>
            <a:r>
              <a:rPr lang="cs-CZ" dirty="0"/>
              <a:t>jsou spíše lexikologické povahy a s gramatickými vlastnostmi substantiv souvisí jen nepřímo“. </a:t>
            </a:r>
          </a:p>
          <a:p>
            <a:r>
              <a:rPr lang="cs-CZ" dirty="0"/>
              <a:t>V portugalštině mohou ovlivnit například  použití </a:t>
            </a:r>
            <a:r>
              <a:rPr lang="cs-CZ" b="1" dirty="0"/>
              <a:t>členu</a:t>
            </a:r>
            <a:r>
              <a:rPr lang="cs-CZ" dirty="0"/>
              <a:t> či </a:t>
            </a:r>
            <a:r>
              <a:rPr lang="cs-CZ" b="1" dirty="0"/>
              <a:t>určování gramatického rodu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693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E34B801-49BF-42B5-9600-59D9DEE8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418231" cy="2240924"/>
          </a:xfrm>
          <a:prstGeom prst="rect">
            <a:avLst/>
          </a:prstGeom>
        </p:spPr>
      </p:pic>
      <p:pic>
        <p:nvPicPr>
          <p:cNvPr id="15362" name="Picture 2" descr="Image result for KONEC">
            <a:extLst>
              <a:ext uri="{FF2B5EF4-FFF2-40B4-BE49-F238E27FC236}">
                <a16:creationId xmlns:a16="http://schemas.microsoft.com/office/drawing/2014/main" id="{C8F4BD98-432C-41D4-9496-34ADBE6E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88" y="3621604"/>
            <a:ext cx="3284473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A FINAL DE FUTEBOL">
            <a:extLst>
              <a:ext uri="{FF2B5EF4-FFF2-40B4-BE49-F238E27FC236}">
                <a16:creationId xmlns:a16="http://schemas.microsoft.com/office/drawing/2014/main" id="{BEB1AA52-0AEC-447B-8412-A9943FCD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39" y="362796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666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7DDFDC-0138-44B5-B5AF-B9D8A804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392473" cy="3239037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F469B30-85C6-42C7-A4D4-18AE0BE6F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4221088"/>
            <a:ext cx="3019034" cy="17281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3E8C69-4F3C-42F5-B582-006C57EA0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24" y="3479603"/>
            <a:ext cx="4158416" cy="26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5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7D6943-77B9-4EA6-B660-51550EDF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418231" cy="13973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EEF3CAA-D56D-4C84-8ACA-6DE1DE85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2" y="2018046"/>
            <a:ext cx="7392473" cy="669701"/>
          </a:xfrm>
          <a:prstGeom prst="rect">
            <a:avLst/>
          </a:prstGeom>
        </p:spPr>
      </p:pic>
      <p:pic>
        <p:nvPicPr>
          <p:cNvPr id="16386" name="Picture 2" descr="Image result for PESSOA SEM DINHEIRO">
            <a:extLst>
              <a:ext uri="{FF2B5EF4-FFF2-40B4-BE49-F238E27FC236}">
                <a16:creationId xmlns:a16="http://schemas.microsoft.com/office/drawing/2014/main" id="{F37C29A0-7846-473E-8943-2E74FCED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59" y="3212976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osoba, vsedě, muž, žena&#10;&#10;Popis byl vytvořen automaticky">
            <a:extLst>
              <a:ext uri="{FF2B5EF4-FFF2-40B4-BE49-F238E27FC236}">
                <a16:creationId xmlns:a16="http://schemas.microsoft.com/office/drawing/2014/main" id="{99474E79-4123-42EE-88A0-F0A3DCE9F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21064"/>
            <a:ext cx="2828925" cy="1609725"/>
          </a:xfrm>
          <a:prstGeom prst="rect">
            <a:avLst/>
          </a:prstGeom>
        </p:spPr>
      </p:pic>
      <p:pic>
        <p:nvPicPr>
          <p:cNvPr id="16388" name="Picture 4" descr="Image result for KAPKA">
            <a:extLst>
              <a:ext uri="{FF2B5EF4-FFF2-40B4-BE49-F238E27FC236}">
                <a16:creationId xmlns:a16="http://schemas.microsoft.com/office/drawing/2014/main" id="{A7D6F048-0DC5-49F2-A787-560A3482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1" y="3496612"/>
            <a:ext cx="1031141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40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869CCD-6949-45BB-BF13-1BDCA9C8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764704"/>
            <a:ext cx="7392473" cy="2595093"/>
          </a:xfrm>
          <a:prstGeom prst="rect">
            <a:avLst/>
          </a:prstGeom>
        </p:spPr>
      </p:pic>
      <p:pic>
        <p:nvPicPr>
          <p:cNvPr id="17410" name="Picture 2" descr="Image result for CASULA SACERDOTAL">
            <a:extLst>
              <a:ext uri="{FF2B5EF4-FFF2-40B4-BE49-F238E27FC236}">
                <a16:creationId xmlns:a16="http://schemas.microsoft.com/office/drawing/2014/main" id="{7068812E-E298-45C3-ABA8-1978E0BE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982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LANETA">
            <a:extLst>
              <a:ext uri="{FF2B5EF4-FFF2-40B4-BE49-F238E27FC236}">
                <a16:creationId xmlns:a16="http://schemas.microsoft.com/office/drawing/2014/main" id="{C3799BAE-5EA3-4A9B-8621-B93D9A29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464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14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Problematika nestálého či měnícího se 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A </a:t>
            </a:r>
            <a:r>
              <a:rPr lang="cs-CZ" i="1" dirty="0" err="1"/>
              <a:t>árvore</a:t>
            </a:r>
            <a:r>
              <a:rPr lang="cs-CZ" i="1" dirty="0"/>
              <a:t> „strom“</a:t>
            </a:r>
            <a:r>
              <a:rPr lang="cs-CZ" dirty="0"/>
              <a:t> se na severu Portugalska (</a:t>
            </a:r>
            <a:r>
              <a:rPr lang="cs-CZ" dirty="0" err="1"/>
              <a:t>Barcelos</a:t>
            </a:r>
            <a:r>
              <a:rPr lang="cs-CZ" dirty="0"/>
              <a:t>, </a:t>
            </a:r>
            <a:r>
              <a:rPr lang="cs-CZ" dirty="0" err="1"/>
              <a:t>São</a:t>
            </a:r>
            <a:r>
              <a:rPr lang="cs-CZ" dirty="0"/>
              <a:t> </a:t>
            </a:r>
            <a:r>
              <a:rPr lang="cs-CZ" dirty="0" err="1"/>
              <a:t>Veríssimo</a:t>
            </a:r>
            <a:r>
              <a:rPr lang="cs-CZ" dirty="0"/>
              <a:t> de </a:t>
            </a:r>
            <a:r>
              <a:rPr lang="cs-CZ" dirty="0" err="1"/>
              <a:t>Tamel</a:t>
            </a:r>
            <a:r>
              <a:rPr lang="cs-CZ" dirty="0"/>
              <a:t> – v oblasti </a:t>
            </a:r>
            <a:r>
              <a:rPr lang="cs-CZ" dirty="0" err="1"/>
              <a:t>Bragy</a:t>
            </a:r>
            <a:r>
              <a:rPr lang="cs-CZ" dirty="0"/>
              <a:t>) vyskytuje v mužském rodě</a:t>
            </a:r>
            <a:r>
              <a:rPr lang="cs-CZ" i="1" dirty="0"/>
              <a:t>: *o </a:t>
            </a:r>
            <a:r>
              <a:rPr lang="cs-CZ" i="1" dirty="0" err="1"/>
              <a:t>árvore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r>
              <a:rPr lang="cs-CZ" dirty="0"/>
              <a:t>Substantivum </a:t>
            </a:r>
            <a:r>
              <a:rPr lang="cs-CZ" i="1" dirty="0"/>
              <a:t>o </a:t>
            </a:r>
            <a:r>
              <a:rPr lang="cs-CZ" i="1" dirty="0" err="1"/>
              <a:t>suor</a:t>
            </a:r>
            <a:r>
              <a:rPr lang="cs-CZ" dirty="0"/>
              <a:t> </a:t>
            </a:r>
            <a:r>
              <a:rPr lang="cs-CZ" i="1" dirty="0"/>
              <a:t>„pot“</a:t>
            </a:r>
            <a:r>
              <a:rPr lang="cs-CZ" dirty="0"/>
              <a:t> se používá v některých oblastech v ženském rodě, tedy jako </a:t>
            </a:r>
            <a:r>
              <a:rPr lang="cs-CZ" i="1" dirty="0"/>
              <a:t>*a </a:t>
            </a:r>
            <a:r>
              <a:rPr lang="cs-CZ" i="1" dirty="0" err="1"/>
              <a:t>suor</a:t>
            </a:r>
            <a:r>
              <a:rPr lang="cs-CZ" dirty="0"/>
              <a:t> (v lokalitách </a:t>
            </a:r>
            <a:r>
              <a:rPr lang="cs-CZ" dirty="0" err="1"/>
              <a:t>Castelo</a:t>
            </a:r>
            <a:r>
              <a:rPr lang="cs-CZ" dirty="0"/>
              <a:t> </a:t>
            </a:r>
            <a:r>
              <a:rPr lang="cs-CZ" dirty="0" err="1"/>
              <a:t>Branco</a:t>
            </a:r>
            <a:r>
              <a:rPr lang="cs-CZ" dirty="0"/>
              <a:t>, Coimbra, </a:t>
            </a:r>
            <a:r>
              <a:rPr lang="cs-CZ" dirty="0" err="1"/>
              <a:t>Leiria</a:t>
            </a:r>
            <a:r>
              <a:rPr lang="cs-CZ" dirty="0"/>
              <a:t>). </a:t>
            </a:r>
          </a:p>
          <a:p>
            <a:r>
              <a:rPr lang="cs-CZ" dirty="0"/>
              <a:t>Také </a:t>
            </a:r>
            <a:r>
              <a:rPr lang="cs-CZ" i="1" dirty="0"/>
              <a:t>a </a:t>
            </a:r>
            <a:r>
              <a:rPr lang="cs-CZ" i="1" dirty="0" err="1"/>
              <a:t>cor</a:t>
            </a:r>
            <a:r>
              <a:rPr lang="cs-CZ" i="1" dirty="0"/>
              <a:t> „barva“ </a:t>
            </a:r>
            <a:r>
              <a:rPr lang="cs-CZ" dirty="0"/>
              <a:t>a</a:t>
            </a:r>
            <a:r>
              <a:rPr lang="cs-CZ" i="1" dirty="0"/>
              <a:t> a </a:t>
            </a:r>
            <a:r>
              <a:rPr lang="cs-CZ" i="1" dirty="0" err="1"/>
              <a:t>dor</a:t>
            </a:r>
            <a:r>
              <a:rPr lang="cs-CZ" i="1" dirty="0"/>
              <a:t> „bolest“</a:t>
            </a:r>
            <a:r>
              <a:rPr lang="cs-CZ" dirty="0"/>
              <a:t> se v některých oblastech používá v rodě mužském, tedy jako</a:t>
            </a:r>
            <a:r>
              <a:rPr lang="cs-CZ" i="1" dirty="0"/>
              <a:t>*</a:t>
            </a:r>
            <a:r>
              <a:rPr lang="cs-CZ" dirty="0"/>
              <a:t> </a:t>
            </a:r>
            <a:r>
              <a:rPr lang="cs-CZ" i="1" dirty="0"/>
              <a:t>o </a:t>
            </a:r>
            <a:r>
              <a:rPr lang="cs-CZ" i="1" dirty="0" err="1"/>
              <a:t>dor</a:t>
            </a:r>
            <a:r>
              <a:rPr lang="cs-CZ" i="1" dirty="0"/>
              <a:t>, *o </a:t>
            </a:r>
            <a:r>
              <a:rPr lang="cs-CZ" i="1" dirty="0" err="1"/>
              <a:t>cor</a:t>
            </a:r>
            <a:r>
              <a:rPr lang="cs-CZ" i="1" dirty="0"/>
              <a:t>.</a:t>
            </a:r>
            <a:r>
              <a:rPr lang="cs-CZ" dirty="0"/>
              <a:t> Je třeba zdůraznit, že tyto dialektologické varianty nejsou spisovné. Rod některých substantiv se mění také v průběhu vývoje portugalského jazyka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5215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Diatopické</a:t>
            </a:r>
            <a:r>
              <a:rPr lang="cs-CZ" dirty="0"/>
              <a:t> rozdíly v 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Někdy jsou změny dány také rozdíly mezi evropskou a brazilskou variantou portugalštiny. </a:t>
            </a:r>
          </a:p>
          <a:p>
            <a:r>
              <a:rPr lang="cs-CZ" dirty="0"/>
              <a:t>Například o/a </a:t>
            </a:r>
            <a:r>
              <a:rPr lang="cs-CZ" i="1" dirty="0" err="1"/>
              <a:t>componente</a:t>
            </a:r>
            <a:r>
              <a:rPr lang="cs-CZ" dirty="0"/>
              <a:t> „</a:t>
            </a:r>
            <a:r>
              <a:rPr lang="cs-CZ" i="1" dirty="0"/>
              <a:t>složka, součást, komponent“</a:t>
            </a:r>
            <a:r>
              <a:rPr lang="cs-CZ" dirty="0"/>
              <a:t> je v portugalštině evropské používán nejčastěji v ženském rodě a v mužském rodě je pak jeho použití omezeno na sémantickou oblast industriální. V brazilské portugalštině se naopak vyskytuje pouze v mužském rodě. 					</a:t>
            </a:r>
          </a:p>
          <a:p>
            <a:r>
              <a:rPr lang="cs-CZ" dirty="0"/>
              <a:t> Například podstatné jméno a/a  </a:t>
            </a:r>
            <a:r>
              <a:rPr lang="cs-CZ" i="1" dirty="0" err="1"/>
              <a:t>duche</a:t>
            </a:r>
            <a:r>
              <a:rPr lang="cs-CZ" dirty="0"/>
              <a:t> (z francouzského </a:t>
            </a:r>
            <a:r>
              <a:rPr lang="cs-CZ" i="1" dirty="0" err="1"/>
              <a:t>douche</a:t>
            </a:r>
            <a:r>
              <a:rPr lang="cs-CZ" dirty="0"/>
              <a:t>) je mužského rodu v evropské portugalštině, ale ženského rodu v portugalštině brazilské.  </a:t>
            </a:r>
          </a:p>
          <a:p>
            <a:r>
              <a:rPr lang="cs-CZ" i="1" dirty="0"/>
              <a:t>o/a </a:t>
            </a:r>
            <a:r>
              <a:rPr lang="cs-CZ" i="1" dirty="0" err="1"/>
              <a:t>toillette</a:t>
            </a:r>
            <a:r>
              <a:rPr lang="cs-CZ" dirty="0"/>
              <a:t> je velmi často používáno v Brazílii v mužském rodě ve významu WC, zatímco v portugalštině evropské se toto slovo používá po většinou v rodě ženském a je používáno ve významu úpravy zevnějšku a oblékání si dámské večerní róby, nebo také ve významu toaletního stolku.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215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anglicismů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Co se týče anglicismů, zde stojí za zmínku substantiva </a:t>
            </a:r>
            <a:r>
              <a:rPr lang="cs-CZ" i="1" dirty="0"/>
              <a:t>media</a:t>
            </a:r>
            <a:r>
              <a:rPr lang="cs-CZ" dirty="0"/>
              <a:t> a </a:t>
            </a:r>
            <a:r>
              <a:rPr lang="cs-CZ" i="1" dirty="0"/>
              <a:t>gang</a:t>
            </a:r>
            <a:r>
              <a:rPr lang="cs-CZ" dirty="0"/>
              <a:t>, která byla v brazilské portugalštině upravena na o/a </a:t>
            </a:r>
            <a:r>
              <a:rPr lang="cs-CZ" i="1" dirty="0" err="1"/>
              <a:t>mídia</a:t>
            </a:r>
            <a:r>
              <a:rPr lang="cs-CZ" dirty="0"/>
              <a:t> a </a:t>
            </a:r>
            <a:r>
              <a:rPr lang="cs-CZ" i="1" dirty="0" err="1"/>
              <a:t>gangue</a:t>
            </a:r>
            <a:r>
              <a:rPr lang="cs-CZ" dirty="0"/>
              <a:t> (s cílem zachování stejné výslovnosti). Těm byl přiřazen rod ženský v portugalštině brazilské, zatímco v portugalštině evropské jsou rodu mužského </a:t>
            </a:r>
            <a:r>
              <a:rPr lang="cs-CZ" i="1" dirty="0"/>
              <a:t>(os media</a:t>
            </a:r>
            <a:r>
              <a:rPr lang="cs-CZ" dirty="0"/>
              <a:t>). Podstatné jméno </a:t>
            </a:r>
            <a:r>
              <a:rPr lang="cs-CZ" i="1" dirty="0"/>
              <a:t>omelete</a:t>
            </a:r>
            <a:r>
              <a:rPr lang="cs-CZ" dirty="0"/>
              <a:t> nebo </a:t>
            </a:r>
            <a:r>
              <a:rPr lang="cs-CZ" i="1" dirty="0"/>
              <a:t>omeleta</a:t>
            </a:r>
            <a:r>
              <a:rPr lang="cs-CZ" dirty="0"/>
              <a:t> je v portugalštině evropské používáno v ženském rodě, přestože slovník </a:t>
            </a:r>
            <a:r>
              <a:rPr lang="cs-CZ" i="1" dirty="0" err="1"/>
              <a:t>Dicionário</a:t>
            </a:r>
            <a:r>
              <a:rPr lang="cs-CZ" i="1" dirty="0"/>
              <a:t> </a:t>
            </a:r>
            <a:r>
              <a:rPr lang="cs-CZ" i="1" dirty="0" err="1"/>
              <a:t>Aurélio</a:t>
            </a:r>
            <a:r>
              <a:rPr lang="cs-CZ" dirty="0"/>
              <a:t> u něj uvádí rod mužský.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3970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DCB77-0F55-49DD-97A6-66449AE7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Gramatický rod neologismů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8A0A6-0F89-436C-A083-FD8D46FF4C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Studie: </a:t>
            </a:r>
          </a:p>
          <a:p>
            <a:r>
              <a:rPr lang="cs-CZ" dirty="0" err="1"/>
              <a:t>Covidismos</a:t>
            </a:r>
            <a:r>
              <a:rPr lang="cs-CZ" dirty="0"/>
              <a:t> 1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err="1">
                <a:hlinkClick r:id="rId2"/>
              </a:rPr>
              <a:t>is.muni.cz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auth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publication</a:t>
            </a:r>
            <a:r>
              <a:rPr lang="cs-CZ" dirty="0">
                <a:hlinkClick r:id="rId2"/>
              </a:rPr>
              <a:t>/1789238/</a:t>
            </a:r>
            <a:r>
              <a:rPr lang="cs-CZ" dirty="0" err="1">
                <a:hlinkClick r:id="rId2"/>
              </a:rPr>
              <a:t>1_EtudesRomanesDeBrno_51</a:t>
            </a:r>
            <a:r>
              <a:rPr lang="cs-CZ" dirty="0">
                <a:hlinkClick r:id="rId2"/>
              </a:rPr>
              <a:t>-2021-</a:t>
            </a:r>
            <a:r>
              <a:rPr lang="cs-CZ" dirty="0" err="1">
                <a:hlinkClick r:id="rId2"/>
              </a:rPr>
              <a:t>1_8.pdf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Covidismos</a:t>
            </a:r>
            <a:r>
              <a:rPr lang="cs-CZ" dirty="0"/>
              <a:t> 2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digilib.phil.muni.cz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sites</a:t>
            </a:r>
            <a:r>
              <a:rPr lang="cs-CZ" dirty="0">
                <a:hlinkClick r:id="rId3"/>
              </a:rPr>
              <a:t>/default/</a:t>
            </a:r>
            <a:r>
              <a:rPr lang="cs-CZ" dirty="0" err="1">
                <a:hlinkClick r:id="rId3"/>
              </a:rPr>
              <a:t>files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pdf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145198.pdf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5480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65CD7-933A-824C-B85E-63B0E7EB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Vyplňte anonymní dotazník spokojenosti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pt-PT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C8FE77-3F47-06E5-BB0F-3A6ED1A8030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78045" y="1660338"/>
            <a:ext cx="4351397" cy="4305673"/>
          </a:xfrm>
        </p:spPr>
      </p:pic>
    </p:spTree>
    <p:extLst>
      <p:ext uri="{BB962C8B-B14F-4D97-AF65-F5344CB8AC3E}">
        <p14:creationId xmlns:p14="http://schemas.microsoft.com/office/powerpoint/2010/main" val="487153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8A523-F493-406F-9857-381BAF4B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Terminologie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9A49B-1803-4043-9AD4-2D68EF39BF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7382" y="1556792"/>
            <a:ext cx="8503920" cy="4572000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podstatná jména		</a:t>
            </a:r>
            <a:r>
              <a:rPr lang="cs-CZ" dirty="0" err="1"/>
              <a:t>substantivos</a:t>
            </a:r>
            <a:endParaRPr lang="cs-CZ" dirty="0"/>
          </a:p>
          <a:p>
            <a:r>
              <a:rPr lang="cs-CZ" dirty="0"/>
              <a:t>jména obecná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comuns</a:t>
            </a:r>
            <a:r>
              <a:rPr lang="cs-CZ" dirty="0"/>
              <a:t> </a:t>
            </a:r>
          </a:p>
          <a:p>
            <a:r>
              <a:rPr lang="cs-CZ" dirty="0"/>
              <a:t>jména vlastní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próprios</a:t>
            </a:r>
            <a:r>
              <a:rPr lang="cs-CZ" dirty="0"/>
              <a:t> </a:t>
            </a:r>
          </a:p>
          <a:p>
            <a:r>
              <a:rPr lang="cs-CZ" dirty="0"/>
              <a:t>jména konkrétní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concretos</a:t>
            </a:r>
            <a:r>
              <a:rPr lang="cs-CZ" dirty="0"/>
              <a:t>   					</a:t>
            </a:r>
          </a:p>
          <a:p>
            <a:r>
              <a:rPr lang="cs-CZ" dirty="0"/>
              <a:t>jména abstraktní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abstratos</a:t>
            </a:r>
            <a:r>
              <a:rPr lang="cs-CZ" dirty="0"/>
              <a:t>   </a:t>
            </a:r>
          </a:p>
          <a:p>
            <a:r>
              <a:rPr lang="cs-CZ" dirty="0"/>
              <a:t>rod			</a:t>
            </a:r>
            <a:r>
              <a:rPr lang="cs-CZ" dirty="0" err="1"/>
              <a:t>género</a:t>
            </a:r>
            <a:endParaRPr lang="cs-CZ" dirty="0"/>
          </a:p>
          <a:p>
            <a:r>
              <a:rPr lang="cs-CZ" dirty="0"/>
              <a:t>rod ženský		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feminino</a:t>
            </a:r>
            <a:endParaRPr lang="cs-CZ" dirty="0"/>
          </a:p>
          <a:p>
            <a:r>
              <a:rPr lang="cs-CZ" dirty="0"/>
              <a:t>rod mužský		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masculino</a:t>
            </a:r>
            <a:endParaRPr lang="cs-CZ" dirty="0"/>
          </a:p>
          <a:p>
            <a:r>
              <a:rPr lang="cs-CZ" dirty="0"/>
              <a:t>přechylování		</a:t>
            </a:r>
            <a:r>
              <a:rPr lang="cs-CZ" dirty="0" err="1"/>
              <a:t>moção</a:t>
            </a:r>
            <a:r>
              <a:rPr lang="cs-CZ" dirty="0"/>
              <a:t>, </a:t>
            </a:r>
            <a:r>
              <a:rPr lang="cs-CZ" dirty="0" err="1"/>
              <a:t>formação</a:t>
            </a:r>
            <a:r>
              <a:rPr lang="cs-CZ" dirty="0"/>
              <a:t> do </a:t>
            </a:r>
            <a:r>
              <a:rPr lang="cs-CZ" dirty="0" err="1"/>
              <a:t>feminino</a:t>
            </a:r>
            <a:endParaRPr lang="cs-CZ" dirty="0"/>
          </a:p>
          <a:p>
            <a:r>
              <a:rPr lang="cs-CZ" dirty="0" err="1"/>
              <a:t>singularia</a:t>
            </a:r>
            <a:r>
              <a:rPr lang="cs-CZ" dirty="0"/>
              <a:t> tantum 		</a:t>
            </a:r>
            <a:r>
              <a:rPr lang="cs-CZ" dirty="0" err="1"/>
              <a:t>singularia</a:t>
            </a:r>
            <a:r>
              <a:rPr lang="cs-CZ" dirty="0"/>
              <a:t> tantum </a:t>
            </a:r>
          </a:p>
          <a:p>
            <a:r>
              <a:rPr lang="cs-CZ" dirty="0"/>
              <a:t>pluralia tantum		pluralia tantum</a:t>
            </a:r>
          </a:p>
          <a:p>
            <a:r>
              <a:rPr lang="cs-CZ" dirty="0"/>
              <a:t>hromadná substantiva	</a:t>
            </a:r>
            <a:r>
              <a:rPr lang="cs-CZ" dirty="0" err="1"/>
              <a:t>colectivos</a:t>
            </a:r>
            <a:endParaRPr lang="cs-CZ" dirty="0"/>
          </a:p>
          <a:p>
            <a:r>
              <a:rPr lang="cs-CZ" dirty="0"/>
              <a:t>počitatelné jména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descontínuos</a:t>
            </a:r>
            <a:endParaRPr lang="cs-CZ" dirty="0"/>
          </a:p>
          <a:p>
            <a:r>
              <a:rPr lang="cs-CZ" dirty="0"/>
              <a:t>nepočitatelná jména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contínuos</a:t>
            </a:r>
            <a:endParaRPr lang="cs-CZ" dirty="0"/>
          </a:p>
          <a:p>
            <a:r>
              <a:rPr lang="cs-CZ" dirty="0"/>
              <a:t>pád			</a:t>
            </a:r>
            <a:r>
              <a:rPr lang="cs-CZ" dirty="0" err="1"/>
              <a:t>caso</a:t>
            </a:r>
            <a:r>
              <a:rPr lang="cs-CZ" dirty="0"/>
              <a:t> </a:t>
            </a:r>
          </a:p>
          <a:p>
            <a:r>
              <a:rPr lang="cs-CZ" dirty="0"/>
              <a:t>nominativ		nominativo					</a:t>
            </a:r>
          </a:p>
          <a:p>
            <a:r>
              <a:rPr lang="cs-CZ" dirty="0"/>
              <a:t>genitiv			</a:t>
            </a:r>
            <a:r>
              <a:rPr lang="cs-CZ" dirty="0" err="1"/>
              <a:t>genitivo</a:t>
            </a:r>
            <a:r>
              <a:rPr lang="cs-CZ" dirty="0"/>
              <a:t>						</a:t>
            </a:r>
          </a:p>
          <a:p>
            <a:r>
              <a:rPr lang="cs-CZ" dirty="0"/>
              <a:t>dativ			</a:t>
            </a:r>
            <a:r>
              <a:rPr lang="cs-CZ" dirty="0" err="1"/>
              <a:t>dativo</a:t>
            </a:r>
            <a:r>
              <a:rPr lang="cs-CZ" dirty="0"/>
              <a:t>						</a:t>
            </a:r>
          </a:p>
          <a:p>
            <a:r>
              <a:rPr lang="cs-CZ" dirty="0"/>
              <a:t>akuzativ			</a:t>
            </a:r>
            <a:r>
              <a:rPr lang="cs-CZ" dirty="0" err="1"/>
              <a:t>acusativo</a:t>
            </a:r>
            <a:r>
              <a:rPr lang="cs-CZ" dirty="0"/>
              <a:t>		 </a:t>
            </a:r>
          </a:p>
          <a:p>
            <a:r>
              <a:rPr lang="cs-CZ" dirty="0"/>
              <a:t>objektiv, </a:t>
            </a:r>
            <a:r>
              <a:rPr lang="cs-CZ" dirty="0" err="1"/>
              <a:t>cirkumstantiv</a:t>
            </a:r>
            <a:r>
              <a:rPr lang="cs-CZ" dirty="0"/>
              <a:t>	</a:t>
            </a:r>
            <a:r>
              <a:rPr lang="cs-CZ" dirty="0" err="1"/>
              <a:t>oblíquo</a:t>
            </a:r>
            <a:r>
              <a:rPr lang="cs-CZ" dirty="0"/>
              <a:t>						</a:t>
            </a:r>
          </a:p>
          <a:p>
            <a:r>
              <a:rPr lang="cs-CZ" dirty="0"/>
              <a:t>vokativ			</a:t>
            </a:r>
            <a:r>
              <a:rPr lang="cs-CZ" dirty="0" err="1"/>
              <a:t>vocativo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7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životnosti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Gramatická </a:t>
            </a:r>
            <a:r>
              <a:rPr lang="cs-CZ" b="1" dirty="0"/>
              <a:t>kategorie syntakticky nezávislá</a:t>
            </a:r>
            <a:r>
              <a:rPr lang="cs-CZ" dirty="0"/>
              <a:t>; u substantiv primárně chápaná v užším smyslu než biologická živost; zahrnuje jména osob a zvířat, nikoli jména rostlin. </a:t>
            </a:r>
          </a:p>
          <a:p>
            <a:pPr algn="just"/>
            <a:r>
              <a:rPr lang="cs-CZ" dirty="0"/>
              <a:t>K dělení na životná a neživotná substantiva došlo v dobách, kdy vznikaly </a:t>
            </a:r>
            <a:r>
              <a:rPr lang="cs-CZ" b="1" dirty="0"/>
              <a:t>primitivní náboženské představy </a:t>
            </a:r>
            <a:r>
              <a:rPr lang="cs-CZ" dirty="0"/>
              <a:t>(animismus, </a:t>
            </a:r>
            <a:r>
              <a:rPr lang="cs-CZ" i="1" dirty="0"/>
              <a:t>fetišismus</a:t>
            </a:r>
            <a:r>
              <a:rPr lang="cs-CZ" dirty="0"/>
              <a:t>). Ty byly podle něj také důvodem toho, „že i některé názvy věcí byly zařazeny do třídy životných. </a:t>
            </a:r>
          </a:p>
          <a:p>
            <a:r>
              <a:rPr lang="cs-CZ" dirty="0"/>
              <a:t>S </a:t>
            </a:r>
            <a:r>
              <a:rPr lang="cs-CZ" b="1" dirty="0"/>
              <a:t>postavením ženy </a:t>
            </a:r>
            <a:r>
              <a:rPr lang="cs-CZ" dirty="0"/>
              <a:t>v patriarchální rodině pak zřejmě souvisí i to, že v některých východoafrických jazycích jsou názvy velkých věcí rodu mužského, názvy malých věcí rodu ženského.“</a:t>
            </a:r>
          </a:p>
          <a:p>
            <a:r>
              <a:rPr lang="cs-CZ" dirty="0"/>
              <a:t>V průběhu dalšího vývoje jazyků se stupňovala </a:t>
            </a:r>
            <a:r>
              <a:rPr lang="cs-CZ" b="1" dirty="0"/>
              <a:t>formalizace rodu </a:t>
            </a:r>
            <a:r>
              <a:rPr lang="cs-CZ" dirty="0"/>
              <a:t>substantiv (neživotná maskulina a feminina – stůl, židle, apod.), jejímž dovršením bylo </a:t>
            </a:r>
            <a:r>
              <a:rPr lang="cs-CZ" b="1" dirty="0"/>
              <a:t>uplatnění kategorie rodu u adjektiv – </a:t>
            </a:r>
            <a:r>
              <a:rPr lang="cs-CZ" dirty="0"/>
              <a:t>jako nástroje gramatické shody. </a:t>
            </a:r>
          </a:p>
          <a:p>
            <a:r>
              <a:rPr lang="cs-CZ" dirty="0"/>
              <a:t>Jen v jazycích, kde takováto shoda existuje, je možno mluvit o rodu jako o gramatické kategorii.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0792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</a:t>
            </a:r>
            <a:r>
              <a:rPr lang="cs-CZ" b="1" dirty="0"/>
              <a:t>Doplňte člen v mužském či ženském rodě u následujících substantiv:</a:t>
            </a:r>
            <a:endParaRPr lang="cs-CZ" dirty="0"/>
          </a:p>
          <a:p>
            <a:r>
              <a:rPr lang="cs-CZ" dirty="0"/>
              <a:t>…….</a:t>
            </a:r>
            <a:r>
              <a:rPr lang="cs-CZ" dirty="0" err="1"/>
              <a:t>tribo</a:t>
            </a:r>
            <a:r>
              <a:rPr lang="cs-CZ" dirty="0"/>
              <a:t>, …….</a:t>
            </a:r>
            <a:r>
              <a:rPr lang="cs-CZ" dirty="0" err="1"/>
              <a:t>sé</a:t>
            </a:r>
            <a:r>
              <a:rPr lang="cs-CZ" dirty="0"/>
              <a:t>, …….</a:t>
            </a:r>
            <a:r>
              <a:rPr lang="cs-CZ" dirty="0" err="1"/>
              <a:t>velhice</a:t>
            </a:r>
            <a:r>
              <a:rPr lang="cs-CZ" dirty="0"/>
              <a:t>, …….</a:t>
            </a:r>
            <a:r>
              <a:rPr lang="cs-CZ" dirty="0" err="1"/>
              <a:t>chá</a:t>
            </a:r>
            <a:r>
              <a:rPr lang="cs-CZ" dirty="0"/>
              <a:t>, …….</a:t>
            </a:r>
            <a:r>
              <a:rPr lang="cs-CZ" dirty="0" err="1"/>
              <a:t>herói</a:t>
            </a:r>
            <a:r>
              <a:rPr lang="cs-CZ" dirty="0"/>
              <a:t>, …….</a:t>
            </a:r>
            <a:r>
              <a:rPr lang="cs-CZ" dirty="0" err="1"/>
              <a:t>lã</a:t>
            </a:r>
            <a:r>
              <a:rPr lang="cs-CZ" dirty="0"/>
              <a:t>, …….</a:t>
            </a:r>
            <a:r>
              <a:rPr lang="cs-CZ" dirty="0" err="1"/>
              <a:t>árvore</a:t>
            </a:r>
            <a:r>
              <a:rPr lang="cs-CZ" dirty="0"/>
              <a:t>, …….</a:t>
            </a:r>
            <a:r>
              <a:rPr lang="cs-CZ" dirty="0" err="1"/>
              <a:t>lume</a:t>
            </a:r>
            <a:r>
              <a:rPr lang="cs-CZ" dirty="0"/>
              <a:t>, …….vale, …….</a:t>
            </a:r>
            <a:r>
              <a:rPr lang="cs-CZ" dirty="0" err="1"/>
              <a:t>diploma</a:t>
            </a:r>
            <a:r>
              <a:rPr lang="cs-CZ" dirty="0"/>
              <a:t>, …….</a:t>
            </a:r>
            <a:r>
              <a:rPr lang="cs-CZ" dirty="0" err="1"/>
              <a:t>programa</a:t>
            </a:r>
            <a:r>
              <a:rPr lang="cs-CZ" dirty="0"/>
              <a:t>, …….</a:t>
            </a:r>
            <a:r>
              <a:rPr lang="cs-CZ" dirty="0" err="1"/>
              <a:t>chaminé</a:t>
            </a:r>
            <a:r>
              <a:rPr lang="cs-CZ" dirty="0"/>
              <a:t>, …….</a:t>
            </a:r>
            <a:r>
              <a:rPr lang="cs-CZ" dirty="0" err="1"/>
              <a:t>fome</a:t>
            </a:r>
            <a:r>
              <a:rPr lang="cs-CZ" dirty="0"/>
              <a:t>, …….</a:t>
            </a:r>
            <a:r>
              <a:rPr lang="cs-CZ" dirty="0" err="1"/>
              <a:t>cor</a:t>
            </a:r>
            <a:r>
              <a:rPr lang="cs-CZ" dirty="0"/>
              <a:t>, …….foto, …….</a:t>
            </a:r>
            <a:r>
              <a:rPr lang="cs-CZ" dirty="0" err="1"/>
              <a:t>sofá</a:t>
            </a:r>
            <a:r>
              <a:rPr lang="cs-CZ" dirty="0"/>
              <a:t>, …….</a:t>
            </a:r>
            <a:r>
              <a:rPr lang="cs-CZ" dirty="0" err="1"/>
              <a:t>sangue</a:t>
            </a:r>
            <a:r>
              <a:rPr lang="cs-CZ" dirty="0"/>
              <a:t>, …….dieta, …….</a:t>
            </a:r>
            <a:r>
              <a:rPr lang="cs-CZ" dirty="0" err="1"/>
              <a:t>jardim</a:t>
            </a:r>
            <a:r>
              <a:rPr lang="cs-CZ" dirty="0"/>
              <a:t>, …….</a:t>
            </a:r>
            <a:r>
              <a:rPr lang="cs-CZ" dirty="0" err="1"/>
              <a:t>carro</a:t>
            </a:r>
            <a:r>
              <a:rPr lang="cs-CZ" dirty="0"/>
              <a:t>, …….</a:t>
            </a:r>
            <a:r>
              <a:rPr lang="cs-CZ" dirty="0" err="1"/>
              <a:t>comboio</a:t>
            </a:r>
            <a:r>
              <a:rPr lang="cs-CZ" dirty="0"/>
              <a:t>, …….</a:t>
            </a:r>
            <a:r>
              <a:rPr lang="cs-CZ" dirty="0" err="1"/>
              <a:t>viagem</a:t>
            </a:r>
            <a:r>
              <a:rPr lang="cs-CZ" dirty="0"/>
              <a:t>, …….</a:t>
            </a:r>
            <a:r>
              <a:rPr lang="cs-CZ" dirty="0" err="1"/>
              <a:t>chave</a:t>
            </a:r>
            <a:r>
              <a:rPr lang="cs-CZ" dirty="0"/>
              <a:t>, …….fantasma, …….</a:t>
            </a:r>
            <a:r>
              <a:rPr lang="cs-CZ" dirty="0" err="1"/>
              <a:t>feijão</a:t>
            </a:r>
            <a:r>
              <a:rPr lang="cs-CZ" dirty="0"/>
              <a:t>, …….</a:t>
            </a:r>
            <a:r>
              <a:rPr lang="cs-CZ" dirty="0" err="1"/>
              <a:t>vulcão</a:t>
            </a:r>
            <a:r>
              <a:rPr lang="cs-CZ" dirty="0"/>
              <a:t>, …….</a:t>
            </a:r>
            <a:r>
              <a:rPr lang="cs-CZ" dirty="0" err="1"/>
              <a:t>operação</a:t>
            </a:r>
            <a:r>
              <a:rPr lang="cs-CZ" dirty="0"/>
              <a:t>, …….</a:t>
            </a:r>
            <a:r>
              <a:rPr lang="cs-CZ" dirty="0" err="1"/>
              <a:t>cidadã</a:t>
            </a:r>
            <a:r>
              <a:rPr lang="cs-CZ" dirty="0"/>
              <a:t>, …….</a:t>
            </a:r>
            <a:r>
              <a:rPr lang="cs-CZ" dirty="0" err="1"/>
              <a:t>profeta</a:t>
            </a:r>
            <a:r>
              <a:rPr lang="cs-CZ" dirty="0"/>
              <a:t>, …….</a:t>
            </a:r>
            <a:r>
              <a:rPr lang="cs-CZ" dirty="0" err="1"/>
              <a:t>boi</a:t>
            </a:r>
            <a:r>
              <a:rPr lang="cs-CZ" dirty="0"/>
              <a:t>, …….</a:t>
            </a:r>
            <a:r>
              <a:rPr lang="cs-CZ" dirty="0" err="1"/>
              <a:t>irmã</a:t>
            </a:r>
            <a:r>
              <a:rPr lang="cs-CZ" dirty="0"/>
              <a:t>, …….</a:t>
            </a:r>
            <a:r>
              <a:rPr lang="cs-CZ" dirty="0" err="1"/>
              <a:t>cirurgiã</a:t>
            </a:r>
            <a:r>
              <a:rPr lang="cs-CZ" dirty="0"/>
              <a:t>, …….</a:t>
            </a:r>
            <a:r>
              <a:rPr lang="cs-CZ" dirty="0" err="1"/>
              <a:t>actriz</a:t>
            </a:r>
            <a:r>
              <a:rPr lang="cs-CZ" dirty="0"/>
              <a:t>, …….</a:t>
            </a:r>
            <a:r>
              <a:rPr lang="cs-CZ" dirty="0" err="1"/>
              <a:t>avó</a:t>
            </a:r>
            <a:r>
              <a:rPr lang="cs-CZ" dirty="0"/>
              <a:t>, …….</a:t>
            </a:r>
            <a:r>
              <a:rPr lang="cs-CZ" dirty="0" err="1"/>
              <a:t>ordem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530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 -chave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tribo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sé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velhice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chá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herói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lã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árvore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lume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vale,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diploma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programa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chaminé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fome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cor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foto,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sofá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sangue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dieta,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jardim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carro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comboio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viagem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chave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fantasma,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feijão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vulcão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operação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cidadã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profeta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boi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irmã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cirurgiã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actriz</a:t>
            </a:r>
            <a:r>
              <a:rPr lang="cs-CZ" dirty="0"/>
              <a:t>,</a:t>
            </a:r>
            <a:r>
              <a:rPr lang="cs-CZ" b="1" dirty="0"/>
              <a:t> a</a:t>
            </a:r>
            <a:r>
              <a:rPr lang="cs-CZ" dirty="0"/>
              <a:t> </a:t>
            </a:r>
            <a:r>
              <a:rPr lang="cs-CZ" dirty="0" err="1"/>
              <a:t>avó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ordem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1217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Vytvořte ženský rod od následujících substantiv: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87C1126-4853-4167-981B-B004ABC1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20947"/>
              </p:ext>
            </p:extLst>
          </p:nvPr>
        </p:nvGraphicFramePr>
        <p:xfrm>
          <a:off x="539552" y="2492896"/>
          <a:ext cx="6696744" cy="352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val="2710382049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1391538098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629950749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1049124494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doutor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frade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9298952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actor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poeta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1069196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vendedor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ladrão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1747802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judeu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rei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5441795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europeu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herói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01961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leão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rapaz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9818151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alemão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avô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848128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cidadão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tigre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2265438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cliente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05446775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príncipe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galo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7955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65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56592"/>
            <a:ext cx="8534400" cy="758952"/>
          </a:xfrm>
        </p:spPr>
        <p:txBody>
          <a:bodyPr>
            <a:noAutofit/>
          </a:bodyPr>
          <a:lstStyle/>
          <a:p>
            <a:r>
              <a:rPr lang="pt-PT" sz="4000" dirty="0"/>
              <a:t>Exercícios -chave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55040"/>
            <a:ext cx="8503920" cy="4572000"/>
          </a:xfrm>
        </p:spPr>
        <p:txBody>
          <a:bodyPr>
            <a:normAutofit/>
          </a:bodyPr>
          <a:lstStyle/>
          <a:p>
            <a:r>
              <a:rPr lang="pt-PT" sz="3200" b="1" dirty="0"/>
              <a:t> </a:t>
            </a:r>
            <a:endParaRPr lang="cs-CZ" sz="3200" dirty="0"/>
          </a:p>
          <a:p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71BF19B-5AD6-440F-83B2-D80DB32A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56137"/>
              </p:ext>
            </p:extLst>
          </p:nvPr>
        </p:nvGraphicFramePr>
        <p:xfrm>
          <a:off x="755576" y="2060848"/>
          <a:ext cx="7272808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31601376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597866462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0357545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320416787"/>
                    </a:ext>
                  </a:extLst>
                </a:gridCol>
              </a:tblGrid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doutor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doutora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frade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freira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4397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a(c)tor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a(c)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triz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poeta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poetisa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52839"/>
                  </a:ext>
                </a:extLst>
              </a:tr>
              <a:tr h="542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vendedor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vendedora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ladrão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, 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ladrona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4614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judeu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judia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rei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rainha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92357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europeu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europeia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herói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heroína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0131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leão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leoa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rapaz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rapariga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39551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alemão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alemã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avô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avó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9605"/>
                  </a:ext>
                </a:extLst>
              </a:tr>
              <a:tr h="6589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cidadão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cidadã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tigre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tigre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fêmea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 (a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tigresa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22134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cliente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cliente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cadela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89336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príncipe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princesa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galo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galinha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0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334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 </a:t>
            </a:r>
            <a:r>
              <a:rPr lang="cs-CZ" sz="2400" b="1" dirty="0"/>
              <a:t>Určete, která slova jsou diminutivní a která augmentativní.  </a:t>
            </a:r>
            <a:endParaRPr lang="cs-CZ" sz="2400" dirty="0"/>
          </a:p>
          <a:p>
            <a:r>
              <a:rPr lang="cs-CZ" sz="2400" b="1" dirty="0"/>
              <a:t> </a:t>
            </a:r>
            <a:endParaRPr lang="cs-CZ" sz="2400" dirty="0"/>
          </a:p>
          <a:p>
            <a:pPr algn="just"/>
            <a:r>
              <a:rPr lang="cs-CZ" sz="2400" b="1" dirty="0" err="1"/>
              <a:t>rapaz→</a:t>
            </a:r>
            <a:r>
              <a:rPr lang="cs-CZ" sz="2400" dirty="0" err="1"/>
              <a:t>rapazote,f</a:t>
            </a:r>
            <a:r>
              <a:rPr lang="cs-CZ" sz="2400" b="1" dirty="0" err="1"/>
              <a:t>aca→</a:t>
            </a:r>
            <a:r>
              <a:rPr lang="cs-CZ" sz="2400" dirty="0" err="1"/>
              <a:t>facalhão</a:t>
            </a:r>
            <a:r>
              <a:rPr lang="cs-CZ" sz="2400" dirty="0"/>
              <a:t>, </a:t>
            </a:r>
            <a:r>
              <a:rPr lang="pt-PT" sz="2400" dirty="0"/>
              <a:t>p</a:t>
            </a:r>
            <a:r>
              <a:rPr lang="cs-CZ" sz="2400" b="1" dirty="0" err="1"/>
              <a:t>apel→</a:t>
            </a:r>
            <a:r>
              <a:rPr lang="cs-CZ" sz="2400" dirty="0" err="1"/>
              <a:t>papelinho</a:t>
            </a:r>
            <a:r>
              <a:rPr lang="cs-CZ" sz="2400" dirty="0"/>
              <a:t>, </a:t>
            </a:r>
            <a:r>
              <a:rPr lang="cs-CZ" sz="2400" dirty="0" err="1"/>
              <a:t>s</a:t>
            </a:r>
            <a:r>
              <a:rPr lang="cs-CZ" sz="2400" b="1" dirty="0" err="1"/>
              <a:t>olteira→</a:t>
            </a:r>
            <a:r>
              <a:rPr lang="cs-CZ" sz="2400" dirty="0" err="1"/>
              <a:t>solteirona</a:t>
            </a:r>
            <a:r>
              <a:rPr lang="cs-CZ" sz="2400" dirty="0"/>
              <a:t>, </a:t>
            </a:r>
            <a:r>
              <a:rPr lang="cs-CZ" sz="2400" b="1" dirty="0" err="1"/>
              <a:t>burro→</a:t>
            </a:r>
            <a:r>
              <a:rPr lang="cs-CZ" sz="2400" dirty="0" err="1"/>
              <a:t>burrico,</a:t>
            </a:r>
            <a:r>
              <a:rPr lang="cs-CZ" sz="2400" b="1" dirty="0" err="1"/>
              <a:t>folha</a:t>
            </a:r>
            <a:r>
              <a:rPr lang="cs-CZ" sz="2400" b="1" dirty="0"/>
              <a:t>→ </a:t>
            </a:r>
            <a:r>
              <a:rPr lang="cs-CZ" sz="2400" dirty="0" err="1"/>
              <a:t>folhete</a:t>
            </a:r>
            <a:r>
              <a:rPr lang="cs-CZ" sz="2400" dirty="0"/>
              <a:t>, </a:t>
            </a:r>
            <a:r>
              <a:rPr lang="cs-CZ" sz="2400" b="1" dirty="0"/>
              <a:t>drama→</a:t>
            </a:r>
            <a:r>
              <a:rPr lang="cs-CZ" sz="2400" dirty="0"/>
              <a:t>dramalhão,c</a:t>
            </a:r>
            <a:r>
              <a:rPr lang="cs-CZ" sz="2400" b="1" dirty="0"/>
              <a:t>hapéu→</a:t>
            </a:r>
            <a:r>
              <a:rPr lang="cs-CZ" sz="2400" dirty="0"/>
              <a:t>chapelão,</a:t>
            </a:r>
            <a:r>
              <a:rPr lang="cs-CZ" sz="2400" b="1" dirty="0"/>
              <a:t>chuva→</a:t>
            </a:r>
            <a:r>
              <a:rPr lang="cs-CZ" sz="2400" dirty="0"/>
              <a:t>chuvisco,r</a:t>
            </a:r>
            <a:r>
              <a:rPr lang="cs-CZ" sz="2400" b="1" dirty="0"/>
              <a:t>io→</a:t>
            </a:r>
            <a:r>
              <a:rPr lang="cs-CZ" sz="2400" dirty="0"/>
              <a:t>riacho,</a:t>
            </a:r>
            <a:r>
              <a:rPr lang="cs-CZ" sz="2400" b="1" dirty="0"/>
              <a:t>globo→</a:t>
            </a:r>
            <a:r>
              <a:rPr lang="cs-CZ" sz="2400" dirty="0"/>
              <a:t>glóbulo,j</a:t>
            </a:r>
            <a:r>
              <a:rPr lang="cs-CZ" sz="2400" b="1" dirty="0"/>
              <a:t>anela→</a:t>
            </a:r>
            <a:r>
              <a:rPr lang="cs-CZ" sz="2400" dirty="0"/>
              <a:t>janelinha,</a:t>
            </a:r>
            <a:r>
              <a:rPr lang="cs-CZ" sz="2400" b="1" dirty="0"/>
              <a:t>rua→</a:t>
            </a:r>
            <a:r>
              <a:rPr lang="cs-CZ" sz="2400" dirty="0"/>
              <a:t>ruela, </a:t>
            </a:r>
            <a:r>
              <a:rPr lang="cs-CZ" sz="2400" dirty="0" err="1"/>
              <a:t>p</a:t>
            </a:r>
            <a:r>
              <a:rPr lang="cs-CZ" sz="2400" b="1" dirty="0" err="1"/>
              <a:t>orta→</a:t>
            </a:r>
            <a:r>
              <a:rPr lang="cs-CZ" sz="2400" dirty="0" err="1"/>
              <a:t>portão</a:t>
            </a:r>
            <a:r>
              <a:rPr lang="cs-CZ" sz="2400" dirty="0"/>
              <a:t>, </a:t>
            </a:r>
            <a:r>
              <a:rPr lang="cs-CZ" sz="2400" dirty="0" err="1"/>
              <a:t>g</a:t>
            </a:r>
            <a:r>
              <a:rPr lang="cs-CZ" sz="2400" b="1" dirty="0" err="1"/>
              <a:t>rão→</a:t>
            </a:r>
            <a:r>
              <a:rPr lang="cs-CZ" sz="2400" dirty="0" err="1"/>
              <a:t>grânulo</a:t>
            </a:r>
            <a:r>
              <a:rPr lang="cs-CZ" sz="2400" dirty="0"/>
              <a:t>, </a:t>
            </a:r>
            <a:r>
              <a:rPr lang="cs-CZ" sz="2400" dirty="0" err="1"/>
              <a:t>s</a:t>
            </a:r>
            <a:r>
              <a:rPr lang="cs-CZ" sz="2400" b="1" dirty="0" err="1"/>
              <a:t>ala</a:t>
            </a:r>
            <a:r>
              <a:rPr lang="cs-CZ" sz="2400" b="1" dirty="0"/>
              <a:t>→</a:t>
            </a:r>
            <a:r>
              <a:rPr lang="cs-CZ" sz="2400" dirty="0"/>
              <a:t>	</a:t>
            </a:r>
            <a:r>
              <a:rPr lang="cs-CZ" sz="2400" dirty="0" err="1"/>
              <a:t>salão</a:t>
            </a:r>
            <a:r>
              <a:rPr lang="cs-CZ" sz="2400" dirty="0"/>
              <a:t>,</a:t>
            </a:r>
            <a:r>
              <a:rPr lang="pt-PT" sz="2400" dirty="0"/>
              <a:t> </a:t>
            </a:r>
            <a:r>
              <a:rPr lang="cs-CZ" sz="2400" dirty="0" err="1"/>
              <a:t>v</a:t>
            </a:r>
            <a:r>
              <a:rPr lang="cs-CZ" sz="2400" b="1" dirty="0" err="1"/>
              <a:t>oz→</a:t>
            </a:r>
            <a:r>
              <a:rPr lang="cs-CZ" sz="2400" dirty="0" err="1"/>
              <a:t>vozeirão</a:t>
            </a:r>
            <a:r>
              <a:rPr lang="cs-CZ" sz="2400" dirty="0"/>
              <a:t>, </a:t>
            </a:r>
            <a:r>
              <a:rPr lang="cs-CZ" sz="2400" dirty="0" err="1"/>
              <a:t>d</a:t>
            </a:r>
            <a:r>
              <a:rPr lang="cs-CZ" sz="2400" b="1" dirty="0" err="1"/>
              <a:t>iabo→</a:t>
            </a:r>
            <a:r>
              <a:rPr lang="cs-CZ" sz="2400" dirty="0" err="1"/>
              <a:t>diabrete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gato→</a:t>
            </a:r>
            <a:r>
              <a:rPr lang="cs-CZ" sz="2400" dirty="0" err="1"/>
              <a:t>gatarrão</a:t>
            </a:r>
            <a:r>
              <a:rPr lang="cs-CZ" sz="2400" dirty="0"/>
              <a:t>,</a:t>
            </a:r>
            <a:r>
              <a:rPr lang="pt-PT" sz="2400" dirty="0"/>
              <a:t> </a:t>
            </a:r>
            <a:r>
              <a:rPr lang="cs-CZ" sz="2400" b="1" dirty="0" err="1"/>
              <a:t>café→</a:t>
            </a:r>
            <a:r>
              <a:rPr lang="cs-CZ" sz="2400" dirty="0" err="1"/>
              <a:t>cafezito</a:t>
            </a:r>
            <a:r>
              <a:rPr lang="cs-CZ" sz="2400" dirty="0"/>
              <a:t>. 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14675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753AF-25AE-4D14-A637-F1724BA3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 - chave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2201A-EB5A-4772-BE0A-6B2EF8320A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rapaz→</a:t>
            </a:r>
            <a:r>
              <a:rPr lang="cs-CZ" dirty="0" err="1"/>
              <a:t>rapazote</a:t>
            </a:r>
            <a:r>
              <a:rPr lang="cs-CZ" b="1" dirty="0"/>
              <a:t>(D)</a:t>
            </a:r>
            <a:r>
              <a:rPr lang="cs-CZ" dirty="0"/>
              <a:t>,  </a:t>
            </a:r>
            <a:r>
              <a:rPr lang="cs-CZ" dirty="0" err="1"/>
              <a:t>f</a:t>
            </a:r>
            <a:r>
              <a:rPr lang="cs-CZ" b="1" dirty="0" err="1"/>
              <a:t>aca→</a:t>
            </a:r>
            <a:r>
              <a:rPr lang="cs-CZ" dirty="0" err="1"/>
              <a:t>facalhão</a:t>
            </a:r>
            <a:r>
              <a:rPr lang="cs-CZ" b="1" dirty="0"/>
              <a:t>(A), </a:t>
            </a:r>
            <a:r>
              <a:rPr lang="cs-CZ" dirty="0"/>
              <a:t> </a:t>
            </a:r>
            <a:r>
              <a:rPr lang="cs-CZ" b="1" dirty="0" err="1"/>
              <a:t>papel→</a:t>
            </a:r>
            <a:r>
              <a:rPr lang="cs-CZ" dirty="0" err="1"/>
              <a:t>papelinho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s</a:t>
            </a:r>
            <a:r>
              <a:rPr lang="cs-CZ" b="1" dirty="0" err="1"/>
              <a:t>olteira→</a:t>
            </a:r>
            <a:r>
              <a:rPr lang="cs-CZ" dirty="0" err="1"/>
              <a:t>solteirona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b="1" dirty="0" err="1"/>
              <a:t>burro→</a:t>
            </a:r>
            <a:r>
              <a:rPr lang="cs-CZ" dirty="0" err="1"/>
              <a:t>burrico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folha→</a:t>
            </a:r>
            <a:r>
              <a:rPr lang="cs-CZ" dirty="0" err="1"/>
              <a:t>folhete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drama→</a:t>
            </a:r>
            <a:r>
              <a:rPr lang="cs-CZ" dirty="0" err="1"/>
              <a:t>dramalhão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="1" dirty="0" err="1"/>
              <a:t>hapéu→</a:t>
            </a:r>
            <a:r>
              <a:rPr lang="cs-CZ" dirty="0" err="1"/>
              <a:t>chapelão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b="1" dirty="0" err="1"/>
              <a:t>chuva→</a:t>
            </a:r>
            <a:r>
              <a:rPr lang="cs-CZ" dirty="0" err="1"/>
              <a:t>chuvisco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r</a:t>
            </a:r>
            <a:r>
              <a:rPr lang="cs-CZ" b="1" dirty="0" err="1"/>
              <a:t>io→</a:t>
            </a:r>
            <a:r>
              <a:rPr lang="cs-CZ" dirty="0" err="1"/>
              <a:t>riacho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globo→</a:t>
            </a:r>
            <a:r>
              <a:rPr lang="cs-CZ" dirty="0" err="1"/>
              <a:t>glóbulo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janela→</a:t>
            </a:r>
            <a:r>
              <a:rPr lang="cs-CZ" dirty="0" err="1"/>
              <a:t>janelinha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rua→</a:t>
            </a:r>
            <a:r>
              <a:rPr lang="cs-CZ" dirty="0" err="1"/>
              <a:t>ruela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p</a:t>
            </a:r>
            <a:r>
              <a:rPr lang="cs-CZ" b="1" dirty="0" err="1"/>
              <a:t>orta→</a:t>
            </a:r>
            <a:r>
              <a:rPr lang="cs-CZ" dirty="0" err="1"/>
              <a:t>portão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g</a:t>
            </a:r>
            <a:r>
              <a:rPr lang="cs-CZ" b="1" dirty="0" err="1"/>
              <a:t>rão→</a:t>
            </a:r>
            <a:r>
              <a:rPr lang="cs-CZ" dirty="0" err="1"/>
              <a:t>grânulo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sa</a:t>
            </a:r>
            <a:r>
              <a:rPr lang="cs-CZ" b="1" dirty="0" err="1"/>
              <a:t>la→</a:t>
            </a:r>
            <a:r>
              <a:rPr lang="cs-CZ" dirty="0" err="1"/>
              <a:t>salão</a:t>
            </a:r>
            <a:r>
              <a:rPr lang="cs-CZ" b="1" dirty="0"/>
              <a:t>(A), </a:t>
            </a:r>
            <a:r>
              <a:rPr lang="cs-CZ" dirty="0" err="1"/>
              <a:t>v</a:t>
            </a:r>
            <a:r>
              <a:rPr lang="cs-CZ" b="1" dirty="0" err="1"/>
              <a:t>oz→</a:t>
            </a:r>
            <a:r>
              <a:rPr lang="cs-CZ" dirty="0" err="1"/>
              <a:t>vozeirão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d</a:t>
            </a:r>
            <a:r>
              <a:rPr lang="cs-CZ" b="1" dirty="0" err="1"/>
              <a:t>iabo→</a:t>
            </a:r>
            <a:r>
              <a:rPr lang="cs-CZ" dirty="0" err="1"/>
              <a:t>diabrete</a:t>
            </a:r>
            <a:r>
              <a:rPr lang="cs-CZ" b="1" dirty="0"/>
              <a:t>(D)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b="1" dirty="0" err="1"/>
              <a:t>gato→</a:t>
            </a:r>
            <a:r>
              <a:rPr lang="cs-CZ" dirty="0" err="1"/>
              <a:t>gatarrão</a:t>
            </a:r>
            <a:r>
              <a:rPr lang="cs-CZ" b="1" dirty="0"/>
              <a:t>(A)</a:t>
            </a:r>
            <a:r>
              <a:rPr lang="cs-CZ" dirty="0"/>
              <a:t>,  </a:t>
            </a:r>
            <a:r>
              <a:rPr lang="cs-CZ" b="1" dirty="0" err="1"/>
              <a:t>café→</a:t>
            </a:r>
            <a:r>
              <a:rPr lang="cs-CZ" dirty="0" err="1"/>
              <a:t>cafezito</a:t>
            </a:r>
            <a:r>
              <a:rPr lang="cs-CZ" b="1" dirty="0"/>
              <a:t>(D)</a:t>
            </a:r>
            <a:r>
              <a:rPr lang="cs-CZ" dirty="0"/>
              <a:t>. </a:t>
            </a:r>
            <a:r>
              <a:rPr lang="pt-PT"/>
              <a:t>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3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Životnost a 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.Jazyky indoevropské patrně odlišovaly rod životný a neživotný již v nejstarších dobách: </a:t>
            </a:r>
          </a:p>
          <a:p>
            <a:r>
              <a:rPr lang="cs-CZ" dirty="0"/>
              <a:t>většina </a:t>
            </a:r>
            <a:r>
              <a:rPr lang="cs-CZ" b="1" dirty="0" err="1"/>
              <a:t>staroindoevropských</a:t>
            </a:r>
            <a:r>
              <a:rPr lang="cs-CZ" b="1" dirty="0"/>
              <a:t> jazyků </a:t>
            </a:r>
            <a:r>
              <a:rPr lang="cs-CZ" dirty="0"/>
              <a:t>(sanskrt, řečtina, latina)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má systém </a:t>
            </a:r>
            <a:r>
              <a:rPr lang="cs-CZ" b="1" dirty="0" err="1">
                <a:solidFill>
                  <a:schemeClr val="tx1"/>
                </a:solidFill>
              </a:rPr>
              <a:t>trigenerický</a:t>
            </a:r>
            <a:r>
              <a:rPr lang="cs-CZ" dirty="0">
                <a:solidFill>
                  <a:schemeClr val="tx1"/>
                </a:solidFill>
              </a:rPr>
              <a:t>: maskulinum, femininum a neutrum</a:t>
            </a:r>
            <a:r>
              <a:rPr lang="cs-CZ" dirty="0"/>
              <a:t>, </a:t>
            </a:r>
          </a:p>
          <a:p>
            <a:r>
              <a:rPr lang="cs-CZ" b="1" dirty="0"/>
              <a:t>v </a:t>
            </a:r>
            <a:r>
              <a:rPr lang="cs-CZ" b="1" dirty="0" err="1"/>
              <a:t>novoindoevropských</a:t>
            </a:r>
            <a:r>
              <a:rPr lang="cs-CZ" b="1" dirty="0"/>
              <a:t> jazycích </a:t>
            </a:r>
            <a:r>
              <a:rPr lang="cs-CZ" dirty="0"/>
              <a:t>existuje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 jedné straně </a:t>
            </a:r>
            <a:r>
              <a:rPr lang="cs-CZ" b="1" dirty="0" err="1">
                <a:solidFill>
                  <a:schemeClr val="tx1"/>
                </a:solidFill>
              </a:rPr>
              <a:t>bigenerický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dvourodý</a:t>
            </a:r>
            <a:r>
              <a:rPr lang="cs-CZ" dirty="0">
                <a:solidFill>
                  <a:schemeClr val="tx1"/>
                </a:solidFill>
              </a:rPr>
              <a:t>) systém (portugalština, francouzština, španělština),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 druhé straně může dojít k </a:t>
            </a:r>
            <a:r>
              <a:rPr lang="cs-CZ" b="1" dirty="0">
                <a:solidFill>
                  <a:schemeClr val="tx1"/>
                </a:solidFill>
              </a:rPr>
              <a:t>jeho doplnění o čtvrtý </a:t>
            </a:r>
            <a:r>
              <a:rPr lang="cs-CZ" b="1" dirty="0" err="1">
                <a:solidFill>
                  <a:schemeClr val="tx1"/>
                </a:solidFill>
              </a:rPr>
              <a:t>gramém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 češtině je to rod ženský, mužský, střední a mužský rod neživotný..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4455</Words>
  <Application>Microsoft Office PowerPoint</Application>
  <PresentationFormat>Předvádění na obrazovce (4:3)</PresentationFormat>
  <Paragraphs>425</Paragraphs>
  <Slides>85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4" baseType="lpstr">
      <vt:lpstr>Arial</vt:lpstr>
      <vt:lpstr>Calibri</vt:lpstr>
      <vt:lpstr>Georgia</vt:lpstr>
      <vt:lpstr>Helvetica Neue LT W02_65 Md</vt:lpstr>
      <vt:lpstr>inherit</vt:lpstr>
      <vt:lpstr>Times New Roman</vt:lpstr>
      <vt:lpstr>Wingdings</vt:lpstr>
      <vt:lpstr>Wingdings 2</vt:lpstr>
      <vt:lpstr>Administrativní</vt:lpstr>
      <vt:lpstr>MORFOLOGIE  SLOVNÍ DRUHY (ÚVOD) PODSTATNÁ JMÉNA </vt:lpstr>
      <vt:lpstr>PODSTATNÁ JMÉNA  SUBSTANTIVOS - NOMES</vt:lpstr>
      <vt:lpstr>SUBSTANTIVA</vt:lpstr>
      <vt:lpstr>Klasifikace podle sémantického hlediska</vt:lpstr>
      <vt:lpstr>Propria - apelativa</vt:lpstr>
      <vt:lpstr>Dělení dle kritéria abstraktnosti</vt:lpstr>
      <vt:lpstr>Vliv sémantického kritéria dělení podst. jm. na gramatiku</vt:lpstr>
      <vt:lpstr>Gramatická kategorie životnosti</vt:lpstr>
      <vt:lpstr>Životnost a rod</vt:lpstr>
      <vt:lpstr>Životnost  a rod v jiných jazycích</vt:lpstr>
      <vt:lpstr>OPAKOVÁNÍ  - SLOVOTVORBA ELF – SUBSTANTIVOS (PODSTATNÁ JMÉNA)</vt:lpstr>
      <vt:lpstr>Gramatická kategorie rodu v portugalštině </vt:lpstr>
      <vt:lpstr>Formální dělení podstatných jmen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Rozdělení rodu (kritérium ontologické a jazykové)</vt:lpstr>
      <vt:lpstr>Ontologický rod a problematika queer </vt:lpstr>
      <vt:lpstr>Botelho, Mário - Survio</vt:lpstr>
      <vt:lpstr>Prezentace aplikace PowerPoint</vt:lpstr>
      <vt:lpstr>Gramatická kategorie rodu v portugalštině</vt:lpstr>
      <vt:lpstr>ONTOLOGICKÝ rod mužský vs. ženský</vt:lpstr>
      <vt:lpstr>ONTOLOGICKÝ rod mužský </vt:lpstr>
      <vt:lpstr>ONTOLOGICKÝ  rod ženský</vt:lpstr>
      <vt:lpstr>Vespolná podstatná jména </vt:lpstr>
      <vt:lpstr>Vespolná podstatná jména (ONTOLOGICKÝ rod)</vt:lpstr>
      <vt:lpstr>Vespolná podstatná jména  - ONTOLOGICKÝ rod</vt:lpstr>
      <vt:lpstr>  GRAMATICKÝ rod mužský – morfologické zakončení</vt:lpstr>
      <vt:lpstr>  GRAMATICKÝ rod ženský – morfologické zakončení</vt:lpstr>
      <vt:lpstr>Podstatná jména zakončena na –e či na souhlásku </vt:lpstr>
      <vt:lpstr>GRAMATICKÝ ROD  ELF – cvičení 1</vt:lpstr>
      <vt:lpstr>PŘECHYLOVÁNÍ </vt:lpstr>
      <vt:lpstr>DRUHY PŘECHYLOVÁNÍ </vt:lpstr>
      <vt:lpstr>Heteronymie</vt:lpstr>
      <vt:lpstr>Historická zajímavost - cavalo</vt:lpstr>
      <vt:lpstr>Derivace</vt:lpstr>
      <vt:lpstr>Konverze </vt:lpstr>
      <vt:lpstr>Možnosti konverze </vt:lpstr>
      <vt:lpstr>Další pravidla</vt:lpstr>
      <vt:lpstr>Podstatná jména na -e</vt:lpstr>
      <vt:lpstr>GRAMATICKÝ ROD  ELF – cvičení 2</vt:lpstr>
      <vt:lpstr>  Sémantické využití opozice maskulinum femininum</vt:lpstr>
      <vt:lpstr>Prezentace aplikace PowerPoint</vt:lpstr>
      <vt:lpstr>Prezentace aplikace PowerPoint</vt:lpstr>
      <vt:lpstr>Opozice - příklady</vt:lpstr>
      <vt:lpstr>PŘÍPADY HOMONYMIE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PŘÍPADY POLYSEMIE</vt:lpstr>
      <vt:lpstr>Opozice -příklady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Problematika nestálého či měnícího se rodu</vt:lpstr>
      <vt:lpstr>Diatopické rozdíly v rodu</vt:lpstr>
      <vt:lpstr>Rod anglicismů</vt:lpstr>
      <vt:lpstr>Gramatický rod neologismů</vt:lpstr>
      <vt:lpstr>Vyplňte anonymní dotazník spokojenosti </vt:lpstr>
      <vt:lpstr>Terminologie </vt:lpstr>
      <vt:lpstr>Exercícios</vt:lpstr>
      <vt:lpstr>Exercícios -chave</vt:lpstr>
      <vt:lpstr>Exercícios</vt:lpstr>
      <vt:lpstr>Exercícios -chave</vt:lpstr>
      <vt:lpstr>Exercícios</vt:lpstr>
      <vt:lpstr>Exercícios - chave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PODSTATNÁ JMÉNA</dc:title>
  <dc:creator>win</dc:creator>
  <cp:lastModifiedBy>Svoboda Martin 7.AV</cp:lastModifiedBy>
  <cp:revision>43</cp:revision>
  <dcterms:created xsi:type="dcterms:W3CDTF">2018-10-07T06:23:24Z</dcterms:created>
  <dcterms:modified xsi:type="dcterms:W3CDTF">2025-02-26T12:31:01Z</dcterms:modified>
</cp:coreProperties>
</file>