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2" r:id="rId7"/>
    <p:sldId id="260" r:id="rId8"/>
    <p:sldId id="265" r:id="rId9"/>
    <p:sldId id="269" r:id="rId10"/>
    <p:sldId id="268" r:id="rId11"/>
    <p:sldId id="270" r:id="rId12"/>
    <p:sldId id="272" r:id="rId13"/>
    <p:sldId id="263" r:id="rId14"/>
    <p:sldId id="271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86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6F749D-9D02-93CD-932E-9A4452012C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pt-PT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C31987F-8183-0126-302B-12983070A9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pt-PT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086690-C3E8-FC0B-703C-7AD645E71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F9D2-B875-4D84-9770-566F39105340}" type="datetimeFigureOut">
              <a:rPr lang="pt-PT" smtClean="0"/>
              <a:t>06/03/2025</a:t>
            </a:fld>
            <a:endParaRPr lang="pt-PT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9A9D71-9D41-E580-CA4D-C117DF41C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119CCE-56A2-42A7-5347-8455A02CB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90B1-C2A2-43E4-9BAF-CA5451DCE13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70007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F45219-DAE3-4DE8-92BB-3221DD093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pt-PT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F5CC91-B9C9-46DD-3AA3-EAF7F86228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PT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A894AB-2A48-9B89-FFAE-19287BC4F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F9D2-B875-4D84-9770-566F39105340}" type="datetimeFigureOut">
              <a:rPr lang="pt-PT" smtClean="0"/>
              <a:t>06/03/2025</a:t>
            </a:fld>
            <a:endParaRPr lang="pt-PT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8E2B4B-15D7-38F5-A6CB-9DD03540E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2C33B8-7C03-81E3-C363-3B6968386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90B1-C2A2-43E4-9BAF-CA5451DCE13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89047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CB3333E-BF84-F86A-71F6-B7EC96E899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pt-PT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036994F-8891-207F-748A-47B79B49CE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PT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49FE3C-6565-EA8E-1229-11B2EAB61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F9D2-B875-4D84-9770-566F39105340}" type="datetimeFigureOut">
              <a:rPr lang="pt-PT" smtClean="0"/>
              <a:t>06/03/2025</a:t>
            </a:fld>
            <a:endParaRPr lang="pt-PT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152C0D-0D55-D11C-17E1-98F5E725B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8978AD-2A13-DAA4-DE99-7920547D7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90B1-C2A2-43E4-9BAF-CA5451DCE13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2042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3F1641-2076-91F6-22C9-1387E2BC0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pt-PT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16E4E3-0789-45D1-97DA-FCE37C543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PT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3F796F-32D0-5DA7-1488-93BD325C0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F9D2-B875-4D84-9770-566F39105340}" type="datetimeFigureOut">
              <a:rPr lang="pt-PT" smtClean="0"/>
              <a:t>06/03/2025</a:t>
            </a:fld>
            <a:endParaRPr lang="pt-PT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B3655A-FD83-28D1-9DE6-F296BD373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FFC8E7-5D31-56F8-CE5B-6E710104C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90B1-C2A2-43E4-9BAF-CA5451DCE13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45869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D09B90-585A-7093-E1F9-AA408776B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pt-PT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C639294-38EB-ACCD-9210-DFEA86C87F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139BEB-CB73-4E9D-6ED9-0E4A10DFF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F9D2-B875-4D84-9770-566F39105340}" type="datetimeFigureOut">
              <a:rPr lang="pt-PT" smtClean="0"/>
              <a:t>06/03/2025</a:t>
            </a:fld>
            <a:endParaRPr lang="pt-PT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052E9F-BA5B-964C-22A0-84E875907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15A50C-E4D4-D9E0-BCF2-FC6EBFA9D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90B1-C2A2-43E4-9BAF-CA5451DCE13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9636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302C9D-90C9-FBFB-66C3-8A1277E36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pt-PT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28CD7B-A482-C042-D511-D0C08971E1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PT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830DADF-BEF2-2A1F-497C-C8667070BC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PT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3B25147-F688-5046-62B9-5B083C267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F9D2-B875-4D84-9770-566F39105340}" type="datetimeFigureOut">
              <a:rPr lang="pt-PT" smtClean="0"/>
              <a:t>06/03/2025</a:t>
            </a:fld>
            <a:endParaRPr lang="pt-PT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967160D-C5BE-634F-D291-E9EDCAC23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17BB452-7A13-7756-2C9A-F1C1EACCD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90B1-C2A2-43E4-9BAF-CA5451DCE13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39678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1EF99D-ED6E-3342-F581-48C30D6CC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pt-PT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F08F5E5-6E18-6AF2-B695-528052931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4A195FA-93DE-5A05-CD3A-B13E36270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PT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F752345-9921-9CF9-4304-5DC8CEFD01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4C90DA9-BC95-8E92-354B-9CF6FEE3D6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PT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6EB49D0-C798-7491-9330-F99776943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F9D2-B875-4D84-9770-566F39105340}" type="datetimeFigureOut">
              <a:rPr lang="pt-PT" smtClean="0"/>
              <a:t>06/03/2025</a:t>
            </a:fld>
            <a:endParaRPr lang="pt-PT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C18C10D-866C-BCC2-C26C-C42EE3167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71C47B5-2019-32F4-5FF9-75FD485AF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90B1-C2A2-43E4-9BAF-CA5451DCE13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10492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D75F22-C233-A60F-CCDD-58F3BCDE9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pt-PT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36BB1EF-93ED-FF6C-397A-FD71579C4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F9D2-B875-4D84-9770-566F39105340}" type="datetimeFigureOut">
              <a:rPr lang="pt-PT" smtClean="0"/>
              <a:t>06/03/2025</a:t>
            </a:fld>
            <a:endParaRPr lang="pt-PT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E875DBB-1F9D-535C-FDA8-8CE300A40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A3ABCC-88AE-FA34-500A-556D14ECB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90B1-C2A2-43E4-9BAF-CA5451DCE13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8655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277F8F0-6486-590E-E3F6-D8DF2338B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F9D2-B875-4D84-9770-566F39105340}" type="datetimeFigureOut">
              <a:rPr lang="pt-PT" smtClean="0"/>
              <a:t>06/03/2025</a:t>
            </a:fld>
            <a:endParaRPr lang="pt-PT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3E46C00-8183-3CFD-A8C1-EDF52E4AF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F5BF67E-8037-A583-2293-556105649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90B1-C2A2-43E4-9BAF-CA5451DCE13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3581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CED5BA-BE5E-A37E-C7CA-6FFD117C7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pt-PT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2B5820-AFDA-2DB6-29E6-503528D398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PT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3704452-96D6-E108-197B-2072FAC0A0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861CCDF-9663-D714-1807-23C982315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F9D2-B875-4D84-9770-566F39105340}" type="datetimeFigureOut">
              <a:rPr lang="pt-PT" smtClean="0"/>
              <a:t>06/03/2025</a:t>
            </a:fld>
            <a:endParaRPr lang="pt-PT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3E45D00-1C3E-08D9-4724-A75918E9A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2006775-F6F8-1764-83F0-1B83736CB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90B1-C2A2-43E4-9BAF-CA5451DCE13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71039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1E85CF-F041-77B3-A50D-0F6C633E1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pt-PT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2A0E70D-BBB2-63B4-E30B-64371F6C8E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F55E9BA-F01E-D696-D48E-288F9E3672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BACE77F-DF52-FECA-2DAF-8BC5440D6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9F9D2-B875-4D84-9770-566F39105340}" type="datetimeFigureOut">
              <a:rPr lang="pt-PT" smtClean="0"/>
              <a:t>06/03/2025</a:t>
            </a:fld>
            <a:endParaRPr lang="pt-PT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B9D61E8-7801-08DB-003B-8A1D874DD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5B954DE-5D0A-8403-A1CF-A65D7E4F4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290B1-C2A2-43E4-9BAF-CA5451DCE13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09277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2D121E4-7B76-6E43-2AC3-4E7C5B5BF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pt-PT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2B87DED-29B7-8165-8E06-62984E53D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pt-PT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5416D1-2ED2-F587-15F1-354835E0C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A9F9D2-B875-4D84-9770-566F39105340}" type="datetimeFigureOut">
              <a:rPr lang="pt-PT" smtClean="0"/>
              <a:t>06/03/2025</a:t>
            </a:fld>
            <a:endParaRPr lang="pt-PT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A29F7F-355C-D0B2-1A7E-EE54767E1D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B897D5-4360-13F1-566B-35BC2DFA00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B290B1-C2A2-43E4-9BAF-CA5451DCE134}" type="slidenum">
              <a:rPr lang="pt-PT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30793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orms.office.com/Pages/ResponsePage.aspx?id=I0-QEdvw3EyW9zkL1V_O6KA6zwVoWD9IuB4w1G2ZsS9UME5YUEwxMEg2Nk9EWEJWR0FJTTFLSjY3Ri4u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68D7F9-1D09-FAF5-D6A0-5DC6719BE9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/>
              <a:t>CONJUNTIVO</a:t>
            </a:r>
            <a:br>
              <a:rPr lang="pt-PT" dirty="0"/>
            </a:br>
            <a:r>
              <a:rPr lang="pt-PT" dirty="0"/>
              <a:t>PRETÉRITO PERFEITO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88F734E-E5DB-C159-F6E3-CB6D54A4C6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 dirty="0"/>
          </a:p>
          <a:p>
            <a:r>
              <a:rPr lang="pt-PT" sz="3600" i="1" dirty="0"/>
              <a:t>tenha andado </a:t>
            </a:r>
          </a:p>
        </p:txBody>
      </p:sp>
    </p:spTree>
    <p:extLst>
      <p:ext uri="{BB962C8B-B14F-4D97-AF65-F5344CB8AC3E}">
        <p14:creationId xmlns:p14="http://schemas.microsoft.com/office/powerpoint/2010/main" val="2779773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DA84B9-FA02-511B-E179-448F2B6E97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E2EA4209-A720-20DB-6046-8A5574355A8F}"/>
              </a:ext>
            </a:extLst>
          </p:cNvPr>
          <p:cNvCxnSpPr>
            <a:cxnSpLocks/>
          </p:cNvCxnSpPr>
          <p:nvPr/>
        </p:nvCxnSpPr>
        <p:spPr>
          <a:xfrm>
            <a:off x="991437" y="2270928"/>
            <a:ext cx="1020912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ál 5">
            <a:extLst>
              <a:ext uri="{FF2B5EF4-FFF2-40B4-BE49-F238E27FC236}">
                <a16:creationId xmlns:a16="http://schemas.microsoft.com/office/drawing/2014/main" id="{A06BFE9B-816D-2BD7-06B4-FCA9E2C3B68E}"/>
              </a:ext>
            </a:extLst>
          </p:cNvPr>
          <p:cNvSpPr/>
          <p:nvPr/>
        </p:nvSpPr>
        <p:spPr>
          <a:xfrm>
            <a:off x="4803112" y="1557496"/>
            <a:ext cx="2270928" cy="149720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PODES IR AO CINEMA CASO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E7852154-98E2-0DD4-A671-36EB43E74439}"/>
              </a:ext>
            </a:extLst>
          </p:cNvPr>
          <p:cNvSpPr/>
          <p:nvPr/>
        </p:nvSpPr>
        <p:spPr>
          <a:xfrm>
            <a:off x="5006592" y="4190163"/>
            <a:ext cx="1957753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COMPRES O BILHETE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700F65D4-7A1B-B1EF-C5F5-FC8C152D7CD1}"/>
              </a:ext>
            </a:extLst>
          </p:cNvPr>
          <p:cNvSpPr/>
          <p:nvPr/>
        </p:nvSpPr>
        <p:spPr>
          <a:xfrm>
            <a:off x="834013" y="4129872"/>
            <a:ext cx="1716594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TENHA</a:t>
            </a:r>
            <a:r>
              <a:rPr lang="pt-PT" dirty="0"/>
              <a:t>S</a:t>
            </a:r>
            <a:r>
              <a:rPr lang="cs-CZ" dirty="0"/>
              <a:t> </a:t>
            </a:r>
            <a:r>
              <a:rPr lang="pt-PT" dirty="0"/>
              <a:t>COMPRADO</a:t>
            </a:r>
          </a:p>
        </p:txBody>
      </p:sp>
      <p:sp>
        <p:nvSpPr>
          <p:cNvPr id="9" name="Šipka: dolů 8">
            <a:extLst>
              <a:ext uri="{FF2B5EF4-FFF2-40B4-BE49-F238E27FC236}">
                <a16:creationId xmlns:a16="http://schemas.microsoft.com/office/drawing/2014/main" id="{9CB3E313-A1E9-B6F6-7C6D-0B6C87CAF1DF}"/>
              </a:ext>
            </a:extLst>
          </p:cNvPr>
          <p:cNvSpPr/>
          <p:nvPr/>
        </p:nvSpPr>
        <p:spPr>
          <a:xfrm>
            <a:off x="5687367" y="60292"/>
            <a:ext cx="483996" cy="1497203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100" dirty="0">
                <a:solidFill>
                  <a:srgbClr val="FF0000"/>
                </a:solidFill>
              </a:rPr>
              <a:t>P R E S E N T E</a:t>
            </a:r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041523D8-42B1-5798-0DEA-E64A3936F477}"/>
              </a:ext>
            </a:extLst>
          </p:cNvPr>
          <p:cNvCxnSpPr>
            <a:cxnSpLocks/>
          </p:cNvCxnSpPr>
          <p:nvPr/>
        </p:nvCxnSpPr>
        <p:spPr>
          <a:xfrm flipH="1">
            <a:off x="2550607" y="3145133"/>
            <a:ext cx="2935793" cy="8842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D343BE37-CE27-EE36-A07B-2B5F0120C45E}"/>
              </a:ext>
            </a:extLst>
          </p:cNvPr>
          <p:cNvCxnSpPr>
            <a:cxnSpLocks/>
          </p:cNvCxnSpPr>
          <p:nvPr/>
        </p:nvCxnSpPr>
        <p:spPr>
          <a:xfrm>
            <a:off x="5985469" y="3231851"/>
            <a:ext cx="0" cy="7975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ál 19">
            <a:extLst>
              <a:ext uri="{FF2B5EF4-FFF2-40B4-BE49-F238E27FC236}">
                <a16:creationId xmlns:a16="http://schemas.microsoft.com/office/drawing/2014/main" id="{D56957E9-B0C5-0C08-F840-FDAB3262B909}"/>
              </a:ext>
            </a:extLst>
          </p:cNvPr>
          <p:cNvSpPr/>
          <p:nvPr/>
        </p:nvSpPr>
        <p:spPr>
          <a:xfrm>
            <a:off x="8153401" y="4190163"/>
            <a:ext cx="1957753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COMPRES</a:t>
            </a:r>
          </a:p>
        </p:txBody>
      </p: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361F71A1-B408-EA7D-6E94-0DB26A997BBC}"/>
              </a:ext>
            </a:extLst>
          </p:cNvPr>
          <p:cNvCxnSpPr>
            <a:cxnSpLocks/>
          </p:cNvCxnSpPr>
          <p:nvPr/>
        </p:nvCxnSpPr>
        <p:spPr>
          <a:xfrm>
            <a:off x="6159641" y="3145133"/>
            <a:ext cx="2461845" cy="98473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ál 22">
            <a:extLst>
              <a:ext uri="{FF2B5EF4-FFF2-40B4-BE49-F238E27FC236}">
                <a16:creationId xmlns:a16="http://schemas.microsoft.com/office/drawing/2014/main" id="{E8F656C3-6299-C1E9-C008-BFA1427323BB}"/>
              </a:ext>
            </a:extLst>
          </p:cNvPr>
          <p:cNvSpPr/>
          <p:nvPr/>
        </p:nvSpPr>
        <p:spPr>
          <a:xfrm>
            <a:off x="8153401" y="5488075"/>
            <a:ext cx="1957753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 - </a:t>
            </a:r>
          </a:p>
        </p:txBody>
      </p: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39437919-6FD7-ACB6-12A5-1B50A415BFD0}"/>
              </a:ext>
            </a:extLst>
          </p:cNvPr>
          <p:cNvCxnSpPr>
            <a:cxnSpLocks/>
          </p:cNvCxnSpPr>
          <p:nvPr/>
        </p:nvCxnSpPr>
        <p:spPr>
          <a:xfrm>
            <a:off x="9130603" y="4985289"/>
            <a:ext cx="0" cy="5027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Šipka: dolů 25">
            <a:extLst>
              <a:ext uri="{FF2B5EF4-FFF2-40B4-BE49-F238E27FC236}">
                <a16:creationId xmlns:a16="http://schemas.microsoft.com/office/drawing/2014/main" id="{ADD1E89A-DA8F-4ADE-89A1-4D474F6D616B}"/>
              </a:ext>
            </a:extLst>
          </p:cNvPr>
          <p:cNvSpPr/>
          <p:nvPr/>
        </p:nvSpPr>
        <p:spPr>
          <a:xfrm>
            <a:off x="1208314" y="2190543"/>
            <a:ext cx="483996" cy="1758460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100" dirty="0">
                <a:solidFill>
                  <a:srgbClr val="FF0000"/>
                </a:solidFill>
              </a:rPr>
              <a:t>P R E 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T E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R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I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T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27" name="Šipka: dolů 26">
            <a:extLst>
              <a:ext uri="{FF2B5EF4-FFF2-40B4-BE49-F238E27FC236}">
                <a16:creationId xmlns:a16="http://schemas.microsoft.com/office/drawing/2014/main" id="{2D7B88AF-4EA3-C76E-73D3-189DD158B68C}"/>
              </a:ext>
            </a:extLst>
          </p:cNvPr>
          <p:cNvSpPr/>
          <p:nvPr/>
        </p:nvSpPr>
        <p:spPr>
          <a:xfrm>
            <a:off x="8930890" y="2125227"/>
            <a:ext cx="412821" cy="1858943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100" dirty="0">
                <a:solidFill>
                  <a:srgbClr val="FF0000"/>
                </a:solidFill>
              </a:rPr>
              <a:t>F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U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T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U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R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644826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D3AD1C-1D33-3C86-9B27-F5FE147CC9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3F78E28-A76F-1B90-6D7D-A297565B2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Traduza 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2A1BAF2-93A9-23DF-DBE4-C9359A6955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/>
              <a:t>Checo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BA92031-ED45-4CD9-C565-FF1A082013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3578" y="2582427"/>
            <a:ext cx="5253997" cy="3607236"/>
          </a:xfrm>
        </p:spPr>
        <p:txBody>
          <a:bodyPr>
            <a:normAutofit/>
          </a:bodyPr>
          <a:lstStyle/>
          <a:p>
            <a:r>
              <a:rPr lang="cs-CZ" dirty="0"/>
              <a:t> Půjdu s tebou, pokud mi zaplatíš lístek. </a:t>
            </a:r>
          </a:p>
          <a:p>
            <a:r>
              <a:rPr lang="cs-CZ" dirty="0"/>
              <a:t>Půjde s tebou, pokud jsi mi již koupil lístek. </a:t>
            </a:r>
          </a:p>
          <a:p>
            <a:r>
              <a:rPr lang="cs-CZ" dirty="0"/>
              <a:t>Nemůžeš soudit, aniž je znáš. </a:t>
            </a:r>
          </a:p>
          <a:p>
            <a:r>
              <a:rPr lang="cs-CZ" dirty="0"/>
              <a:t>Nemůžeš soudit, aniž jsi je poznal. 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54876854-391F-BE41-0D2E-CDA73620C6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dirty="0"/>
              <a:t>Português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CDAA359C-83B6-64CD-1B03-38242398D4D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Vou</a:t>
            </a:r>
            <a:r>
              <a:rPr lang="cs-CZ" dirty="0"/>
              <a:t> </a:t>
            </a:r>
            <a:r>
              <a:rPr lang="cs-CZ" dirty="0" err="1"/>
              <a:t>contigo</a:t>
            </a:r>
            <a:r>
              <a:rPr lang="cs-CZ" dirty="0"/>
              <a:t> </a:t>
            </a:r>
            <a:r>
              <a:rPr lang="cs-CZ" dirty="0" err="1"/>
              <a:t>caso</a:t>
            </a:r>
            <a:r>
              <a:rPr lang="cs-CZ" dirty="0"/>
              <a:t> </a:t>
            </a:r>
            <a:r>
              <a:rPr lang="cs-CZ" dirty="0" err="1"/>
              <a:t>me</a:t>
            </a:r>
            <a:r>
              <a:rPr lang="cs-CZ" dirty="0"/>
              <a:t> </a:t>
            </a:r>
            <a:r>
              <a:rPr lang="cs-CZ" b="1" i="1" dirty="0" err="1"/>
              <a:t>pagues</a:t>
            </a:r>
            <a:r>
              <a:rPr lang="pt-PT" dirty="0"/>
              <a:t> </a:t>
            </a:r>
            <a:r>
              <a:rPr lang="cs-CZ" dirty="0"/>
              <a:t>o </a:t>
            </a:r>
            <a:r>
              <a:rPr lang="cs-CZ" dirty="0" err="1"/>
              <a:t>bilhete</a:t>
            </a:r>
            <a:r>
              <a:rPr lang="pt-PT" dirty="0"/>
              <a:t>. </a:t>
            </a:r>
          </a:p>
          <a:p>
            <a:r>
              <a:rPr lang="cs-CZ" dirty="0" err="1"/>
              <a:t>Vou</a:t>
            </a:r>
            <a:r>
              <a:rPr lang="cs-CZ" dirty="0"/>
              <a:t> </a:t>
            </a:r>
            <a:r>
              <a:rPr lang="cs-CZ" dirty="0" err="1"/>
              <a:t>contigo</a:t>
            </a:r>
            <a:r>
              <a:rPr lang="cs-CZ" dirty="0"/>
              <a:t> </a:t>
            </a:r>
            <a:r>
              <a:rPr lang="cs-CZ" dirty="0" err="1"/>
              <a:t>caso</a:t>
            </a:r>
            <a:r>
              <a:rPr lang="cs-CZ" dirty="0"/>
              <a:t> </a:t>
            </a:r>
            <a:r>
              <a:rPr lang="cs-CZ" dirty="0" err="1"/>
              <a:t>me</a:t>
            </a:r>
            <a:r>
              <a:rPr lang="cs-CZ" dirty="0"/>
              <a:t> </a:t>
            </a:r>
            <a:r>
              <a:rPr lang="cs-CZ" b="1" i="1" dirty="0" err="1"/>
              <a:t>tenhas</a:t>
            </a:r>
            <a:r>
              <a:rPr lang="cs-CZ" b="1" i="1" dirty="0"/>
              <a:t> </a:t>
            </a:r>
            <a:r>
              <a:rPr lang="cs-CZ" b="1" i="1" dirty="0" err="1"/>
              <a:t>comprado</a:t>
            </a:r>
            <a:r>
              <a:rPr lang="pt-PT" dirty="0"/>
              <a:t> </a:t>
            </a:r>
            <a:r>
              <a:rPr lang="cs-CZ" dirty="0"/>
              <a:t>o </a:t>
            </a:r>
            <a:r>
              <a:rPr lang="cs-CZ" dirty="0" err="1"/>
              <a:t>bilhete</a:t>
            </a:r>
            <a:r>
              <a:rPr lang="pt-PT" dirty="0"/>
              <a:t>. </a:t>
            </a:r>
          </a:p>
          <a:p>
            <a:r>
              <a:rPr lang="cs-CZ" dirty="0"/>
              <a:t>N</a:t>
            </a:r>
            <a:r>
              <a:rPr lang="pt-PT" dirty="0" err="1"/>
              <a:t>ão</a:t>
            </a:r>
            <a:r>
              <a:rPr lang="pt-PT" dirty="0"/>
              <a:t> os podes julgar sem que os </a:t>
            </a:r>
            <a:r>
              <a:rPr lang="pt-PT" b="1" i="1" dirty="0"/>
              <a:t>conheças</a:t>
            </a:r>
            <a:r>
              <a:rPr lang="pt-PT" dirty="0"/>
              <a:t>. </a:t>
            </a:r>
          </a:p>
          <a:p>
            <a:r>
              <a:rPr lang="cs-CZ" dirty="0"/>
              <a:t>N</a:t>
            </a:r>
            <a:r>
              <a:rPr lang="pt-PT" dirty="0" err="1"/>
              <a:t>ão</a:t>
            </a:r>
            <a:r>
              <a:rPr lang="pt-PT" dirty="0"/>
              <a:t> os podes julgar sem que os </a:t>
            </a:r>
            <a:r>
              <a:rPr lang="pt-PT" b="1" i="1" dirty="0"/>
              <a:t>tenhas conhecido</a:t>
            </a:r>
            <a:r>
              <a:rPr lang="pt-PT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6960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86C14D-77DA-26B4-8835-401CB16A2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Vyber všechny správné věty</a:t>
            </a:r>
            <a:endParaRPr lang="pt-PT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8842632-EF77-3C4F-EF6F-7076B0BC5E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pt-PT" dirty="0"/>
              <a:t>V</a:t>
            </a:r>
            <a:r>
              <a:rPr lang="cs-CZ" dirty="0" err="1"/>
              <a:t>yber</a:t>
            </a:r>
            <a:r>
              <a:rPr lang="cs-CZ" dirty="0"/>
              <a:t> správné odpovědi</a:t>
            </a:r>
            <a:endParaRPr lang="pt-PT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A1DFDF-E841-2968-0075-9440566B19C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PT" sz="1800" dirty="0" err="1">
                <a:hlinkClick r:id="rId2"/>
              </a:rPr>
              <a:t>https</a:t>
            </a:r>
            <a:r>
              <a:rPr lang="pt-PT" sz="1800" dirty="0">
                <a:hlinkClick r:id="rId2"/>
              </a:rPr>
              <a:t>://</a:t>
            </a:r>
            <a:r>
              <a:rPr lang="pt-PT" sz="1800" dirty="0" err="1">
                <a:hlinkClick r:id="rId2"/>
              </a:rPr>
              <a:t>forms.office.com</a:t>
            </a:r>
            <a:r>
              <a:rPr lang="pt-PT" sz="1800" dirty="0">
                <a:hlinkClick r:id="rId2"/>
              </a:rPr>
              <a:t>/</a:t>
            </a:r>
            <a:r>
              <a:rPr lang="pt-PT" sz="1800" dirty="0" err="1">
                <a:hlinkClick r:id="rId2"/>
              </a:rPr>
              <a:t>Pages</a:t>
            </a:r>
            <a:r>
              <a:rPr lang="pt-PT" sz="1800" dirty="0">
                <a:hlinkClick r:id="rId2"/>
              </a:rPr>
              <a:t>/</a:t>
            </a:r>
            <a:r>
              <a:rPr lang="pt-PT" sz="1800" dirty="0" err="1">
                <a:hlinkClick r:id="rId2"/>
              </a:rPr>
              <a:t>ResponsePage.aspx?id</a:t>
            </a:r>
            <a:r>
              <a:rPr lang="pt-PT" sz="1800" dirty="0">
                <a:hlinkClick r:id="rId2"/>
              </a:rPr>
              <a:t>=I0-QEdvw3EyW9zkL1V_O6KA6zwVoWD9IuB4w1G2ZsS9UME5YUEwxMEg2Nk9EWEJWR0FJTTFLSjY3Ri4u</a:t>
            </a:r>
            <a:endParaRPr lang="pt-PT" sz="1800" dirty="0"/>
          </a:p>
          <a:p>
            <a:endParaRPr lang="pt-PT" sz="1800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DEE807BC-E081-30D6-43B0-7F6DE875B1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pt-PT" dirty="0"/>
              <a:t>V</a:t>
            </a:r>
            <a:r>
              <a:rPr lang="cs-CZ" dirty="0" err="1"/>
              <a:t>yber</a:t>
            </a:r>
            <a:r>
              <a:rPr lang="cs-CZ" dirty="0"/>
              <a:t> nesprávné odpovědi</a:t>
            </a:r>
            <a:endParaRPr lang="pt-PT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A6C7F0BF-E080-2F06-D140-55B6D337EDD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PT" sz="1800" dirty="0" err="1"/>
              <a:t>https</a:t>
            </a:r>
            <a:r>
              <a:rPr lang="pt-PT" sz="1800" dirty="0"/>
              <a:t>://</a:t>
            </a:r>
            <a:r>
              <a:rPr lang="pt-PT" sz="1800" dirty="0" err="1"/>
              <a:t>forms.office.com</a:t>
            </a:r>
            <a:r>
              <a:rPr lang="pt-PT" sz="1800" dirty="0"/>
              <a:t>/</a:t>
            </a:r>
            <a:r>
              <a:rPr lang="pt-PT" sz="1800" dirty="0" err="1"/>
              <a:t>Pages</a:t>
            </a:r>
            <a:r>
              <a:rPr lang="pt-PT" sz="1800" dirty="0"/>
              <a:t>/</a:t>
            </a:r>
            <a:r>
              <a:rPr lang="pt-PT" sz="1800" dirty="0" err="1"/>
              <a:t>ResponsePage.aspx?id</a:t>
            </a:r>
            <a:r>
              <a:rPr lang="pt-PT" sz="1800" dirty="0"/>
              <a:t>=I0-QEdvw3EyW9zkL1V_O6KA6zwVoWD9IuB4w1G2ZsS9UNFFMQjdaQk9US0czSzdJSllEMk04VjlLVC4u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3781407-060E-5AB3-55D6-FFB915DE45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7316" y="3773914"/>
            <a:ext cx="2568163" cy="2415749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BC6D446D-FC32-F3A6-0F0C-F05A57ABAF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35103" y="3821113"/>
            <a:ext cx="2552921" cy="2530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3821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488D86-827F-BE75-50AE-0A63073912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0BDBF131-52EE-DFE6-F4DF-F9C7B4E58B4A}"/>
              </a:ext>
            </a:extLst>
          </p:cNvPr>
          <p:cNvCxnSpPr>
            <a:cxnSpLocks/>
          </p:cNvCxnSpPr>
          <p:nvPr/>
        </p:nvCxnSpPr>
        <p:spPr>
          <a:xfrm>
            <a:off x="991437" y="2270928"/>
            <a:ext cx="1020912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ál 5">
            <a:extLst>
              <a:ext uri="{FF2B5EF4-FFF2-40B4-BE49-F238E27FC236}">
                <a16:creationId xmlns:a16="http://schemas.microsoft.com/office/drawing/2014/main" id="{F8726A01-E62F-BD6F-4ACF-1F93E5511F72}"/>
              </a:ext>
            </a:extLst>
          </p:cNvPr>
          <p:cNvSpPr/>
          <p:nvPr/>
        </p:nvSpPr>
        <p:spPr>
          <a:xfrm>
            <a:off x="4803112" y="1557496"/>
            <a:ext cx="2270928" cy="149720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VOU JOGAR FUTEBOL MESMO QUE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48AAF04D-55F4-3354-FA4C-4BFC7741427E}"/>
              </a:ext>
            </a:extLst>
          </p:cNvPr>
          <p:cNvSpPr/>
          <p:nvPr/>
        </p:nvSpPr>
        <p:spPr>
          <a:xfrm>
            <a:off x="5006592" y="4190163"/>
            <a:ext cx="1957753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CHOVA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6F049883-864B-D5C4-4C85-65555D521050}"/>
              </a:ext>
            </a:extLst>
          </p:cNvPr>
          <p:cNvSpPr/>
          <p:nvPr/>
        </p:nvSpPr>
        <p:spPr>
          <a:xfrm>
            <a:off x="834013" y="4129872"/>
            <a:ext cx="1716594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TENHA</a:t>
            </a:r>
            <a:r>
              <a:rPr lang="cs-CZ" dirty="0"/>
              <a:t> </a:t>
            </a:r>
            <a:r>
              <a:rPr lang="pt-PT" dirty="0"/>
              <a:t>CHOVIDO</a:t>
            </a:r>
          </a:p>
        </p:txBody>
      </p:sp>
      <p:sp>
        <p:nvSpPr>
          <p:cNvPr id="9" name="Šipka: dolů 8">
            <a:extLst>
              <a:ext uri="{FF2B5EF4-FFF2-40B4-BE49-F238E27FC236}">
                <a16:creationId xmlns:a16="http://schemas.microsoft.com/office/drawing/2014/main" id="{8209B59D-537E-FF39-341B-0D08539D0C65}"/>
              </a:ext>
            </a:extLst>
          </p:cNvPr>
          <p:cNvSpPr/>
          <p:nvPr/>
        </p:nvSpPr>
        <p:spPr>
          <a:xfrm>
            <a:off x="5687367" y="60292"/>
            <a:ext cx="483996" cy="1497203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100" dirty="0">
                <a:solidFill>
                  <a:srgbClr val="FF0000"/>
                </a:solidFill>
              </a:rPr>
              <a:t>P R E S E N T E</a:t>
            </a:r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DCD0AAEE-B73B-71BB-738D-AF40419262D4}"/>
              </a:ext>
            </a:extLst>
          </p:cNvPr>
          <p:cNvCxnSpPr>
            <a:cxnSpLocks/>
          </p:cNvCxnSpPr>
          <p:nvPr/>
        </p:nvCxnSpPr>
        <p:spPr>
          <a:xfrm flipH="1">
            <a:off x="2550607" y="3145133"/>
            <a:ext cx="2935793" cy="8842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56DB24D0-49C5-37C4-9DC4-CB8A431C7AFD}"/>
              </a:ext>
            </a:extLst>
          </p:cNvPr>
          <p:cNvCxnSpPr>
            <a:cxnSpLocks/>
          </p:cNvCxnSpPr>
          <p:nvPr/>
        </p:nvCxnSpPr>
        <p:spPr>
          <a:xfrm>
            <a:off x="5985469" y="3231851"/>
            <a:ext cx="0" cy="7975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ál 19">
            <a:extLst>
              <a:ext uri="{FF2B5EF4-FFF2-40B4-BE49-F238E27FC236}">
                <a16:creationId xmlns:a16="http://schemas.microsoft.com/office/drawing/2014/main" id="{500573AF-32B1-9383-6CA5-B09800B43D86}"/>
              </a:ext>
            </a:extLst>
          </p:cNvPr>
          <p:cNvSpPr/>
          <p:nvPr/>
        </p:nvSpPr>
        <p:spPr>
          <a:xfrm>
            <a:off x="8153401" y="4190163"/>
            <a:ext cx="1957753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FA</a:t>
            </a:r>
            <a:r>
              <a:rPr lang="pt-PT" dirty="0" err="1"/>
              <a:t>ÇA</a:t>
            </a:r>
            <a:endParaRPr lang="pt-PT" dirty="0"/>
          </a:p>
        </p:txBody>
      </p: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996FFC46-90D1-5694-7A1D-9D71CFECB9A6}"/>
              </a:ext>
            </a:extLst>
          </p:cNvPr>
          <p:cNvCxnSpPr>
            <a:cxnSpLocks/>
          </p:cNvCxnSpPr>
          <p:nvPr/>
        </p:nvCxnSpPr>
        <p:spPr>
          <a:xfrm>
            <a:off x="6159641" y="3145133"/>
            <a:ext cx="2461845" cy="98473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ál 22">
            <a:extLst>
              <a:ext uri="{FF2B5EF4-FFF2-40B4-BE49-F238E27FC236}">
                <a16:creationId xmlns:a16="http://schemas.microsoft.com/office/drawing/2014/main" id="{410A3BE2-2599-156A-DC26-A24457374952}"/>
              </a:ext>
            </a:extLst>
          </p:cNvPr>
          <p:cNvSpPr/>
          <p:nvPr/>
        </p:nvSpPr>
        <p:spPr>
          <a:xfrm>
            <a:off x="8153401" y="5488075"/>
            <a:ext cx="1957753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VÁ FAZER</a:t>
            </a:r>
          </a:p>
        </p:txBody>
      </p: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A0087559-CFD0-1AA6-10E7-7A72F15B1F71}"/>
              </a:ext>
            </a:extLst>
          </p:cNvPr>
          <p:cNvCxnSpPr>
            <a:cxnSpLocks/>
          </p:cNvCxnSpPr>
          <p:nvPr/>
        </p:nvCxnSpPr>
        <p:spPr>
          <a:xfrm>
            <a:off x="9130603" y="4985289"/>
            <a:ext cx="0" cy="5027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Šipka: dolů 25">
            <a:extLst>
              <a:ext uri="{FF2B5EF4-FFF2-40B4-BE49-F238E27FC236}">
                <a16:creationId xmlns:a16="http://schemas.microsoft.com/office/drawing/2014/main" id="{4504FDA5-799A-CC2E-80D5-C170A5D210AA}"/>
              </a:ext>
            </a:extLst>
          </p:cNvPr>
          <p:cNvSpPr/>
          <p:nvPr/>
        </p:nvSpPr>
        <p:spPr>
          <a:xfrm>
            <a:off x="1208314" y="2190543"/>
            <a:ext cx="483996" cy="1758460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100" dirty="0">
                <a:solidFill>
                  <a:srgbClr val="FF0000"/>
                </a:solidFill>
              </a:rPr>
              <a:t>P R E 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T E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R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I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T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27" name="Šipka: dolů 26">
            <a:extLst>
              <a:ext uri="{FF2B5EF4-FFF2-40B4-BE49-F238E27FC236}">
                <a16:creationId xmlns:a16="http://schemas.microsoft.com/office/drawing/2014/main" id="{6F8A11FC-E67C-8CF2-5383-180391D1BF27}"/>
              </a:ext>
            </a:extLst>
          </p:cNvPr>
          <p:cNvSpPr/>
          <p:nvPr/>
        </p:nvSpPr>
        <p:spPr>
          <a:xfrm>
            <a:off x="8930890" y="2125227"/>
            <a:ext cx="412821" cy="1858943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100" dirty="0">
                <a:solidFill>
                  <a:srgbClr val="FF0000"/>
                </a:solidFill>
              </a:rPr>
              <a:t>F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U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T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U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R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434996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D25936-4AC5-C334-F6BC-A92B7322CD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9921896-B077-8714-CCB5-8FEE20DF8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Traduza 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D046486-1B00-AB40-99CE-A0C20C9DC2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/>
              <a:t>Checo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BA123BF-3146-B493-770F-9EAB6D2B17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3578" y="2582427"/>
            <a:ext cx="5253997" cy="360723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 </a:t>
            </a:r>
            <a:r>
              <a:rPr lang="pt-PT" dirty="0"/>
              <a:t>I </a:t>
            </a:r>
            <a:r>
              <a:rPr lang="pt-PT" dirty="0" err="1"/>
              <a:t>kd</a:t>
            </a:r>
            <a:r>
              <a:rPr lang="cs-CZ" dirty="0" err="1"/>
              <a:t>yž</a:t>
            </a:r>
            <a:r>
              <a:rPr lang="cs-CZ" dirty="0"/>
              <a:t> </a:t>
            </a:r>
            <a:r>
              <a:rPr lang="pt-PT" b="1" i="1" dirty="0" err="1"/>
              <a:t>pr</a:t>
            </a:r>
            <a:r>
              <a:rPr lang="cs-CZ" b="1" i="1" dirty="0" err="1"/>
              <a:t>ší</a:t>
            </a:r>
            <a:r>
              <a:rPr lang="cs-CZ" dirty="0"/>
              <a:t>, půjdeme hrát fotbal. </a:t>
            </a:r>
          </a:p>
          <a:p>
            <a:r>
              <a:rPr lang="cs-CZ" dirty="0"/>
              <a:t>I když ráno </a:t>
            </a:r>
            <a:r>
              <a:rPr lang="pt-PT" b="1" i="1" dirty="0" err="1"/>
              <a:t>pr</a:t>
            </a:r>
            <a:r>
              <a:rPr lang="cs-CZ" b="1" i="1" dirty="0" err="1"/>
              <a:t>šelo</a:t>
            </a:r>
            <a:r>
              <a:rPr lang="cs-CZ" dirty="0"/>
              <a:t>, je teď teplo.</a:t>
            </a:r>
          </a:p>
          <a:p>
            <a:r>
              <a:rPr lang="cs-CZ" dirty="0"/>
              <a:t>I když ti </a:t>
            </a:r>
            <a:r>
              <a:rPr lang="cs-CZ" b="1" i="1" dirty="0"/>
              <a:t>slibuje</a:t>
            </a:r>
            <a:r>
              <a:rPr lang="cs-CZ" dirty="0"/>
              <a:t> pomoc, </a:t>
            </a:r>
            <a:r>
              <a:rPr lang="cs-CZ" dirty="0" err="1"/>
              <a:t>neveř</a:t>
            </a:r>
            <a:r>
              <a:rPr lang="cs-CZ" dirty="0"/>
              <a:t> mu. </a:t>
            </a:r>
          </a:p>
          <a:p>
            <a:r>
              <a:rPr lang="cs-CZ" dirty="0"/>
              <a:t>I když ti </a:t>
            </a:r>
            <a:r>
              <a:rPr lang="cs-CZ" b="1" i="1" dirty="0"/>
              <a:t>slibovala</a:t>
            </a:r>
            <a:r>
              <a:rPr lang="cs-CZ" dirty="0"/>
              <a:t> hory doly, nakonec ti nepomůže.  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4516DA39-96B9-B929-D80F-A89150DF02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dirty="0"/>
              <a:t>Português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75EDCCFD-69DF-4A2B-7568-A986A1BE369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Mesmo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b="1" i="1" dirty="0"/>
              <a:t>chova/</a:t>
            </a:r>
            <a:r>
              <a:rPr lang="cs-CZ" b="1" i="1" dirty="0" err="1"/>
              <a:t>esteja</a:t>
            </a:r>
            <a:r>
              <a:rPr lang="cs-CZ" b="1" i="1" dirty="0"/>
              <a:t> a </a:t>
            </a:r>
            <a:r>
              <a:rPr lang="cs-CZ" b="1" i="1" dirty="0" err="1"/>
              <a:t>chover</a:t>
            </a:r>
            <a:r>
              <a:rPr lang="pt-PT" dirty="0"/>
              <a:t> </a:t>
            </a:r>
            <a:r>
              <a:rPr lang="cs-CZ" dirty="0" err="1"/>
              <a:t>vamos</a:t>
            </a:r>
            <a:r>
              <a:rPr lang="cs-CZ" dirty="0"/>
              <a:t> </a:t>
            </a:r>
            <a:r>
              <a:rPr lang="cs-CZ" dirty="0" err="1"/>
              <a:t>jogar</a:t>
            </a:r>
            <a:r>
              <a:rPr lang="cs-CZ" dirty="0"/>
              <a:t> </a:t>
            </a:r>
            <a:r>
              <a:rPr lang="cs-CZ" dirty="0" err="1"/>
              <a:t>futebol</a:t>
            </a:r>
            <a:r>
              <a:rPr lang="cs-CZ" dirty="0"/>
              <a:t>. </a:t>
            </a:r>
            <a:r>
              <a:rPr lang="pt-PT" dirty="0"/>
              <a:t> </a:t>
            </a:r>
          </a:p>
          <a:p>
            <a:r>
              <a:rPr lang="cs-CZ" dirty="0" err="1"/>
              <a:t>Mesmo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b="1" i="1" dirty="0" err="1"/>
              <a:t>tenha</a:t>
            </a:r>
            <a:r>
              <a:rPr lang="cs-CZ" b="1" i="1" dirty="0"/>
              <a:t> </a:t>
            </a:r>
            <a:r>
              <a:rPr lang="cs-CZ" b="1" i="1" dirty="0" err="1"/>
              <a:t>chovido</a:t>
            </a:r>
            <a:r>
              <a:rPr lang="cs-CZ" b="1" i="1" dirty="0"/>
              <a:t> </a:t>
            </a:r>
            <a:r>
              <a:rPr lang="cs-CZ" dirty="0"/>
              <a:t>de </a:t>
            </a:r>
            <a:r>
              <a:rPr lang="cs-CZ" dirty="0" err="1"/>
              <a:t>manh</a:t>
            </a:r>
            <a:r>
              <a:rPr lang="pt-PT" dirty="0"/>
              <a:t>ã, agora faz sol</a:t>
            </a:r>
            <a:r>
              <a:rPr lang="cs-CZ" dirty="0"/>
              <a:t> </a:t>
            </a:r>
            <a:r>
              <a:rPr lang="pt-PT" dirty="0"/>
              <a:t>. </a:t>
            </a:r>
          </a:p>
          <a:p>
            <a:r>
              <a:rPr lang="cs-CZ" dirty="0" err="1"/>
              <a:t>Embora</a:t>
            </a:r>
            <a:r>
              <a:rPr lang="cs-CZ" dirty="0"/>
              <a:t> </a:t>
            </a:r>
            <a:r>
              <a:rPr lang="cs-CZ" dirty="0" err="1"/>
              <a:t>te</a:t>
            </a:r>
            <a:r>
              <a:rPr lang="cs-CZ" dirty="0"/>
              <a:t> </a:t>
            </a:r>
            <a:r>
              <a:rPr lang="cs-CZ" b="1" i="1" dirty="0" err="1"/>
              <a:t>prometa</a:t>
            </a:r>
            <a:r>
              <a:rPr lang="cs-CZ" b="1" i="1" dirty="0"/>
              <a:t> </a:t>
            </a:r>
            <a:r>
              <a:rPr lang="cs-CZ" dirty="0" err="1"/>
              <a:t>ajudar</a:t>
            </a:r>
            <a:r>
              <a:rPr lang="cs-CZ" dirty="0"/>
              <a:t>, n</a:t>
            </a:r>
            <a:r>
              <a:rPr lang="pt-PT" dirty="0" err="1"/>
              <a:t>ão</a:t>
            </a:r>
            <a:r>
              <a:rPr lang="pt-PT" dirty="0"/>
              <a:t> acredites nele. . </a:t>
            </a:r>
          </a:p>
          <a:p>
            <a:r>
              <a:rPr lang="cs-CZ" dirty="0" err="1"/>
              <a:t>Embora</a:t>
            </a:r>
            <a:r>
              <a:rPr lang="cs-CZ" dirty="0"/>
              <a:t> </a:t>
            </a:r>
            <a:r>
              <a:rPr lang="cs-CZ" dirty="0" err="1"/>
              <a:t>te</a:t>
            </a:r>
            <a:r>
              <a:rPr lang="cs-CZ" dirty="0"/>
              <a:t> </a:t>
            </a:r>
            <a:r>
              <a:rPr lang="pt-PT" b="1" i="1" dirty="0"/>
              <a:t>tenha prometido mundos e fundos</a:t>
            </a:r>
            <a:r>
              <a:rPr lang="cs-CZ" dirty="0"/>
              <a:t>, n</a:t>
            </a:r>
            <a:r>
              <a:rPr lang="pt-PT" dirty="0" err="1"/>
              <a:t>ão</a:t>
            </a:r>
            <a:r>
              <a:rPr lang="pt-PT" dirty="0"/>
              <a:t> te ajudará.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744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56598C-241F-A4A5-E861-2ACB938E0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/>
              <a:t>COMPARAÇÃO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E03EF03-EE82-8ADD-E89F-8D283AE61E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pt-PT" dirty="0"/>
              <a:t>Presente do conjuntivo</a:t>
            </a:r>
          </a:p>
          <a:p>
            <a:pPr algn="ctr"/>
            <a:r>
              <a:rPr lang="pt-PT" i="1" dirty="0"/>
              <a:t>ande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2F926F1-E702-9542-763F-6117E0DA487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PT" dirty="0"/>
          </a:p>
          <a:p>
            <a:pPr marL="0" indent="0" algn="ctr">
              <a:buNone/>
            </a:pPr>
            <a:r>
              <a:rPr lang="pt-PT" b="1" dirty="0"/>
              <a:t>É</a:t>
            </a:r>
            <a:r>
              <a:rPr lang="pt-PT" dirty="0"/>
              <a:t> LAMENTÁVEL </a:t>
            </a:r>
          </a:p>
          <a:p>
            <a:pPr marL="0" indent="0" algn="ctr">
              <a:buNone/>
            </a:pPr>
            <a:r>
              <a:rPr lang="pt-PT" dirty="0"/>
              <a:t>QUE </a:t>
            </a:r>
            <a:r>
              <a:rPr lang="pt-PT" b="1" dirty="0"/>
              <a:t>FAÇA</a:t>
            </a:r>
            <a:r>
              <a:rPr lang="pt-PT" dirty="0"/>
              <a:t> TAL COISA.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C65FE42-FE13-CA6F-0775-DAC1382D31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pt-PT" dirty="0"/>
              <a:t>Pretérito perfeito do conjuntivo</a:t>
            </a:r>
          </a:p>
          <a:p>
            <a:pPr algn="ctr"/>
            <a:r>
              <a:rPr lang="pt-PT" i="1" dirty="0"/>
              <a:t>tenha andado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1B4271B-9BED-05A0-FFB1-6B6F9CBEB15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ctr">
              <a:buNone/>
            </a:pPr>
            <a:endParaRPr lang="pt-PT" b="1" dirty="0"/>
          </a:p>
          <a:p>
            <a:pPr marL="0" indent="0" algn="ctr">
              <a:buNone/>
            </a:pPr>
            <a:r>
              <a:rPr lang="pt-PT" b="1" dirty="0"/>
              <a:t>É</a:t>
            </a:r>
            <a:r>
              <a:rPr lang="pt-PT" dirty="0"/>
              <a:t> LAMENTÁVEL </a:t>
            </a:r>
          </a:p>
          <a:p>
            <a:pPr marL="0" indent="0" algn="ctr">
              <a:buNone/>
            </a:pPr>
            <a:r>
              <a:rPr lang="pt-PT" dirty="0"/>
              <a:t>QUE </a:t>
            </a:r>
            <a:r>
              <a:rPr lang="pt-PT" b="1" dirty="0"/>
              <a:t>TENHA FEITO</a:t>
            </a:r>
            <a:r>
              <a:rPr lang="pt-PT" dirty="0"/>
              <a:t> TAL COISA.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975873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F374B5-43D0-6C0C-12A2-157697D030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837B2D-F064-4705-7A35-F464EACCE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/>
              <a:t>COMPARAÇÃO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A657A12-3F99-F660-438E-708DE9A9E6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pt-PT" sz="2000" dirty="0"/>
              <a:t>Pretérito perfeito do conjuntivo</a:t>
            </a:r>
          </a:p>
          <a:p>
            <a:pPr algn="ctr"/>
            <a:r>
              <a:rPr lang="pt-PT" sz="2000" i="1" dirty="0"/>
              <a:t>tenha andado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45838A9-05A4-FA1C-F750-CEA6446513F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PT" dirty="0"/>
          </a:p>
          <a:p>
            <a:pPr marL="0" indent="0" algn="ctr">
              <a:buNone/>
            </a:pPr>
            <a:r>
              <a:rPr lang="cs-CZ" b="1" dirty="0">
                <a:highlight>
                  <a:srgbClr val="FFFF00"/>
                </a:highlight>
              </a:rPr>
              <a:t>JE</a:t>
            </a:r>
            <a:r>
              <a:rPr lang="pt-PT" dirty="0"/>
              <a:t> LAMENTÁVEL </a:t>
            </a:r>
          </a:p>
          <a:p>
            <a:pPr marL="0" indent="0" algn="ctr">
              <a:buNone/>
            </a:pPr>
            <a:r>
              <a:rPr lang="pt-PT" dirty="0"/>
              <a:t>QUE </a:t>
            </a:r>
            <a:r>
              <a:rPr lang="pt-PT" b="1" dirty="0">
                <a:highlight>
                  <a:srgbClr val="FF00FF"/>
                </a:highlight>
              </a:rPr>
              <a:t>U</a:t>
            </a:r>
            <a:r>
              <a:rPr lang="cs-CZ" b="1" dirty="0">
                <a:highlight>
                  <a:srgbClr val="FF00FF"/>
                </a:highlight>
              </a:rPr>
              <a:t>DĚLAL</a:t>
            </a:r>
            <a:r>
              <a:rPr lang="pt-PT" dirty="0"/>
              <a:t>TAL COISA.</a:t>
            </a:r>
          </a:p>
          <a:p>
            <a:pPr marL="0" indent="0" algn="ctr">
              <a:buNone/>
            </a:pPr>
            <a:r>
              <a:rPr lang="pt-PT" b="1" dirty="0">
                <a:highlight>
                  <a:srgbClr val="FFFF00"/>
                </a:highlight>
              </a:rPr>
              <a:t> </a:t>
            </a:r>
            <a:endParaRPr lang="pt-PT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2EA69F9-6B0A-15CF-2D20-1723E2D597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pt-PT" dirty="0"/>
              <a:t>Presente do conjuntivo</a:t>
            </a:r>
          </a:p>
          <a:p>
            <a:pPr algn="ctr"/>
            <a:r>
              <a:rPr lang="pt-PT" i="1" dirty="0"/>
              <a:t>ande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587CFCE-6142-20CB-550C-FF3D943BBEE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ctr">
              <a:buNone/>
            </a:pPr>
            <a:endParaRPr lang="pt-PT" b="1" dirty="0"/>
          </a:p>
          <a:p>
            <a:pPr marL="0" indent="0" algn="ctr">
              <a:buNone/>
            </a:pPr>
            <a:r>
              <a:rPr lang="pt-PT" b="1" dirty="0">
                <a:highlight>
                  <a:srgbClr val="FFFF00"/>
                </a:highlight>
              </a:rPr>
              <a:t>JE</a:t>
            </a:r>
            <a:r>
              <a:rPr lang="pt-PT" dirty="0"/>
              <a:t> LAMENTÁVEL </a:t>
            </a:r>
          </a:p>
          <a:p>
            <a:pPr marL="0" indent="0" algn="ctr">
              <a:buNone/>
            </a:pPr>
            <a:r>
              <a:rPr lang="pt-PT" dirty="0"/>
              <a:t>QUE </a:t>
            </a:r>
            <a:r>
              <a:rPr lang="cs-CZ" b="1" dirty="0">
                <a:highlight>
                  <a:srgbClr val="00FF00"/>
                </a:highlight>
              </a:rPr>
              <a:t>DĚLÁ</a:t>
            </a:r>
            <a:r>
              <a:rPr lang="pt-PT" dirty="0"/>
              <a:t> TAL COISA.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22556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565467CC-A55E-6E31-3A2A-88DA5FA875D8}"/>
              </a:ext>
            </a:extLst>
          </p:cNvPr>
          <p:cNvCxnSpPr>
            <a:cxnSpLocks/>
          </p:cNvCxnSpPr>
          <p:nvPr/>
        </p:nvCxnSpPr>
        <p:spPr>
          <a:xfrm>
            <a:off x="991437" y="2270928"/>
            <a:ext cx="1020912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ál 5">
            <a:extLst>
              <a:ext uri="{FF2B5EF4-FFF2-40B4-BE49-F238E27FC236}">
                <a16:creationId xmlns:a16="http://schemas.microsoft.com/office/drawing/2014/main" id="{A8D26F91-0FB4-30D3-AD6E-4DF472A8E46A}"/>
              </a:ext>
            </a:extLst>
          </p:cNvPr>
          <p:cNvSpPr/>
          <p:nvPr/>
        </p:nvSpPr>
        <p:spPr>
          <a:xfrm>
            <a:off x="4803112" y="1557496"/>
            <a:ext cx="2270928" cy="149720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OXALÁ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8F34D34C-01D8-0B66-D541-2B2F2EB7F842}"/>
              </a:ext>
            </a:extLst>
          </p:cNvPr>
          <p:cNvSpPr/>
          <p:nvPr/>
        </p:nvSpPr>
        <p:spPr>
          <a:xfrm>
            <a:off x="5006592" y="4190163"/>
            <a:ext cx="1957753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FA</a:t>
            </a:r>
            <a:r>
              <a:rPr lang="pt-PT" dirty="0" err="1"/>
              <a:t>ÇA</a:t>
            </a:r>
            <a:endParaRPr lang="pt-PT" dirty="0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FFACDE52-1973-5ACE-6BCE-7F013FDB64E3}"/>
              </a:ext>
            </a:extLst>
          </p:cNvPr>
          <p:cNvSpPr/>
          <p:nvPr/>
        </p:nvSpPr>
        <p:spPr>
          <a:xfrm>
            <a:off x="834013" y="4129872"/>
            <a:ext cx="1716594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TENHA</a:t>
            </a:r>
            <a:r>
              <a:rPr lang="cs-CZ" dirty="0"/>
              <a:t> </a:t>
            </a:r>
            <a:r>
              <a:rPr lang="cs-CZ" dirty="0" err="1"/>
              <a:t>FEITO</a:t>
            </a:r>
            <a:endParaRPr lang="pt-PT" dirty="0"/>
          </a:p>
        </p:txBody>
      </p:sp>
      <p:sp>
        <p:nvSpPr>
          <p:cNvPr id="9" name="Šipka: dolů 8">
            <a:extLst>
              <a:ext uri="{FF2B5EF4-FFF2-40B4-BE49-F238E27FC236}">
                <a16:creationId xmlns:a16="http://schemas.microsoft.com/office/drawing/2014/main" id="{9855DC67-5F05-D697-B9A6-538CC13E1BD0}"/>
              </a:ext>
            </a:extLst>
          </p:cNvPr>
          <p:cNvSpPr/>
          <p:nvPr/>
        </p:nvSpPr>
        <p:spPr>
          <a:xfrm>
            <a:off x="5687367" y="60292"/>
            <a:ext cx="483996" cy="1497203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100" dirty="0">
                <a:solidFill>
                  <a:srgbClr val="FF0000"/>
                </a:solidFill>
              </a:rPr>
              <a:t>P R E S E N T E</a:t>
            </a:r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C3F1A51A-9632-8BFC-E9D2-334727A33FE7}"/>
              </a:ext>
            </a:extLst>
          </p:cNvPr>
          <p:cNvCxnSpPr>
            <a:cxnSpLocks/>
          </p:cNvCxnSpPr>
          <p:nvPr/>
        </p:nvCxnSpPr>
        <p:spPr>
          <a:xfrm flipH="1">
            <a:off x="2550607" y="3145133"/>
            <a:ext cx="2935793" cy="8842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220978F8-AB2F-14A9-CBEC-97DC5E748F09}"/>
              </a:ext>
            </a:extLst>
          </p:cNvPr>
          <p:cNvCxnSpPr>
            <a:cxnSpLocks/>
          </p:cNvCxnSpPr>
          <p:nvPr/>
        </p:nvCxnSpPr>
        <p:spPr>
          <a:xfrm>
            <a:off x="5985469" y="3231851"/>
            <a:ext cx="0" cy="7975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ál 19">
            <a:extLst>
              <a:ext uri="{FF2B5EF4-FFF2-40B4-BE49-F238E27FC236}">
                <a16:creationId xmlns:a16="http://schemas.microsoft.com/office/drawing/2014/main" id="{7370CFFA-8BA9-D6B7-8641-732D8A671699}"/>
              </a:ext>
            </a:extLst>
          </p:cNvPr>
          <p:cNvSpPr/>
          <p:nvPr/>
        </p:nvSpPr>
        <p:spPr>
          <a:xfrm>
            <a:off x="8153401" y="4190163"/>
            <a:ext cx="1957753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FA</a:t>
            </a:r>
            <a:r>
              <a:rPr lang="pt-PT" dirty="0" err="1"/>
              <a:t>ÇA</a:t>
            </a:r>
            <a:endParaRPr lang="pt-PT" dirty="0"/>
          </a:p>
        </p:txBody>
      </p: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7736BCB1-9122-CCE0-BF44-2180A2029DDC}"/>
              </a:ext>
            </a:extLst>
          </p:cNvPr>
          <p:cNvCxnSpPr>
            <a:cxnSpLocks/>
          </p:cNvCxnSpPr>
          <p:nvPr/>
        </p:nvCxnSpPr>
        <p:spPr>
          <a:xfrm>
            <a:off x="6159641" y="3145133"/>
            <a:ext cx="2461845" cy="98473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ál 22">
            <a:extLst>
              <a:ext uri="{FF2B5EF4-FFF2-40B4-BE49-F238E27FC236}">
                <a16:creationId xmlns:a16="http://schemas.microsoft.com/office/drawing/2014/main" id="{AC2E1447-92A5-B57E-147F-4597412864FE}"/>
              </a:ext>
            </a:extLst>
          </p:cNvPr>
          <p:cNvSpPr/>
          <p:nvPr/>
        </p:nvSpPr>
        <p:spPr>
          <a:xfrm>
            <a:off x="8153401" y="5488075"/>
            <a:ext cx="1957753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VÁ FAZER</a:t>
            </a:r>
          </a:p>
        </p:txBody>
      </p: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A1D2760C-9C07-7817-93EB-5A3478045896}"/>
              </a:ext>
            </a:extLst>
          </p:cNvPr>
          <p:cNvCxnSpPr>
            <a:cxnSpLocks/>
          </p:cNvCxnSpPr>
          <p:nvPr/>
        </p:nvCxnSpPr>
        <p:spPr>
          <a:xfrm>
            <a:off x="9130603" y="4985289"/>
            <a:ext cx="0" cy="5027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Šipka: dolů 25">
            <a:extLst>
              <a:ext uri="{FF2B5EF4-FFF2-40B4-BE49-F238E27FC236}">
                <a16:creationId xmlns:a16="http://schemas.microsoft.com/office/drawing/2014/main" id="{BA009A90-82FB-E834-E535-C3DC928A4372}"/>
              </a:ext>
            </a:extLst>
          </p:cNvPr>
          <p:cNvSpPr/>
          <p:nvPr/>
        </p:nvSpPr>
        <p:spPr>
          <a:xfrm>
            <a:off x="1208314" y="2190543"/>
            <a:ext cx="483996" cy="1758460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100" dirty="0">
                <a:solidFill>
                  <a:srgbClr val="FF0000"/>
                </a:solidFill>
              </a:rPr>
              <a:t>P R E 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T E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R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I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T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27" name="Šipka: dolů 26">
            <a:extLst>
              <a:ext uri="{FF2B5EF4-FFF2-40B4-BE49-F238E27FC236}">
                <a16:creationId xmlns:a16="http://schemas.microsoft.com/office/drawing/2014/main" id="{842D2387-4056-082C-6ECE-A7888839DCCD}"/>
              </a:ext>
            </a:extLst>
          </p:cNvPr>
          <p:cNvSpPr/>
          <p:nvPr/>
        </p:nvSpPr>
        <p:spPr>
          <a:xfrm>
            <a:off x="8930890" y="2125227"/>
            <a:ext cx="412821" cy="1858943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100" dirty="0">
                <a:solidFill>
                  <a:srgbClr val="FF0000"/>
                </a:solidFill>
              </a:rPr>
              <a:t>F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U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T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U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R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432267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67D418-31CD-5C5E-02D4-F79D70DB04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1873B02-31FA-3A51-E9CD-B9D6CE315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Traduza 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8B7450B-56EF-1D6D-AF23-3301596463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/>
              <a:t>Checo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380748D-1394-DE5F-8C24-E59CD31765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3578" y="2582427"/>
            <a:ext cx="4421275" cy="3607236"/>
          </a:xfrm>
        </p:spPr>
        <p:txBody>
          <a:bodyPr>
            <a:normAutofit fontScale="92500"/>
          </a:bodyPr>
          <a:lstStyle/>
          <a:p>
            <a:r>
              <a:rPr lang="pt-PT" dirty="0"/>
              <a:t>K</a:t>
            </a:r>
            <a:r>
              <a:rPr lang="cs-CZ" dirty="0" err="1"/>
              <a:t>éž</a:t>
            </a:r>
            <a:r>
              <a:rPr lang="cs-CZ" dirty="0"/>
              <a:t> </a:t>
            </a:r>
            <a:r>
              <a:rPr lang="cs-CZ" b="1" i="1" dirty="0"/>
              <a:t>je </a:t>
            </a:r>
            <a:r>
              <a:rPr lang="cs-CZ" dirty="0"/>
              <a:t>zítra hezké počasí!  </a:t>
            </a:r>
          </a:p>
          <a:p>
            <a:r>
              <a:rPr lang="pt-PT" dirty="0"/>
              <a:t>K</a:t>
            </a:r>
            <a:r>
              <a:rPr lang="cs-CZ" dirty="0" err="1"/>
              <a:t>éž</a:t>
            </a:r>
            <a:r>
              <a:rPr lang="cs-CZ" dirty="0"/>
              <a:t> tam</a:t>
            </a:r>
            <a:r>
              <a:rPr lang="cs-CZ" b="1" i="1" dirty="0"/>
              <a:t> </a:t>
            </a:r>
            <a:r>
              <a:rPr lang="pt-PT" b="1" i="1" dirty="0" err="1"/>
              <a:t>bylo</a:t>
            </a:r>
            <a:r>
              <a:rPr lang="cs-CZ" b="1" i="1" dirty="0"/>
              <a:t> </a:t>
            </a:r>
            <a:r>
              <a:rPr lang="cs-CZ" dirty="0"/>
              <a:t>hezké počasí!  </a:t>
            </a:r>
          </a:p>
          <a:p>
            <a:r>
              <a:rPr lang="cs-CZ" dirty="0"/>
              <a:t>Kéž </a:t>
            </a:r>
            <a:r>
              <a:rPr lang="cs-CZ" b="1" i="1" dirty="0"/>
              <a:t>přiletí </a:t>
            </a:r>
            <a:r>
              <a:rPr lang="cs-CZ" dirty="0"/>
              <a:t>letadlo včas! </a:t>
            </a:r>
          </a:p>
          <a:p>
            <a:r>
              <a:rPr lang="cs-CZ" dirty="0"/>
              <a:t> Kéž </a:t>
            </a:r>
            <a:r>
              <a:rPr lang="cs-CZ" b="1" i="1" dirty="0"/>
              <a:t>přiletělo </a:t>
            </a:r>
            <a:r>
              <a:rPr lang="cs-CZ" dirty="0"/>
              <a:t>letadlo včas! </a:t>
            </a:r>
          </a:p>
          <a:p>
            <a:r>
              <a:rPr lang="cs-CZ" dirty="0"/>
              <a:t>Asi si to </a:t>
            </a:r>
            <a:r>
              <a:rPr lang="cs-CZ" b="1" i="1" dirty="0"/>
              <a:t>nemůže </a:t>
            </a:r>
            <a:r>
              <a:rPr lang="cs-CZ" dirty="0"/>
              <a:t>koupit</a:t>
            </a:r>
            <a:r>
              <a:rPr lang="cs-CZ" b="1" i="1" dirty="0"/>
              <a:t>.</a:t>
            </a:r>
            <a:endParaRPr lang="cs-CZ" dirty="0"/>
          </a:p>
          <a:p>
            <a:r>
              <a:rPr lang="cs-CZ" dirty="0"/>
              <a:t>Asi si to </a:t>
            </a:r>
            <a:r>
              <a:rPr lang="cs-CZ" b="1" i="1" dirty="0"/>
              <a:t>nemohl </a:t>
            </a:r>
            <a:r>
              <a:rPr lang="cs-CZ" dirty="0"/>
              <a:t>koupit</a:t>
            </a:r>
            <a:r>
              <a:rPr lang="cs-CZ" b="1" i="1" dirty="0"/>
              <a:t>.</a:t>
            </a:r>
            <a:endParaRPr lang="cs-CZ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5275766E-95DA-87F4-8BBF-EFDDFD8F36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dirty="0"/>
              <a:t>Português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635D130F-B468-7B51-AB02-3C3AD7468C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96932" y="2505075"/>
            <a:ext cx="5758456" cy="3684588"/>
          </a:xfrm>
        </p:spPr>
        <p:txBody>
          <a:bodyPr>
            <a:normAutofit fontScale="92500"/>
          </a:bodyPr>
          <a:lstStyle/>
          <a:p>
            <a:r>
              <a:rPr lang="cs-CZ" dirty="0" err="1"/>
              <a:t>Oxal</a:t>
            </a:r>
            <a:r>
              <a:rPr lang="pt-PT" dirty="0"/>
              <a:t>á </a:t>
            </a:r>
            <a:r>
              <a:rPr lang="pt-PT" b="1" i="1" dirty="0"/>
              <a:t>esteja</a:t>
            </a:r>
            <a:r>
              <a:rPr lang="pt-PT" dirty="0"/>
              <a:t> bom tempo</a:t>
            </a:r>
            <a:r>
              <a:rPr lang="cs-CZ" dirty="0"/>
              <a:t> </a:t>
            </a:r>
            <a:r>
              <a:rPr lang="cs-CZ" dirty="0" err="1"/>
              <a:t>amanh</a:t>
            </a:r>
            <a:r>
              <a:rPr lang="pt-PT" dirty="0"/>
              <a:t>ã!</a:t>
            </a:r>
          </a:p>
          <a:p>
            <a:r>
              <a:rPr lang="cs-CZ" dirty="0" err="1"/>
              <a:t>Oxal</a:t>
            </a:r>
            <a:r>
              <a:rPr lang="pt-PT" dirty="0"/>
              <a:t>á </a:t>
            </a:r>
            <a:r>
              <a:rPr lang="pt-PT" b="1" i="1" dirty="0"/>
              <a:t>tenha estado </a:t>
            </a:r>
            <a:r>
              <a:rPr lang="pt-PT" dirty="0"/>
              <a:t>bom tempo</a:t>
            </a:r>
            <a:r>
              <a:rPr lang="cs-CZ" dirty="0"/>
              <a:t> </a:t>
            </a:r>
            <a:r>
              <a:rPr lang="pt-PT" dirty="0"/>
              <a:t>lá!</a:t>
            </a:r>
          </a:p>
          <a:p>
            <a:r>
              <a:rPr lang="cs-CZ" dirty="0" err="1"/>
              <a:t>Oxal</a:t>
            </a:r>
            <a:r>
              <a:rPr lang="pt-PT" dirty="0"/>
              <a:t>á o avião</a:t>
            </a:r>
            <a:r>
              <a:rPr lang="pt-PT" b="1" i="1" dirty="0"/>
              <a:t> aterre</a:t>
            </a:r>
            <a:r>
              <a:rPr lang="pt-PT" dirty="0"/>
              <a:t> a tempo!</a:t>
            </a:r>
          </a:p>
          <a:p>
            <a:r>
              <a:rPr lang="cs-CZ" dirty="0" err="1"/>
              <a:t>Oxal</a:t>
            </a:r>
            <a:r>
              <a:rPr lang="pt-PT" dirty="0"/>
              <a:t>á o avião</a:t>
            </a:r>
            <a:r>
              <a:rPr lang="pt-PT" b="1" i="1" dirty="0"/>
              <a:t> tenha aterrado</a:t>
            </a:r>
            <a:r>
              <a:rPr lang="pt-PT" dirty="0"/>
              <a:t> a tempo!</a:t>
            </a:r>
          </a:p>
          <a:p>
            <a:r>
              <a:rPr lang="pt-PT" dirty="0"/>
              <a:t>Talvez não o </a:t>
            </a:r>
            <a:r>
              <a:rPr lang="pt-PT" b="1" i="1" dirty="0"/>
              <a:t>possa </a:t>
            </a:r>
            <a:r>
              <a:rPr lang="pt-PT" dirty="0"/>
              <a:t>comprar!</a:t>
            </a:r>
          </a:p>
          <a:p>
            <a:r>
              <a:rPr lang="pt-PT" dirty="0"/>
              <a:t>Talvez não o </a:t>
            </a:r>
            <a:r>
              <a:rPr lang="pt-PT" b="1" i="1" dirty="0"/>
              <a:t>tenha podido </a:t>
            </a:r>
            <a:r>
              <a:rPr lang="pt-PT" dirty="0"/>
              <a:t>comprar!</a:t>
            </a:r>
          </a:p>
        </p:txBody>
      </p:sp>
    </p:spTree>
    <p:extLst>
      <p:ext uri="{BB962C8B-B14F-4D97-AF65-F5344CB8AC3E}">
        <p14:creationId xmlns:p14="http://schemas.microsoft.com/office/powerpoint/2010/main" val="556845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FD3E9B-69F5-66A6-08F2-7BD6AABDBA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A5C91EB6-9274-3D2F-2BC5-2A5BFAD4CDED}"/>
              </a:ext>
            </a:extLst>
          </p:cNvPr>
          <p:cNvCxnSpPr>
            <a:cxnSpLocks/>
          </p:cNvCxnSpPr>
          <p:nvPr/>
        </p:nvCxnSpPr>
        <p:spPr>
          <a:xfrm>
            <a:off x="991437" y="2270928"/>
            <a:ext cx="1020912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ál 5">
            <a:extLst>
              <a:ext uri="{FF2B5EF4-FFF2-40B4-BE49-F238E27FC236}">
                <a16:creationId xmlns:a16="http://schemas.microsoft.com/office/drawing/2014/main" id="{7B0BF0C8-828B-960A-E7F3-790802A76434}"/>
              </a:ext>
            </a:extLst>
          </p:cNvPr>
          <p:cNvSpPr/>
          <p:nvPr/>
        </p:nvSpPr>
        <p:spPr>
          <a:xfrm>
            <a:off x="4803112" y="1557496"/>
            <a:ext cx="2270928" cy="149720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É </a:t>
            </a:r>
            <a:r>
              <a:rPr lang="cs-CZ" dirty="0" err="1"/>
              <a:t>LAMENTÁVEL</a:t>
            </a:r>
            <a:r>
              <a:rPr lang="pt-PT" dirty="0"/>
              <a:t> QUE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B180E86E-9F2C-B705-6B07-AE3F13A0E82E}"/>
              </a:ext>
            </a:extLst>
          </p:cNvPr>
          <p:cNvSpPr/>
          <p:nvPr/>
        </p:nvSpPr>
        <p:spPr>
          <a:xfrm>
            <a:off x="5006592" y="4190163"/>
            <a:ext cx="1957753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FA</a:t>
            </a:r>
            <a:r>
              <a:rPr lang="pt-PT" dirty="0" err="1"/>
              <a:t>ÇA</a:t>
            </a:r>
            <a:endParaRPr lang="pt-PT" dirty="0"/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A0852C7A-4FD4-FED2-5591-F01965A6FC90}"/>
              </a:ext>
            </a:extLst>
          </p:cNvPr>
          <p:cNvSpPr/>
          <p:nvPr/>
        </p:nvSpPr>
        <p:spPr>
          <a:xfrm>
            <a:off x="834013" y="4129872"/>
            <a:ext cx="1716594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TENHA</a:t>
            </a:r>
            <a:r>
              <a:rPr lang="cs-CZ" dirty="0"/>
              <a:t> </a:t>
            </a:r>
            <a:r>
              <a:rPr lang="cs-CZ" dirty="0" err="1"/>
              <a:t>FEITO</a:t>
            </a:r>
            <a:endParaRPr lang="pt-PT" dirty="0"/>
          </a:p>
        </p:txBody>
      </p:sp>
      <p:sp>
        <p:nvSpPr>
          <p:cNvPr id="9" name="Šipka: dolů 8">
            <a:extLst>
              <a:ext uri="{FF2B5EF4-FFF2-40B4-BE49-F238E27FC236}">
                <a16:creationId xmlns:a16="http://schemas.microsoft.com/office/drawing/2014/main" id="{10EF305E-AA6C-6DE2-BC9B-4180E389E53C}"/>
              </a:ext>
            </a:extLst>
          </p:cNvPr>
          <p:cNvSpPr/>
          <p:nvPr/>
        </p:nvSpPr>
        <p:spPr>
          <a:xfrm>
            <a:off x="5687367" y="60292"/>
            <a:ext cx="483996" cy="1497203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100" dirty="0">
                <a:solidFill>
                  <a:srgbClr val="FF0000"/>
                </a:solidFill>
              </a:rPr>
              <a:t>P R E S E N T E</a:t>
            </a:r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F1B710DC-C11C-A1E7-D1C0-BB3E8782D9D9}"/>
              </a:ext>
            </a:extLst>
          </p:cNvPr>
          <p:cNvCxnSpPr>
            <a:cxnSpLocks/>
          </p:cNvCxnSpPr>
          <p:nvPr/>
        </p:nvCxnSpPr>
        <p:spPr>
          <a:xfrm flipH="1">
            <a:off x="2550607" y="3145133"/>
            <a:ext cx="2935793" cy="8842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65ABC698-5516-0D88-4250-2C4E98DD262D}"/>
              </a:ext>
            </a:extLst>
          </p:cNvPr>
          <p:cNvCxnSpPr>
            <a:cxnSpLocks/>
          </p:cNvCxnSpPr>
          <p:nvPr/>
        </p:nvCxnSpPr>
        <p:spPr>
          <a:xfrm>
            <a:off x="5985469" y="3231851"/>
            <a:ext cx="0" cy="7975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ál 19">
            <a:extLst>
              <a:ext uri="{FF2B5EF4-FFF2-40B4-BE49-F238E27FC236}">
                <a16:creationId xmlns:a16="http://schemas.microsoft.com/office/drawing/2014/main" id="{7AF2BA4C-FF20-7063-C857-D3C425F4FCD0}"/>
              </a:ext>
            </a:extLst>
          </p:cNvPr>
          <p:cNvSpPr/>
          <p:nvPr/>
        </p:nvSpPr>
        <p:spPr>
          <a:xfrm>
            <a:off x="8153401" y="4190163"/>
            <a:ext cx="1957753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FA</a:t>
            </a:r>
            <a:r>
              <a:rPr lang="pt-PT" dirty="0" err="1"/>
              <a:t>ÇA</a:t>
            </a:r>
            <a:endParaRPr lang="pt-PT" dirty="0"/>
          </a:p>
        </p:txBody>
      </p: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FEEFCD9A-43FE-C9DA-CD37-D7D8A7A06E43}"/>
              </a:ext>
            </a:extLst>
          </p:cNvPr>
          <p:cNvCxnSpPr>
            <a:cxnSpLocks/>
          </p:cNvCxnSpPr>
          <p:nvPr/>
        </p:nvCxnSpPr>
        <p:spPr>
          <a:xfrm>
            <a:off x="6159641" y="3145133"/>
            <a:ext cx="2461845" cy="98473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ál 22">
            <a:extLst>
              <a:ext uri="{FF2B5EF4-FFF2-40B4-BE49-F238E27FC236}">
                <a16:creationId xmlns:a16="http://schemas.microsoft.com/office/drawing/2014/main" id="{428AFAE2-EBAE-8A8A-BA73-DBCB6859B040}"/>
              </a:ext>
            </a:extLst>
          </p:cNvPr>
          <p:cNvSpPr/>
          <p:nvPr/>
        </p:nvSpPr>
        <p:spPr>
          <a:xfrm>
            <a:off x="8153401" y="5488075"/>
            <a:ext cx="1957753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VÁ FAZER</a:t>
            </a:r>
          </a:p>
        </p:txBody>
      </p: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F9F03D5E-2B2B-7A93-4F5B-0D5DF9DCB101}"/>
              </a:ext>
            </a:extLst>
          </p:cNvPr>
          <p:cNvCxnSpPr>
            <a:cxnSpLocks/>
          </p:cNvCxnSpPr>
          <p:nvPr/>
        </p:nvCxnSpPr>
        <p:spPr>
          <a:xfrm>
            <a:off x="9130603" y="4985289"/>
            <a:ext cx="0" cy="5027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Šipka: dolů 25">
            <a:extLst>
              <a:ext uri="{FF2B5EF4-FFF2-40B4-BE49-F238E27FC236}">
                <a16:creationId xmlns:a16="http://schemas.microsoft.com/office/drawing/2014/main" id="{9176FBFE-4CD8-0763-519E-D8A23D244BD2}"/>
              </a:ext>
            </a:extLst>
          </p:cNvPr>
          <p:cNvSpPr/>
          <p:nvPr/>
        </p:nvSpPr>
        <p:spPr>
          <a:xfrm>
            <a:off x="1208314" y="2190543"/>
            <a:ext cx="483996" cy="1758460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100" dirty="0">
                <a:solidFill>
                  <a:srgbClr val="FF0000"/>
                </a:solidFill>
              </a:rPr>
              <a:t>P R E 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T E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R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I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T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27" name="Šipka: dolů 26">
            <a:extLst>
              <a:ext uri="{FF2B5EF4-FFF2-40B4-BE49-F238E27FC236}">
                <a16:creationId xmlns:a16="http://schemas.microsoft.com/office/drawing/2014/main" id="{8F96CC38-AAB5-622F-480B-FD1D0496EFB4}"/>
              </a:ext>
            </a:extLst>
          </p:cNvPr>
          <p:cNvSpPr/>
          <p:nvPr/>
        </p:nvSpPr>
        <p:spPr>
          <a:xfrm>
            <a:off x="8930890" y="2125227"/>
            <a:ext cx="412821" cy="1858943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100" dirty="0">
                <a:solidFill>
                  <a:srgbClr val="FF0000"/>
                </a:solidFill>
              </a:rPr>
              <a:t>F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U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T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U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R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3400242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73030E4-2E90-196B-CDBD-BA003387C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Traduza 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B0A7F3E-CD15-3ACD-8683-C646B60E5F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/>
              <a:t>Checo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649C77C-EB5E-AA2D-CA8B-6ECE5938B5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3578" y="2582427"/>
            <a:ext cx="5253997" cy="3607236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Je možné, že </a:t>
            </a:r>
            <a:r>
              <a:rPr lang="cs-CZ" b="1" i="1" dirty="0"/>
              <a:t>je</a:t>
            </a:r>
            <a:r>
              <a:rPr lang="cs-CZ" dirty="0"/>
              <a:t> banka ještě otevřená. </a:t>
            </a:r>
          </a:p>
          <a:p>
            <a:r>
              <a:rPr lang="cs-CZ" dirty="0"/>
              <a:t>Je možná, že banka už </a:t>
            </a:r>
            <a:r>
              <a:rPr lang="cs-CZ" b="1" i="1" dirty="0"/>
              <a:t>zavřela</a:t>
            </a:r>
            <a:r>
              <a:rPr lang="cs-CZ" dirty="0"/>
              <a:t>. </a:t>
            </a:r>
          </a:p>
          <a:p>
            <a:r>
              <a:rPr lang="cs-CZ" dirty="0"/>
              <a:t>Je mi líto, že </a:t>
            </a:r>
            <a:r>
              <a:rPr lang="cs-CZ" b="1" i="1" dirty="0"/>
              <a:t>nemůžeš</a:t>
            </a:r>
            <a:r>
              <a:rPr lang="cs-CZ" dirty="0"/>
              <a:t> přijít. </a:t>
            </a:r>
          </a:p>
          <a:p>
            <a:r>
              <a:rPr lang="cs-CZ" dirty="0"/>
              <a:t>Mrzí mě, že </a:t>
            </a:r>
            <a:r>
              <a:rPr lang="cs-CZ" b="1" i="1" dirty="0"/>
              <a:t>jsi</a:t>
            </a:r>
            <a:r>
              <a:rPr lang="cs-CZ" dirty="0"/>
              <a:t> </a:t>
            </a:r>
            <a:r>
              <a:rPr lang="cs-CZ" b="1" i="1" dirty="0"/>
              <a:t>nemohl</a:t>
            </a:r>
            <a:r>
              <a:rPr lang="cs-CZ" dirty="0"/>
              <a:t> přijít. </a:t>
            </a:r>
          </a:p>
          <a:p>
            <a:r>
              <a:rPr lang="cs-CZ" dirty="0"/>
              <a:t>Mám radost, že </a:t>
            </a:r>
            <a:r>
              <a:rPr lang="cs-CZ" b="1" i="1" dirty="0"/>
              <a:t>má</a:t>
            </a:r>
            <a:r>
              <a:rPr lang="cs-CZ" dirty="0"/>
              <a:t> úspěch. </a:t>
            </a:r>
          </a:p>
          <a:p>
            <a:r>
              <a:rPr lang="cs-CZ" dirty="0"/>
              <a:t>Mám radost, že </a:t>
            </a:r>
            <a:r>
              <a:rPr lang="cs-CZ" b="1" i="1" dirty="0"/>
              <a:t>měl</a:t>
            </a:r>
            <a:r>
              <a:rPr lang="cs-CZ" dirty="0"/>
              <a:t> úspěch.</a:t>
            </a:r>
            <a:endParaRPr lang="pt-PT" dirty="0"/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D719C494-0E69-B102-7423-5EEC1DC99B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dirty="0"/>
              <a:t>Português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368FD1A6-23FD-714C-8D09-C447AF3EBC9E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dirty="0"/>
              <a:t>É possível que o banco </a:t>
            </a:r>
            <a:r>
              <a:rPr lang="pt-PT" b="1" i="1" dirty="0"/>
              <a:t>esteja</a:t>
            </a:r>
            <a:r>
              <a:rPr lang="pt-PT" dirty="0"/>
              <a:t> aberto. </a:t>
            </a:r>
          </a:p>
          <a:p>
            <a:r>
              <a:rPr lang="pt-PT" dirty="0"/>
              <a:t>É possível que o banco </a:t>
            </a:r>
            <a:r>
              <a:rPr lang="pt-PT" b="1" i="1" dirty="0"/>
              <a:t>tenha fechado. </a:t>
            </a:r>
          </a:p>
          <a:p>
            <a:r>
              <a:rPr lang="pt-PT" dirty="0"/>
              <a:t>Lamento que não </a:t>
            </a:r>
            <a:r>
              <a:rPr lang="pt-PT" b="1" i="1" dirty="0"/>
              <a:t>possas</a:t>
            </a:r>
            <a:r>
              <a:rPr lang="pt-PT" dirty="0"/>
              <a:t> vir. </a:t>
            </a:r>
          </a:p>
          <a:p>
            <a:r>
              <a:rPr lang="pt-PT" dirty="0"/>
              <a:t>Lamento que não </a:t>
            </a:r>
            <a:r>
              <a:rPr lang="pt-PT" b="1" dirty="0"/>
              <a:t>tenhas podido </a:t>
            </a:r>
            <a:r>
              <a:rPr lang="pt-PT" dirty="0"/>
              <a:t>vir. </a:t>
            </a:r>
          </a:p>
          <a:p>
            <a:r>
              <a:rPr lang="pt-PT" dirty="0"/>
              <a:t>Alegra-me que </a:t>
            </a:r>
            <a:r>
              <a:rPr lang="pt-PT" b="1" i="1" dirty="0"/>
              <a:t>tenha</a:t>
            </a:r>
            <a:r>
              <a:rPr lang="pt-PT" dirty="0"/>
              <a:t> sucesso.</a:t>
            </a:r>
          </a:p>
          <a:p>
            <a:r>
              <a:rPr lang="pt-PT" dirty="0"/>
              <a:t>Alegra-me que sucesso.</a:t>
            </a:r>
            <a:r>
              <a:rPr lang="pt-PT" b="1" i="1" dirty="0"/>
              <a:t> tenha tido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088523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A60F0C-BC13-DC1B-6E02-26A4CB5D5E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602D3EC0-C5CA-BCAF-C6E0-FDF8450CA869}"/>
              </a:ext>
            </a:extLst>
          </p:cNvPr>
          <p:cNvCxnSpPr>
            <a:cxnSpLocks/>
          </p:cNvCxnSpPr>
          <p:nvPr/>
        </p:nvCxnSpPr>
        <p:spPr>
          <a:xfrm>
            <a:off x="991437" y="2270928"/>
            <a:ext cx="10209125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Ovál 5">
            <a:extLst>
              <a:ext uri="{FF2B5EF4-FFF2-40B4-BE49-F238E27FC236}">
                <a16:creationId xmlns:a16="http://schemas.microsoft.com/office/drawing/2014/main" id="{9E97A17B-02CB-BCC0-537A-4D62C9371A69}"/>
              </a:ext>
            </a:extLst>
          </p:cNvPr>
          <p:cNvSpPr/>
          <p:nvPr/>
        </p:nvSpPr>
        <p:spPr>
          <a:xfrm>
            <a:off x="4803112" y="1557496"/>
            <a:ext cx="2270928" cy="149720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PROCURAMOS ALGUÉM QUE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DB7E31CC-8D4B-7A78-DDD8-5C0E98F4C012}"/>
              </a:ext>
            </a:extLst>
          </p:cNvPr>
          <p:cNvSpPr/>
          <p:nvPr/>
        </p:nvSpPr>
        <p:spPr>
          <a:xfrm>
            <a:off x="5006592" y="4190163"/>
            <a:ext cx="1957753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COMPRE  O BILHETE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23432F4B-19FA-98EF-C251-B09CEEBD6552}"/>
              </a:ext>
            </a:extLst>
          </p:cNvPr>
          <p:cNvSpPr/>
          <p:nvPr/>
        </p:nvSpPr>
        <p:spPr>
          <a:xfrm>
            <a:off x="361743" y="4129871"/>
            <a:ext cx="2188864" cy="1497203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TENHA</a:t>
            </a:r>
            <a:r>
              <a:rPr lang="pt-PT" dirty="0"/>
              <a:t> </a:t>
            </a:r>
            <a:r>
              <a:rPr lang="cs-CZ" dirty="0"/>
              <a:t> </a:t>
            </a:r>
            <a:r>
              <a:rPr lang="pt-PT" dirty="0"/>
              <a:t>COMPRADO O BILHETE</a:t>
            </a:r>
          </a:p>
        </p:txBody>
      </p:sp>
      <p:sp>
        <p:nvSpPr>
          <p:cNvPr id="9" name="Šipka: dolů 8">
            <a:extLst>
              <a:ext uri="{FF2B5EF4-FFF2-40B4-BE49-F238E27FC236}">
                <a16:creationId xmlns:a16="http://schemas.microsoft.com/office/drawing/2014/main" id="{58729031-436A-38BD-3C2F-6EBCE9AE27CA}"/>
              </a:ext>
            </a:extLst>
          </p:cNvPr>
          <p:cNvSpPr/>
          <p:nvPr/>
        </p:nvSpPr>
        <p:spPr>
          <a:xfrm>
            <a:off x="5687367" y="60292"/>
            <a:ext cx="483996" cy="1497203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100" dirty="0">
                <a:solidFill>
                  <a:srgbClr val="FF0000"/>
                </a:solidFill>
              </a:rPr>
              <a:t>P R E S E N T E</a:t>
            </a:r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88B2C5F4-BBC1-5F21-9168-44DCF1DCBB41}"/>
              </a:ext>
            </a:extLst>
          </p:cNvPr>
          <p:cNvCxnSpPr>
            <a:cxnSpLocks/>
          </p:cNvCxnSpPr>
          <p:nvPr/>
        </p:nvCxnSpPr>
        <p:spPr>
          <a:xfrm flipH="1">
            <a:off x="2550607" y="3145133"/>
            <a:ext cx="2935793" cy="8842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4911D2A0-DB81-FB69-CC23-6B06C1611063}"/>
              </a:ext>
            </a:extLst>
          </p:cNvPr>
          <p:cNvCxnSpPr>
            <a:cxnSpLocks/>
          </p:cNvCxnSpPr>
          <p:nvPr/>
        </p:nvCxnSpPr>
        <p:spPr>
          <a:xfrm>
            <a:off x="5985469" y="3231851"/>
            <a:ext cx="0" cy="7975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ál 19">
            <a:extLst>
              <a:ext uri="{FF2B5EF4-FFF2-40B4-BE49-F238E27FC236}">
                <a16:creationId xmlns:a16="http://schemas.microsoft.com/office/drawing/2014/main" id="{1BA4B141-9CA5-D12E-9DDB-B187340EAD9A}"/>
              </a:ext>
            </a:extLst>
          </p:cNvPr>
          <p:cNvSpPr/>
          <p:nvPr/>
        </p:nvSpPr>
        <p:spPr>
          <a:xfrm>
            <a:off x="8151726" y="4129872"/>
            <a:ext cx="1957753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COMPRE </a:t>
            </a:r>
          </a:p>
        </p:txBody>
      </p: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D6F0B2A1-28D8-B9B4-44C1-827DFBA73A92}"/>
              </a:ext>
            </a:extLst>
          </p:cNvPr>
          <p:cNvCxnSpPr>
            <a:cxnSpLocks/>
          </p:cNvCxnSpPr>
          <p:nvPr/>
        </p:nvCxnSpPr>
        <p:spPr>
          <a:xfrm>
            <a:off x="6159641" y="3145133"/>
            <a:ext cx="2461845" cy="98473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ál 22">
            <a:extLst>
              <a:ext uri="{FF2B5EF4-FFF2-40B4-BE49-F238E27FC236}">
                <a16:creationId xmlns:a16="http://schemas.microsoft.com/office/drawing/2014/main" id="{504B30F6-F404-BB6E-4A09-D9A76A72D15F}"/>
              </a:ext>
            </a:extLst>
          </p:cNvPr>
          <p:cNvSpPr/>
          <p:nvPr/>
        </p:nvSpPr>
        <p:spPr>
          <a:xfrm>
            <a:off x="8153401" y="5488075"/>
            <a:ext cx="1957753" cy="9144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/>
              <a:t> - </a:t>
            </a:r>
          </a:p>
        </p:txBody>
      </p: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7E4292FF-3CDE-1585-587A-1376CB6DAF70}"/>
              </a:ext>
            </a:extLst>
          </p:cNvPr>
          <p:cNvCxnSpPr>
            <a:cxnSpLocks/>
          </p:cNvCxnSpPr>
          <p:nvPr/>
        </p:nvCxnSpPr>
        <p:spPr>
          <a:xfrm>
            <a:off x="9130603" y="4985289"/>
            <a:ext cx="0" cy="5027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Šipka: dolů 25">
            <a:extLst>
              <a:ext uri="{FF2B5EF4-FFF2-40B4-BE49-F238E27FC236}">
                <a16:creationId xmlns:a16="http://schemas.microsoft.com/office/drawing/2014/main" id="{03234957-94B0-9C99-C580-368BCC2CD48B}"/>
              </a:ext>
            </a:extLst>
          </p:cNvPr>
          <p:cNvSpPr/>
          <p:nvPr/>
        </p:nvSpPr>
        <p:spPr>
          <a:xfrm>
            <a:off x="1208314" y="2190543"/>
            <a:ext cx="483996" cy="1758460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100" dirty="0">
                <a:solidFill>
                  <a:srgbClr val="FF0000"/>
                </a:solidFill>
              </a:rPr>
              <a:t>P R E 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T E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R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I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T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27" name="Šipka: dolů 26">
            <a:extLst>
              <a:ext uri="{FF2B5EF4-FFF2-40B4-BE49-F238E27FC236}">
                <a16:creationId xmlns:a16="http://schemas.microsoft.com/office/drawing/2014/main" id="{65F82E6D-5B9C-E6F3-3C37-10F6A7864F9A}"/>
              </a:ext>
            </a:extLst>
          </p:cNvPr>
          <p:cNvSpPr/>
          <p:nvPr/>
        </p:nvSpPr>
        <p:spPr>
          <a:xfrm>
            <a:off x="8930890" y="2125227"/>
            <a:ext cx="412821" cy="1858943"/>
          </a:xfrm>
          <a:prstGeom prst="down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100" dirty="0">
                <a:solidFill>
                  <a:srgbClr val="FF0000"/>
                </a:solidFill>
              </a:rPr>
              <a:t>F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U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T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U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R</a:t>
            </a:r>
          </a:p>
          <a:p>
            <a:pPr algn="ctr"/>
            <a:r>
              <a:rPr lang="pt-PT" sz="1100" dirty="0">
                <a:solidFill>
                  <a:srgbClr val="FF0000"/>
                </a:solidFill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461615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42E12A-081F-C660-C2F1-98468CB400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0B07624-5BB1-18DD-A9E1-C17F0A493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Traduza 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8E9A6A0-0094-C6BE-2A61-60CA7B5D6B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/>
              <a:t>Checo 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EF592E1-161E-9235-960A-03C861BC0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43578" y="2582427"/>
            <a:ext cx="5253997" cy="3607236"/>
          </a:xfrm>
        </p:spPr>
        <p:txBody>
          <a:bodyPr>
            <a:normAutofit/>
          </a:bodyPr>
          <a:lstStyle/>
          <a:p>
            <a:r>
              <a:rPr lang="cs-CZ" dirty="0"/>
              <a:t>Sháníme někoho, kdo </a:t>
            </a:r>
            <a:r>
              <a:rPr lang="cs-CZ" b="1" i="1" dirty="0"/>
              <a:t>je</a:t>
            </a:r>
            <a:r>
              <a:rPr lang="cs-CZ" dirty="0"/>
              <a:t> v zahraničí. </a:t>
            </a:r>
          </a:p>
          <a:p>
            <a:r>
              <a:rPr lang="cs-CZ" dirty="0"/>
              <a:t>Sháníme někoho, kdo </a:t>
            </a:r>
            <a:r>
              <a:rPr lang="cs-CZ" b="1" i="1" dirty="0"/>
              <a:t>byl</a:t>
            </a:r>
            <a:r>
              <a:rPr lang="cs-CZ" dirty="0"/>
              <a:t> v zahraničí. </a:t>
            </a:r>
          </a:p>
          <a:p>
            <a:r>
              <a:rPr lang="cs-CZ" dirty="0"/>
              <a:t>Potřebujeme někoho, kdo  </a:t>
            </a:r>
            <a:r>
              <a:rPr lang="cs-CZ" b="1" i="1" dirty="0"/>
              <a:t>vidí</a:t>
            </a:r>
            <a:r>
              <a:rPr lang="cs-CZ" dirty="0"/>
              <a:t>  dobře do dálky. </a:t>
            </a:r>
          </a:p>
          <a:p>
            <a:r>
              <a:rPr lang="cs-CZ" dirty="0"/>
              <a:t>Hledáme svědky, kteří </a:t>
            </a:r>
            <a:r>
              <a:rPr lang="cs-CZ" b="1" i="1" dirty="0"/>
              <a:t>viděli</a:t>
            </a:r>
            <a:r>
              <a:rPr lang="cs-CZ" dirty="0"/>
              <a:t> nehodu.. 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570AB38E-2CB0-E9A3-750D-E61EBCDAEE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dirty="0"/>
              <a:t>Português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0C94AF57-188E-47AD-9C7C-D13D533E2C4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Procuramos</a:t>
            </a:r>
            <a:r>
              <a:rPr lang="cs-CZ" dirty="0"/>
              <a:t> </a:t>
            </a:r>
            <a:r>
              <a:rPr lang="cs-CZ" dirty="0" err="1"/>
              <a:t>alguém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pt-PT" b="1" i="1" dirty="0"/>
              <a:t>esteja</a:t>
            </a:r>
            <a:r>
              <a:rPr lang="pt-PT" dirty="0"/>
              <a:t> </a:t>
            </a:r>
            <a:r>
              <a:rPr lang="cs-CZ" dirty="0"/>
              <a:t>no </a:t>
            </a:r>
            <a:r>
              <a:rPr lang="cs-CZ" dirty="0" err="1"/>
              <a:t>estrangeiro</a:t>
            </a:r>
            <a:r>
              <a:rPr lang="pt-PT" dirty="0"/>
              <a:t>. </a:t>
            </a:r>
          </a:p>
          <a:p>
            <a:r>
              <a:rPr lang="cs-CZ" dirty="0" err="1"/>
              <a:t>Procuramos</a:t>
            </a:r>
            <a:r>
              <a:rPr lang="cs-CZ" dirty="0"/>
              <a:t> </a:t>
            </a:r>
            <a:r>
              <a:rPr lang="cs-CZ" dirty="0" err="1"/>
              <a:t>alguém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b="1" i="1" dirty="0" err="1"/>
              <a:t>tenha</a:t>
            </a:r>
            <a:r>
              <a:rPr lang="cs-CZ" b="1" i="1" dirty="0"/>
              <a:t> </a:t>
            </a:r>
            <a:r>
              <a:rPr lang="cs-CZ" b="1" i="1" dirty="0" err="1"/>
              <a:t>estado</a:t>
            </a:r>
            <a:r>
              <a:rPr lang="pt-PT" dirty="0"/>
              <a:t> </a:t>
            </a:r>
            <a:r>
              <a:rPr lang="cs-CZ" dirty="0"/>
              <a:t>no </a:t>
            </a:r>
            <a:r>
              <a:rPr lang="cs-CZ" dirty="0" err="1"/>
              <a:t>estrangeiro</a:t>
            </a:r>
            <a:r>
              <a:rPr lang="pt-PT" dirty="0"/>
              <a:t>. </a:t>
            </a:r>
          </a:p>
          <a:p>
            <a:r>
              <a:rPr lang="cs-CZ" dirty="0" err="1"/>
              <a:t>Procuramos</a:t>
            </a:r>
            <a:r>
              <a:rPr lang="cs-CZ" dirty="0"/>
              <a:t> </a:t>
            </a:r>
            <a:r>
              <a:rPr lang="cs-CZ" dirty="0" err="1"/>
              <a:t>alguém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b="1" i="1" dirty="0" err="1"/>
              <a:t>veja</a:t>
            </a:r>
            <a:r>
              <a:rPr lang="pt-PT" dirty="0"/>
              <a:t> </a:t>
            </a:r>
            <a:r>
              <a:rPr lang="cs-CZ" dirty="0" err="1"/>
              <a:t>bem</a:t>
            </a:r>
            <a:r>
              <a:rPr lang="cs-CZ" dirty="0"/>
              <a:t> </a:t>
            </a:r>
            <a:r>
              <a:rPr lang="cs-CZ" dirty="0" err="1"/>
              <a:t>ao</a:t>
            </a:r>
            <a:r>
              <a:rPr lang="cs-CZ" dirty="0"/>
              <a:t> </a:t>
            </a:r>
            <a:r>
              <a:rPr lang="cs-CZ" dirty="0" err="1"/>
              <a:t>longe</a:t>
            </a:r>
            <a:r>
              <a:rPr lang="pt-PT" dirty="0"/>
              <a:t>. </a:t>
            </a:r>
            <a:endParaRPr lang="cs-CZ" dirty="0"/>
          </a:p>
          <a:p>
            <a:r>
              <a:rPr lang="cs-CZ" dirty="0" err="1"/>
              <a:t>Procuramos</a:t>
            </a:r>
            <a:r>
              <a:rPr lang="cs-CZ" dirty="0"/>
              <a:t> </a:t>
            </a:r>
            <a:r>
              <a:rPr lang="cs-CZ" dirty="0" err="1"/>
              <a:t>alguém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b="1" i="1" dirty="0" err="1"/>
              <a:t>tenha</a:t>
            </a:r>
            <a:r>
              <a:rPr lang="cs-CZ" b="1" i="1" dirty="0"/>
              <a:t> </a:t>
            </a:r>
            <a:r>
              <a:rPr lang="cs-CZ" b="1" i="1" dirty="0" err="1"/>
              <a:t>visto</a:t>
            </a:r>
            <a:r>
              <a:rPr lang="pt-PT" dirty="0"/>
              <a:t> </a:t>
            </a:r>
            <a:r>
              <a:rPr lang="cs-CZ" dirty="0"/>
              <a:t>o </a:t>
            </a:r>
            <a:r>
              <a:rPr lang="cs-CZ" dirty="0" err="1"/>
              <a:t>acidente</a:t>
            </a:r>
            <a:r>
              <a:rPr lang="cs-CZ" dirty="0"/>
              <a:t>.</a:t>
            </a:r>
            <a:r>
              <a:rPr lang="pt-P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36324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693</Words>
  <Application>Microsoft Office PowerPoint</Application>
  <PresentationFormat>Širokoúhlá obrazovka</PresentationFormat>
  <Paragraphs>184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Aptos</vt:lpstr>
      <vt:lpstr>Aptos Display</vt:lpstr>
      <vt:lpstr>Arial</vt:lpstr>
      <vt:lpstr>Motiv Office</vt:lpstr>
      <vt:lpstr>CONJUNTIVO PRETÉRITO PERFEITO</vt:lpstr>
      <vt:lpstr>COMPARAÇÃO</vt:lpstr>
      <vt:lpstr>COMPARAÇÃO</vt:lpstr>
      <vt:lpstr>Prezentace aplikace PowerPoint</vt:lpstr>
      <vt:lpstr>Traduza </vt:lpstr>
      <vt:lpstr>Prezentace aplikace PowerPoint</vt:lpstr>
      <vt:lpstr>Traduza </vt:lpstr>
      <vt:lpstr>Prezentace aplikace PowerPoint</vt:lpstr>
      <vt:lpstr>Traduza </vt:lpstr>
      <vt:lpstr>Prezentace aplikace PowerPoint</vt:lpstr>
      <vt:lpstr>Traduza </vt:lpstr>
      <vt:lpstr>Vyber všechny správné věty</vt:lpstr>
      <vt:lpstr>Prezentace aplikace PowerPoint</vt:lpstr>
      <vt:lpstr>Traduza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Svoboda Martin 7.AV</dc:creator>
  <cp:lastModifiedBy>Svoboda Martin 7.AV</cp:lastModifiedBy>
  <cp:revision>3</cp:revision>
  <dcterms:created xsi:type="dcterms:W3CDTF">2025-03-06T12:53:33Z</dcterms:created>
  <dcterms:modified xsi:type="dcterms:W3CDTF">2025-03-06T13:54:20Z</dcterms:modified>
</cp:coreProperties>
</file>