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304" r:id="rId4"/>
    <p:sldId id="305" r:id="rId5"/>
    <p:sldId id="303" r:id="rId6"/>
    <p:sldId id="258" r:id="rId7"/>
    <p:sldId id="259" r:id="rId8"/>
    <p:sldId id="298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70" r:id="rId17"/>
    <p:sldId id="266" r:id="rId18"/>
    <p:sldId id="267" r:id="rId19"/>
    <p:sldId id="268" r:id="rId20"/>
    <p:sldId id="271" r:id="rId21"/>
    <p:sldId id="306" r:id="rId22"/>
    <p:sldId id="273" r:id="rId23"/>
    <p:sldId id="274" r:id="rId24"/>
    <p:sldId id="275" r:id="rId25"/>
    <p:sldId id="276" r:id="rId26"/>
    <p:sldId id="277" r:id="rId27"/>
    <p:sldId id="278" r:id="rId28"/>
    <p:sldId id="272" r:id="rId29"/>
    <p:sldId id="279" r:id="rId30"/>
    <p:sldId id="280" r:id="rId31"/>
    <p:sldId id="281" r:id="rId32"/>
    <p:sldId id="282" r:id="rId33"/>
    <p:sldId id="286" r:id="rId34"/>
    <p:sldId id="309" r:id="rId35"/>
    <p:sldId id="308" r:id="rId36"/>
    <p:sldId id="287" r:id="rId37"/>
    <p:sldId id="311" r:id="rId38"/>
    <p:sldId id="283" r:id="rId39"/>
    <p:sldId id="310" r:id="rId40"/>
    <p:sldId id="288" r:id="rId41"/>
    <p:sldId id="285" r:id="rId42"/>
    <p:sldId id="289" r:id="rId43"/>
    <p:sldId id="290" r:id="rId44"/>
    <p:sldId id="292" r:id="rId45"/>
    <p:sldId id="291" r:id="rId46"/>
    <p:sldId id="293" r:id="rId47"/>
    <p:sldId id="294" r:id="rId48"/>
    <p:sldId id="295" r:id="rId49"/>
    <p:sldId id="296" r:id="rId50"/>
    <p:sldId id="299" r:id="rId51"/>
    <p:sldId id="300" r:id="rId52"/>
    <p:sldId id="301" r:id="rId53"/>
    <p:sldId id="302" r:id="rId54"/>
    <p:sldId id="297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74" autoAdjust="0"/>
    <p:restoredTop sz="94249" autoAdjust="0"/>
  </p:normalViewPr>
  <p:slideViewPr>
    <p:cSldViewPr>
      <p:cViewPr>
        <p:scale>
          <a:sx n="80" d="100"/>
          <a:sy n="80" d="100"/>
        </p:scale>
        <p:origin x="6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514BC-CA36-44D2-B915-8B40BC827922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BEBA1-778D-47C7-B231-FBC3D50704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08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BEBA1-778D-47C7-B231-FBC3D507048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16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4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77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20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22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80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01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01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65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21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39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EA174-BA2D-4214-9AA1-C471FE252D9F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06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Pn-3sPVZzQ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t.wikipedia.org/wiki/Ficheiro:ACB-prazeres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http://purl.pt/369/1/images/gramatica/res-274-v_thumb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uRPCv_m_DYU?feature=oembed" TargetMode="External"/><Relationship Id="rId1" Type="http://schemas.openxmlformats.org/officeDocument/2006/relationships/video" Target="https://www.youtube.com/embed/d_1PzjpQMKk?feature=oembed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b="1"/>
              <a:t>O PORTUGUÊS MÉDIO</a:t>
            </a:r>
            <a:endParaRPr lang="cs-CZ" b="1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Esperança Cardeira</a:t>
            </a:r>
          </a:p>
          <a:p>
            <a:r>
              <a:rPr lang="pt-PT" dirty="0"/>
              <a:t>História do Português</a:t>
            </a:r>
          </a:p>
          <a:p>
            <a:r>
              <a:rPr lang="pt-PT" b="1" dirty="0"/>
              <a:t>pp. </a:t>
            </a:r>
            <a:r>
              <a:rPr lang="pt-PT" b="1"/>
              <a:t>57-65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7170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pt-PT" b="1">
                <a:solidFill>
                  <a:srgbClr val="00B050"/>
                </a:solidFill>
              </a:rPr>
              <a:t>Brites de Almeida</a:t>
            </a:r>
            <a:endParaRPr lang="cs-CZ" b="1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5842992" cy="4569371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/>
              <a:t>Diretamente associada à vitória dos portugueses nesta batalha, celebrizou-se a figura lendária da heroína Brites de Almeida, mais conhecida como </a:t>
            </a:r>
            <a:r>
              <a:rPr lang="pt-PT" i="1" dirty="0"/>
              <a:t>"a Padeira de Aljubarrota"</a:t>
            </a:r>
            <a:r>
              <a:rPr lang="pt-PT" dirty="0"/>
              <a:t>, que com a sua pá terá morto sete castelhanos que encontrara escondidos no seu forno.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nline médium 3" title="LENDAS - A PADEIRA DE ALJUBARROTA">
            <a:hlinkClick r:id="" action="ppaction://media"/>
            <a:extLst>
              <a:ext uri="{FF2B5EF4-FFF2-40B4-BE49-F238E27FC236}">
                <a16:creationId xmlns:a16="http://schemas.microsoft.com/office/drawing/2014/main" id="{1CDF167B-393F-4461-9AA8-AF906B0616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16216" y="2852936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2890664" cy="792088"/>
          </a:xfrm>
          <a:solidFill>
            <a:srgbClr val="FFC000"/>
          </a:solidFill>
        </p:spPr>
        <p:txBody>
          <a:bodyPr/>
          <a:lstStyle/>
          <a:p>
            <a:r>
              <a:rPr lang="pt-PT" b="1" dirty="0">
                <a:solidFill>
                  <a:srgbClr val="FFFF00"/>
                </a:solidFill>
              </a:rPr>
              <a:t>Lenda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5040560" cy="583264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PT" sz="1400" b="1" dirty="0"/>
              <a:t>Brites de Almeida</a:t>
            </a:r>
            <a:r>
              <a:rPr lang="pt-PT" sz="1400" dirty="0"/>
              <a:t>, a </a:t>
            </a:r>
            <a:r>
              <a:rPr lang="pt-PT" sz="1400" i="1" dirty="0"/>
              <a:t>Padeira de Aljubarrota</a:t>
            </a:r>
            <a:r>
              <a:rPr lang="pt-PT" sz="1400" dirty="0"/>
              <a:t>, foi uma figura lendária e heroína portuguesa, cujo nome anda associado à vitória dos portugueses, contra as forças castelhanas, na batalha de Aljubarrota.  Com a sua pá de padeira, </a:t>
            </a:r>
            <a:r>
              <a:rPr lang="cs-CZ" sz="1400" dirty="0"/>
              <a:t> </a:t>
            </a:r>
            <a:r>
              <a:rPr lang="pt-PT" sz="1400" dirty="0"/>
              <a:t>teria morto sete castelhanos que encontrara escondidos num forno.</a:t>
            </a:r>
            <a:endParaRPr lang="cs-CZ" sz="1400" dirty="0"/>
          </a:p>
          <a:p>
            <a:pPr marL="0" indent="0" algn="just">
              <a:buNone/>
            </a:pPr>
            <a:r>
              <a:rPr lang="pt-PT" sz="1400" b="1" dirty="0"/>
              <a:t>A lenda </a:t>
            </a:r>
            <a:endParaRPr lang="cs-CZ" sz="1400" dirty="0"/>
          </a:p>
          <a:p>
            <a:pPr marL="0" indent="0" algn="just">
              <a:buNone/>
            </a:pPr>
            <a:r>
              <a:rPr lang="pt-PT" sz="1400" dirty="0"/>
              <a:t>Brites de Almeida teria nascido em Faro, em 1350,  de pais pobres e de condição humilde, </a:t>
            </a:r>
            <a:r>
              <a:rPr lang="cs-CZ" sz="1400" dirty="0"/>
              <a:t> </a:t>
            </a:r>
            <a:r>
              <a:rPr lang="pt-PT" sz="1400" dirty="0"/>
              <a:t>donos de uma pequena taberna. A lenda conta que desde pequena, Brites se revelou uma mulher corpulenta, ossuda e feia, de nariz adunco, boca muito rasgada e cabelos crespos. Estaria então talhada para ser uma mulher destemida, valente e, de certo modo, desordeira.</a:t>
            </a:r>
            <a:endParaRPr lang="cs-CZ" sz="1400" dirty="0"/>
          </a:p>
          <a:p>
            <a:pPr marL="0" indent="0" algn="just">
              <a:buNone/>
            </a:pPr>
            <a:r>
              <a:rPr lang="pt-PT" sz="1400" b="1" dirty="0"/>
              <a:t>Teria 6 dedos </a:t>
            </a:r>
            <a:r>
              <a:rPr lang="pt-PT" sz="1400" dirty="0"/>
              <a:t>nas mãos,</a:t>
            </a:r>
            <a:r>
              <a:rPr lang="cs-CZ" sz="1400" u="sng" baseline="30000" dirty="0"/>
              <a:t> </a:t>
            </a:r>
            <a:r>
              <a:rPr lang="pt-PT" sz="1400" dirty="0"/>
              <a:t>o que teria alegrado os pais, pois julgaram ter em casa uma futura mulher muito trabalhadora. Contudo, isso não teria sucedido, sendo que Brites teria amargurado a vida dos seus progenitores, que faleceriam precocemente. Aos 26 anos ela estaria já </a:t>
            </a:r>
            <a:r>
              <a:rPr lang="pt-PT" sz="1400" b="1" dirty="0"/>
              <a:t>órfã</a:t>
            </a:r>
            <a:r>
              <a:rPr lang="pt-PT" sz="1400" dirty="0"/>
              <a:t>, facto que se diz não</a:t>
            </a:r>
            <a:r>
              <a:rPr lang="cs-CZ" sz="1400" dirty="0"/>
              <a:t> </a:t>
            </a:r>
            <a:r>
              <a:rPr lang="pt-PT" sz="1400" dirty="0"/>
              <a:t> a ter afligido muito.</a:t>
            </a:r>
            <a:endParaRPr lang="cs-CZ" sz="1400" dirty="0"/>
          </a:p>
          <a:p>
            <a:pPr marL="0" indent="0" algn="just">
              <a:buNone/>
            </a:pPr>
            <a:r>
              <a:rPr lang="pt-PT" sz="1400" dirty="0"/>
              <a:t>Vendeu os parcos haveres que possuía, resolvendo levar uma vida errante, negociando de feira</a:t>
            </a:r>
            <a:r>
              <a:rPr lang="cs-CZ" sz="1400" dirty="0"/>
              <a:t> ¨</a:t>
            </a:r>
            <a:r>
              <a:rPr lang="pt-PT" sz="1400" dirty="0"/>
              <a:t>em feira. Muitas são as aventuras que supostamente viveu, da morte de um pretendente (</a:t>
            </a:r>
            <a:r>
              <a:rPr lang="pt-PT" sz="1400" dirty="0" err="1"/>
              <a:t>nápadník</a:t>
            </a:r>
            <a:r>
              <a:rPr lang="pt-PT" sz="1400" dirty="0"/>
              <a:t>) no fio da sua própria espada, até à fuga para Espanha, e a bordo de um batel (</a:t>
            </a:r>
            <a:r>
              <a:rPr lang="pt-PT" sz="1400" dirty="0" err="1"/>
              <a:t>clun</a:t>
            </a:r>
            <a:r>
              <a:rPr lang="pt-PT" sz="1400" dirty="0"/>
              <a:t>) assaltado por piratas argelinos que a venderam como escrava a um senhor poderoso da  Mauritânia.</a:t>
            </a:r>
            <a:endParaRPr lang="cs-CZ" sz="1400" dirty="0"/>
          </a:p>
          <a:p>
            <a:pPr marL="0" indent="0" algn="just">
              <a:buNone/>
            </a:pPr>
            <a:r>
              <a:rPr lang="pt-PT" sz="1400" dirty="0"/>
              <a:t>Acabaria, entre uma lendária vida pouco virtuosa e confusa, por se fixar em </a:t>
            </a:r>
            <a:r>
              <a:rPr lang="pt-PT" sz="1400" b="1" dirty="0"/>
              <a:t>Aljubarrota</a:t>
            </a:r>
            <a:r>
              <a:rPr lang="pt-PT" sz="1400" dirty="0"/>
              <a:t>, </a:t>
            </a:r>
            <a:r>
              <a:rPr lang="cs-CZ" sz="1400" dirty="0"/>
              <a:t> </a:t>
            </a:r>
            <a:r>
              <a:rPr lang="pt-PT" sz="1400" dirty="0"/>
              <a:t>onde se tornaria </a:t>
            </a:r>
            <a:r>
              <a:rPr lang="pt-PT" sz="1400" b="1" dirty="0"/>
              <a:t>dona de uma padaria </a:t>
            </a:r>
            <a:r>
              <a:rPr lang="pt-PT" sz="1400" dirty="0"/>
              <a:t>e tomaria um rumo mais honesto de vida, casando com um </a:t>
            </a:r>
            <a:r>
              <a:rPr lang="cs-CZ" sz="1400" dirty="0"/>
              <a:t> </a:t>
            </a:r>
            <a:r>
              <a:rPr lang="pt-PT" sz="1400" dirty="0"/>
              <a:t>lavrador da zona. Encontrar-se-ia nesta vila quando se </a:t>
            </a:r>
            <a:r>
              <a:rPr lang="pt-PT" sz="1400" b="1" dirty="0"/>
              <a:t>deu a batalha  entre portugueses e castelhano</a:t>
            </a:r>
            <a:r>
              <a:rPr lang="cs-CZ" sz="1400" b="1" dirty="0"/>
              <a:t>s</a:t>
            </a:r>
            <a:r>
              <a:rPr lang="pt-PT" sz="1400" b="1" dirty="0"/>
              <a:t>.</a:t>
            </a:r>
            <a:endParaRPr lang="cs-CZ" sz="1400" b="1" dirty="0"/>
          </a:p>
          <a:p>
            <a:pPr marL="0" indent="0" algn="just">
              <a:buNone/>
            </a:pPr>
            <a:r>
              <a:rPr lang="pt-PT" sz="1400" dirty="0"/>
              <a:t>Derrotados os castelhanos, sete deles fugiram do campo da batalha para se albergarem nas redondezas. </a:t>
            </a:r>
            <a:r>
              <a:rPr lang="cs-CZ" sz="1400" dirty="0"/>
              <a:t> </a:t>
            </a:r>
            <a:r>
              <a:rPr lang="pt-PT" sz="1400" dirty="0"/>
              <a:t>Encontraram abrigo na casa de Brites, que estava vazia porque Brites teria saído para ajudar nas </a:t>
            </a:r>
            <a:r>
              <a:rPr lang="pt-PT" sz="1400" b="1" dirty="0"/>
              <a:t>escaramuças</a:t>
            </a:r>
            <a:r>
              <a:rPr lang="pt-PT" sz="1400" dirty="0"/>
              <a:t> (</a:t>
            </a:r>
            <a:r>
              <a:rPr lang="pt-PT" sz="1400" dirty="0" err="1"/>
              <a:t>bitka</a:t>
            </a:r>
            <a:r>
              <a:rPr lang="pt-PT" sz="1400" dirty="0"/>
              <a:t>) que ocorriam.</a:t>
            </a:r>
            <a:endParaRPr lang="cs-CZ" sz="1400" dirty="0"/>
          </a:p>
          <a:p>
            <a:pPr marL="0" indent="0" algn="just">
              <a:buNone/>
            </a:pPr>
            <a:r>
              <a:rPr lang="pt-PT" sz="1400" dirty="0"/>
              <a:t>Quando Brites voltou, tendo encontrado a porta fechada, logo desconfiou da presença de inimigos e entrou alvoroçada à procura de castelhanos. Teria encontrado os sete homens </a:t>
            </a:r>
            <a:r>
              <a:rPr lang="pt-PT" sz="1400" b="1" dirty="0"/>
              <a:t>dentro do seu forno, escondidos</a:t>
            </a:r>
            <a:r>
              <a:rPr lang="pt-PT" sz="1400" dirty="0"/>
              <a:t>. Intimando-os a sair e a renderem-se, e vendo que eles não respondiam pois fingiam dormir ou não entender, </a:t>
            </a:r>
            <a:r>
              <a:rPr lang="pt-PT" sz="1400" b="1" dirty="0"/>
              <a:t>bateu-lhes com a sua pá, matando-os</a:t>
            </a:r>
            <a:r>
              <a:rPr lang="pt-PT" sz="1400" dirty="0"/>
              <a:t>. Diz-se também que, depois do sucedido, Brites teria reunido um grupo de mulheres e constituído uma espécie de milícia que perseguia os inimigos, matando-os sem dó nem piedade.</a:t>
            </a:r>
            <a:endParaRPr lang="cs-CZ" sz="1400" dirty="0"/>
          </a:p>
          <a:p>
            <a:pPr marL="0" indent="0" algn="just">
              <a:buNone/>
            </a:pPr>
            <a:r>
              <a:rPr lang="pt-PT" sz="1400" dirty="0"/>
              <a:t>Os historiadores possuem em linha de conta que Brites de Almeida se trata de uma lenda mas, assim mesmo, é inegável que a história desta padeira se tornou célebre e Brites foi </a:t>
            </a:r>
            <a:r>
              <a:rPr lang="pt-PT" sz="1400" b="1" dirty="0"/>
              <a:t>transformada numa personagem lendária portuguesa, uma heroína celebrada pelo povo nas suas canções e histórias tradicionais</a:t>
            </a:r>
            <a:r>
              <a:rPr lang="pt-PT" sz="1400" dirty="0"/>
              <a:t>.</a:t>
            </a:r>
            <a:endParaRPr lang="cs-CZ" sz="1400" dirty="0"/>
          </a:p>
          <a:p>
            <a:pPr algn="just"/>
            <a:endParaRPr lang="cs-CZ" sz="1100" dirty="0"/>
          </a:p>
        </p:txBody>
      </p:sp>
      <p:pic>
        <p:nvPicPr>
          <p:cNvPr id="7" name="Obrázek 6" descr="Obsah obrázku text, mapa&#10;&#10;Popis byl vytvořen automaticky">
            <a:extLst>
              <a:ext uri="{FF2B5EF4-FFF2-40B4-BE49-F238E27FC236}">
                <a16:creationId xmlns:a16="http://schemas.microsoft.com/office/drawing/2014/main" id="{BA5F0CC5-0D63-482F-B942-8E5F75CB9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328163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75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/>
            </a:br>
            <a:br>
              <a:rPr lang="pt-PT"/>
            </a:br>
            <a:r>
              <a:rPr lang="pt-PT" sz="3600"/>
              <a:t>Brasão da freguesia de Prazeres de Aljubarrota, com a pá de Brites no escudo.</a:t>
            </a:r>
            <a:br>
              <a:rPr lang="cs-CZ" sz="3600"/>
            </a:br>
            <a:br>
              <a:rPr lang="pt-PT"/>
            </a:br>
            <a:endParaRPr lang="cs-CZ" sz="36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  <a:p>
            <a:endParaRPr lang="pt-PT"/>
          </a:p>
        </p:txBody>
      </p:sp>
      <p:pic>
        <p:nvPicPr>
          <p:cNvPr id="4" name="Obrázek 3" descr="http://upload.wikimedia.org/wikipedia/commons/thumb/2/20/ACB-prazeres.png/150px-ACB-prazeres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3528392" cy="36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682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Triunfo em 1385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O triunfo na Batalha de Aljubarrota leva à criação de um reino independente. A nova monarquia e a nova nobreza precisam de fortalecer o país no contexto peninsular,  precisam de criar novos circuitos comerciais, precisam de afirmação política e de riqueza. </a:t>
            </a:r>
          </a:p>
        </p:txBody>
      </p:sp>
    </p:spTree>
    <p:extLst>
      <p:ext uri="{BB962C8B-B14F-4D97-AF65-F5344CB8AC3E}">
        <p14:creationId xmlns:p14="http://schemas.microsoft.com/office/powerpoint/2010/main" val="289254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Consequências do Triunfo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PT" sz="4200" dirty="0"/>
              <a:t>expansão ultramarina</a:t>
            </a:r>
          </a:p>
          <a:p>
            <a:r>
              <a:rPr lang="pt-PT" sz="4200" b="1" dirty="0"/>
              <a:t>consequências sociais e cultura</a:t>
            </a:r>
            <a:r>
              <a:rPr lang="cs-CZ" sz="4200" b="1" dirty="0"/>
              <a:t>i</a:t>
            </a:r>
            <a:r>
              <a:rPr lang="pt-PT" sz="4200" b="1" dirty="0"/>
              <a:t>s: </a:t>
            </a:r>
          </a:p>
          <a:p>
            <a:r>
              <a:rPr lang="pt-PT" sz="4200" b="1" dirty="0"/>
              <a:t>Dom João I </a:t>
            </a:r>
            <a:r>
              <a:rPr lang="pt-PT" sz="4200" dirty="0"/>
              <a:t>forma uma corte que </a:t>
            </a:r>
            <a:r>
              <a:rPr lang="pt-PT" sz="4200" b="1" dirty="0"/>
              <a:t>valoriza a cultura:  </a:t>
            </a:r>
            <a:r>
              <a:rPr lang="pt-PT" sz="4200" dirty="0"/>
              <a:t>presença de mestres, professores na corte régia, nas residências dos burgueses mais ricos. </a:t>
            </a:r>
          </a:p>
          <a:p>
            <a:r>
              <a:rPr lang="pt-PT" sz="4200" dirty="0"/>
              <a:t>escolas para moços da corte, que tinham bibliotecas, escrivães, letrados.</a:t>
            </a:r>
          </a:p>
          <a:p>
            <a:r>
              <a:rPr lang="pt-PT" sz="4200" dirty="0"/>
              <a:t>a </a:t>
            </a:r>
            <a:r>
              <a:rPr lang="pt-PT" sz="4200" b="1" dirty="0"/>
              <a:t>Universidade</a:t>
            </a:r>
            <a:r>
              <a:rPr lang="pt-PT" sz="4200" dirty="0"/>
              <a:t> está sob a proteção do rei. </a:t>
            </a:r>
          </a:p>
          <a:p>
            <a:r>
              <a:rPr lang="pt-PT" sz="4200" dirty="0"/>
              <a:t>o interesse pela tradução e leitura de novelas de cavalaria, </a:t>
            </a:r>
            <a:r>
              <a:rPr lang="pt-PT" sz="4200" b="1" dirty="0"/>
              <a:t>Crónicas e Nobiliários</a:t>
            </a:r>
            <a:r>
              <a:rPr lang="pt-PT" sz="4200" dirty="0"/>
              <a:t> apoiam o florescimento de historiografia</a:t>
            </a:r>
          </a:p>
          <a:p>
            <a:r>
              <a:rPr lang="pt-PT" sz="4200" dirty="0"/>
              <a:t>surge um novo cargo de </a:t>
            </a:r>
            <a:r>
              <a:rPr lang="pt-PT" sz="4200" b="1" dirty="0"/>
              <a:t>cronista-mor do reino </a:t>
            </a:r>
            <a:r>
              <a:rPr lang="pt-PT" sz="4200" dirty="0"/>
              <a:t>(o primeiro foi </a:t>
            </a:r>
            <a:r>
              <a:rPr lang="pt-PT" sz="4200" b="1" dirty="0"/>
              <a:t>Fernão Lopes</a:t>
            </a:r>
            <a:r>
              <a:rPr lang="pt-PT" sz="4200" dirty="0"/>
              <a:t>),</a:t>
            </a:r>
          </a:p>
          <a:p>
            <a:r>
              <a:rPr lang="pt-PT" sz="4200" dirty="0"/>
              <a:t>promove-se a </a:t>
            </a:r>
            <a:r>
              <a:rPr lang="pt-PT" sz="4200" b="1" dirty="0"/>
              <a:t>tradução</a:t>
            </a:r>
            <a:r>
              <a:rPr lang="pt-PT" sz="4200" dirty="0"/>
              <a:t> para Português de grande parte </a:t>
            </a:r>
            <a:r>
              <a:rPr lang="pt-PT" sz="4200" b="1" dirty="0"/>
              <a:t>do Novo testamento</a:t>
            </a:r>
          </a:p>
          <a:p>
            <a:endParaRPr lang="pt-PT" sz="4200" dirty="0"/>
          </a:p>
          <a:p>
            <a:endParaRPr lang="cs-CZ" sz="4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939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Imprensa 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/>
              <a:t>A imprensa chegará a Portugal nos finais do século XV, apesar de ter nascido na Alemanha já em 1440.</a:t>
            </a:r>
          </a:p>
          <a:p>
            <a:r>
              <a:rPr lang="pt-PT" dirty="0"/>
              <a:t>Assim, uma grande biblioteca albergaria umas poucas dezenas ou cent</a:t>
            </a:r>
            <a:r>
              <a:rPr lang="cs-CZ" dirty="0"/>
              <a:t>en</a:t>
            </a:r>
            <a:r>
              <a:rPr lang="pt-PT" dirty="0"/>
              <a:t>as de livros. </a:t>
            </a:r>
          </a:p>
          <a:p>
            <a:r>
              <a:rPr lang="pt-PT" b="1" dirty="0"/>
              <a:t>Biblioteca do Mosteiro de Alcobaça </a:t>
            </a:r>
            <a:r>
              <a:rPr lang="pt-PT" dirty="0"/>
              <a:t>(a maior de Portugal) – teria, por exemplo,  quinhentos </a:t>
            </a:r>
            <a:r>
              <a:rPr lang="pt-PT" dirty="0" err="1"/>
              <a:t>liv</a:t>
            </a:r>
            <a:r>
              <a:rPr lang="cs-CZ" dirty="0"/>
              <a:t>ro</a:t>
            </a:r>
            <a:r>
              <a:rPr lang="pt-PT" dirty="0"/>
              <a:t>s.</a:t>
            </a:r>
          </a:p>
          <a:p>
            <a:r>
              <a:rPr lang="pt-PT" b="1" dirty="0"/>
              <a:t>Biblioteca de Santa Cruz de Coimbra</a:t>
            </a:r>
            <a:r>
              <a:rPr lang="pt-PT" dirty="0"/>
              <a:t> tinha ainda menos.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80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b="1"/>
              <a:t>Literatura em Português e a Geração de Avis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 dirty="0"/>
              <a:t>O facto de muitos dos códices</a:t>
            </a:r>
            <a:r>
              <a:rPr lang="cs-CZ" dirty="0"/>
              <a:t> (kodex, </a:t>
            </a:r>
            <a:r>
              <a:rPr lang="cs-CZ" dirty="0" err="1"/>
              <a:t>sbír</a:t>
            </a:r>
            <a:r>
              <a:rPr lang="pt-PT" dirty="0"/>
              <a:t>k</a:t>
            </a:r>
            <a:r>
              <a:rPr lang="cs-CZ" dirty="0"/>
              <a:t>y zákonů)</a:t>
            </a:r>
            <a:r>
              <a:rPr lang="pt-PT" dirty="0"/>
              <a:t> serem já </a:t>
            </a:r>
            <a:r>
              <a:rPr lang="pt-PT" b="1" dirty="0"/>
              <a:t>em Português</a:t>
            </a:r>
            <a:r>
              <a:rPr lang="pt-PT" dirty="0"/>
              <a:t> é muito importante. Os nobres e os burgueses cultos apreciavam romances de cavalaria. Os príncipes </a:t>
            </a:r>
            <a:r>
              <a:rPr lang="pt-PT" b="1" dirty="0"/>
              <a:t>liam, escreviam, traduziam</a:t>
            </a:r>
            <a:r>
              <a:rPr lang="pt-PT" dirty="0"/>
              <a:t> e deste grupo de infantes guerreiros e ilustrador criou-se a imagem de uma lendária </a:t>
            </a:r>
            <a:r>
              <a:rPr lang="pt-PT" b="1" dirty="0"/>
              <a:t>elite</a:t>
            </a:r>
            <a:r>
              <a:rPr lang="pt-PT" dirty="0"/>
              <a:t> conhecida  como a </a:t>
            </a:r>
            <a:r>
              <a:rPr lang="pt-PT" b="1" dirty="0"/>
              <a:t>Geração de Avis</a:t>
            </a:r>
            <a:r>
              <a:rPr lang="pt-PT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637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b="1"/>
              <a:t>Produção literária que contribui para a maturidade da língua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b="1" dirty="0"/>
              <a:t>obras de </a:t>
            </a:r>
            <a:r>
              <a:rPr lang="pt-PT" b="1" u="sng" dirty="0"/>
              <a:t>Dom João I</a:t>
            </a:r>
            <a:r>
              <a:rPr lang="pt-PT" b="1" dirty="0"/>
              <a:t>: </a:t>
            </a:r>
            <a:r>
              <a:rPr lang="pt-PT" i="1" dirty="0"/>
              <a:t>Livro da Montaria, Livro de Horas de Santa Maria, Salmos Certos para Findos. </a:t>
            </a:r>
          </a:p>
          <a:p>
            <a:r>
              <a:rPr lang="pt-PT" b="1" dirty="0"/>
              <a:t>obras de </a:t>
            </a:r>
            <a:r>
              <a:rPr lang="pt-PT" b="1" u="sng" dirty="0"/>
              <a:t>Dom Duarte</a:t>
            </a:r>
            <a:r>
              <a:rPr lang="pt-PT" dirty="0"/>
              <a:t>: </a:t>
            </a:r>
            <a:r>
              <a:rPr lang="pt-PT" i="1" dirty="0"/>
              <a:t>Leal Conselheiro, O Livro da Ensinança de Bem Cavalgar Toda </a:t>
            </a:r>
            <a:r>
              <a:rPr lang="pt-PT" i="1" dirty="0" err="1"/>
              <a:t>Sella</a:t>
            </a:r>
            <a:r>
              <a:rPr lang="pt-PT" i="1" dirty="0"/>
              <a:t>. </a:t>
            </a:r>
          </a:p>
          <a:p>
            <a:r>
              <a:rPr lang="pt-PT" b="1" dirty="0"/>
              <a:t>obras de </a:t>
            </a:r>
            <a:r>
              <a:rPr lang="pt-PT" b="1" u="sng" dirty="0"/>
              <a:t>D. Pedro </a:t>
            </a:r>
            <a:r>
              <a:rPr lang="pt-PT" dirty="0"/>
              <a:t>– traduziu</a:t>
            </a:r>
            <a:r>
              <a:rPr lang="cs-CZ" dirty="0"/>
              <a:t> as </a:t>
            </a:r>
            <a:r>
              <a:rPr lang="cs-CZ" dirty="0" err="1"/>
              <a:t>obras</a:t>
            </a:r>
            <a:r>
              <a:rPr lang="cs-CZ" dirty="0"/>
              <a:t>  de</a:t>
            </a:r>
            <a:r>
              <a:rPr lang="pt-PT" dirty="0"/>
              <a:t> Séneca e de Cícero. </a:t>
            </a:r>
          </a:p>
          <a:p>
            <a:r>
              <a:rPr lang="pt-PT" b="1" dirty="0"/>
              <a:t>obras de </a:t>
            </a:r>
            <a:r>
              <a:rPr lang="pt-PT" b="1" u="sng" dirty="0"/>
              <a:t>Juan de Mena </a:t>
            </a:r>
            <a:r>
              <a:rPr lang="pt-PT" dirty="0"/>
              <a:t>– poesia</a:t>
            </a:r>
          </a:p>
          <a:p>
            <a:r>
              <a:rPr lang="pt-PT" b="1" dirty="0"/>
              <a:t>obras de </a:t>
            </a:r>
            <a:r>
              <a:rPr lang="pt-PT" b="1" u="sng" dirty="0" err="1"/>
              <a:t>D.Henrique</a:t>
            </a:r>
            <a:r>
              <a:rPr lang="pt-PT" b="1" dirty="0"/>
              <a:t> </a:t>
            </a:r>
            <a:r>
              <a:rPr lang="pt-PT" dirty="0"/>
              <a:t>– tratado de teologia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968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Crónicas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/>
              <a:t>A literatura </a:t>
            </a:r>
            <a:r>
              <a:rPr lang="pt-PT" b="1"/>
              <a:t>começa a libertar-se </a:t>
            </a:r>
            <a:r>
              <a:rPr lang="pt-PT"/>
              <a:t>da esfera eclesiástica</a:t>
            </a:r>
            <a:r>
              <a:rPr lang="cs-CZ"/>
              <a:t> a </a:t>
            </a:r>
            <a:r>
              <a:rPr lang="cs-CZ" b="1"/>
              <a:t>linguagem vulgar </a:t>
            </a:r>
            <a:r>
              <a:rPr lang="cs-CZ"/>
              <a:t>também se emancipa e invade todos os ramos de pesnamento. </a:t>
            </a:r>
            <a:endParaRPr lang="pt-PT"/>
          </a:p>
          <a:p>
            <a:pPr marL="0" indent="0" algn="just">
              <a:buNone/>
            </a:pPr>
            <a:r>
              <a:rPr lang="cs-CZ"/>
              <a:t>Em Portugu</a:t>
            </a:r>
            <a:r>
              <a:rPr lang="pt-PT"/>
              <a:t>ês são escritas as crónicas de </a:t>
            </a:r>
            <a:r>
              <a:rPr lang="pt-PT" b="1"/>
              <a:t>Fernão Lopes </a:t>
            </a:r>
            <a:r>
              <a:rPr lang="pt-PT"/>
              <a:t>e depois as de </a:t>
            </a:r>
            <a:r>
              <a:rPr lang="pt-PT" b="1"/>
              <a:t>Gomes Eanes de Azurara </a:t>
            </a:r>
            <a:r>
              <a:rPr lang="pt-PT"/>
              <a:t>e de </a:t>
            </a:r>
            <a:r>
              <a:rPr lang="pt-PT" b="1"/>
              <a:t>Rui de Pinta </a:t>
            </a:r>
            <a:r>
              <a:rPr lang="pt-PT"/>
              <a:t>ou </a:t>
            </a:r>
            <a:r>
              <a:rPr lang="pt-PT" b="1"/>
              <a:t>Garcia Resende</a:t>
            </a:r>
            <a:r>
              <a:rPr lang="pt-PT"/>
              <a:t>.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62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Desenvolvimento da Prosa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dirty="0"/>
              <a:t>O desenvolvimento da prosa implica uma </a:t>
            </a:r>
            <a:r>
              <a:rPr lang="pt-PT" b="1" dirty="0"/>
              <a:t>evolução na escrita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dirty="0"/>
              <a:t>linguagem figurada</a:t>
            </a:r>
          </a:p>
          <a:p>
            <a:pPr marL="0" indent="0" algn="ctr">
              <a:buNone/>
            </a:pPr>
            <a:r>
              <a:rPr lang="pt-PT" dirty="0"/>
              <a:t>comparações</a:t>
            </a:r>
          </a:p>
          <a:p>
            <a:pPr marL="0" indent="0" algn="ctr">
              <a:buNone/>
            </a:pPr>
            <a:r>
              <a:rPr lang="pt-PT" dirty="0"/>
              <a:t>metáforas </a:t>
            </a:r>
          </a:p>
          <a:p>
            <a:pPr marL="0" indent="0" algn="ctr">
              <a:buNone/>
            </a:pPr>
            <a:r>
              <a:rPr lang="pt-PT" b="1" dirty="0"/>
              <a:t>    mas</a:t>
            </a:r>
            <a:r>
              <a:rPr lang="pt-PT" dirty="0"/>
              <a:t> ainda continuam a usar-se: </a:t>
            </a:r>
          </a:p>
          <a:p>
            <a:pPr marL="0" indent="0" algn="ctr">
              <a:buNone/>
            </a:pPr>
            <a:r>
              <a:rPr lang="pt-PT" dirty="0"/>
              <a:t>frases longas</a:t>
            </a:r>
          </a:p>
          <a:p>
            <a:pPr marL="0" indent="0" algn="ctr">
              <a:buNone/>
            </a:pPr>
            <a:r>
              <a:rPr lang="pt-PT" dirty="0"/>
              <a:t>períodos complexos</a:t>
            </a:r>
          </a:p>
          <a:p>
            <a:pPr marL="0" indent="0" algn="ctr">
              <a:buNone/>
            </a:pPr>
            <a:r>
              <a:rPr lang="pt-PT" dirty="0"/>
              <a:t>coordenação abundante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64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dirty="0" err="1"/>
              <a:t>Contexto</a:t>
            </a:r>
            <a:r>
              <a:rPr lang="cs-CZ" dirty="0"/>
              <a:t> </a:t>
            </a:r>
            <a:r>
              <a:rPr lang="cs-CZ" dirty="0" err="1"/>
              <a:t>histórico</a:t>
            </a:r>
            <a:r>
              <a:rPr lang="cs-CZ" dirty="0"/>
              <a:t> na Europa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1AF124-9507-4636-8D5D-C4F123762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Portugal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PT" dirty="0"/>
              <a:t> </a:t>
            </a:r>
            <a:r>
              <a:rPr lang="cs-CZ" b="1" dirty="0" err="1"/>
              <a:t>Crise</a:t>
            </a:r>
            <a:r>
              <a:rPr lang="cs-CZ" b="1" dirty="0"/>
              <a:t> </a:t>
            </a:r>
            <a:r>
              <a:rPr lang="cs-CZ" b="1" dirty="0" err="1"/>
              <a:t>dinástica</a:t>
            </a:r>
            <a:r>
              <a:rPr lang="pt-PT" b="1" dirty="0"/>
              <a:t> – </a:t>
            </a:r>
            <a:r>
              <a:rPr lang="pt-PT" dirty="0"/>
              <a:t>a morte F. Fernando –a  sua filha Beatriz casa com o rei de Castela provoca uma </a:t>
            </a:r>
            <a:r>
              <a:rPr lang="pt-PT" dirty="0" err="1"/>
              <a:t>relovulção</a:t>
            </a:r>
            <a:r>
              <a:rPr lang="pt-PT" dirty="0"/>
              <a:t> </a:t>
            </a:r>
          </a:p>
          <a:p>
            <a:pPr marL="0" indent="0" algn="just">
              <a:buNone/>
            </a:pPr>
            <a:endParaRPr lang="pt-PT" b="1" dirty="0"/>
          </a:p>
          <a:p>
            <a:pPr marL="0" indent="0" algn="just">
              <a:buNone/>
            </a:pPr>
            <a:r>
              <a:rPr lang="pt-PT" b="1" dirty="0"/>
              <a:t>Burguesia contra a nobreza</a:t>
            </a:r>
            <a:endParaRPr lang="cs-CZ" b="1" dirty="0"/>
          </a:p>
          <a:p>
            <a:pPr marL="0" indent="0" algn="just">
              <a:buNone/>
            </a:pPr>
            <a:r>
              <a:rPr lang="cs-CZ" b="1" dirty="0" err="1"/>
              <a:t>Desfavorável</a:t>
            </a:r>
            <a:r>
              <a:rPr lang="cs-CZ" b="1" dirty="0"/>
              <a:t> </a:t>
            </a:r>
            <a:r>
              <a:rPr lang="cs-CZ" b="1" dirty="0" err="1"/>
              <a:t>conjuntura</a:t>
            </a:r>
            <a:r>
              <a:rPr lang="cs-CZ" b="1" dirty="0"/>
              <a:t> </a:t>
            </a:r>
            <a:r>
              <a:rPr lang="cs-CZ" b="1" dirty="0" err="1"/>
              <a:t>económica</a:t>
            </a:r>
            <a:r>
              <a:rPr lang="cs-CZ" b="1" dirty="0"/>
              <a:t> </a:t>
            </a:r>
            <a:r>
              <a:rPr lang="pt-PT" b="1" dirty="0"/>
              <a:t> </a:t>
            </a:r>
          </a:p>
          <a:p>
            <a:pPr marL="0" indent="0" algn="just">
              <a:buNone/>
            </a:pPr>
            <a:r>
              <a:rPr lang="pt-PT" dirty="0"/>
              <a:t>Crescimento de </a:t>
            </a:r>
            <a:r>
              <a:rPr lang="pt-PT" b="1" dirty="0"/>
              <a:t>burguesia urbana  </a:t>
            </a:r>
            <a:r>
              <a:rPr lang="pt-PT" dirty="0"/>
              <a:t>a quem se aliam </a:t>
            </a:r>
            <a:r>
              <a:rPr lang="pt-PT" b="1" dirty="0"/>
              <a:t>os mesteirais </a:t>
            </a:r>
            <a:r>
              <a:rPr lang="pt-PT" dirty="0"/>
              <a:t>(os que trabalham manualmente) </a:t>
            </a:r>
          </a:p>
          <a:p>
            <a:pPr marL="0" indent="0" algn="just">
              <a:buNone/>
            </a:pPr>
            <a:r>
              <a:rPr lang="pt-PT" dirty="0"/>
              <a:t>A burguesia quere mais riqueza, mais direitos – apoia-se no </a:t>
            </a:r>
            <a:r>
              <a:rPr lang="pt-PT" b="1" dirty="0"/>
              <a:t>Mestre de Avis,</a:t>
            </a:r>
            <a:r>
              <a:rPr lang="pt-PT" dirty="0"/>
              <a:t> que luta contra a antiga nobreza</a:t>
            </a:r>
          </a:p>
          <a:p>
            <a:pPr marL="0" indent="0" algn="just">
              <a:buNone/>
            </a:pPr>
            <a:r>
              <a:rPr lang="pt-PT" dirty="0"/>
              <a:t>declínio das zonas rurais, </a:t>
            </a:r>
          </a:p>
          <a:p>
            <a:pPr algn="just"/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E562B7C-84D1-4F6D-AA5F-6488E51BE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Europa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A99E663-AE50-467A-AB82-EE7AFD0B99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dirty="0"/>
              <a:t>Exaurida pela fome, pela peste, pela guerra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357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Desenvolvimento da Poesia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começa a ressurgir a actividade poética na segunda metade do século XV.</a:t>
            </a:r>
          </a:p>
          <a:p>
            <a:r>
              <a:rPr lang="pt-PT" dirty="0"/>
              <a:t>desenvolve-se poesia palaciana como, por exemplo, o </a:t>
            </a:r>
            <a:r>
              <a:rPr lang="pt-PT" i="1" dirty="0"/>
              <a:t>Cancioneiro Geral </a:t>
            </a:r>
            <a:r>
              <a:rPr lang="pt-PT" dirty="0"/>
              <a:t>de Garcia de Resende, impresso em 1516</a:t>
            </a:r>
          </a:p>
          <a:p>
            <a:r>
              <a:rPr lang="pt-PT" dirty="0"/>
              <a:t>a produção poética vê-se ligada ao florescimento económico, à riqueza trazida ao reino (sobretudo a das especiarias). </a:t>
            </a:r>
          </a:p>
          <a:p>
            <a:r>
              <a:rPr lang="pt-PT" dirty="0"/>
              <a:t>Serões de </a:t>
            </a:r>
            <a:r>
              <a:rPr lang="pt-PT" dirty="0" err="1"/>
              <a:t>D.Afonso</a:t>
            </a:r>
            <a:r>
              <a:rPr lang="pt-PT" dirty="0"/>
              <a:t> V, D. João II, D. Manuel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0029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numentos de avis_diogo_e__alexandre">
            <a:extLst>
              <a:ext uri="{FF2B5EF4-FFF2-40B4-BE49-F238E27FC236}">
                <a16:creationId xmlns:a16="http://schemas.microsoft.com/office/drawing/2014/main" id="{9E2A3864-A49F-408A-98A7-1890DEA8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219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Sociedade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Desde </a:t>
            </a:r>
            <a:r>
              <a:rPr lang="pt-PT" b="1" dirty="0"/>
              <a:t>finais do século XIV </a:t>
            </a:r>
            <a:r>
              <a:rPr lang="pt-PT" dirty="0"/>
              <a:t>e ao longo dos séculos </a:t>
            </a:r>
            <a:r>
              <a:rPr lang="pt-PT" b="1" dirty="0"/>
              <a:t>XV e XVI</a:t>
            </a:r>
            <a:r>
              <a:rPr lang="pt-PT" dirty="0"/>
              <a:t>, a sociedade sofre, pois, </a:t>
            </a:r>
            <a:r>
              <a:rPr lang="pt-PT" b="1" dirty="0"/>
              <a:t>profundas alterações</a:t>
            </a:r>
            <a:r>
              <a:rPr lang="pt-PT" dirty="0"/>
              <a:t>. Inicia-se uma nova dinastia que chama a si </a:t>
            </a:r>
            <a:r>
              <a:rPr lang="pt-PT" b="1" dirty="0"/>
              <a:t>a cultura </a:t>
            </a:r>
            <a:r>
              <a:rPr lang="pt-PT" dirty="0"/>
              <a:t>e mudam as classes que </a:t>
            </a:r>
            <a:r>
              <a:rPr lang="pt-PT" b="1" dirty="0"/>
              <a:t>detêm o poder</a:t>
            </a:r>
            <a:r>
              <a:rPr lang="pt-PT" dirty="0"/>
              <a:t>: a corte, até então itinerante, fixa-se na área </a:t>
            </a:r>
            <a:r>
              <a:rPr lang="pt-PT" b="1" dirty="0"/>
              <a:t>centro-meridional</a:t>
            </a:r>
            <a:r>
              <a:rPr lang="pt-PT" dirty="0"/>
              <a:t>, terra reconquistada e repovoada, </a:t>
            </a:r>
            <a:r>
              <a:rPr lang="pt-PT" b="1" dirty="0"/>
              <a:t>lugar de encontro de </a:t>
            </a:r>
            <a:r>
              <a:rPr lang="pt-PT" b="1" u="sng" dirty="0"/>
              <a:t>gentes e </a:t>
            </a:r>
            <a:r>
              <a:rPr lang="pt-PT" b="1" u="sng" dirty="0" err="1"/>
              <a:t>dialectos</a:t>
            </a:r>
            <a:r>
              <a:rPr lang="pt-PT" b="1" dirty="0"/>
              <a:t>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86925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Consolidação do País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O país consolida-se dentro e fora da Península</a:t>
            </a:r>
          </a:p>
          <a:p>
            <a:r>
              <a:rPr lang="pt-PT" dirty="0"/>
              <a:t>a </a:t>
            </a:r>
            <a:r>
              <a:rPr lang="pt-PT" dirty="0" err="1"/>
              <a:t>impren</a:t>
            </a:r>
            <a:r>
              <a:rPr lang="cs-CZ" dirty="0"/>
              <a:t>s</a:t>
            </a:r>
            <a:r>
              <a:rPr lang="pt-PT" dirty="0"/>
              <a:t>a permite uma maior difusão do pensamento</a:t>
            </a:r>
          </a:p>
          <a:p>
            <a:r>
              <a:rPr lang="pt-PT" dirty="0"/>
              <a:t>a produção </a:t>
            </a:r>
            <a:r>
              <a:rPr lang="pt-PT" dirty="0" err="1"/>
              <a:t>liter</a:t>
            </a:r>
            <a:r>
              <a:rPr lang="cs-CZ" dirty="0" err="1"/>
              <a:t>ária</a:t>
            </a:r>
            <a:r>
              <a:rPr lang="pt-PT" dirty="0"/>
              <a:t> em Português aumenta</a:t>
            </a:r>
          </a:p>
          <a:p>
            <a:r>
              <a:rPr lang="pt-PT" dirty="0"/>
              <a:t>surgem as primeiras gramáticas</a:t>
            </a:r>
          </a:p>
          <a:p>
            <a:r>
              <a:rPr lang="pt-PT" dirty="0"/>
              <a:t>inaugura-se a reflexão linguística: abre-se caminho à normalização e ao ensino da língua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97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b="1">
                <a:solidFill>
                  <a:srgbClr val="C00000"/>
                </a:solidFill>
              </a:rPr>
              <a:t>Evolução da Língua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continuam a concretizar-se as mudanças linguísticas iniciadas já nos séculos anteriores</a:t>
            </a:r>
          </a:p>
          <a:p>
            <a:r>
              <a:rPr lang="pt-PT"/>
              <a:t>extinguem-se as características do Português Antigo</a:t>
            </a:r>
          </a:p>
          <a:p>
            <a:r>
              <a:rPr lang="pt-PT"/>
              <a:t>começa a fixar-se uma norma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381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Lisboa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Com o advento da dinastia de Avis, o </a:t>
            </a:r>
            <a:r>
              <a:rPr lang="pt-PT" b="1" dirty="0"/>
              <a:t>centro</a:t>
            </a:r>
            <a:r>
              <a:rPr lang="pt-PT" dirty="0"/>
              <a:t> de gravidade desloca-se </a:t>
            </a:r>
            <a:r>
              <a:rPr lang="pt-PT" b="1" dirty="0"/>
              <a:t>para sul </a:t>
            </a:r>
            <a:r>
              <a:rPr lang="pt-PT" dirty="0"/>
              <a:t>e Lisboa ganha o </a:t>
            </a:r>
            <a:r>
              <a:rPr lang="pt-PT" b="1" dirty="0"/>
              <a:t>estatuto de capital</a:t>
            </a:r>
            <a:r>
              <a:rPr lang="pt-PT" dirty="0"/>
              <a:t>. </a:t>
            </a:r>
          </a:p>
          <a:p>
            <a:r>
              <a:rPr lang="pt-PT" dirty="0"/>
              <a:t>Lisboa torna-se </a:t>
            </a:r>
            <a:r>
              <a:rPr lang="pt-PT" b="1" dirty="0"/>
              <a:t>o modelo urbano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927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Norte e Sul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PT"/>
              <a:t>assim, </a:t>
            </a:r>
            <a:r>
              <a:rPr lang="pt-PT" b="1"/>
              <a:t>o norte </a:t>
            </a:r>
            <a:r>
              <a:rPr lang="pt-PT"/>
              <a:t>e </a:t>
            </a:r>
            <a:r>
              <a:rPr lang="pt-PT" b="1"/>
              <a:t>o sul</a:t>
            </a:r>
            <a:r>
              <a:rPr lang="pt-PT"/>
              <a:t>, opunham-se tanto numa perspectiva  urbanística como linguística.</a:t>
            </a:r>
          </a:p>
          <a:p>
            <a:pPr algn="just"/>
            <a:r>
              <a:rPr lang="pt-PT" b="1"/>
              <a:t>Norte/Noroeste </a:t>
            </a:r>
            <a:r>
              <a:rPr lang="pt-PT"/>
              <a:t>– terras antigas, densamente povoadas representam uma zona estável, dialectalizada,  é centro de produção trovadoresca e ligado à Galiza</a:t>
            </a:r>
          </a:p>
          <a:p>
            <a:pPr algn="just"/>
            <a:r>
              <a:rPr lang="pt-PT" b="1"/>
              <a:t>Centro/Sul </a:t>
            </a:r>
            <a:r>
              <a:rPr lang="pt-PT"/>
              <a:t>– moçárabe, reconquistado, com a população rarefeita, uma língua homogeneizada pelo repovoamento.  Torna–se o modelo  que enformará a elaboração linguística do Português. </a:t>
            </a:r>
          </a:p>
          <a:p>
            <a:pPr algn="just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052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Marginalização do Norte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b="1"/>
              <a:t>A Corte de Avis </a:t>
            </a:r>
            <a:r>
              <a:rPr lang="pt-PT"/>
              <a:t>funciona como força centrípeta, absorve as distinas áreas dialectais e deixa à margem as carecterísticas – doravante regionais – do Norte. </a:t>
            </a:r>
          </a:p>
          <a:p>
            <a:pPr algn="just"/>
            <a:r>
              <a:rPr lang="pt-PT"/>
              <a:t>A língua dos Cancioneros sofrerá mudanças  que, num </a:t>
            </a:r>
            <a:r>
              <a:rPr lang="pt-PT" b="1"/>
              <a:t>processo de unificação </a:t>
            </a:r>
            <a:r>
              <a:rPr lang="pt-PT"/>
              <a:t>e normalização, a transformarão em </a:t>
            </a:r>
            <a:r>
              <a:rPr lang="pt-PT" b="1"/>
              <a:t>idioma nacional</a:t>
            </a:r>
            <a:r>
              <a:rPr lang="pt-PT"/>
              <a:t> e </a:t>
            </a:r>
            <a:r>
              <a:rPr lang="pt-PT" b="1"/>
              <a:t>símbolo de um Império. 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368488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i="1"/>
              <a:t>Grammatica da lingoagem portuguesa</a:t>
            </a:r>
            <a:br>
              <a:rPr lang="pt-PT" b="1" i="1"/>
            </a:br>
            <a:r>
              <a:rPr lang="pt-PT" b="1" i="1"/>
              <a:t>Fernão de Oliveira </a:t>
            </a:r>
            <a:endParaRPr lang="cs-CZ" b="1" i="1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262142"/>
              </p:ext>
            </p:extLst>
          </p:nvPr>
        </p:nvGraphicFramePr>
        <p:xfrm>
          <a:off x="8100391" y="1844823"/>
          <a:ext cx="596752" cy="182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FFFFFF"/>
                        </a:solidFill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5" name="Picture 1" descr="Consultar esta obra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33464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936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 b="1">
                <a:solidFill>
                  <a:srgbClr val="C00000"/>
                </a:solidFill>
              </a:rPr>
              <a:t>Fernão de Oliveira </a:t>
            </a:r>
            <a:br>
              <a:rPr lang="pt-PT" b="1">
                <a:solidFill>
                  <a:srgbClr val="C00000"/>
                </a:solidFill>
              </a:rPr>
            </a:br>
            <a:r>
              <a:rPr lang="pt-PT" b="1">
                <a:solidFill>
                  <a:srgbClr val="C00000"/>
                </a:solidFill>
              </a:rPr>
              <a:t>1507 - 1581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t-PT"/>
          </a:p>
          <a:p>
            <a:pPr marL="0" indent="0" algn="just">
              <a:lnSpc>
                <a:spcPct val="80000"/>
              </a:lnSpc>
              <a:buNone/>
            </a:pPr>
            <a:r>
              <a:rPr lang="pt-BR" altLang="cs-CZ"/>
              <a:t>Apesar de o gramático português Fernão de Oliveira (1507-1581) ser ocasionalmente mencionado na</a:t>
            </a:r>
            <a:r>
              <a:rPr lang="cs-CZ" altLang="cs-CZ"/>
              <a:t> </a:t>
            </a:r>
            <a:r>
              <a:rPr lang="pt-BR" altLang="cs-CZ"/>
              <a:t>história linguística, especificamete na da linguística românica, na realidade ele é conhecido quase exlusivamente pelos lusitanistas. E também estes restringiram-se, até a</a:t>
            </a:r>
            <a:r>
              <a:rPr lang="cs-CZ" altLang="cs-CZ"/>
              <a:t>g</a:t>
            </a:r>
            <a:r>
              <a:rPr lang="pt-BR" altLang="cs-CZ"/>
              <a:t>ora, a acentuar a sua importância na área da </a:t>
            </a:r>
            <a:r>
              <a:rPr lang="pt-BR" altLang="cs-CZ" b="1"/>
              <a:t>fonética portuguesa </a:t>
            </a:r>
            <a:r>
              <a:rPr lang="pt-BR" altLang="cs-CZ"/>
              <a:t>ao avaliar os seus dados com </a:t>
            </a:r>
            <a:r>
              <a:rPr lang="cs-CZ" altLang="cs-CZ"/>
              <a:t>o </a:t>
            </a:r>
            <a:r>
              <a:rPr lang="pt-BR" altLang="cs-CZ"/>
              <a:t>objectivo de reconstruir o sistema fonológico do português na primeira metad</a:t>
            </a:r>
            <a:r>
              <a:rPr lang="cs-CZ" altLang="cs-CZ"/>
              <a:t>e</a:t>
            </a:r>
            <a:r>
              <a:rPr lang="pt-BR" altLang="cs-CZ"/>
              <a:t> do século XVI. Mas</a:t>
            </a:r>
            <a:r>
              <a:rPr lang="cs-CZ" altLang="cs-CZ"/>
              <a:t> O</a:t>
            </a:r>
            <a:r>
              <a:rPr lang="pt-BR" altLang="cs-CZ"/>
              <a:t>liveira não se mostra apena</a:t>
            </a:r>
            <a:r>
              <a:rPr lang="cs-CZ" altLang="cs-CZ"/>
              <a:t>s</a:t>
            </a:r>
            <a:r>
              <a:rPr lang="pt-BR" altLang="cs-CZ"/>
              <a:t> como foneticista, pois, as suas ideias no domínio da lexicologia, no da morfologia e até m</a:t>
            </a:r>
            <a:r>
              <a:rPr lang="cs-CZ" altLang="cs-CZ"/>
              <a:t>e</a:t>
            </a:r>
            <a:r>
              <a:rPr lang="pt-BR" altLang="cs-CZ"/>
              <a:t>smo do da</a:t>
            </a:r>
            <a:r>
              <a:rPr lang="cs-CZ" altLang="cs-CZ"/>
              <a:t> </a:t>
            </a:r>
            <a:r>
              <a:rPr lang="pt-BR" altLang="cs-CZ"/>
              <a:t>linguística geral não são menos interessantes e originais que as da área da fonética. </a:t>
            </a:r>
          </a:p>
          <a:p>
            <a:pPr marL="0" indent="0" algn="ctr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89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IS DA 1ª DINASTIA - PORTUGAL | História de portugal, Primeiro rei de  portugal, Terceira classe">
            <a:extLst>
              <a:ext uri="{FF2B5EF4-FFF2-40B4-BE49-F238E27FC236}">
                <a16:creationId xmlns:a16="http://schemas.microsoft.com/office/drawing/2014/main" id="{0CC8ED1F-E721-4372-BA4B-2851960B7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421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marL="0" indent="0"/>
            <a:r>
              <a:rPr lang="pt-PT">
                <a:solidFill>
                  <a:srgbClr val="C00000"/>
                </a:solidFill>
              </a:rPr>
              <a:t>A</a:t>
            </a:r>
            <a:r>
              <a:rPr lang="cs-CZ">
                <a:solidFill>
                  <a:srgbClr val="C00000"/>
                </a:solidFill>
              </a:rPr>
              <a:t>lgumas </a:t>
            </a:r>
            <a:r>
              <a:rPr lang="pt-PT">
                <a:solidFill>
                  <a:srgbClr val="C00000"/>
                </a:solidFill>
              </a:rPr>
              <a:t>Ideias de Oliveira</a:t>
            </a:r>
            <a:br>
              <a:rPr lang="pt-PT">
                <a:solidFill>
                  <a:srgbClr val="C00000"/>
                </a:solidFill>
              </a:rPr>
            </a:br>
            <a:r>
              <a:rPr lang="pt-PT" b="1" i="1">
                <a:solidFill>
                  <a:srgbClr val="C00000"/>
                </a:solidFill>
              </a:rPr>
              <a:t>Y</a:t>
            </a:r>
            <a:r>
              <a:rPr lang="pt-PT">
                <a:solidFill>
                  <a:srgbClr val="C00000"/>
                </a:solidFill>
              </a:rPr>
              <a:t> NOS HIATOS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altLang="cs-CZ"/>
              <a:t>Oliveira separa </a:t>
            </a:r>
          </a:p>
          <a:p>
            <a:pPr marL="0" indent="0" algn="ctr">
              <a:buNone/>
            </a:pPr>
            <a:r>
              <a:rPr lang="cs-CZ" altLang="cs-CZ" b="1"/>
              <a:t>I</a:t>
            </a:r>
            <a:r>
              <a:rPr lang="cs-CZ" altLang="cs-CZ"/>
              <a:t>  nos </a:t>
            </a:r>
            <a:r>
              <a:rPr lang="cs-CZ" altLang="cs-CZ" b="1"/>
              <a:t>ditongos</a:t>
            </a:r>
            <a:r>
              <a:rPr lang="cs-CZ" altLang="cs-CZ"/>
              <a:t> e </a:t>
            </a:r>
            <a:r>
              <a:rPr lang="cs-CZ" altLang="cs-CZ" b="1"/>
              <a:t>Y </a:t>
            </a:r>
            <a:r>
              <a:rPr lang="cs-CZ" altLang="cs-CZ"/>
              <a:t>nos </a:t>
            </a:r>
            <a:r>
              <a:rPr lang="cs-CZ" altLang="cs-CZ" b="1"/>
              <a:t>hiatos</a:t>
            </a:r>
          </a:p>
          <a:p>
            <a:pPr marL="0" indent="0" algn="ctr">
              <a:buNone/>
            </a:pPr>
            <a:r>
              <a:rPr lang="cs-CZ" altLang="cs-CZ"/>
              <a:t> </a:t>
            </a:r>
          </a:p>
          <a:p>
            <a:pPr marL="0" indent="0" algn="ctr">
              <a:buNone/>
            </a:pPr>
            <a:r>
              <a:rPr lang="cs-CZ" altLang="cs-CZ" b="1" i="1"/>
              <a:t>exemplifica</a:t>
            </a:r>
            <a:r>
              <a:rPr lang="pt-PT" altLang="cs-CZ" b="1" i="1"/>
              <a:t>ção:</a:t>
            </a:r>
          </a:p>
          <a:p>
            <a:pPr marL="0" indent="0" algn="ctr">
              <a:buNone/>
            </a:pPr>
            <a:r>
              <a:rPr lang="pt-PT" b="1"/>
              <a:t>senu </a:t>
            </a:r>
            <a:r>
              <a:rPr lang="pt-PT" b="1">
                <a:latin typeface="Times New Roman"/>
                <a:cs typeface="Times New Roman"/>
              </a:rPr>
              <a:t>&gt;</a:t>
            </a:r>
            <a:r>
              <a:rPr lang="pt-PT" b="1"/>
              <a:t> s</a:t>
            </a:r>
            <a:r>
              <a:rPr lang="pt-PT" b="1">
                <a:latin typeface="Times New Roman"/>
                <a:cs typeface="Times New Roman"/>
              </a:rPr>
              <a:t>ẽ-o &gt; seio &gt; seyo</a:t>
            </a:r>
          </a:p>
          <a:p>
            <a:pPr marL="0" indent="0" algn="ctr">
              <a:buNone/>
            </a:pPr>
            <a:r>
              <a:rPr lang="pt-PT">
                <a:latin typeface="Times New Roman"/>
                <a:cs typeface="Times New Roman"/>
              </a:rPr>
              <a:t>,ou seja,</a:t>
            </a:r>
          </a:p>
          <a:p>
            <a:pPr marL="0" indent="0" algn="ctr">
              <a:buNone/>
            </a:pPr>
            <a:r>
              <a:rPr lang="pt-PT">
                <a:latin typeface="Times New Roman"/>
                <a:cs typeface="Times New Roman"/>
              </a:rPr>
              <a:t>a semivogal já estava presente, embora a grafia antiga fosse creo, seo, feo, na sequência –eo já se tinha desenfolvido uma semivogal </a:t>
            </a:r>
          </a:p>
          <a:p>
            <a:pPr marL="0" indent="0" algn="ctr">
              <a:buNone/>
            </a:pPr>
            <a:r>
              <a:rPr lang="pt-PT">
                <a:latin typeface="Times New Roman"/>
                <a:cs typeface="Times New Roman"/>
              </a:rPr>
              <a:t>(</a:t>
            </a:r>
            <a:r>
              <a:rPr lang="pt-PT" b="1">
                <a:latin typeface="Times New Roman"/>
                <a:cs typeface="Times New Roman"/>
              </a:rPr>
              <a:t>CREDO &gt; CREO &gt;CREIO</a:t>
            </a:r>
            <a:r>
              <a:rPr lang="pt-PT">
                <a:latin typeface="Times New Roman"/>
                <a:cs typeface="Times New Roman"/>
              </a:rPr>
              <a:t>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05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/>
              <a:t>   </a:t>
            </a:r>
            <a:r>
              <a:rPr lang="pt-PT">
                <a:solidFill>
                  <a:srgbClr val="C00000"/>
                </a:solidFill>
              </a:rPr>
              <a:t>Outros Hiatos </a:t>
            </a:r>
            <a:r>
              <a:rPr lang="pt-PT" b="1">
                <a:solidFill>
                  <a:srgbClr val="C00000"/>
                </a:solidFill>
              </a:rPr>
              <a:t>no Português Antigo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PT"/>
              <a:t>No Português antigo, outros hiatos tinham-se resolvido: </a:t>
            </a:r>
          </a:p>
          <a:p>
            <a:pPr marL="0" indent="0" algn="ctr">
              <a:buNone/>
            </a:pPr>
            <a:endParaRPr lang="pt-PT"/>
          </a:p>
          <a:p>
            <a:pPr marL="0" indent="0" algn="ctr">
              <a:buNone/>
            </a:pPr>
            <a:r>
              <a:rPr lang="pt-PT"/>
              <a:t>através da </a:t>
            </a:r>
            <a:r>
              <a:rPr lang="pt-PT" b="1">
                <a:solidFill>
                  <a:srgbClr val="92D050"/>
                </a:solidFill>
              </a:rPr>
              <a:t>contracção das duas vogais</a:t>
            </a:r>
            <a:r>
              <a:rPr lang="pt-PT"/>
              <a:t>: </a:t>
            </a:r>
          </a:p>
          <a:p>
            <a:pPr marL="0" indent="0" algn="ctr">
              <a:buNone/>
            </a:pPr>
            <a:r>
              <a:rPr lang="pt-PT" b="1"/>
              <a:t>LANA </a:t>
            </a:r>
            <a:r>
              <a:rPr lang="pt-PT" b="1">
                <a:latin typeface="Times New Roman"/>
                <a:cs typeface="Times New Roman"/>
              </a:rPr>
              <a:t>&gt;L</a:t>
            </a:r>
            <a:r>
              <a:rPr lang="pt-PT" b="1">
                <a:solidFill>
                  <a:srgbClr val="92D050"/>
                </a:solidFill>
                <a:latin typeface="Times New Roman"/>
                <a:cs typeface="Times New Roman"/>
              </a:rPr>
              <a:t>Ã-A</a:t>
            </a:r>
            <a:r>
              <a:rPr lang="pt-PT" b="1">
                <a:latin typeface="Times New Roman"/>
                <a:cs typeface="Times New Roman"/>
              </a:rPr>
              <a:t>&gt; L</a:t>
            </a:r>
            <a:r>
              <a:rPr lang="pt-PT" b="1">
                <a:solidFill>
                  <a:srgbClr val="92D050"/>
                </a:solidFill>
                <a:latin typeface="Times New Roman"/>
                <a:cs typeface="Times New Roman"/>
              </a:rPr>
              <a:t>Ã</a:t>
            </a:r>
          </a:p>
          <a:p>
            <a:pPr marL="0" indent="0" algn="ctr">
              <a:buNone/>
            </a:pPr>
            <a:endParaRPr lang="pt-PT" b="1">
              <a:solidFill>
                <a:srgbClr val="92D05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pt-PT">
                <a:latin typeface="Times New Roman"/>
                <a:cs typeface="Times New Roman"/>
              </a:rPr>
              <a:t>ou através da </a:t>
            </a:r>
            <a:r>
              <a:rPr lang="pt-PT" b="1">
                <a:solidFill>
                  <a:srgbClr val="00B0F0"/>
                </a:solidFill>
                <a:latin typeface="Times New Roman"/>
                <a:cs typeface="Times New Roman"/>
              </a:rPr>
              <a:t>semivocalização</a:t>
            </a:r>
          </a:p>
          <a:p>
            <a:pPr marL="0" indent="0" algn="ctr">
              <a:buNone/>
            </a:pPr>
            <a:r>
              <a:rPr lang="pt-PT" b="1">
                <a:latin typeface="Times New Roman"/>
                <a:cs typeface="Times New Roman"/>
              </a:rPr>
              <a:t>MALU &gt;M</a:t>
            </a:r>
            <a:r>
              <a:rPr lang="pt-PT" b="1">
                <a:solidFill>
                  <a:srgbClr val="00B0F0"/>
                </a:solidFill>
                <a:latin typeface="Times New Roman"/>
                <a:cs typeface="Times New Roman"/>
              </a:rPr>
              <a:t>A-U</a:t>
            </a:r>
            <a:r>
              <a:rPr lang="pt-PT" b="1">
                <a:latin typeface="Times New Roman"/>
                <a:cs typeface="Times New Roman"/>
              </a:rPr>
              <a:t>&gt;M</a:t>
            </a:r>
            <a:r>
              <a:rPr lang="pt-PT" b="1">
                <a:solidFill>
                  <a:srgbClr val="00B0F0"/>
                </a:solidFill>
                <a:latin typeface="Times New Roman"/>
                <a:cs typeface="Times New Roman"/>
              </a:rPr>
              <a:t>AU</a:t>
            </a:r>
          </a:p>
          <a:p>
            <a:pPr marL="0" indent="0" algn="ctr">
              <a:buNone/>
            </a:pPr>
            <a:endParaRPr lang="pt-PT" b="1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pt-PT">
                <a:latin typeface="Times New Roman"/>
                <a:cs typeface="Times New Roman"/>
              </a:rPr>
              <a:t>ou através de uma </a:t>
            </a:r>
            <a:r>
              <a:rPr lang="pt-PT" b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consoante palatal</a:t>
            </a:r>
          </a:p>
          <a:p>
            <a:pPr marL="0" indent="0" algn="ctr">
              <a:buNone/>
            </a:pPr>
            <a:r>
              <a:rPr lang="pt-PT" b="1">
                <a:latin typeface="Times New Roman"/>
                <a:cs typeface="Times New Roman"/>
              </a:rPr>
              <a:t>SARDINA &gt;SARD</a:t>
            </a:r>
            <a:r>
              <a:rPr lang="pt-PT" b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Ĩ-A</a:t>
            </a:r>
            <a:r>
              <a:rPr lang="pt-PT" b="1">
                <a:latin typeface="Times New Roman"/>
                <a:cs typeface="Times New Roman"/>
              </a:rPr>
              <a:t> &gt;SARDI</a:t>
            </a:r>
            <a:r>
              <a:rPr lang="pt-PT" b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NH</a:t>
            </a:r>
            <a:r>
              <a:rPr lang="pt-PT" b="1">
                <a:latin typeface="Times New Roman"/>
                <a:cs typeface="Times New Roman"/>
              </a:rPr>
              <a:t>A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121103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>
                <a:solidFill>
                  <a:srgbClr val="C00000"/>
                </a:solidFill>
              </a:rPr>
              <a:t>Terminações Nasais no Português Antigo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/>
              <a:t>As antigas terminações nasais tinham já convergido numa só: o ditongo  </a:t>
            </a:r>
            <a:r>
              <a:rPr lang="pt-PT" b="1"/>
              <a:t>[</a:t>
            </a:r>
            <a:r>
              <a:rPr lang="el-GR" b="1"/>
              <a:t>ᾶ</a:t>
            </a:r>
            <a:r>
              <a:rPr lang="cs-CZ" b="1"/>
              <a:t>ṷ</a:t>
            </a:r>
            <a:r>
              <a:rPr lang="pt-PT" b="1"/>
              <a:t>]. </a:t>
            </a:r>
          </a:p>
          <a:p>
            <a:pPr marL="0" indent="0" algn="ctr">
              <a:buNone/>
            </a:pPr>
            <a:r>
              <a:rPr lang="pt-PT"/>
              <a:t>p</a:t>
            </a:r>
            <a:r>
              <a:rPr lang="pt-PT" b="1"/>
              <a:t>ane</a:t>
            </a:r>
            <a:r>
              <a:rPr lang="pt-PT"/>
              <a:t> </a:t>
            </a:r>
            <a:r>
              <a:rPr lang="pt-PT">
                <a:latin typeface="Times New Roman"/>
                <a:cs typeface="Times New Roman"/>
              </a:rPr>
              <a:t>&gt; pã&gt; p</a:t>
            </a:r>
            <a:r>
              <a:rPr lang="pt-PT" b="1">
                <a:latin typeface="Times New Roman"/>
                <a:cs typeface="Times New Roman"/>
              </a:rPr>
              <a:t>ão</a:t>
            </a:r>
            <a:endParaRPr lang="pt-PT" b="1"/>
          </a:p>
          <a:p>
            <a:pPr marL="0" indent="0" algn="ctr">
              <a:buNone/>
            </a:pPr>
            <a:r>
              <a:rPr lang="pt-PT"/>
              <a:t>m</a:t>
            </a:r>
            <a:r>
              <a:rPr lang="pt-PT" b="1"/>
              <a:t>anu</a:t>
            </a:r>
            <a:r>
              <a:rPr lang="pt-PT">
                <a:latin typeface="Times New Roman"/>
                <a:cs typeface="Times New Roman"/>
              </a:rPr>
              <a:t> &gt;mã-o&gt; m</a:t>
            </a:r>
            <a:r>
              <a:rPr lang="pt-PT" b="1">
                <a:latin typeface="Times New Roman"/>
                <a:cs typeface="Times New Roman"/>
              </a:rPr>
              <a:t>ão</a:t>
            </a:r>
            <a:endParaRPr lang="pt-PT" b="1"/>
          </a:p>
          <a:p>
            <a:pPr marL="0" indent="0" algn="ctr">
              <a:buNone/>
            </a:pPr>
            <a:r>
              <a:rPr lang="pt-PT"/>
              <a:t>orati</a:t>
            </a:r>
            <a:r>
              <a:rPr lang="pt-PT" b="1"/>
              <a:t>one</a:t>
            </a:r>
            <a:r>
              <a:rPr lang="pt-PT">
                <a:latin typeface="Times New Roman"/>
                <a:cs typeface="Times New Roman"/>
              </a:rPr>
              <a:t> &gt; oraçõ&gt;oraç</a:t>
            </a:r>
            <a:r>
              <a:rPr lang="pt-PT" b="1">
                <a:latin typeface="Times New Roman"/>
                <a:cs typeface="Times New Roman"/>
              </a:rPr>
              <a:t>ão</a:t>
            </a:r>
            <a:endParaRPr lang="pt-PT" b="1"/>
          </a:p>
          <a:p>
            <a:endParaRPr lang="pt-PT" b="1"/>
          </a:p>
          <a:p>
            <a:r>
              <a:rPr lang="pt-PT" b="1"/>
              <a:t>este facto causou, por outro lado, assimetria na formação do plural: </a:t>
            </a:r>
          </a:p>
          <a:p>
            <a:endParaRPr lang="pt-PT" b="1"/>
          </a:p>
          <a:p>
            <a:pPr marL="0" indent="0" algn="ctr">
              <a:buNone/>
            </a:pPr>
            <a:r>
              <a:rPr lang="pt-PT"/>
              <a:t>p</a:t>
            </a:r>
            <a:r>
              <a:rPr lang="pt-PT" b="1"/>
              <a:t>anes</a:t>
            </a:r>
            <a:r>
              <a:rPr lang="pt-PT">
                <a:latin typeface="Times New Roman"/>
                <a:cs typeface="Times New Roman"/>
              </a:rPr>
              <a:t> &gt; pã-es&gt;p</a:t>
            </a:r>
            <a:r>
              <a:rPr lang="pt-PT" b="1">
                <a:latin typeface="Times New Roman"/>
                <a:cs typeface="Times New Roman"/>
              </a:rPr>
              <a:t>ães</a:t>
            </a:r>
            <a:endParaRPr lang="pt-PT" b="1"/>
          </a:p>
          <a:p>
            <a:pPr marL="0" indent="0" algn="ctr">
              <a:buNone/>
            </a:pPr>
            <a:r>
              <a:rPr lang="pt-PT"/>
              <a:t>m</a:t>
            </a:r>
            <a:r>
              <a:rPr lang="pt-PT" b="1"/>
              <a:t>anos</a:t>
            </a:r>
            <a:r>
              <a:rPr lang="pt-PT">
                <a:latin typeface="Times New Roman"/>
                <a:cs typeface="Times New Roman"/>
              </a:rPr>
              <a:t> &gt; mã-os&gt;m</a:t>
            </a:r>
            <a:r>
              <a:rPr lang="pt-PT" b="1">
                <a:latin typeface="Times New Roman"/>
                <a:cs typeface="Times New Roman"/>
              </a:rPr>
              <a:t>ãos</a:t>
            </a:r>
            <a:endParaRPr lang="pt-PT" b="1"/>
          </a:p>
          <a:p>
            <a:pPr marL="0" indent="0" algn="ctr">
              <a:buNone/>
            </a:pPr>
            <a:r>
              <a:rPr lang="pt-PT"/>
              <a:t>orati</a:t>
            </a:r>
            <a:r>
              <a:rPr lang="pt-PT" b="1"/>
              <a:t>ones</a:t>
            </a:r>
            <a:r>
              <a:rPr lang="pt-PT"/>
              <a:t> </a:t>
            </a:r>
            <a:r>
              <a:rPr lang="pt-PT">
                <a:latin typeface="Times New Roman"/>
                <a:cs typeface="Times New Roman"/>
              </a:rPr>
              <a:t>&gt; oraçõ-es &gt;oraç</a:t>
            </a:r>
            <a:r>
              <a:rPr lang="pt-PT" b="1">
                <a:latin typeface="Times New Roman"/>
                <a:cs typeface="Times New Roman"/>
              </a:rPr>
              <a:t>ões</a:t>
            </a:r>
            <a:endParaRPr lang="pt-PT" b="1"/>
          </a:p>
        </p:txBody>
      </p:sp>
    </p:spTree>
    <p:extLst>
      <p:ext uri="{BB962C8B-B14F-4D97-AF65-F5344CB8AC3E}">
        <p14:creationId xmlns:p14="http://schemas.microsoft.com/office/powerpoint/2010/main" val="338036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>
                <a:solidFill>
                  <a:srgbClr val="C00000"/>
                </a:solidFill>
              </a:rPr>
              <a:t>Grafias Antigas e Médias das Terminações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t-PT" b="1"/>
              <a:t>finais do século XIII</a:t>
            </a:r>
            <a:r>
              <a:rPr lang="pt-PT"/>
              <a:t> (Português Antigo) </a:t>
            </a:r>
          </a:p>
          <a:p>
            <a:pPr marL="0" indent="0" algn="ctr">
              <a:buNone/>
            </a:pPr>
            <a:r>
              <a:rPr lang="pt-PT" i="1"/>
              <a:t>terminações nominais</a:t>
            </a:r>
            <a:r>
              <a:rPr lang="pt-PT"/>
              <a:t>: yrm</a:t>
            </a:r>
            <a:r>
              <a:rPr lang="pt-PT" b="1"/>
              <a:t>aos</a:t>
            </a:r>
            <a:r>
              <a:rPr lang="pt-PT"/>
              <a:t>, ladr</a:t>
            </a:r>
            <a:r>
              <a:rPr lang="pt-PT" b="1"/>
              <a:t>õ</a:t>
            </a:r>
          </a:p>
          <a:p>
            <a:pPr marL="0" indent="0" algn="ctr">
              <a:buNone/>
            </a:pPr>
            <a:r>
              <a:rPr lang="pt-PT" i="1"/>
              <a:t>terminações verbais</a:t>
            </a:r>
            <a:r>
              <a:rPr lang="pt-PT"/>
              <a:t>: se</a:t>
            </a:r>
            <a:r>
              <a:rPr lang="pt-PT" b="1"/>
              <a:t>am</a:t>
            </a:r>
            <a:r>
              <a:rPr lang="pt-PT"/>
              <a:t>, poss</a:t>
            </a:r>
            <a:r>
              <a:rPr lang="pt-PT" b="1"/>
              <a:t>ã</a:t>
            </a:r>
          </a:p>
          <a:p>
            <a:pPr marL="0" indent="0" algn="ctr">
              <a:buNone/>
            </a:pPr>
            <a:r>
              <a:rPr lang="pt-PT" i="1"/>
              <a:t>terminações adverbiais</a:t>
            </a:r>
            <a:r>
              <a:rPr lang="pt-PT"/>
              <a:t>: n</a:t>
            </a:r>
            <a:r>
              <a:rPr lang="pt-PT" b="1"/>
              <a:t>õ</a:t>
            </a:r>
          </a:p>
          <a:p>
            <a:pPr marL="0" indent="0" algn="ctr">
              <a:buNone/>
            </a:pPr>
            <a:endParaRPr lang="pt-PT"/>
          </a:p>
          <a:p>
            <a:pPr algn="ctr"/>
            <a:r>
              <a:rPr lang="pt-PT" b="1"/>
              <a:t>no século XV </a:t>
            </a:r>
            <a:r>
              <a:rPr lang="pt-PT"/>
              <a:t>(Português Médio)</a:t>
            </a:r>
          </a:p>
          <a:p>
            <a:pPr marL="0" indent="0" algn="ctr">
              <a:buNone/>
            </a:pPr>
            <a:r>
              <a:rPr lang="pt-PT" i="1"/>
              <a:t>terminações nominais</a:t>
            </a:r>
            <a:r>
              <a:rPr lang="pt-PT"/>
              <a:t>: faç</a:t>
            </a:r>
            <a:r>
              <a:rPr lang="pt-PT" b="1"/>
              <a:t>ão</a:t>
            </a:r>
            <a:r>
              <a:rPr lang="pt-PT"/>
              <a:t>  </a:t>
            </a:r>
          </a:p>
          <a:p>
            <a:pPr marL="0" indent="0" algn="ctr">
              <a:buNone/>
            </a:pPr>
            <a:r>
              <a:rPr lang="pt-PT" i="1"/>
              <a:t>terminações verbais</a:t>
            </a:r>
            <a:r>
              <a:rPr lang="pt-PT"/>
              <a:t>:  ponh</a:t>
            </a:r>
            <a:r>
              <a:rPr lang="pt-PT" b="1"/>
              <a:t>am</a:t>
            </a:r>
            <a:r>
              <a:rPr lang="pt-PT"/>
              <a:t>, frij</a:t>
            </a:r>
            <a:r>
              <a:rPr lang="pt-PT" b="1"/>
              <a:t>am</a:t>
            </a:r>
            <a:r>
              <a:rPr lang="pt-PT"/>
              <a:t>, hav</a:t>
            </a:r>
            <a:r>
              <a:rPr lang="pt-PT" b="1"/>
              <a:t>ido</a:t>
            </a:r>
            <a:r>
              <a:rPr lang="pt-PT"/>
              <a:t>, perd</a:t>
            </a:r>
            <a:r>
              <a:rPr lang="pt-PT" b="1"/>
              <a:t>udo</a:t>
            </a:r>
            <a:r>
              <a:rPr lang="pt-PT"/>
              <a:t>, tenh</a:t>
            </a:r>
            <a:r>
              <a:rPr lang="pt-PT" b="1"/>
              <a:t>aaes</a:t>
            </a:r>
            <a:r>
              <a:rPr lang="pt-PT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5708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542B5D4E-0547-4FF8-8C3A-C1F4ADF8B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4" y="1412776"/>
            <a:ext cx="7938882" cy="3512132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5CD49C-4198-4366-9F88-8BDA5325EE2B}"/>
              </a:ext>
            </a:extLst>
          </p:cNvPr>
          <p:cNvSpPr/>
          <p:nvPr/>
        </p:nvSpPr>
        <p:spPr>
          <a:xfrm>
            <a:off x="539552" y="1232756"/>
            <a:ext cx="7272808" cy="468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>
                <a:solidFill>
                  <a:srgbClr val="00B0F0"/>
                </a:solidFill>
              </a:rPr>
              <a:t>PORTUGUÊS ANTIGO: Foro Real, Afonso X, séc. XIII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F232312-EF2F-42FF-BDA2-E15BA821CEBA}"/>
              </a:ext>
            </a:extLst>
          </p:cNvPr>
          <p:cNvSpPr/>
          <p:nvPr/>
        </p:nvSpPr>
        <p:spPr>
          <a:xfrm>
            <a:off x="539552" y="3032956"/>
            <a:ext cx="734481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>
                <a:solidFill>
                  <a:srgbClr val="00B0F0"/>
                </a:solidFill>
              </a:rPr>
              <a:t>PORTUGUÊS MÉDIO</a:t>
            </a:r>
            <a:r>
              <a:rPr lang="pt-PT" dirty="0">
                <a:solidFill>
                  <a:srgbClr val="00B0F0"/>
                </a:solidFill>
              </a:rPr>
              <a:t>, </a:t>
            </a:r>
            <a:r>
              <a:rPr lang="pt-PT" b="1" dirty="0">
                <a:solidFill>
                  <a:srgbClr val="00B0F0"/>
                </a:solidFill>
              </a:rPr>
              <a:t>Libro dos Conselhos de </a:t>
            </a:r>
            <a:r>
              <a:rPr lang="pt-PT" b="1" dirty="0" err="1">
                <a:solidFill>
                  <a:srgbClr val="00B0F0"/>
                </a:solidFill>
              </a:rPr>
              <a:t>EL-Rei</a:t>
            </a:r>
            <a:r>
              <a:rPr lang="pt-PT" b="1" dirty="0">
                <a:solidFill>
                  <a:srgbClr val="00B0F0"/>
                </a:solidFill>
              </a:rPr>
              <a:t> D. Duarte, século XV</a:t>
            </a:r>
            <a:endParaRPr lang="cs-CZ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1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numentos de avis_diogo_e__alexandre">
            <a:extLst>
              <a:ext uri="{FF2B5EF4-FFF2-40B4-BE49-F238E27FC236}">
                <a16:creationId xmlns:a16="http://schemas.microsoft.com/office/drawing/2014/main" id="{5EA39C99-A624-42C0-8DBD-5FCFBAA4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050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>
                <a:solidFill>
                  <a:srgbClr val="C00000"/>
                </a:solidFill>
              </a:rPr>
              <a:t>Grafia do Português Médio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Na grafia do Português Médio, como vemos, alternam  </a:t>
            </a:r>
            <a:r>
              <a:rPr lang="pt-PT" b="1" dirty="0"/>
              <a:t>formas arcaicas </a:t>
            </a:r>
            <a:r>
              <a:rPr lang="pt-PT" dirty="0"/>
              <a:t>com as </a:t>
            </a:r>
            <a:r>
              <a:rPr lang="pt-PT" b="1" dirty="0"/>
              <a:t>formas modernas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b="1" i="1" dirty="0"/>
              <a:t>Exemplificação: </a:t>
            </a:r>
          </a:p>
          <a:p>
            <a:pPr marL="0" indent="0" algn="ctr">
              <a:buNone/>
            </a:pPr>
            <a:r>
              <a:rPr lang="pt-PT" i="1" dirty="0" err="1"/>
              <a:t>tenhades</a:t>
            </a:r>
            <a:r>
              <a:rPr lang="pt-PT" i="1" dirty="0"/>
              <a:t> – </a:t>
            </a:r>
            <a:r>
              <a:rPr lang="pt-PT" i="1" dirty="0" err="1"/>
              <a:t>tenh</a:t>
            </a:r>
            <a:r>
              <a:rPr lang="pt-PT" b="1" i="1" dirty="0" err="1"/>
              <a:t>ae</a:t>
            </a:r>
            <a:r>
              <a:rPr lang="pt-PT" i="1" dirty="0" err="1"/>
              <a:t>s</a:t>
            </a:r>
            <a:r>
              <a:rPr lang="pt-PT" i="1" dirty="0"/>
              <a:t> – </a:t>
            </a:r>
            <a:r>
              <a:rPr lang="pt-PT" i="1" dirty="0" err="1"/>
              <a:t>tenh</a:t>
            </a:r>
            <a:r>
              <a:rPr lang="pt-PT" b="1" i="1" dirty="0" err="1"/>
              <a:t>aa</a:t>
            </a:r>
            <a:r>
              <a:rPr lang="pt-PT" i="1" dirty="0" err="1"/>
              <a:t>es</a:t>
            </a:r>
            <a:endParaRPr lang="pt-PT" i="1" dirty="0"/>
          </a:p>
          <a:p>
            <a:pPr marL="0" indent="0" algn="ctr">
              <a:buNone/>
            </a:pPr>
            <a:r>
              <a:rPr lang="pt-PT" i="1" dirty="0" err="1"/>
              <a:t>perd</a:t>
            </a:r>
            <a:r>
              <a:rPr lang="pt-PT" b="1" i="1" dirty="0" err="1"/>
              <a:t>udo</a:t>
            </a:r>
            <a:r>
              <a:rPr lang="pt-PT" i="1" dirty="0"/>
              <a:t> - av</a:t>
            </a:r>
            <a:r>
              <a:rPr lang="pt-PT" b="1" i="1" dirty="0"/>
              <a:t>ido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3972270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noviny, dokument, snímek obrazovky&#10;&#10;Popis byl vytvořen automaticky">
            <a:extLst>
              <a:ext uri="{FF2B5EF4-FFF2-40B4-BE49-F238E27FC236}">
                <a16:creationId xmlns:a16="http://schemas.microsoft.com/office/drawing/2014/main" id="{734772FA-649E-4255-8BE2-137CD2A89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1609"/>
            <a:ext cx="7920880" cy="439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24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>
                <a:solidFill>
                  <a:srgbClr val="C00000"/>
                </a:solidFill>
              </a:rPr>
              <a:t>vantagem das gramáticas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Nestas fases posteriores da evolução da língua portuguesa, as gramáticas de </a:t>
            </a:r>
            <a:r>
              <a:rPr lang="pt-PT" b="1" dirty="0"/>
              <a:t>Fernão de Oliveira </a:t>
            </a:r>
            <a:r>
              <a:rPr lang="pt-PT" dirty="0"/>
              <a:t>ou de </a:t>
            </a:r>
            <a:r>
              <a:rPr lang="pt-PT" b="1" dirty="0"/>
              <a:t>João de Barros trazem-nos informações </a:t>
            </a:r>
            <a:r>
              <a:rPr lang="pt-PT" b="1" dirty="0" err="1"/>
              <a:t>valio</a:t>
            </a:r>
            <a:r>
              <a:rPr lang="cs-CZ" b="1" dirty="0"/>
              <a:t>s</a:t>
            </a:r>
            <a:r>
              <a:rPr lang="pt-PT" b="1" dirty="0"/>
              <a:t>as sobre a língua tanto escrita como falada</a:t>
            </a:r>
            <a:r>
              <a:rPr lang="pt-PT" dirty="0"/>
              <a:t>. Já não é preciso recorrer à documentação escrita.</a:t>
            </a:r>
            <a:endParaRPr lang="cs-CZ" dirty="0"/>
          </a:p>
          <a:p>
            <a:pPr marL="0" indent="0" algn="just">
              <a:buNone/>
            </a:pPr>
            <a:r>
              <a:rPr lang="cs-CZ" dirty="0"/>
              <a:t>A </a:t>
            </a:r>
            <a:r>
              <a:rPr lang="cs-CZ" dirty="0" err="1"/>
              <a:t>diferen</a:t>
            </a:r>
            <a:r>
              <a:rPr lang="pt-PT" dirty="0" err="1"/>
              <a:t>ça</a:t>
            </a:r>
            <a:r>
              <a:rPr lang="pt-PT" dirty="0"/>
              <a:t> entre os dois autores foi a seguinte: F. de Oliveira defendeu a origem autêntica do português, </a:t>
            </a:r>
            <a:r>
              <a:rPr lang="pt-PT" dirty="0" err="1"/>
              <a:t>enquando</a:t>
            </a:r>
            <a:r>
              <a:rPr lang="pt-PT" dirty="0"/>
              <a:t> J. de Barros a origem latina.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638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>
                <a:solidFill>
                  <a:srgbClr val="C00000"/>
                </a:solidFill>
              </a:rPr>
              <a:t>Acervo Vocabular nos anos 1 500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/>
              <a:t>Era constituído com base no latim e enriquecido pelo contacto com substratos e superstratos. </a:t>
            </a:r>
          </a:p>
          <a:p>
            <a:pPr marL="0" indent="0" algn="ctr">
              <a:buNone/>
            </a:pPr>
            <a:r>
              <a:rPr lang="pt-PT"/>
              <a:t>Sufixos de origem latina: </a:t>
            </a:r>
          </a:p>
          <a:p>
            <a:pPr marL="0" indent="0" algn="ctr">
              <a:buNone/>
            </a:pPr>
            <a:r>
              <a:rPr lang="pt-PT" b="1"/>
              <a:t>-nça </a:t>
            </a:r>
            <a:r>
              <a:rPr lang="pt-PT"/>
              <a:t>(de  - ntia)</a:t>
            </a:r>
          </a:p>
          <a:p>
            <a:pPr marL="0" indent="0" algn="ctr">
              <a:buNone/>
            </a:pPr>
            <a:r>
              <a:rPr lang="pt-PT" b="1"/>
              <a:t>-mento </a:t>
            </a:r>
            <a:r>
              <a:rPr lang="pt-PT"/>
              <a:t>(mentum)</a:t>
            </a:r>
          </a:p>
          <a:p>
            <a:pPr marL="0" indent="0" algn="ctr">
              <a:buNone/>
            </a:pPr>
            <a:endParaRPr lang="pt-PT"/>
          </a:p>
          <a:p>
            <a:pPr marL="0" indent="0" algn="ctr">
              <a:buNone/>
            </a:pPr>
            <a:r>
              <a:rPr lang="pt-PT" b="1" i="1"/>
              <a:t>Exemplificação:</a:t>
            </a:r>
            <a:r>
              <a:rPr lang="pt-PT"/>
              <a:t> </a:t>
            </a:r>
          </a:p>
          <a:p>
            <a:pPr marL="0" indent="0" algn="ctr">
              <a:buNone/>
            </a:pPr>
            <a:r>
              <a:rPr lang="pt-PT"/>
              <a:t>ensinança, perdoança, trigança, femença, mudança, pestelença, parecença, doença, avisemento, mantimento, leixamento, falecimento, instrumento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92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onumentos de avis_diogo_e__alexandre">
            <a:extLst>
              <a:ext uri="{FF2B5EF4-FFF2-40B4-BE49-F238E27FC236}">
                <a16:creationId xmlns:a16="http://schemas.microsoft.com/office/drawing/2014/main" id="{0FE33784-91E6-4F0E-A6C7-EA6341EAA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20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>
                <a:solidFill>
                  <a:srgbClr val="C00000"/>
                </a:solidFill>
              </a:rPr>
              <a:t>muitas palavras em </a:t>
            </a:r>
            <a:r>
              <a:rPr lang="pt-PT" b="1" i="1">
                <a:solidFill>
                  <a:srgbClr val="C00000"/>
                </a:solidFill>
              </a:rPr>
              <a:t>–nça </a:t>
            </a:r>
            <a:r>
              <a:rPr lang="pt-PT">
                <a:solidFill>
                  <a:srgbClr val="C00000"/>
                </a:solidFill>
              </a:rPr>
              <a:t>ou </a:t>
            </a:r>
            <a:r>
              <a:rPr lang="pt-PT" b="1" i="1">
                <a:solidFill>
                  <a:srgbClr val="C00000"/>
                </a:solidFill>
              </a:rPr>
              <a:t>-mento </a:t>
            </a:r>
            <a:r>
              <a:rPr lang="pt-PT">
                <a:solidFill>
                  <a:srgbClr val="C00000"/>
                </a:solidFill>
              </a:rPr>
              <a:t>caíram </a:t>
            </a:r>
            <a:r>
              <a:rPr lang="pt-PT" b="1">
                <a:solidFill>
                  <a:srgbClr val="C00000"/>
                </a:solidFill>
              </a:rPr>
              <a:t>em desuso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PT"/>
          </a:p>
          <a:p>
            <a:pPr marL="0" indent="0" algn="ctr">
              <a:buNone/>
            </a:pPr>
            <a:r>
              <a:rPr lang="pt-PT" b="1" i="1"/>
              <a:t>Exemplificação: </a:t>
            </a:r>
          </a:p>
          <a:p>
            <a:pPr marL="0" indent="0" algn="ctr">
              <a:buNone/>
            </a:pPr>
            <a:r>
              <a:rPr lang="pt-PT"/>
              <a:t>trigança – pressa</a:t>
            </a:r>
          </a:p>
          <a:p>
            <a:pPr marL="0" indent="0" algn="ctr">
              <a:buNone/>
            </a:pPr>
            <a:r>
              <a:rPr lang="pt-PT"/>
              <a:t>femença – atenção</a:t>
            </a:r>
          </a:p>
          <a:p>
            <a:pPr marL="0" indent="0" algn="ctr">
              <a:buNone/>
            </a:pPr>
            <a:r>
              <a:rPr lang="pt-PT"/>
              <a:t>avisamento – prudência</a:t>
            </a:r>
          </a:p>
          <a:p>
            <a:pPr marL="0" indent="0" algn="ctr">
              <a:buNone/>
            </a:pPr>
            <a:r>
              <a:rPr lang="pt-PT"/>
              <a:t>leixamento – acto de deixar</a:t>
            </a:r>
          </a:p>
          <a:p>
            <a:endParaRPr lang="pt-PT"/>
          </a:p>
          <a:p>
            <a:endParaRPr lang="pt-PT"/>
          </a:p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888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>
                <a:solidFill>
                  <a:srgbClr val="C00000"/>
                </a:solidFill>
              </a:rPr>
              <a:t>alguns vocábulos </a:t>
            </a:r>
            <a:r>
              <a:rPr lang="pt-PT" b="1">
                <a:solidFill>
                  <a:srgbClr val="C00000"/>
                </a:solidFill>
              </a:rPr>
              <a:t>foram substituídos </a:t>
            </a:r>
            <a:r>
              <a:rPr lang="pt-PT">
                <a:solidFill>
                  <a:srgbClr val="C00000"/>
                </a:solidFill>
              </a:rPr>
              <a:t>por novos, </a:t>
            </a:r>
            <a:r>
              <a:rPr lang="pt-PT" b="1">
                <a:solidFill>
                  <a:srgbClr val="C00000"/>
                </a:solidFill>
              </a:rPr>
              <a:t>mais próximos do latim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PT"/>
          </a:p>
          <a:p>
            <a:pPr marL="0" indent="0" algn="ctr">
              <a:buNone/>
            </a:pPr>
            <a:r>
              <a:rPr lang="pt-PT"/>
              <a:t> </a:t>
            </a:r>
            <a:r>
              <a:rPr lang="pt-PT" b="1" i="1"/>
              <a:t>Exemplificação:</a:t>
            </a:r>
          </a:p>
          <a:p>
            <a:pPr marL="0" indent="0" algn="ctr">
              <a:buNone/>
            </a:pPr>
            <a:r>
              <a:rPr lang="pt-PT"/>
              <a:t>ensinança – ensinamento</a:t>
            </a:r>
          </a:p>
          <a:p>
            <a:pPr marL="0" indent="0" algn="ctr">
              <a:buNone/>
            </a:pPr>
            <a:r>
              <a:rPr lang="pt-PT"/>
              <a:t>perdoança – perdão</a:t>
            </a:r>
          </a:p>
          <a:p>
            <a:pPr marL="0" indent="0" algn="ctr">
              <a:buNone/>
            </a:pPr>
            <a:r>
              <a:rPr lang="pt-PT"/>
              <a:t>pestilença – pestilência</a:t>
            </a:r>
          </a:p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556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PT" sz="3600">
                <a:solidFill>
                  <a:srgbClr val="C00000"/>
                </a:solidFill>
              </a:rPr>
              <a:t>alguns vocábulos </a:t>
            </a:r>
            <a:r>
              <a:rPr lang="pt-PT" sz="3600" b="1">
                <a:solidFill>
                  <a:srgbClr val="C00000"/>
                </a:solidFill>
              </a:rPr>
              <a:t>conservaram-se, mudando</a:t>
            </a:r>
            <a:r>
              <a:rPr lang="pt-PT" sz="3600">
                <a:solidFill>
                  <a:srgbClr val="C00000"/>
                </a:solidFill>
              </a:rPr>
              <a:t>, embora, o valores semântico </a:t>
            </a:r>
            <a:endParaRPr lang="cs-CZ" sz="360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PT"/>
          </a:p>
          <a:p>
            <a:pPr marL="0" indent="0" algn="ctr">
              <a:buNone/>
            </a:pPr>
            <a:r>
              <a:rPr lang="pt-PT" b="1" i="1"/>
              <a:t>Exemplificação: </a:t>
            </a:r>
          </a:p>
          <a:p>
            <a:pPr marL="0" indent="0" algn="ctr">
              <a:buNone/>
            </a:pPr>
            <a:r>
              <a:rPr lang="pt-PT" i="1"/>
              <a:t>mantimento</a:t>
            </a:r>
            <a:r>
              <a:rPr lang="pt-PT"/>
              <a:t> significava manutenção</a:t>
            </a:r>
          </a:p>
          <a:p>
            <a:pPr marL="0" indent="0" algn="ctr">
              <a:buNone/>
            </a:pPr>
            <a:r>
              <a:rPr lang="pt-PT" i="1"/>
              <a:t>falecimento</a:t>
            </a:r>
            <a:r>
              <a:rPr lang="pt-PT"/>
              <a:t> significava  falta</a:t>
            </a:r>
          </a:p>
          <a:p>
            <a:pPr marL="0" indent="0" algn="ctr">
              <a:buNone/>
            </a:pPr>
            <a:r>
              <a:rPr lang="pt-PT"/>
              <a:t> </a:t>
            </a:r>
            <a:r>
              <a:rPr lang="pt-PT" i="1"/>
              <a:t>instrumento</a:t>
            </a:r>
            <a:r>
              <a:rPr lang="pt-PT"/>
              <a:t> significava acta, escritura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949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>
                <a:solidFill>
                  <a:srgbClr val="C00000"/>
                </a:solidFill>
              </a:rPr>
              <a:t>surgem </a:t>
            </a:r>
            <a:r>
              <a:rPr lang="pt-PT" b="1">
                <a:solidFill>
                  <a:srgbClr val="C00000"/>
                </a:solidFill>
              </a:rPr>
              <a:t>novos adjetivos </a:t>
            </a:r>
            <a:r>
              <a:rPr lang="pt-PT">
                <a:solidFill>
                  <a:srgbClr val="C00000"/>
                </a:solidFill>
              </a:rPr>
              <a:t>terminados em </a:t>
            </a:r>
            <a:r>
              <a:rPr lang="pt-PT" b="1" i="1">
                <a:solidFill>
                  <a:srgbClr val="C00000"/>
                </a:solidFill>
              </a:rPr>
              <a:t>–al, -vel, -oso</a:t>
            </a:r>
            <a:endParaRPr lang="cs-CZ" b="1" i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b="1" i="1"/>
              <a:t>alguns desapareceram mais tarde</a:t>
            </a:r>
          </a:p>
          <a:p>
            <a:pPr marL="0" indent="0" algn="ctr">
              <a:buNone/>
            </a:pPr>
            <a:r>
              <a:rPr lang="pt-PT" b="1" i="1"/>
              <a:t>Exemplificação: </a:t>
            </a:r>
          </a:p>
          <a:p>
            <a:pPr marL="0" indent="0" algn="ctr">
              <a:buNone/>
            </a:pPr>
            <a:r>
              <a:rPr lang="pt-PT"/>
              <a:t>terreal,humanal,concordavel, convinhavel, humildosos, soberboso</a:t>
            </a:r>
          </a:p>
          <a:p>
            <a:pPr marL="0" indent="0" algn="ctr">
              <a:buNone/>
            </a:pPr>
            <a:endParaRPr lang="pt-PT"/>
          </a:p>
          <a:p>
            <a:pPr marL="0" indent="0" algn="ctr">
              <a:buNone/>
            </a:pPr>
            <a:r>
              <a:rPr lang="pt-PT" b="1" i="1"/>
              <a:t>mas muitos outros sobreviveram</a:t>
            </a:r>
          </a:p>
          <a:p>
            <a:pPr marL="0" indent="0" algn="ctr">
              <a:buNone/>
            </a:pPr>
            <a:r>
              <a:rPr lang="pt-PT" b="1" i="1"/>
              <a:t>Exemplificação: </a:t>
            </a:r>
          </a:p>
          <a:p>
            <a:pPr marL="0" indent="0" algn="ctr">
              <a:buNone/>
            </a:pPr>
            <a:r>
              <a:rPr lang="pt-PT"/>
              <a:t>temporal, espritual, amável, estável</a:t>
            </a:r>
            <a:endParaRPr lang="cs-CZ"/>
          </a:p>
          <a:p>
            <a:pPr marL="0" indent="0" algn="ctr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042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>
                <a:solidFill>
                  <a:srgbClr val="C00000"/>
                </a:solidFill>
              </a:rPr>
              <a:t>alguns </a:t>
            </a:r>
            <a:r>
              <a:rPr lang="pt-PT" b="1">
                <a:solidFill>
                  <a:srgbClr val="C00000"/>
                </a:solidFill>
              </a:rPr>
              <a:t>verbos</a:t>
            </a:r>
            <a:r>
              <a:rPr lang="pt-PT">
                <a:solidFill>
                  <a:srgbClr val="C00000"/>
                </a:solidFill>
              </a:rPr>
              <a:t> ainda frequentes no Português Antigo desapareceram</a:t>
            </a:r>
            <a:r>
              <a:rPr lang="pt-PT"/>
              <a:t>: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PT" b="1" i="1"/>
              <a:t>Exemplificação: </a:t>
            </a:r>
          </a:p>
          <a:p>
            <a:pPr marL="0" indent="0" algn="ctr">
              <a:buNone/>
            </a:pPr>
            <a:r>
              <a:rPr lang="pt-PT"/>
              <a:t>leixar – alternava com deixar</a:t>
            </a:r>
          </a:p>
          <a:p>
            <a:pPr marL="0" indent="0" algn="ctr">
              <a:buNone/>
            </a:pPr>
            <a:r>
              <a:rPr lang="pt-PT"/>
              <a:t>filhar – significava roubra</a:t>
            </a:r>
          </a:p>
          <a:p>
            <a:pPr marL="0" indent="0" algn="ctr">
              <a:buNone/>
            </a:pPr>
            <a:r>
              <a:rPr lang="pt-PT"/>
              <a:t>aqueecer – significava aconvecer</a:t>
            </a:r>
          </a:p>
          <a:p>
            <a:pPr marL="0" indent="0" algn="ctr">
              <a:buNone/>
            </a:pPr>
            <a:r>
              <a:rPr lang="pt-PT"/>
              <a:t>gançar – significafa ganhar</a:t>
            </a:r>
          </a:p>
          <a:p>
            <a:pPr marL="0" indent="0" algn="ctr">
              <a:buNone/>
            </a:pPr>
            <a:r>
              <a:rPr lang="pt-PT"/>
              <a:t>prasmar – significava blasfemar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1249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 b="1">
                <a:solidFill>
                  <a:srgbClr val="C00000"/>
                </a:solidFill>
              </a:rPr>
              <a:t>A partir do século XV- </a:t>
            </a:r>
            <a:r>
              <a:rPr lang="pt-PT">
                <a:solidFill>
                  <a:srgbClr val="C00000"/>
                </a:solidFill>
              </a:rPr>
              <a:t>processo de </a:t>
            </a:r>
            <a:r>
              <a:rPr lang="pt-PT" b="1">
                <a:solidFill>
                  <a:srgbClr val="C00000"/>
                </a:solidFill>
              </a:rPr>
              <a:t>relatinização</a:t>
            </a:r>
            <a:r>
              <a:rPr lang="pt-PT">
                <a:solidFill>
                  <a:srgbClr val="C00000"/>
                </a:solidFill>
              </a:rPr>
              <a:t> do Português  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/>
              <a:t>A </a:t>
            </a:r>
            <a:r>
              <a:rPr lang="pt-PT" b="1" dirty="0"/>
              <a:t>língua oficial</a:t>
            </a:r>
            <a:r>
              <a:rPr lang="pt-PT" dirty="0"/>
              <a:t> foi </a:t>
            </a:r>
            <a:r>
              <a:rPr lang="pt-PT" b="1" dirty="0"/>
              <a:t>o Português </a:t>
            </a:r>
            <a:r>
              <a:rPr lang="pt-PT" dirty="0"/>
              <a:t>(por ter sido estabelecido assim por D. Dinis), mas </a:t>
            </a:r>
            <a:r>
              <a:rPr lang="pt-PT" b="1" dirty="0"/>
              <a:t>a língua de ensino </a:t>
            </a:r>
            <a:r>
              <a:rPr lang="pt-PT" dirty="0"/>
              <a:t>era o </a:t>
            </a:r>
            <a:r>
              <a:rPr lang="pt-PT" b="1" dirty="0"/>
              <a:t>Latim</a:t>
            </a:r>
            <a:r>
              <a:rPr lang="pt-PT" dirty="0"/>
              <a:t>. </a:t>
            </a:r>
          </a:p>
          <a:p>
            <a:pPr algn="just"/>
            <a:r>
              <a:rPr lang="pt-PT" dirty="0"/>
              <a:t>O Português (ao contrário do Galego que se ia castelhanizando), seguiu um </a:t>
            </a:r>
            <a:r>
              <a:rPr lang="pt-PT" b="1" dirty="0"/>
              <a:t>processo de elaboração</a:t>
            </a:r>
            <a:r>
              <a:rPr lang="pt-PT" dirty="0"/>
              <a:t>: ou seja a eliminação de dialetos em torno de centro hegemónico que labora no sentido da </a:t>
            </a:r>
            <a:r>
              <a:rPr lang="pt-PT" b="1" dirty="0"/>
              <a:t>unificação de um idioma nacional.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5471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 b="1">
                <a:solidFill>
                  <a:srgbClr val="C00000"/>
                </a:solidFill>
              </a:rPr>
              <a:t>Latinismos, Galicismos, Italianismos 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 dirty="0"/>
              <a:t>A elevação da língua a idioma nacional supõe o seu uso em todos os ramos de pensamento. a língua medieval não responde a todas estas necessidades, nomeadamente no campo dos conceitos abstratos – por isso, a elaboração linguística materializa-se no </a:t>
            </a:r>
            <a:r>
              <a:rPr lang="pt-PT" b="1" dirty="0"/>
              <a:t>enriquecimento do léxico</a:t>
            </a:r>
            <a:r>
              <a:rPr lang="pt-PT" dirty="0"/>
              <a:t>  do Português Médio e Clássico através de </a:t>
            </a:r>
            <a:r>
              <a:rPr lang="pt-PT" b="1" dirty="0"/>
              <a:t>neologismos</a:t>
            </a:r>
            <a:r>
              <a:rPr lang="pt-PT" dirty="0"/>
              <a:t> que são, em grande parte, </a:t>
            </a:r>
            <a:r>
              <a:rPr lang="pt-PT" b="1" dirty="0"/>
              <a:t>latinismos</a:t>
            </a:r>
            <a:r>
              <a:rPr lang="pt-PT" dirty="0"/>
              <a:t>. Os novos prosadores, por cada da falta de vocabulário português, recorrem ao Latim, mas também a outras línguas românicas através dos contactos culturais desenvolvidos: galicismos, italianismos.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429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PT" sz="3600" b="1">
                <a:solidFill>
                  <a:srgbClr val="C00000"/>
                </a:solidFill>
              </a:rPr>
              <a:t>Latinismos, Galicismos, Italianismos  Incorporados no Português no século XV</a:t>
            </a:r>
            <a:endParaRPr lang="cs-CZ" sz="3600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PT" b="1" i="1"/>
          </a:p>
          <a:p>
            <a:pPr marL="0" indent="0" algn="ctr">
              <a:buNone/>
            </a:pPr>
            <a:r>
              <a:rPr lang="pt-PT" b="1" i="1"/>
              <a:t>Exemplificação:</a:t>
            </a:r>
          </a:p>
          <a:p>
            <a:pPr algn="ctr"/>
            <a:r>
              <a:rPr lang="pt-PT"/>
              <a:t>abstinência, infinito, fugitivo, evidente, intelectual, abranger, apropirar, reuduzir - </a:t>
            </a:r>
            <a:r>
              <a:rPr lang="pt-PT" b="1"/>
              <a:t>latinismos</a:t>
            </a:r>
          </a:p>
          <a:p>
            <a:pPr algn="ctr"/>
            <a:r>
              <a:rPr lang="pt-PT"/>
              <a:t>chapéu, chaminé – </a:t>
            </a:r>
            <a:r>
              <a:rPr lang="pt-PT" b="1"/>
              <a:t>galicismos</a:t>
            </a:r>
          </a:p>
          <a:p>
            <a:pPr algn="ctr"/>
            <a:r>
              <a:rPr lang="pt-PT"/>
              <a:t>brocado, piloto - </a:t>
            </a:r>
            <a:r>
              <a:rPr lang="pt-PT" b="1"/>
              <a:t>italianismos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300286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 b="1">
                <a:solidFill>
                  <a:srgbClr val="C00000"/>
                </a:solidFill>
              </a:rPr>
              <a:t>ligação política entre Portugal e Castela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PT" b="1"/>
              <a:t>1580-1640</a:t>
            </a:r>
          </a:p>
          <a:p>
            <a:pPr marL="0" indent="0" algn="ctr">
              <a:buNone/>
            </a:pPr>
            <a:endParaRPr lang="pt-PT" b="1"/>
          </a:p>
          <a:p>
            <a:pPr marL="0" indent="0" algn="ctr">
              <a:buNone/>
            </a:pPr>
            <a:r>
              <a:rPr lang="pt-PT"/>
              <a:t>o Castelhano é usado  como </a:t>
            </a:r>
            <a:r>
              <a:rPr lang="pt-PT" b="1"/>
              <a:t>segunda língua </a:t>
            </a:r>
            <a:r>
              <a:rPr lang="pt-PT"/>
              <a:t>pelos </a:t>
            </a:r>
            <a:r>
              <a:rPr lang="pt-PT" b="1"/>
              <a:t>portugueses cultos</a:t>
            </a:r>
          </a:p>
          <a:p>
            <a:pPr marL="0" indent="0" algn="ctr">
              <a:buNone/>
            </a:pPr>
            <a:r>
              <a:rPr lang="pt-PT"/>
              <a:t>o castelhano era usado por </a:t>
            </a:r>
            <a:r>
              <a:rPr lang="pt-PT" b="1"/>
              <a:t>Gil Vicente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0530949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b="1">
                <a:solidFill>
                  <a:srgbClr val="C00000"/>
                </a:solidFill>
              </a:rPr>
              <a:t>EXPANSÃO DE PORTUGUÊS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dirty="0"/>
              <a:t>descobrimentos tinham como consequência:</a:t>
            </a:r>
          </a:p>
          <a:p>
            <a:r>
              <a:rPr lang="pt-PT" dirty="0"/>
              <a:t>surgimento de  novas línguas – </a:t>
            </a:r>
            <a:r>
              <a:rPr lang="pt-PT" b="1" dirty="0"/>
              <a:t>os crioulos </a:t>
            </a:r>
          </a:p>
          <a:p>
            <a:r>
              <a:rPr lang="pt-PT" dirty="0"/>
              <a:t>aumento do acervo lexical português: </a:t>
            </a:r>
          </a:p>
          <a:p>
            <a:pPr marL="800100" lvl="2" indent="0">
              <a:buNone/>
            </a:pPr>
            <a:r>
              <a:rPr lang="pt-PT" dirty="0"/>
              <a:t>línguas asiáticas: jangada, canja, pijama, biombo</a:t>
            </a:r>
          </a:p>
          <a:p>
            <a:pPr marL="800100" lvl="2" indent="0">
              <a:buNone/>
            </a:pPr>
            <a:r>
              <a:rPr lang="pt-PT" dirty="0"/>
              <a:t>línguas africanas: banana, girafa, missanga</a:t>
            </a:r>
          </a:p>
          <a:p>
            <a:pPr marL="800100" lvl="2" indent="0">
              <a:buNone/>
            </a:pPr>
            <a:r>
              <a:rPr lang="pt-PT" dirty="0"/>
              <a:t>Brasil:  ananás, </a:t>
            </a:r>
            <a:r>
              <a:rPr lang="pt-PT" dirty="0" err="1"/>
              <a:t>amenoim</a:t>
            </a:r>
            <a:r>
              <a:rPr lang="pt-PT" dirty="0"/>
              <a:t>, </a:t>
            </a:r>
            <a:r>
              <a:rPr lang="pt-PT" dirty="0" err="1"/>
              <a:t>cacu</a:t>
            </a:r>
            <a:endParaRPr lang="pt-PT" dirty="0"/>
          </a:p>
          <a:p>
            <a:r>
              <a:rPr lang="pt-PT" dirty="0"/>
              <a:t>introdução de vocábulos portugueses em várias línguas usadas nas ex-colónias: </a:t>
            </a:r>
          </a:p>
          <a:p>
            <a:pPr marL="800100" lvl="2" indent="0">
              <a:buNone/>
            </a:pPr>
            <a:r>
              <a:rPr lang="pt-PT" dirty="0"/>
              <a:t>no oriente (malaio): </a:t>
            </a:r>
            <a:r>
              <a:rPr lang="pt-PT" dirty="0" err="1"/>
              <a:t>kadera</a:t>
            </a:r>
            <a:r>
              <a:rPr lang="pt-PT" dirty="0"/>
              <a:t>, varanda, </a:t>
            </a:r>
            <a:r>
              <a:rPr lang="pt-PT" dirty="0" err="1"/>
              <a:t>kamija</a:t>
            </a:r>
            <a:r>
              <a:rPr lang="pt-PT" dirty="0"/>
              <a:t>, </a:t>
            </a:r>
            <a:r>
              <a:rPr lang="pt-PT" dirty="0" err="1"/>
              <a:t>terigo</a:t>
            </a:r>
            <a:endParaRPr lang="pt-PT" dirty="0"/>
          </a:p>
          <a:p>
            <a:pPr marL="800100" lvl="2" indent="0">
              <a:buNone/>
            </a:pPr>
            <a:r>
              <a:rPr lang="pt-PT" dirty="0"/>
              <a:t>no japonês: </a:t>
            </a:r>
            <a:r>
              <a:rPr lang="pt-PT" dirty="0" err="1"/>
              <a:t>furasuko</a:t>
            </a:r>
            <a:r>
              <a:rPr lang="pt-PT" dirty="0"/>
              <a:t> `frasco´, </a:t>
            </a:r>
            <a:r>
              <a:rPr lang="pt-PT" dirty="0" err="1"/>
              <a:t>bisuketto</a:t>
            </a:r>
            <a:r>
              <a:rPr lang="pt-PT" dirty="0"/>
              <a:t> `biscoito´</a:t>
            </a:r>
          </a:p>
          <a:p>
            <a:pPr marL="800100" lvl="2" indent="0">
              <a:buNone/>
            </a:pPr>
            <a:r>
              <a:rPr lang="pt-PT" dirty="0"/>
              <a:t>em África (quicongo) o- </a:t>
            </a:r>
            <a:r>
              <a:rPr lang="pt-PT" dirty="0" err="1"/>
              <a:t>kesu</a:t>
            </a:r>
            <a:r>
              <a:rPr lang="pt-PT" dirty="0"/>
              <a:t> `queijo´, </a:t>
            </a:r>
            <a:r>
              <a:rPr lang="pt-PT" dirty="0" err="1"/>
              <a:t>sapatu</a:t>
            </a:r>
            <a:r>
              <a:rPr lang="pt-PT" dirty="0"/>
              <a:t>, </a:t>
            </a:r>
            <a:r>
              <a:rPr lang="pt-PT" dirty="0" err="1"/>
              <a:t>lozo</a:t>
            </a:r>
            <a:r>
              <a:rPr lang="pt-PT" dirty="0"/>
              <a:t> `arroz´, </a:t>
            </a:r>
            <a:r>
              <a:rPr lang="pt-PT" dirty="0" err="1"/>
              <a:t>matelo</a:t>
            </a:r>
            <a:r>
              <a:rPr lang="pt-PT" dirty="0"/>
              <a:t>  `martelo´.</a:t>
            </a:r>
          </a:p>
          <a:p>
            <a:pPr marL="800100" lvl="2" indent="0">
              <a:buNone/>
            </a:pPr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95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pt-PT"/>
              <a:t>O Português Médio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PT" b="1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pt-PT" b="1">
                <a:solidFill>
                  <a:srgbClr val="00B0F0"/>
                </a:solidFill>
              </a:rPr>
              <a:t>século XV – XVI</a:t>
            </a:r>
            <a:endParaRPr lang="cs-CZ" b="1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pt-PT"/>
          </a:p>
          <a:p>
            <a:pPr marL="0" indent="0" algn="ctr">
              <a:buNone/>
            </a:pPr>
            <a:r>
              <a:rPr lang="cs-CZ"/>
              <a:t>é uma fase entre a l</a:t>
            </a:r>
            <a:r>
              <a:rPr lang="pt-PT"/>
              <a:t>íngua que </a:t>
            </a:r>
            <a:r>
              <a:rPr lang="pt-PT" b="1"/>
              <a:t>já tem séculos de evolução</a:t>
            </a:r>
            <a:r>
              <a:rPr lang="pt-PT"/>
              <a:t>, mas que </a:t>
            </a:r>
            <a:r>
              <a:rPr lang="pt-PT" b="1"/>
              <a:t>ainda não atingiu </a:t>
            </a:r>
            <a:r>
              <a:rPr lang="pt-PT"/>
              <a:t>o nível da língua de Camões.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814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486FC-EFF5-47A7-9CF8-9CCF8B5DD5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pt-PT" dirty="0"/>
              <a:t>Contexto histórico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D00057-C0A1-4417-9C95-29B18FF8A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/>
              <a:t>História de Portugal </a:t>
            </a:r>
            <a:r>
              <a:rPr lang="cs-CZ" dirty="0"/>
              <a:t>(součástí dějin Portugalska) – udávám jen základní data pro připomenutí</a:t>
            </a:r>
          </a:p>
          <a:p>
            <a:endParaRPr lang="cs-CZ" dirty="0"/>
          </a:p>
          <a:p>
            <a:r>
              <a:rPr lang="cs-CZ" dirty="0"/>
              <a:t>1415 – </a:t>
            </a:r>
            <a:r>
              <a:rPr lang="cs-CZ" dirty="0" err="1"/>
              <a:t>tomada</a:t>
            </a:r>
            <a:r>
              <a:rPr lang="cs-CZ" dirty="0"/>
              <a:t> de </a:t>
            </a:r>
            <a:r>
              <a:rPr lang="cs-CZ" dirty="0" err="1"/>
              <a:t>Ceu</a:t>
            </a:r>
            <a:r>
              <a:rPr lang="pt-PT" dirty="0"/>
              <a:t>t</a:t>
            </a:r>
            <a:r>
              <a:rPr lang="cs-CZ" dirty="0"/>
              <a:t>a, </a:t>
            </a:r>
            <a:r>
              <a:rPr lang="cs-CZ" dirty="0" err="1"/>
              <a:t>ocupa</a:t>
            </a:r>
            <a:r>
              <a:rPr lang="pt-PT" dirty="0" err="1"/>
              <a:t>ção</a:t>
            </a:r>
            <a:r>
              <a:rPr lang="pt-PT" dirty="0"/>
              <a:t> militar  do Norte da África</a:t>
            </a:r>
          </a:p>
          <a:p>
            <a:r>
              <a:rPr lang="pt-PT" dirty="0"/>
              <a:t>1418 – descoberta do Porto Santo</a:t>
            </a:r>
          </a:p>
          <a:p>
            <a:r>
              <a:rPr lang="pt-PT" dirty="0"/>
              <a:t>1425 – colonização da Madeira</a:t>
            </a:r>
          </a:p>
          <a:p>
            <a:r>
              <a:rPr lang="pt-PT" dirty="0"/>
              <a:t>1500 – Pedro Álvares chega ao Brasil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4393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8610E-E281-4E8B-9889-424B193CD2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pt-PT" dirty="0"/>
              <a:t>Início de expansão ultramarina</a:t>
            </a:r>
            <a:endParaRPr lang="cs-CZ" dirty="0"/>
          </a:p>
        </p:txBody>
      </p:sp>
      <p:pic>
        <p:nvPicPr>
          <p:cNvPr id="5" name="Zástupný obsah 4" descr="Obsah obrázku mapa, text&#10;&#10;Popis byl vytvořen automaticky">
            <a:extLst>
              <a:ext uri="{FF2B5EF4-FFF2-40B4-BE49-F238E27FC236}">
                <a16:creationId xmlns:a16="http://schemas.microsoft.com/office/drawing/2014/main" id="{4478044B-799A-4473-A05F-E6FF8EED4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6707682" cy="4758262"/>
          </a:xfrm>
        </p:spPr>
      </p:pic>
    </p:spTree>
    <p:extLst>
      <p:ext uri="{BB962C8B-B14F-4D97-AF65-F5344CB8AC3E}">
        <p14:creationId xmlns:p14="http://schemas.microsoft.com/office/powerpoint/2010/main" val="20688959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A88DA-B08F-4C0F-A281-2A0827DAF9E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pt-PT" dirty="0"/>
              <a:t>Início da expansão ultramarina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77F780-8BDE-4CAF-8FA3-344B3D8F8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141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1100" dirty="0"/>
              <a:t>Impregnados pelo “espírito cruzadista”, adquirido na luta de reconquista contra os mouros, o primeiro passo da expansão ultramarina portuguesa foi a conquista de Ceuta em 1415. Esta cidade era um importante entreposto comercial muçulmano, situado ao norte da África (Marrocos), onde chegavam ouro, escravos e marfim vindos da África negra.</a:t>
            </a:r>
          </a:p>
          <a:p>
            <a:pPr marL="0" indent="0">
              <a:buNone/>
            </a:pPr>
            <a:r>
              <a:rPr lang="pt-BR" sz="1100" dirty="0"/>
              <a:t>Desde o século VIII, Ceuta estava sobre o domínio árabe, porém no século XV passou a ser usada como base de ataques a navios cristãos no Mediterrâneo. A burguesia estava interessada na exploração marítima e comercial da costa africana, ao passo que a nobreza, guiada pelo espírito cruzadista, pretendia tanto a difusão do cristianismo quanto a aquisição de novas terras.</a:t>
            </a:r>
          </a:p>
          <a:p>
            <a:pPr marL="0" indent="0">
              <a:buNone/>
            </a:pPr>
            <a:r>
              <a:rPr lang="pt-BR" sz="1100" dirty="0"/>
              <a:t>Além da busca de um caminho para as Índias, os portugueses interessavam-se muitíssimo no ouro vindo do Sudão e de outros produtos, cujas rotas haviam sido desviadas pelos comerciantes locais após a tomada de Ceuta. Além do ouro, outro produto de grande valor era o escravo.</a:t>
            </a:r>
          </a:p>
          <a:p>
            <a:pPr marL="0" indent="0">
              <a:buNone/>
            </a:pPr>
            <a:r>
              <a:rPr lang="pt-BR" sz="1100" dirty="0"/>
              <a:t>De início, os principais fornecedores de escravos eram os nômades do deserto e, posteriormente, as aldeias negras da região do Senegal. Porém, os portugueses passaram a observar ser mais vantajoso obter escravos por meio de transações pacíficas com os chefes tribais, que entregavam criminosos condenados, prisioneiros de guerras em troca de contas de vidros, facas e tecidos de lã. Inúmeras foram as feitorias portuguesas estabelecidas ao longo da costa africana.</a:t>
            </a:r>
          </a:p>
          <a:p>
            <a:pPr marL="0" indent="0">
              <a:buNone/>
            </a:pPr>
            <a:r>
              <a:rPr lang="pt-BR" sz="1100" dirty="0"/>
              <a:t>Com a descoberta do caminho para as Índias, Portugal passou a dominar o comércio de especiarias (pimenta, cravo, canela), com sua rede de feitorias, dominou o comércio de ouro por cem anos (1450-1550) e estava preparado para  ser o primeiro grande traficante de escravos quando, em 1500, chegou ao Brasil.</a:t>
            </a:r>
            <a:br>
              <a:rPr lang="pt-BR" sz="1100" dirty="0"/>
            </a:br>
            <a:br>
              <a:rPr lang="pt-BR" sz="1100" dirty="0"/>
            </a:br>
            <a:r>
              <a:rPr lang="pt-BR" sz="1100" b="1" dirty="0"/>
              <a:t>A REAÇÃO DA NOBREZA </a:t>
            </a:r>
            <a:br>
              <a:rPr lang="pt-BR" sz="1100" dirty="0"/>
            </a:br>
            <a:br>
              <a:rPr lang="pt-BR" sz="1100" dirty="0"/>
            </a:br>
            <a:r>
              <a:rPr lang="pt-BR" sz="1100" dirty="0"/>
              <a:t>No período entre a conquista de Ceuta e a chegada em Calicute, Portugal conheceu um intenso desenvolvimento comercial, porém isto gerou problemas na ordem aristocrática, uma vez que o comércio permitia "fazer iguais os desiguais", tornando possível aos membros da plebe equiparar-se em riqueza aos nobres pela atividade comercial.</a:t>
            </a:r>
            <a:br>
              <a:rPr lang="pt-BR" sz="1100" dirty="0"/>
            </a:br>
            <a:r>
              <a:rPr lang="pt-BR" sz="1100" dirty="0"/>
              <a:t>Ao longo de toda a Idade Média, os judeus eram numerosos e desfrutavam de relativa tranquilidade em Portugal, por viverem diretamente sobre proteção real (ao custo de altíssimos e numerosos tributos), apesar de ser constante a ameaça de confisco de bens por intolerância racial ou religiosa.</a:t>
            </a:r>
            <a:br>
              <a:rPr lang="pt-BR" sz="1100" dirty="0"/>
            </a:br>
            <a:r>
              <a:rPr lang="pt-BR" sz="1100" dirty="0"/>
              <a:t>Os judeus eram, em geral, comerciantes, ourives, cirurgiões, sapateiros, mas destacavam-se sobretudo nas áreas comerciais e bancárias, e com o advento da expansão marítima tais atividades vivenciaram um ambiente muito favorável para seu desenvolvimento, tornando a elite econômica judaica notória.</a:t>
            </a:r>
            <a:br>
              <a:rPr lang="pt-BR" sz="1100" dirty="0"/>
            </a:br>
            <a:r>
              <a:rPr lang="pt-BR" sz="1100" dirty="0"/>
              <a:t>Em 1492, os judeus foram expulsos da Espanha, migrando para Portugal em busca de melhores condições, porém em 1497 o rei português D. Manuel exigiu a conversão de todos ao catolicismo, passando os mesmos a serem chamados "cristãos-novos". O ataque aos cristãos-novos pode ser entendido como uma reação anti-burguesa na medida em que, o principal núcleo da burguesia era composta de judeus. Quando perseguidos e condenados pela Inquisição, além da pena capital, os burgueses perdiam também seus bens para a Igreja Católica através do confisco.</a:t>
            </a:r>
            <a:br>
              <a:rPr lang="pt-BR" sz="1100" dirty="0"/>
            </a:br>
            <a:r>
              <a:rPr lang="pt-BR" sz="1100" dirty="0"/>
              <a:t>Tal perseguição fez com que muitos cristãos novos deslocassem suas atividades para além-mar ou migrassem para outros países, como a Holanda, onde pudessem viver em paz. Impedidos de imobilizarem seus capitais em investimentos imobiliários, expulsos da agricultura em consequência, seus capitais ganhavam mobilidade no comércio e nas finanças, de forma que o enriquecimento lhes foi natural além de representar uma forma de defesa.</a:t>
            </a: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750630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4AAD0AF1-5125-4DDB-B337-63D0852E9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3850"/>
            <a:ext cx="6610300" cy="66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14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b="1">
                <a:solidFill>
                  <a:srgbClr val="C00000"/>
                </a:solidFill>
              </a:rPr>
              <a:t>acervo lexical europeu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/>
              <a:t>Através do português, as línguas europeias adquirem termos como </a:t>
            </a:r>
            <a:r>
              <a:rPr lang="pt-PT" i="1"/>
              <a:t>cobra, zebra, coco, manga, ananás, banana</a:t>
            </a:r>
            <a:endParaRPr lang="cs-CZ" i="1"/>
          </a:p>
        </p:txBody>
      </p:sp>
    </p:spTree>
    <p:extLst>
      <p:ext uri="{BB962C8B-B14F-4D97-AF65-F5344CB8AC3E}">
        <p14:creationId xmlns:p14="http://schemas.microsoft.com/office/powerpoint/2010/main" val="319326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cs-CZ" b="1" dirty="0" err="1"/>
              <a:t>Contexto</a:t>
            </a:r>
            <a:r>
              <a:rPr lang="cs-CZ" b="1" dirty="0"/>
              <a:t> </a:t>
            </a:r>
            <a:r>
              <a:rPr lang="cs-CZ" b="1" dirty="0" err="1"/>
              <a:t>histórico</a:t>
            </a:r>
            <a:r>
              <a:rPr lang="cs-CZ" b="1" dirty="0"/>
              <a:t>: </a:t>
            </a:r>
            <a:r>
              <a:rPr lang="pt-PT" b="1" dirty="0"/>
              <a:t>Independência e Batalha de Aljubarrota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sz="3800" dirty="0"/>
          </a:p>
          <a:p>
            <a:pPr marL="0" indent="0" algn="just">
              <a:buNone/>
            </a:pPr>
            <a:r>
              <a:rPr lang="pt-PT" sz="5500" dirty="0"/>
              <a:t>A </a:t>
            </a:r>
            <a:r>
              <a:rPr lang="pt-PT" sz="5500" b="1" dirty="0"/>
              <a:t>Batalha de Aljubarrota</a:t>
            </a:r>
            <a:r>
              <a:rPr lang="pt-PT" sz="5500" dirty="0"/>
              <a:t> decorreu em 1385 entre tropas portuguesas com aliados ingleses, comandadas por  </a:t>
            </a:r>
            <a:r>
              <a:rPr lang="pt-PT" sz="5500" b="1" dirty="0"/>
              <a:t>D. João de Portugal </a:t>
            </a:r>
            <a:r>
              <a:rPr lang="pt-PT" sz="5500" dirty="0"/>
              <a:t>e Nuno Álvares Pereira e o exército castelhano e seus  aliados liderados por </a:t>
            </a:r>
            <a:r>
              <a:rPr lang="pt-PT" sz="5500" b="1" dirty="0"/>
              <a:t>D. João de </a:t>
            </a:r>
            <a:r>
              <a:rPr lang="pt-PT" sz="5500" b="1" dirty="0" err="1"/>
              <a:t>Castelha</a:t>
            </a:r>
            <a:r>
              <a:rPr lang="pt-PT" sz="5500" dirty="0"/>
              <a:t>. A batalha deu-se no campo de São Jorge, no </a:t>
            </a:r>
            <a:r>
              <a:rPr lang="pt-PT" sz="5500" b="1" dirty="0"/>
              <a:t>concelho e Alcobaça.</a:t>
            </a:r>
            <a:endParaRPr lang="cs-CZ" sz="5500" b="1" dirty="0"/>
          </a:p>
          <a:p>
            <a:pPr marL="0" indent="0" algn="just">
              <a:buNone/>
            </a:pPr>
            <a:r>
              <a:rPr lang="pt-PT" sz="5500" dirty="0"/>
              <a:t>O resultado foi </a:t>
            </a:r>
            <a:r>
              <a:rPr lang="pt-PT" sz="5500" b="1" dirty="0"/>
              <a:t>uma derrota definitiva dos castelhanos</a:t>
            </a:r>
            <a:r>
              <a:rPr lang="pt-PT" sz="5500" dirty="0"/>
              <a:t>, o fim da crise </a:t>
            </a:r>
            <a:r>
              <a:rPr lang="pt-PT" sz="5500" b="1" dirty="0"/>
              <a:t>1383-1385</a:t>
            </a:r>
            <a:r>
              <a:rPr lang="pt-PT" sz="5500" dirty="0"/>
              <a:t>  e a consolidação de D</a:t>
            </a:r>
            <a:r>
              <a:rPr lang="pt-PT" sz="5500" b="1" dirty="0"/>
              <a:t>. João I, Mestre de Avis, como rei de Portugal o primeiro da Dinastia de Avis. </a:t>
            </a:r>
            <a:r>
              <a:rPr lang="pt-PT" sz="5500" dirty="0"/>
              <a:t>A aliança </a:t>
            </a:r>
            <a:r>
              <a:rPr lang="pt-PT" sz="5500" dirty="0" err="1"/>
              <a:t>luso-británica</a:t>
            </a:r>
            <a:r>
              <a:rPr lang="pt-PT" sz="5500" dirty="0"/>
              <a:t> saiu reforçada desta batalha e seria selada um ano depois, com a assinatura do Tratado de Windsor e o casamento do rei D. João I com D. </a:t>
            </a:r>
            <a:r>
              <a:rPr lang="pt-PT" sz="5500" b="1" dirty="0"/>
              <a:t>Filipa de Lencastre</a:t>
            </a:r>
            <a:r>
              <a:rPr lang="pt-PT" sz="5500" dirty="0"/>
              <a:t>. Como agradecimento pela vitória na Batalha de Aljubarrota, D. João I mandou edificar </a:t>
            </a:r>
            <a:r>
              <a:rPr lang="pt-PT" sz="5500" b="1" dirty="0"/>
              <a:t>o Mosteiro de Batalha</a:t>
            </a:r>
            <a:r>
              <a:rPr lang="pt-PT" sz="5500" dirty="0"/>
              <a:t>.  </a:t>
            </a:r>
            <a:endParaRPr lang="cs-CZ" sz="5500" dirty="0"/>
          </a:p>
        </p:txBody>
      </p:sp>
    </p:spTree>
    <p:extLst>
      <p:ext uri="{BB962C8B-B14F-4D97-AF65-F5344CB8AC3E}">
        <p14:creationId xmlns:p14="http://schemas.microsoft.com/office/powerpoint/2010/main" val="424984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pt-PT" dirty="0"/>
              <a:t>Batalha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50308"/>
            <a:ext cx="7272808" cy="4459011"/>
          </a:xfrm>
        </p:spPr>
      </p:pic>
    </p:spTree>
    <p:extLst>
      <p:ext uri="{BB962C8B-B14F-4D97-AF65-F5344CB8AC3E}">
        <p14:creationId xmlns:p14="http://schemas.microsoft.com/office/powerpoint/2010/main" val="270937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84170E25-C0AD-4624-9ABA-66EE930C6D6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5"/>
          <a:stretch/>
        </p:blipFill>
        <p:spPr>
          <a:xfrm>
            <a:off x="53310" y="476672"/>
            <a:ext cx="9079288" cy="5760640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230B7D04-DD0E-49DB-A319-0DED4FE8F14D}"/>
              </a:ext>
            </a:extLst>
          </p:cNvPr>
          <p:cNvSpPr/>
          <p:nvPr/>
        </p:nvSpPr>
        <p:spPr>
          <a:xfrm>
            <a:off x="5004048" y="2060848"/>
            <a:ext cx="338336" cy="360040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02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pt-PT" sz="2800" b="1" dirty="0">
                <a:solidFill>
                  <a:srgbClr val="00B050"/>
                </a:solidFill>
              </a:rPr>
              <a:t>Portugal independente</a:t>
            </a:r>
            <a:br>
              <a:rPr lang="pt-PT" sz="2800" b="1" dirty="0">
                <a:solidFill>
                  <a:srgbClr val="00B050"/>
                </a:solidFill>
              </a:rPr>
            </a:br>
            <a:r>
              <a:rPr lang="pt-PT" sz="2800" b="1" dirty="0">
                <a:solidFill>
                  <a:srgbClr val="00B050"/>
                </a:solidFill>
              </a:rPr>
              <a:t>Dinastia de Avis</a:t>
            </a:r>
            <a:br>
              <a:rPr lang="pt-PT" sz="2800" b="1" dirty="0">
                <a:solidFill>
                  <a:srgbClr val="00B050"/>
                </a:solidFill>
              </a:rPr>
            </a:br>
            <a:r>
              <a:rPr lang="pt-PT" sz="2800" b="1" dirty="0">
                <a:solidFill>
                  <a:srgbClr val="00B050"/>
                </a:solidFill>
              </a:rPr>
              <a:t>era dos Descobrimentos</a:t>
            </a: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5482952" cy="502657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pt-PT" b="1" dirty="0"/>
          </a:p>
          <a:p>
            <a:pPr marL="0" indent="0" algn="just">
              <a:buNone/>
            </a:pPr>
            <a:r>
              <a:rPr lang="pt-PT" b="1" dirty="0"/>
              <a:t>A Batalha de Aljubarrota </a:t>
            </a:r>
            <a:r>
              <a:rPr lang="pt-PT" dirty="0"/>
              <a:t>foi uma das raras grandes batalhas campais da Idade Média entre dois exércitos régios e um dos acontecimentos mais decisivos da história de Portugal. Inovou a tática militar</a:t>
            </a:r>
            <a:r>
              <a:rPr lang="cs-CZ" dirty="0"/>
              <a:t> (o </a:t>
            </a:r>
            <a:r>
              <a:rPr lang="cs-CZ" dirty="0" err="1"/>
              <a:t>quadrado</a:t>
            </a:r>
            <a:r>
              <a:rPr lang="cs-CZ" dirty="0"/>
              <a:t>)</a:t>
            </a:r>
            <a:r>
              <a:rPr lang="pt-PT" dirty="0"/>
              <a:t>, permitindo que homens de armas apeados fossem capazes de vencer uma poderosa cavalaria. No campo diplomático, permitiu </a:t>
            </a:r>
            <a:r>
              <a:rPr lang="pt-PT" b="1" dirty="0"/>
              <a:t>a aliança entre Portugal e a Inglaterra,</a:t>
            </a:r>
            <a:r>
              <a:rPr lang="pt-PT" dirty="0"/>
              <a:t> que perdura até hoje. No aspeto político, resolveu a disputa que dividia o Reino de Portugal do Reino de Castela e Leão, permitindo a afirmação de </a:t>
            </a:r>
            <a:r>
              <a:rPr lang="pt-PT" b="1" dirty="0"/>
              <a:t>Portugal</a:t>
            </a:r>
            <a:r>
              <a:rPr lang="pt-PT" dirty="0"/>
              <a:t> como Rein</a:t>
            </a:r>
            <a:r>
              <a:rPr lang="pt-PT" b="1" dirty="0"/>
              <a:t>o Independente</a:t>
            </a:r>
            <a:r>
              <a:rPr lang="pt-PT" dirty="0"/>
              <a:t>, abrindo caminho sob a </a:t>
            </a:r>
            <a:r>
              <a:rPr lang="pt-PT" b="1" dirty="0"/>
              <a:t>Dinastia de Avis </a:t>
            </a:r>
            <a:r>
              <a:rPr lang="pt-PT" dirty="0"/>
              <a:t>para uma das épocas mais marcantes da história de Portugal, </a:t>
            </a:r>
            <a:r>
              <a:rPr lang="pt-PT" b="1" dirty="0"/>
              <a:t>a era dos Descobrimentos.</a:t>
            </a:r>
            <a:endParaRPr lang="cs-CZ" dirty="0"/>
          </a:p>
        </p:txBody>
      </p:sp>
      <p:pic>
        <p:nvPicPr>
          <p:cNvPr id="4" name="Online médium 3" title="Conta-Me História - Batalha de Aljubarrrota">
            <a:hlinkClick r:id="" action="ppaction://media"/>
            <a:extLst>
              <a:ext uri="{FF2B5EF4-FFF2-40B4-BE49-F238E27FC236}">
                <a16:creationId xmlns:a16="http://schemas.microsoft.com/office/drawing/2014/main" id="{AFD52456-AABC-43EA-89BF-0EE2EFF4E5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28184" y="4540250"/>
            <a:ext cx="2540000" cy="1435100"/>
          </a:xfrm>
          <a:prstGeom prst="rect">
            <a:avLst/>
          </a:prstGeom>
        </p:spPr>
      </p:pic>
      <p:pic>
        <p:nvPicPr>
          <p:cNvPr id="5" name="Online médium 4" title="A Batalha de Aljubarrota">
            <a:hlinkClick r:id="" action="ppaction://media"/>
            <a:extLst>
              <a:ext uri="{FF2B5EF4-FFF2-40B4-BE49-F238E27FC236}">
                <a16:creationId xmlns:a16="http://schemas.microsoft.com/office/drawing/2014/main" id="{1F6289F4-BDD2-4E41-811E-5C4CF92E890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228184" y="2452688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3616</Words>
  <Application>Microsoft Office PowerPoint</Application>
  <PresentationFormat>Předvádění na obrazovce (4:3)</PresentationFormat>
  <Paragraphs>250</Paragraphs>
  <Slides>54</Slides>
  <Notes>1</Notes>
  <HiddenSlides>0</HiddenSlides>
  <MMClips>3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Arial</vt:lpstr>
      <vt:lpstr>Calibri</vt:lpstr>
      <vt:lpstr>Times New Roman</vt:lpstr>
      <vt:lpstr>Verdana</vt:lpstr>
      <vt:lpstr>Motiv systému Office</vt:lpstr>
      <vt:lpstr>O PORTUGUÊS MÉDIO</vt:lpstr>
      <vt:lpstr>Contexto histórico na Europa </vt:lpstr>
      <vt:lpstr>Prezentace aplikace PowerPoint</vt:lpstr>
      <vt:lpstr>Prezentace aplikace PowerPoint</vt:lpstr>
      <vt:lpstr>O Português Médio</vt:lpstr>
      <vt:lpstr>Contexto histórico: Independência e Batalha de Aljubarrota</vt:lpstr>
      <vt:lpstr>Batalha</vt:lpstr>
      <vt:lpstr>Prezentace aplikace PowerPoint</vt:lpstr>
      <vt:lpstr>Portugal independente Dinastia de Avis era dos Descobrimentos</vt:lpstr>
      <vt:lpstr>Brites de Almeida</vt:lpstr>
      <vt:lpstr>Lenda </vt:lpstr>
      <vt:lpstr>  Brasão da freguesia de Prazeres de Aljubarrota, com a pá de Brites no escudo.  </vt:lpstr>
      <vt:lpstr>Triunfo em 1385</vt:lpstr>
      <vt:lpstr>Consequências do Triunfo</vt:lpstr>
      <vt:lpstr>Imprensa </vt:lpstr>
      <vt:lpstr>Literatura em Português e a Geração de Avis</vt:lpstr>
      <vt:lpstr>Produção literária que contribui para a maturidade da língua</vt:lpstr>
      <vt:lpstr>Crónicas</vt:lpstr>
      <vt:lpstr>Desenvolvimento da Prosa</vt:lpstr>
      <vt:lpstr>Desenvolvimento da Poesia</vt:lpstr>
      <vt:lpstr>Prezentace aplikace PowerPoint</vt:lpstr>
      <vt:lpstr>Sociedade</vt:lpstr>
      <vt:lpstr>Consolidação do País</vt:lpstr>
      <vt:lpstr>Evolução da Língua</vt:lpstr>
      <vt:lpstr>Lisboa</vt:lpstr>
      <vt:lpstr>Norte e Sul</vt:lpstr>
      <vt:lpstr>Marginalização do Norte</vt:lpstr>
      <vt:lpstr>Grammatica da lingoagem portuguesa Fernão de Oliveira </vt:lpstr>
      <vt:lpstr>Fernão de Oliveira  1507 - 1581</vt:lpstr>
      <vt:lpstr>Algumas Ideias de Oliveira Y NOS HIATOS</vt:lpstr>
      <vt:lpstr>   Outros Hiatos no Português Antigo</vt:lpstr>
      <vt:lpstr>Terminações Nasais no Português Antigo</vt:lpstr>
      <vt:lpstr>Grafias Antigas e Médias das Terminações</vt:lpstr>
      <vt:lpstr>Prezentace aplikace PowerPoint</vt:lpstr>
      <vt:lpstr>Prezentace aplikace PowerPoint</vt:lpstr>
      <vt:lpstr>Grafia do Português Médio</vt:lpstr>
      <vt:lpstr>Prezentace aplikace PowerPoint</vt:lpstr>
      <vt:lpstr>vantagem das gramáticas</vt:lpstr>
      <vt:lpstr>Acervo Vocabular nos anos 1 500</vt:lpstr>
      <vt:lpstr>muitas palavras em –nça ou -mento caíram em desuso</vt:lpstr>
      <vt:lpstr>alguns vocábulos foram substituídos por novos, mais próximos do latim</vt:lpstr>
      <vt:lpstr>alguns vocábulos conservaram-se, mudando, embora, o valores semântico </vt:lpstr>
      <vt:lpstr>surgem novos adjetivos terminados em –al, -vel, -oso</vt:lpstr>
      <vt:lpstr>alguns verbos ainda frequentes no Português Antigo desapareceram:</vt:lpstr>
      <vt:lpstr>A partir do século XV- processo de relatinização do Português  </vt:lpstr>
      <vt:lpstr>Latinismos, Galicismos, Italianismos </vt:lpstr>
      <vt:lpstr>Latinismos, Galicismos, Italianismos  Incorporados no Português no século XV</vt:lpstr>
      <vt:lpstr>ligação política entre Portugal e Castela</vt:lpstr>
      <vt:lpstr>EXPANSÃO DE PORTUGUÊS</vt:lpstr>
      <vt:lpstr>Contexto histórico</vt:lpstr>
      <vt:lpstr>Início de expansão ultramarina</vt:lpstr>
      <vt:lpstr>Início da expansão ultramarina</vt:lpstr>
      <vt:lpstr>Prezentace aplikace PowerPoint</vt:lpstr>
      <vt:lpstr>acervo lexical europeu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PORTUGUÊS MÉDIO</dc:title>
  <dc:creator>Iva Svobodová</dc:creator>
  <cp:lastModifiedBy>Iva Svobodová</cp:lastModifiedBy>
  <cp:revision>44</cp:revision>
  <dcterms:created xsi:type="dcterms:W3CDTF">2015-04-22T07:27:42Z</dcterms:created>
  <dcterms:modified xsi:type="dcterms:W3CDTF">2021-04-16T08:40:41Z</dcterms:modified>
</cp:coreProperties>
</file>