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2E91B-01AB-41E6-BE5F-3539F17C9F1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75C8-7948-47AB-8712-B0B08910EC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54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75C8-7948-47AB-8712-B0B08910ECD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56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84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17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30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4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34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76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4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28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8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88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E985A-C973-44B9-A96D-202227F8E794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9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>
                <a:solidFill>
                  <a:schemeClr val="accent2">
                    <a:lumMod val="75000"/>
                  </a:schemeClr>
                </a:solidFill>
              </a:rPr>
              <a:t>MUDANÇAS RECENTES NO PORTUGUÊS</a:t>
            </a:r>
            <a:endParaRPr lang="cs-CZ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/>
              <a:t>Esperança Cardeira</a:t>
            </a:r>
          </a:p>
          <a:p>
            <a:r>
              <a:rPr lang="pt-PT" b="1"/>
              <a:t>pp.75-82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80136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C00000"/>
                </a:solidFill>
              </a:rPr>
              <a:t>ORTOGRAFIA PORTUGUESA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pt-PT" b="1"/>
              <a:t>1907</a:t>
            </a:r>
            <a:r>
              <a:rPr lang="pt-PT"/>
              <a:t>  -  Gonçalves Viana apresenta um projecto de ortografia simplificada que servirá de base para a regulamentação portuguesa</a:t>
            </a:r>
          </a:p>
          <a:p>
            <a:r>
              <a:rPr lang="pt-PT" b="1"/>
              <a:t>1911</a:t>
            </a:r>
            <a:r>
              <a:rPr lang="pt-PT"/>
              <a:t> – o Governa nomeia uma comissão para estabelecer a ortografia a usar nas publcações oficiais. A reforma ortográfica de 1900 sofreu posteriores ajudamentos. </a:t>
            </a:r>
          </a:p>
          <a:p>
            <a:r>
              <a:rPr lang="pt-PT" b="1"/>
              <a:t>1945</a:t>
            </a:r>
            <a:r>
              <a:rPr lang="pt-PT"/>
              <a:t> – deu-se a grande reforma que foi resutltado de acordo entre Portugal e o Brasil</a:t>
            </a:r>
          </a:p>
          <a:p>
            <a:r>
              <a:rPr lang="pt-PT" b="1"/>
              <a:t>1971</a:t>
            </a:r>
            <a:r>
              <a:rPr lang="pt-PT"/>
              <a:t> – ortografia oficial até 2011</a:t>
            </a:r>
          </a:p>
          <a:p>
            <a:r>
              <a:rPr lang="pt-PT" b="1"/>
              <a:t>1986</a:t>
            </a:r>
            <a:r>
              <a:rPr lang="pt-PT"/>
              <a:t> – um encontro entre os países delíngua portuguesa dá origem a um novo acordo ortog´rafico qe preconiza umamario unifição. </a:t>
            </a:r>
          </a:p>
          <a:p>
            <a:r>
              <a:rPr lang="pt-PT" b="1"/>
              <a:t>2009</a:t>
            </a:r>
            <a:r>
              <a:rPr lang="pt-PT"/>
              <a:t> – estabelece-se a nova ortografia que vai entrar vigor em 2011. </a:t>
            </a:r>
          </a:p>
          <a:p>
            <a:r>
              <a:rPr lang="pt-PT" b="1"/>
              <a:t>2009 – ? </a:t>
            </a:r>
            <a:r>
              <a:rPr lang="pt-PT"/>
              <a:t>... período de transição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14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mudanças linguísticas </a:t>
            </a:r>
            <a:br>
              <a:rPr lang="pt-PT" b="1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u="sng">
                <a:solidFill>
                  <a:schemeClr val="bg2">
                    <a:lumMod val="25000"/>
                  </a:schemeClr>
                </a:solidFill>
              </a:rPr>
              <a:t>a partir do século XVIII</a:t>
            </a:r>
            <a:r>
              <a:rPr lang="pt-PT" b="1" u="sng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cs-CZ" b="1" u="sng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/>
              <a:t>preferência pela </a:t>
            </a:r>
            <a:r>
              <a:rPr lang="pt-PT" b="1"/>
              <a:t>ênclise</a:t>
            </a:r>
            <a:r>
              <a:rPr lang="pt-PT"/>
              <a:t> (ao contrário do Brasil que conserva a próclise)</a:t>
            </a:r>
          </a:p>
          <a:p>
            <a:r>
              <a:rPr lang="pt-PT"/>
              <a:t>abandona-se as antigas formas de tratamento (cmo é o pronome </a:t>
            </a:r>
            <a:r>
              <a:rPr lang="pt-PT" b="1"/>
              <a:t>vós</a:t>
            </a:r>
            <a:r>
              <a:rPr lang="pt-PT"/>
              <a:t>)</a:t>
            </a:r>
          </a:p>
          <a:p>
            <a:r>
              <a:rPr lang="pt-PT"/>
              <a:t>incrementa o uso do </a:t>
            </a:r>
            <a:r>
              <a:rPr lang="pt-PT" b="1"/>
              <a:t>artigo</a:t>
            </a:r>
            <a:r>
              <a:rPr lang="pt-PT"/>
              <a:t> antes do possesivos</a:t>
            </a:r>
          </a:p>
          <a:p>
            <a:r>
              <a:rPr lang="pt-PT"/>
              <a:t>preferem-se o uso de </a:t>
            </a:r>
            <a:r>
              <a:rPr lang="pt-PT" b="1" i="1"/>
              <a:t>por</a:t>
            </a:r>
            <a:r>
              <a:rPr lang="pt-PT"/>
              <a:t> e </a:t>
            </a:r>
            <a:r>
              <a:rPr lang="pt-PT" b="1" i="1"/>
              <a:t>pelo</a:t>
            </a:r>
            <a:r>
              <a:rPr lang="pt-PT"/>
              <a:t>, eliminando-se </a:t>
            </a:r>
            <a:r>
              <a:rPr lang="pt-PT" b="1" i="1"/>
              <a:t>per</a:t>
            </a:r>
            <a:r>
              <a:rPr lang="pt-PT"/>
              <a:t> e </a:t>
            </a:r>
            <a:r>
              <a:rPr lang="pt-PT" b="1" i="1"/>
              <a:t>polo </a:t>
            </a:r>
          </a:p>
          <a:p>
            <a:r>
              <a:rPr lang="pt-PT"/>
              <a:t>substitui-se a antiga grafia </a:t>
            </a:r>
            <a:r>
              <a:rPr lang="pt-PT" b="1" i="1"/>
              <a:t>h</a:t>
            </a:r>
            <a:r>
              <a:rPr lang="pt-PT" b="1" i="1">
                <a:latin typeface="Times New Roman"/>
                <a:cs typeface="Times New Roman"/>
              </a:rPr>
              <a:t>ũa</a:t>
            </a:r>
            <a:r>
              <a:rPr lang="pt-PT" b="1">
                <a:latin typeface="Times New Roman"/>
                <a:cs typeface="Times New Roman"/>
              </a:rPr>
              <a:t> </a:t>
            </a:r>
            <a:r>
              <a:rPr lang="pt-PT">
                <a:latin typeface="Times New Roman"/>
                <a:cs typeface="Times New Roman"/>
              </a:rPr>
              <a:t>por</a:t>
            </a:r>
            <a:r>
              <a:rPr lang="pt-PT" b="1">
                <a:latin typeface="Times New Roman"/>
                <a:cs typeface="Times New Roman"/>
              </a:rPr>
              <a:t> </a:t>
            </a:r>
            <a:r>
              <a:rPr lang="pt-PT" b="1" i="1">
                <a:latin typeface="Times New Roman"/>
                <a:cs typeface="Times New Roman"/>
              </a:rPr>
              <a:t>uma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77133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mudanças linguísticas - </a:t>
            </a:r>
            <a:r>
              <a:rPr lang="pt-PT" b="1" i="1">
                <a:solidFill>
                  <a:schemeClr val="bg2">
                    <a:lumMod val="25000"/>
                  </a:schemeClr>
                </a:solidFill>
              </a:rPr>
              <a:t>sibilantes</a:t>
            </a:r>
            <a:br>
              <a:rPr lang="pt-PT" b="1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u="sng">
                <a:solidFill>
                  <a:schemeClr val="bg2">
                    <a:lumMod val="25000"/>
                  </a:schemeClr>
                </a:solidFill>
              </a:rPr>
              <a:t>a partir do século XVIII</a:t>
            </a:r>
            <a:r>
              <a:rPr lang="pt-PT" b="1" u="sng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/>
              <a:t>palatelização da sibilante implosiva (de origem meridional) – em final de sílaba ou de palavra, a fricativa é realizada como palatal, surda em final absoluto ou antes de consoante surda (</a:t>
            </a:r>
            <a:r>
              <a:rPr lang="pt-PT" b="1" i="1"/>
              <a:t>nós, noz, pasta</a:t>
            </a:r>
            <a:r>
              <a:rPr lang="pt-PT"/>
              <a:t>), e sonora antes de consoante sonora (</a:t>
            </a:r>
            <a:r>
              <a:rPr lang="pt-PT" b="1" i="1"/>
              <a:t>fisga</a:t>
            </a:r>
            <a:r>
              <a:rPr lang="pt-PT"/>
              <a:t>). </a:t>
            </a:r>
          </a:p>
          <a:p>
            <a:pPr algn="just"/>
            <a:r>
              <a:rPr lang="pt-PT"/>
              <a:t>esta mudança não se generalizou em todos os dialectos – nalguns </a:t>
            </a:r>
            <a:r>
              <a:rPr lang="pt-PT" b="1"/>
              <a:t>dialectos setentrionais,</a:t>
            </a:r>
            <a:r>
              <a:rPr lang="pt-PT"/>
              <a:t> </a:t>
            </a:r>
            <a:r>
              <a:rPr lang="pt-PT" b="1"/>
              <a:t>no Galego ou no Português do Brasil, </a:t>
            </a:r>
            <a:r>
              <a:rPr lang="pt-PT"/>
              <a:t>conserva-se a sibilante antiga fricativa sem palatelização.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733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pt-PT" b="1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mudanças linguísticas – </a:t>
            </a:r>
            <a:r>
              <a:rPr lang="pt-PT" b="1" i="1">
                <a:solidFill>
                  <a:schemeClr val="bg2">
                    <a:lumMod val="25000"/>
                  </a:schemeClr>
                </a:solidFill>
              </a:rPr>
              <a:t>monotongação de /ow/</a:t>
            </a:r>
            <a:br>
              <a:rPr lang="pt-PT" b="1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u="sng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/>
              <a:t>Outro fenômeno que caracteriza a norma do Português, é a monotongação do ditongo </a:t>
            </a:r>
            <a:r>
              <a:rPr lang="pt-PT" b="1" i="1"/>
              <a:t>ou</a:t>
            </a:r>
            <a:r>
              <a:rPr lang="pt-PT"/>
              <a:t> /</a:t>
            </a:r>
            <a:r>
              <a:rPr lang="pt-PT" b="1" i="1"/>
              <a:t>ow</a:t>
            </a:r>
            <a:r>
              <a:rPr lang="pt-PT"/>
              <a:t>/ reduzido a /</a:t>
            </a:r>
            <a:r>
              <a:rPr lang="pt-PT" b="1" i="1"/>
              <a:t>o</a:t>
            </a:r>
            <a:r>
              <a:rPr lang="pt-PT"/>
              <a:t>/ nos dialectos centro-meridionais e os insulares, tal como o Português no Brasil: </a:t>
            </a:r>
            <a:r>
              <a:rPr lang="pt-PT" b="1" i="1"/>
              <a:t>couro</a:t>
            </a:r>
            <a:r>
              <a:rPr lang="pt-PT"/>
              <a:t> e </a:t>
            </a:r>
            <a:r>
              <a:rPr lang="pt-PT" b="1" i="1"/>
              <a:t>coro</a:t>
            </a:r>
            <a:r>
              <a:rPr lang="pt-PT"/>
              <a:t> pronunciados </a:t>
            </a:r>
            <a:r>
              <a:rPr lang="pt-PT" b="1"/>
              <a:t>do mesmo modo</a:t>
            </a:r>
            <a:r>
              <a:rPr lang="pt-PT"/>
              <a:t>.</a:t>
            </a:r>
          </a:p>
          <a:p>
            <a:r>
              <a:rPr lang="pt-PT" b="1"/>
              <a:t>excepção</a:t>
            </a:r>
            <a:r>
              <a:rPr lang="pt-PT"/>
              <a:t>: nalguns dialectos setentrionais ou no Galego, conserva-se o ditongo /</a:t>
            </a:r>
            <a:r>
              <a:rPr lang="pt-PT" b="1" i="1"/>
              <a:t>ow</a:t>
            </a:r>
            <a:r>
              <a:rPr lang="pt-PT"/>
              <a:t>/: </a:t>
            </a:r>
            <a:r>
              <a:rPr lang="pt-PT" b="1" i="1"/>
              <a:t>couro</a:t>
            </a:r>
            <a:r>
              <a:rPr lang="pt-PT"/>
              <a:t> e </a:t>
            </a:r>
            <a:r>
              <a:rPr lang="pt-PT" b="1" i="1"/>
              <a:t>coro</a:t>
            </a:r>
            <a:r>
              <a:rPr lang="pt-PT"/>
              <a:t> são pronunciados </a:t>
            </a:r>
            <a:r>
              <a:rPr lang="pt-PT" b="1"/>
              <a:t>de modos diferentes</a:t>
            </a:r>
            <a:r>
              <a:rPr lang="pt-PT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3571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pt-PT" b="1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mudanças linguísticas – </a:t>
            </a:r>
            <a:r>
              <a:rPr lang="pt-PT" b="1" i="1">
                <a:solidFill>
                  <a:schemeClr val="bg2">
                    <a:lumMod val="25000"/>
                  </a:schemeClr>
                </a:solidFill>
              </a:rPr>
              <a:t>monotongação de /ej/</a:t>
            </a:r>
            <a:br>
              <a:rPr lang="pt-PT" b="1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u="sng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pt-PT"/>
          </a:p>
          <a:p>
            <a:pPr algn="just"/>
            <a:r>
              <a:rPr lang="pt-PT"/>
              <a:t>A monotongação de /</a:t>
            </a:r>
            <a:r>
              <a:rPr lang="pt-PT" b="1" i="1"/>
              <a:t>ej</a:t>
            </a:r>
            <a:r>
              <a:rPr lang="pt-PT"/>
              <a:t>/ reduzido a /</a:t>
            </a:r>
            <a:r>
              <a:rPr lang="pt-PT" b="1" i="1"/>
              <a:t>e</a:t>
            </a:r>
            <a:r>
              <a:rPr lang="pt-PT"/>
              <a:t>/ que tinha surgido no sul /Alentejo e Algarve/, </a:t>
            </a:r>
            <a:r>
              <a:rPr lang="pt-PT" b="1"/>
              <a:t>não foi aceite pela norma</a:t>
            </a:r>
            <a:r>
              <a:rPr lang="pt-PT"/>
              <a:t>. </a:t>
            </a:r>
          </a:p>
          <a:p>
            <a:pPr algn="just"/>
            <a:endParaRPr lang="pt-PT"/>
          </a:p>
          <a:p>
            <a:pPr algn="just"/>
            <a:r>
              <a:rPr lang="pt-PT"/>
              <a:t>Na região de Lisboa, o esforço para </a:t>
            </a:r>
            <a:r>
              <a:rPr lang="pt-PT" b="1"/>
              <a:t>conservar este ditongo </a:t>
            </a:r>
            <a:r>
              <a:rPr lang="pt-PT"/>
              <a:t>traduz-se por uma diferenciação dos seus elementos e pela </a:t>
            </a:r>
            <a:r>
              <a:rPr lang="pt-PT" b="1"/>
              <a:t>centralização vocálica</a:t>
            </a:r>
            <a:r>
              <a:rPr lang="pt-PT"/>
              <a:t>: /</a:t>
            </a:r>
            <a:r>
              <a:rPr lang="pt-PT" b="1" i="1"/>
              <a:t>ej/ </a:t>
            </a:r>
            <a:r>
              <a:rPr lang="pt-PT" b="1" i="1">
                <a:latin typeface="Times New Roman"/>
                <a:cs typeface="Times New Roman"/>
              </a:rPr>
              <a:t>→/ɐj/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64049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mudanças linguísticas – </a:t>
            </a:r>
            <a:r>
              <a:rPr lang="pt-PT" b="1" i="1">
                <a:solidFill>
                  <a:schemeClr val="bg2">
                    <a:lumMod val="25000"/>
                  </a:schemeClr>
                </a:solidFill>
              </a:rPr>
              <a:t>elevaçao e centralização das vogais átonas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/>
              <a:t>CONTEXTO ÁTONO FINAL</a:t>
            </a:r>
          </a:p>
          <a:p>
            <a:r>
              <a:rPr lang="pt-PT" b="1" i="1"/>
              <a:t>o </a:t>
            </a:r>
            <a:r>
              <a:rPr lang="pt-PT"/>
              <a:t>átono </a:t>
            </a:r>
            <a:r>
              <a:rPr lang="pt-PT" b="1"/>
              <a:t>eleva </a:t>
            </a:r>
            <a:r>
              <a:rPr lang="pt-PT"/>
              <a:t>para</a:t>
            </a:r>
            <a:r>
              <a:rPr lang="pt-PT" b="1" i="1">
                <a:latin typeface="Times New Roman"/>
                <a:cs typeface="Times New Roman"/>
              </a:rPr>
              <a:t>→ /u/ </a:t>
            </a:r>
          </a:p>
          <a:p>
            <a:r>
              <a:rPr lang="pt-PT" b="1" i="1">
                <a:latin typeface="Times New Roman"/>
                <a:cs typeface="Times New Roman"/>
              </a:rPr>
              <a:t>a</a:t>
            </a:r>
            <a:r>
              <a:rPr lang="pt-PT">
                <a:latin typeface="Times New Roman"/>
                <a:cs typeface="Times New Roman"/>
              </a:rPr>
              <a:t> átono </a:t>
            </a:r>
            <a:r>
              <a:rPr lang="pt-PT" b="1">
                <a:latin typeface="Times New Roman"/>
                <a:cs typeface="Times New Roman"/>
              </a:rPr>
              <a:t>centraliza</a:t>
            </a:r>
            <a:r>
              <a:rPr lang="pt-PT">
                <a:latin typeface="Times New Roman"/>
                <a:cs typeface="Times New Roman"/>
              </a:rPr>
              <a:t> para </a:t>
            </a:r>
            <a:r>
              <a:rPr lang="pt-PT" b="1" i="1">
                <a:latin typeface="Times New Roman"/>
                <a:cs typeface="Times New Roman"/>
              </a:rPr>
              <a:t>/ɐ/</a:t>
            </a:r>
          </a:p>
          <a:p>
            <a:r>
              <a:rPr lang="pt-PT" b="1" i="1">
                <a:latin typeface="Times New Roman"/>
                <a:cs typeface="Times New Roman"/>
              </a:rPr>
              <a:t>e</a:t>
            </a:r>
            <a:r>
              <a:rPr lang="pt-PT">
                <a:latin typeface="Times New Roman"/>
                <a:cs typeface="Times New Roman"/>
              </a:rPr>
              <a:t> átono </a:t>
            </a:r>
            <a:r>
              <a:rPr lang="pt-PT" b="1">
                <a:latin typeface="Times New Roman"/>
                <a:cs typeface="Times New Roman"/>
              </a:rPr>
              <a:t>eleva</a:t>
            </a:r>
            <a:r>
              <a:rPr lang="pt-PT">
                <a:latin typeface="Times New Roman"/>
                <a:cs typeface="Times New Roman"/>
              </a:rPr>
              <a:t> para </a:t>
            </a:r>
            <a:r>
              <a:rPr lang="pt-PT" b="1">
                <a:latin typeface="Times New Roman"/>
                <a:cs typeface="Times New Roman"/>
              </a:rPr>
              <a:t>/i/</a:t>
            </a:r>
            <a:r>
              <a:rPr lang="pt-PT">
                <a:latin typeface="Times New Roman"/>
                <a:cs typeface="Times New Roman"/>
              </a:rPr>
              <a:t> - atestado no Brasil e </a:t>
            </a:r>
            <a:r>
              <a:rPr lang="pt-PT" b="1">
                <a:latin typeface="Times New Roman"/>
                <a:cs typeface="Times New Roman"/>
              </a:rPr>
              <a:t>centraliza</a:t>
            </a:r>
            <a:r>
              <a:rPr lang="pt-PT">
                <a:latin typeface="Times New Roman"/>
                <a:cs typeface="Times New Roman"/>
              </a:rPr>
              <a:t> para </a:t>
            </a:r>
            <a:r>
              <a:rPr lang="pt-PT" b="1">
                <a:latin typeface="Times New Roman"/>
                <a:cs typeface="Times New Roman"/>
              </a:rPr>
              <a:t>/ɨ/</a:t>
            </a:r>
            <a:r>
              <a:rPr lang="pt-PT">
                <a:latin typeface="Times New Roman"/>
                <a:cs typeface="Times New Roman"/>
              </a:rPr>
              <a:t> em Portugal</a:t>
            </a:r>
          </a:p>
          <a:p>
            <a:endParaRPr lang="pt-PT">
              <a:latin typeface="Times New Roman"/>
              <a:cs typeface="Times New Roman"/>
            </a:endParaRPr>
          </a:p>
          <a:p>
            <a:pPr marL="400050" lvl="1" indent="0">
              <a:buNone/>
            </a:pPr>
            <a:r>
              <a:rPr lang="pt-PT" b="1" i="1">
                <a:latin typeface="Times New Roman"/>
                <a:cs typeface="Times New Roman"/>
              </a:rPr>
              <a:t>Exemplificação: </a:t>
            </a:r>
          </a:p>
          <a:p>
            <a:r>
              <a:rPr lang="pt-PT">
                <a:latin typeface="Times New Roman"/>
                <a:cs typeface="Times New Roman"/>
              </a:rPr>
              <a:t>arcaico /u/;  palavra /ɐ/; ponte /ɨ/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3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mudanças linguísticas – </a:t>
            </a:r>
            <a:r>
              <a:rPr lang="pt-PT" b="1" i="1">
                <a:solidFill>
                  <a:schemeClr val="bg2">
                    <a:lumMod val="25000"/>
                  </a:schemeClr>
                </a:solidFill>
              </a:rPr>
              <a:t>elevação e centralização das vogais átonas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/>
              <a:t>CONTEXTO PRETÓNICO MEDIAL</a:t>
            </a:r>
          </a:p>
          <a:p>
            <a:r>
              <a:rPr lang="pt-PT"/>
              <a:t>as vogais méidas e baixas /a/ /o/ /</a:t>
            </a:r>
            <a:r>
              <a:rPr lang="el-GR">
                <a:latin typeface="Times New Roman"/>
                <a:cs typeface="Times New Roman"/>
              </a:rPr>
              <a:t>Ͻ</a:t>
            </a:r>
            <a:r>
              <a:rPr lang="pt-PT"/>
              <a:t>/ /e/ /</a:t>
            </a:r>
            <a:r>
              <a:rPr lang="cs-CZ">
                <a:latin typeface="Times New Roman"/>
                <a:cs typeface="Times New Roman"/>
              </a:rPr>
              <a:t>Ɛ</a:t>
            </a:r>
            <a:r>
              <a:rPr lang="pt-PT"/>
              <a:t>/ passaram a ser pronuciadas de modo seguinte: </a:t>
            </a:r>
          </a:p>
          <a:p>
            <a:endParaRPr lang="pt-PT"/>
          </a:p>
          <a:p>
            <a:r>
              <a:rPr lang="pt-PT"/>
              <a:t>/</a:t>
            </a:r>
            <a:r>
              <a:rPr lang="pt-PT">
                <a:latin typeface="Times New Roman"/>
                <a:cs typeface="Times New Roman"/>
              </a:rPr>
              <a:t>ɐ</a:t>
            </a:r>
            <a:r>
              <a:rPr lang="pt-PT"/>
              <a:t>/ </a:t>
            </a:r>
            <a:r>
              <a:rPr lang="pt-PT" i="1"/>
              <a:t>pal</a:t>
            </a:r>
            <a:r>
              <a:rPr lang="pt-PT" b="1" i="1"/>
              <a:t>a</a:t>
            </a:r>
            <a:r>
              <a:rPr lang="pt-PT" i="1"/>
              <a:t>vra – pal/</a:t>
            </a:r>
            <a:r>
              <a:rPr lang="pt-PT" b="1" i="1"/>
              <a:t>a</a:t>
            </a:r>
            <a:r>
              <a:rPr lang="pt-PT" i="1"/>
              <a:t>/vra;  </a:t>
            </a:r>
          </a:p>
          <a:p>
            <a:pPr marL="0" indent="0">
              <a:buNone/>
            </a:pPr>
            <a:r>
              <a:rPr lang="pt-PT" i="1"/>
              <a:t>          pal</a:t>
            </a:r>
            <a:r>
              <a:rPr lang="pt-PT" b="1" i="1"/>
              <a:t>a</a:t>
            </a:r>
            <a:r>
              <a:rPr lang="pt-PT" i="1"/>
              <a:t>vrinha - pal/</a:t>
            </a:r>
            <a:r>
              <a:rPr lang="pt-PT" b="1" i="1">
                <a:latin typeface="Times New Roman"/>
                <a:cs typeface="Times New Roman"/>
              </a:rPr>
              <a:t>ɐ</a:t>
            </a:r>
            <a:r>
              <a:rPr lang="pt-PT" i="1"/>
              <a:t>/vrinha</a:t>
            </a:r>
          </a:p>
          <a:p>
            <a:r>
              <a:rPr lang="pt-PT"/>
              <a:t>/u/  </a:t>
            </a:r>
            <a:r>
              <a:rPr lang="pt-PT" i="1"/>
              <a:t>t</a:t>
            </a:r>
            <a:r>
              <a:rPr lang="pt-PT" b="1" i="1"/>
              <a:t>o</a:t>
            </a:r>
            <a:r>
              <a:rPr lang="pt-PT" i="1"/>
              <a:t>lo  t/</a:t>
            </a:r>
            <a:r>
              <a:rPr lang="pt-PT" b="1" i="1"/>
              <a:t>o</a:t>
            </a:r>
            <a:r>
              <a:rPr lang="pt-PT" i="1"/>
              <a:t>/lo - t</a:t>
            </a:r>
            <a:r>
              <a:rPr lang="pt-PT" b="1" i="1"/>
              <a:t>o</a:t>
            </a:r>
            <a:r>
              <a:rPr lang="pt-PT" i="1"/>
              <a:t>lice t/</a:t>
            </a:r>
            <a:r>
              <a:rPr lang="pt-PT" b="1" i="1"/>
              <a:t>u</a:t>
            </a:r>
            <a:r>
              <a:rPr lang="pt-PT" i="1"/>
              <a:t>/lice</a:t>
            </a:r>
          </a:p>
          <a:p>
            <a:r>
              <a:rPr lang="pt-PT"/>
              <a:t>       </a:t>
            </a:r>
            <a:r>
              <a:rPr lang="pt-PT" i="1"/>
              <a:t>m</a:t>
            </a:r>
            <a:r>
              <a:rPr lang="pt-PT" b="1" i="1"/>
              <a:t>o</a:t>
            </a:r>
            <a:r>
              <a:rPr lang="pt-PT" i="1"/>
              <a:t>le m/</a:t>
            </a:r>
            <a:r>
              <a:rPr lang="el-GR" b="1" i="1">
                <a:latin typeface="Times New Roman"/>
                <a:cs typeface="Times New Roman"/>
              </a:rPr>
              <a:t>Ͻ</a:t>
            </a:r>
            <a:r>
              <a:rPr lang="pt-PT" i="1"/>
              <a:t>/le – m</a:t>
            </a:r>
            <a:r>
              <a:rPr lang="pt-PT" b="1" i="1"/>
              <a:t>o</a:t>
            </a:r>
            <a:r>
              <a:rPr lang="pt-PT" i="1"/>
              <a:t>leza m/</a:t>
            </a:r>
            <a:r>
              <a:rPr lang="pt-PT" b="1" i="1"/>
              <a:t>u</a:t>
            </a:r>
            <a:r>
              <a:rPr lang="pt-PT" i="1"/>
              <a:t>/leza</a:t>
            </a:r>
          </a:p>
          <a:p>
            <a:r>
              <a:rPr lang="pt-PT"/>
              <a:t>/</a:t>
            </a:r>
            <a:r>
              <a:rPr lang="pt-PT">
                <a:latin typeface="Times New Roman"/>
                <a:cs typeface="Times New Roman"/>
              </a:rPr>
              <a:t>ɨ</a:t>
            </a:r>
            <a:r>
              <a:rPr lang="pt-PT"/>
              <a:t>/  </a:t>
            </a:r>
            <a:r>
              <a:rPr lang="pt-PT" i="1"/>
              <a:t>p</a:t>
            </a:r>
            <a:r>
              <a:rPr lang="pt-PT" b="1" i="1"/>
              <a:t>e</a:t>
            </a:r>
            <a:r>
              <a:rPr lang="pt-PT" i="1"/>
              <a:t>lo p/</a:t>
            </a:r>
            <a:r>
              <a:rPr lang="pt-PT" b="1" i="1"/>
              <a:t>e</a:t>
            </a:r>
            <a:r>
              <a:rPr lang="pt-PT" i="1"/>
              <a:t>/lo </a:t>
            </a:r>
            <a:r>
              <a:rPr lang="pt-PT"/>
              <a:t>- </a:t>
            </a:r>
            <a:r>
              <a:rPr lang="pt-PT" i="1"/>
              <a:t>p</a:t>
            </a:r>
            <a:r>
              <a:rPr lang="pt-PT" b="1" i="1"/>
              <a:t>e</a:t>
            </a:r>
            <a:r>
              <a:rPr lang="pt-PT" i="1"/>
              <a:t>ludo p/</a:t>
            </a:r>
            <a:r>
              <a:rPr lang="pt-PT" b="1" i="1">
                <a:latin typeface="Times New Roman"/>
                <a:cs typeface="Times New Roman"/>
              </a:rPr>
              <a:t>ɨ</a:t>
            </a:r>
            <a:r>
              <a:rPr lang="pt-PT" i="1"/>
              <a:t>/ludo </a:t>
            </a:r>
          </a:p>
          <a:p>
            <a:pPr marL="0" indent="0">
              <a:buNone/>
            </a:pPr>
            <a:r>
              <a:rPr lang="pt-PT" i="1"/>
              <a:t>          p</a:t>
            </a:r>
            <a:r>
              <a:rPr lang="pt-PT" b="1" i="1"/>
              <a:t>e</a:t>
            </a:r>
            <a:r>
              <a:rPr lang="pt-PT" i="1"/>
              <a:t>dra p/</a:t>
            </a:r>
            <a:r>
              <a:rPr lang="cs-CZ" b="1" i="1">
                <a:latin typeface="Times New Roman"/>
                <a:cs typeface="Times New Roman"/>
              </a:rPr>
              <a:t>Ɛ</a:t>
            </a:r>
            <a:r>
              <a:rPr lang="pt-PT" i="1">
                <a:latin typeface="Times New Roman"/>
                <a:cs typeface="Times New Roman"/>
              </a:rPr>
              <a:t>/</a:t>
            </a:r>
            <a:r>
              <a:rPr lang="pt-PT" i="1"/>
              <a:t>dra  - p</a:t>
            </a:r>
            <a:r>
              <a:rPr lang="pt-PT" b="1" i="1"/>
              <a:t>e</a:t>
            </a:r>
            <a:r>
              <a:rPr lang="pt-PT" i="1"/>
              <a:t>dreira p</a:t>
            </a:r>
            <a:r>
              <a:rPr lang="pt-PT" b="1" i="1"/>
              <a:t>/</a:t>
            </a:r>
            <a:r>
              <a:rPr lang="pt-PT" b="1" i="1">
                <a:latin typeface="Times New Roman"/>
                <a:cs typeface="Times New Roman"/>
              </a:rPr>
              <a:t>ɨ</a:t>
            </a:r>
            <a:r>
              <a:rPr lang="pt-PT" b="1" i="1"/>
              <a:t>/</a:t>
            </a:r>
            <a:r>
              <a:rPr lang="pt-PT" i="1"/>
              <a:t>dreira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PT"/>
              <a:t>Este fenômeno é um fenômeno exclusivo do Português Europeu</a:t>
            </a:r>
            <a:r>
              <a:rPr lang="pt-PT" i="1"/>
              <a:t>. No Português do Brasil desconhece-se a vogal central </a:t>
            </a:r>
            <a:r>
              <a:rPr lang="pt-PT"/>
              <a:t>/</a:t>
            </a:r>
            <a:r>
              <a:rPr lang="pt-PT">
                <a:latin typeface="Times New Roman"/>
                <a:cs typeface="Times New Roman"/>
              </a:rPr>
              <a:t>ɨ</a:t>
            </a:r>
            <a:r>
              <a:rPr lang="pt-PT"/>
              <a:t>/, o que nos leva a supor que esta mudança se terá processado num período posterior à fixação do Português na América. </a:t>
            </a:r>
            <a:endParaRPr lang="pt-PT" i="1"/>
          </a:p>
        </p:txBody>
      </p:sp>
    </p:spTree>
    <p:extLst>
      <p:ext uri="{BB962C8B-B14F-4D97-AF65-F5344CB8AC3E}">
        <p14:creationId xmlns:p14="http://schemas.microsoft.com/office/powerpoint/2010/main" val="60143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C00000"/>
                </a:solidFill>
              </a:rPr>
              <a:t>Português Moderno –</a:t>
            </a:r>
            <a:br>
              <a:rPr lang="pt-PT" b="1">
                <a:solidFill>
                  <a:srgbClr val="C00000"/>
                </a:solidFill>
              </a:rPr>
            </a:br>
            <a:r>
              <a:rPr lang="pt-PT" b="1">
                <a:solidFill>
                  <a:srgbClr val="C00000"/>
                </a:solidFill>
              </a:rPr>
              <a:t>a partir do século XVIII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PT" b="1"/>
              <a:t>descrição do contexto histórico</a:t>
            </a:r>
            <a:r>
              <a:rPr lang="pt-PT"/>
              <a:t>: </a:t>
            </a:r>
          </a:p>
          <a:p>
            <a:pPr marL="0" indent="0" algn="just">
              <a:buNone/>
            </a:pPr>
            <a:r>
              <a:rPr lang="pt-PT"/>
              <a:t>Portal encontra-se dividido </a:t>
            </a:r>
            <a:r>
              <a:rPr lang="pt-PT" b="1"/>
              <a:t>entre a Europa e o Brasil</a:t>
            </a:r>
            <a:r>
              <a:rPr lang="pt-PT"/>
              <a:t>, e </a:t>
            </a:r>
            <a:r>
              <a:rPr lang="pt-PT" b="1"/>
              <a:t>entre</a:t>
            </a:r>
            <a:r>
              <a:rPr lang="pt-PT"/>
              <a:t> um pensamento </a:t>
            </a:r>
            <a:r>
              <a:rPr lang="pt-PT" b="1"/>
              <a:t>conservador e uma nova </a:t>
            </a:r>
            <a:r>
              <a:rPr lang="pt-PT"/>
              <a:t>mentalidade. Na Europa, as inovações tecnológicas faziam avançar o conhecimento científico. </a:t>
            </a:r>
          </a:p>
          <a:p>
            <a:pPr marL="0" indent="0" algn="just">
              <a:buNone/>
            </a:pPr>
            <a:r>
              <a:rPr lang="pt-PT" b="1"/>
              <a:t>No Brasil</a:t>
            </a:r>
            <a:r>
              <a:rPr lang="pt-PT"/>
              <a:t>, as riquezas agrícolas e minerais atraíam </a:t>
            </a:r>
            <a:r>
              <a:rPr lang="pt-PT" b="1"/>
              <a:t>a emigração </a:t>
            </a:r>
            <a:r>
              <a:rPr lang="pt-PT"/>
              <a:t>e alimentavam, </a:t>
            </a:r>
            <a:r>
              <a:rPr lang="pt-PT" b="1"/>
              <a:t>em Portugal</a:t>
            </a:r>
            <a:r>
              <a:rPr lang="pt-PT"/>
              <a:t>, </a:t>
            </a:r>
            <a:r>
              <a:rPr lang="pt-PT" b="1"/>
              <a:t>um trono absolutista e</a:t>
            </a:r>
            <a:r>
              <a:rPr lang="pt-PT"/>
              <a:t> uma aristocracia nobilíaria e clerical. </a:t>
            </a:r>
          </a:p>
        </p:txBody>
      </p:sp>
    </p:spTree>
    <p:extLst>
      <p:ext uri="{BB962C8B-B14F-4D97-AF65-F5344CB8AC3E}">
        <p14:creationId xmlns:p14="http://schemas.microsoft.com/office/powerpoint/2010/main" val="820829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C00000"/>
                </a:solidFill>
              </a:rPr>
              <a:t>Processo de modernização cultural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b="1"/>
              <a:t>Portugal</a:t>
            </a:r>
            <a:r>
              <a:rPr lang="pt-PT"/>
              <a:t> não podia ficar alheio à modernização cultural: e os estrangeirados encarregavam-se de aproximar o país do pensamento europeu, nomeadamente francês. </a:t>
            </a:r>
          </a:p>
          <a:p>
            <a:pPr algn="just"/>
            <a:r>
              <a:rPr lang="pt-PT" b="1"/>
              <a:t>Rafael Bluteau, Luís António Verney </a:t>
            </a:r>
            <a:r>
              <a:rPr lang="pt-PT"/>
              <a:t>– figuras importantes , autores de trabalhos sobre a língua portuguesa, que deram impulso à </a:t>
            </a:r>
            <a:r>
              <a:rPr lang="pt-PT" i="1"/>
              <a:t>implementaçãos dos métodos experimentais </a:t>
            </a:r>
            <a:r>
              <a:rPr lang="pt-PT"/>
              <a:t>no ensino, abrindo caminho  para as </a:t>
            </a:r>
            <a:r>
              <a:rPr lang="pt-PT" b="1"/>
              <a:t>reformas de Marquês Pombal</a:t>
            </a:r>
            <a:r>
              <a:rPr lang="pt-PT"/>
              <a:t>, que impuseram não só o ensino do Português, mas também o uso do Português no ensino do Latim.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54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C00000"/>
                </a:solidFill>
              </a:rPr>
              <a:t>Companhia de Jesus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/>
              <a:t>Em </a:t>
            </a:r>
            <a:r>
              <a:rPr lang="pt-PT" b="1"/>
              <a:t>1759</a:t>
            </a:r>
            <a:r>
              <a:rPr lang="pt-PT"/>
              <a:t> a Companhia de Jesus é expulsa de Portugal, findo o monopólio jesuíta. </a:t>
            </a:r>
          </a:p>
          <a:p>
            <a:r>
              <a:rPr lang="pt-PT"/>
              <a:t>Criam-se:</a:t>
            </a:r>
          </a:p>
          <a:p>
            <a:pPr lvl="1"/>
            <a:r>
              <a:rPr lang="pt-PT"/>
              <a:t> </a:t>
            </a:r>
            <a:r>
              <a:rPr lang="pt-PT" b="1">
                <a:solidFill>
                  <a:srgbClr val="C00000"/>
                </a:solidFill>
              </a:rPr>
              <a:t>o Colégio dos Nobres</a:t>
            </a:r>
          </a:p>
          <a:p>
            <a:pPr lvl="1"/>
            <a:r>
              <a:rPr lang="pt-PT" b="1">
                <a:solidFill>
                  <a:srgbClr val="C00000"/>
                </a:solidFill>
              </a:rPr>
              <a:t>os Estudos Menores </a:t>
            </a:r>
            <a:r>
              <a:rPr lang="pt-PT"/>
              <a:t>e </a:t>
            </a:r>
          </a:p>
          <a:p>
            <a:pPr lvl="1"/>
            <a:r>
              <a:rPr lang="pt-PT" b="1">
                <a:solidFill>
                  <a:srgbClr val="C00000"/>
                </a:solidFill>
              </a:rPr>
              <a:t>a Academia Real das Ciências </a:t>
            </a:r>
            <a:r>
              <a:rPr lang="pt-PT"/>
              <a:t>que promove um saber de </a:t>
            </a:r>
            <a:r>
              <a:rPr lang="pt-PT" b="1"/>
              <a:t>cunho racionalista</a:t>
            </a:r>
            <a:r>
              <a:rPr lang="pt-PT"/>
              <a:t>, apoia a  </a:t>
            </a:r>
            <a:r>
              <a:rPr lang="pt-PT" b="1"/>
              <a:t>pesquisa científica </a:t>
            </a:r>
            <a:r>
              <a:rPr lang="pt-PT"/>
              <a:t>e é respondável pela publicação de obras medievais Portugaliae Monuntea Historia (iniciada por Alexandre Herculano).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56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i="1"/>
              <a:t>outros avanços</a:t>
            </a:r>
            <a:endParaRPr lang="cs-CZ" b="1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/>
              <a:t>avanço da </a:t>
            </a:r>
            <a:r>
              <a:rPr lang="pt-PT" b="1"/>
              <a:t>alfabetização</a:t>
            </a:r>
          </a:p>
          <a:p>
            <a:pPr algn="just"/>
            <a:r>
              <a:rPr lang="pt-PT"/>
              <a:t>crescimento do número de </a:t>
            </a:r>
            <a:r>
              <a:rPr lang="pt-PT" b="1"/>
              <a:t>mestres</a:t>
            </a:r>
            <a:r>
              <a:rPr lang="pt-PT"/>
              <a:t> de ler e escrever</a:t>
            </a:r>
          </a:p>
          <a:p>
            <a:pPr algn="just"/>
            <a:r>
              <a:rPr lang="pt-PT"/>
              <a:t>fundação de uma tipografia oficial  -a </a:t>
            </a:r>
            <a:r>
              <a:rPr lang="pt-PT" b="1"/>
              <a:t>Impressão Régia </a:t>
            </a:r>
            <a:r>
              <a:rPr lang="pt-PT"/>
              <a:t>– trabalha para as instituições ligadas ao ensino. </a:t>
            </a:r>
          </a:p>
          <a:p>
            <a:pPr algn="just"/>
            <a:r>
              <a:rPr lang="pt-PT"/>
              <a:t>cresce o interesse pelas questões gramaticais, sobretudo, na área da </a:t>
            </a:r>
            <a:r>
              <a:rPr lang="pt-PT" b="1"/>
              <a:t>ortografia – </a:t>
            </a:r>
            <a:r>
              <a:rPr lang="pt-PT"/>
              <a:t>as questões ortográficas tornam-se um tema polémico e muito debatido</a:t>
            </a:r>
            <a:r>
              <a:rPr lang="pt-PT" b="1"/>
              <a:t>: as propostas dividem-se entre a tradição gráfica, a etimologia e a realidade fonétic</a:t>
            </a:r>
            <a:endParaRPr lang="pt-PT"/>
          </a:p>
          <a:p>
            <a:pPr algn="just"/>
            <a:r>
              <a:rPr lang="pt-PT"/>
              <a:t>adoptou-se o </a:t>
            </a:r>
            <a:r>
              <a:rPr lang="pt-PT" b="1"/>
              <a:t>Português</a:t>
            </a:r>
            <a:r>
              <a:rPr lang="pt-PT"/>
              <a:t> no Colégio dos Nobres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00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i="1">
                <a:solidFill>
                  <a:srgbClr val="C00000"/>
                </a:solidFill>
              </a:rPr>
              <a:t>gramáticos e linguistas</a:t>
            </a:r>
            <a:endParaRPr lang="cs-CZ" b="1" i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  <a:p>
            <a:r>
              <a:rPr lang="pt-PT"/>
              <a:t>Luís Caestano de Lima</a:t>
            </a:r>
          </a:p>
          <a:p>
            <a:r>
              <a:rPr lang="pt-PT"/>
              <a:t>Luis António Verney</a:t>
            </a:r>
          </a:p>
          <a:p>
            <a:r>
              <a:rPr lang="pt-PT"/>
              <a:t>Madureira Feijó</a:t>
            </a:r>
          </a:p>
          <a:p>
            <a:r>
              <a:rPr lang="pt-PT"/>
              <a:t>Monte Carmelo</a:t>
            </a:r>
          </a:p>
          <a:p>
            <a:r>
              <a:rPr lang="pt-PT"/>
              <a:t>Jerónimo Contador de Argote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4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C00000"/>
                </a:solidFill>
              </a:rPr>
              <a:t>século XIX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/>
              <a:t>caracterizado por perturbações políticas e sociais</a:t>
            </a:r>
          </a:p>
          <a:p>
            <a:r>
              <a:rPr lang="pt-PT"/>
              <a:t>1807 – na sequência das invasões francesas, a Corte portuguesa instala-se no Brasil, enquanto a Inglaterra combates os franceses em Portugal. </a:t>
            </a:r>
          </a:p>
          <a:p>
            <a:r>
              <a:rPr lang="pt-PT"/>
              <a:t>inicia-se um período de uma revolução liberal que visa estabelecer Lisboa como o centro político e instituir um regime constitucional – por isso surgem inúmero con</a:t>
            </a:r>
            <a:r>
              <a:rPr lang="cs-CZ"/>
              <a:t>f</a:t>
            </a:r>
            <a:r>
              <a:rPr lang="pt-PT"/>
              <a:t>litos que marcam o fim do antigo regime. </a:t>
            </a:r>
          </a:p>
        </p:txBody>
      </p:sp>
    </p:spTree>
    <p:extLst>
      <p:ext uri="{BB962C8B-B14F-4D97-AF65-F5344CB8AC3E}">
        <p14:creationId xmlns:p14="http://schemas.microsoft.com/office/powerpoint/2010/main" val="8080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C00000"/>
                </a:solidFill>
              </a:rPr>
              <a:t>revolução liberal 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PT" b="1"/>
          </a:p>
          <a:p>
            <a:pPr algn="just"/>
            <a:r>
              <a:rPr lang="pt-PT" b="1"/>
              <a:t>Almeida Garret e  Alexandre Herculano </a:t>
            </a:r>
            <a:r>
              <a:rPr lang="pt-PT"/>
              <a:t>conhecem no exílio, o ambiente europeu e empenham-se na difusão de uma literatura popular e verdadeiramente nacional. Jornais e romances chegam a um público cada vez mais vasto.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04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C00000"/>
                </a:solidFill>
              </a:rPr>
              <a:t>Início da Moderna Filologia Portuguesa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/>
              <a:t>O trabalho de </a:t>
            </a:r>
            <a:r>
              <a:rPr lang="pt-PT" b="1"/>
              <a:t>Adolfo Coelho,</a:t>
            </a:r>
            <a:r>
              <a:rPr lang="pt-PT"/>
              <a:t> </a:t>
            </a:r>
            <a:r>
              <a:rPr lang="pt-PT" i="1"/>
              <a:t>A</a:t>
            </a:r>
            <a:r>
              <a:rPr lang="pt-PT"/>
              <a:t> </a:t>
            </a:r>
            <a:r>
              <a:rPr lang="pt-PT" i="1"/>
              <a:t>Língua Portugueza,</a:t>
            </a:r>
            <a:r>
              <a:rPr lang="pt-PT"/>
              <a:t> publicado em </a:t>
            </a:r>
            <a:r>
              <a:rPr lang="pt-PT" b="1"/>
              <a:t>1868</a:t>
            </a:r>
            <a:r>
              <a:rPr lang="pt-PT"/>
              <a:t>, que descreve o </a:t>
            </a:r>
            <a:r>
              <a:rPr lang="pt-PT" b="1"/>
              <a:t>funcinonamento da língua portuguesa</a:t>
            </a:r>
            <a:r>
              <a:rPr lang="pt-PT"/>
              <a:t>, inaugura a </a:t>
            </a:r>
            <a:r>
              <a:rPr lang="pt-PT" b="1"/>
              <a:t>moderna filologia portuguesa</a:t>
            </a:r>
            <a:r>
              <a:rPr lang="pt-PT"/>
              <a:t>. </a:t>
            </a:r>
          </a:p>
          <a:p>
            <a:pPr algn="just"/>
            <a:r>
              <a:rPr lang="pt-PT"/>
              <a:t>Os trabalhos de </a:t>
            </a:r>
            <a:r>
              <a:rPr lang="pt-PT" i="1"/>
              <a:t>Adolfo Coelho, José Joaquim Nunes, Gonçalves Viana, Carolina Michaelis, Leite de Vasconcellos, Epifânio da Silva</a:t>
            </a:r>
            <a:r>
              <a:rPr lang="pt-PT"/>
              <a:t>, etc. são publicados en a </a:t>
            </a:r>
            <a:r>
              <a:rPr lang="pt-PT" b="1"/>
              <a:t>Revista Lusitana</a:t>
            </a:r>
            <a:r>
              <a:rPr lang="pt-PT"/>
              <a:t>, que na revista formam um panorama internacinoal da nascente ciência da Linguística.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528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1146</Words>
  <Application>Microsoft Office PowerPoint</Application>
  <PresentationFormat>Předvádění na obrazovce (4:3)</PresentationFormat>
  <Paragraphs>85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MUDANÇAS RECENTES NO PORTUGUÊS</vt:lpstr>
      <vt:lpstr>Português Moderno – a partir do século XVIII</vt:lpstr>
      <vt:lpstr>Processo de modernização cultural</vt:lpstr>
      <vt:lpstr>Companhia de Jesus</vt:lpstr>
      <vt:lpstr>outros avanços</vt:lpstr>
      <vt:lpstr>gramáticos e linguistas</vt:lpstr>
      <vt:lpstr>século XIX</vt:lpstr>
      <vt:lpstr>revolução liberal </vt:lpstr>
      <vt:lpstr>Início da Moderna Filologia Portuguesa</vt:lpstr>
      <vt:lpstr>ORTOGRAFIA PORTUGUESA</vt:lpstr>
      <vt:lpstr>mudanças linguísticas  a partir do século XVIII </vt:lpstr>
      <vt:lpstr>mudanças linguísticas - sibilantes a partir do século XVIII </vt:lpstr>
      <vt:lpstr> mudanças linguísticas – monotongação de /ow/  </vt:lpstr>
      <vt:lpstr> mudanças linguísticas – monotongação de /ej/  </vt:lpstr>
      <vt:lpstr>mudanças linguísticas – elevaçao e centralização das vogais átonas</vt:lpstr>
      <vt:lpstr>mudanças linguísticas – elevação e centralização das vogais átonas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MUDANÇAS RECENTES NO PORTUGUÊS</dc:title>
  <dc:creator>Iva Svobodová</dc:creator>
  <cp:lastModifiedBy>  </cp:lastModifiedBy>
  <cp:revision>16</cp:revision>
  <dcterms:created xsi:type="dcterms:W3CDTF">2015-05-09T15:20:46Z</dcterms:created>
  <dcterms:modified xsi:type="dcterms:W3CDTF">2020-04-24T13:04:26Z</dcterms:modified>
</cp:coreProperties>
</file>