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69" r:id="rId4"/>
    <p:sldId id="270" r:id="rId5"/>
    <p:sldId id="268" r:id="rId6"/>
    <p:sldId id="281" r:id="rId7"/>
    <p:sldId id="282" r:id="rId8"/>
    <p:sldId id="272" r:id="rId9"/>
    <p:sldId id="285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1085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62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44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2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37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66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68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79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9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61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0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8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3558C-8D96-41B2-9F8B-8C132B2D6D05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Periodização da história da língua portuguesa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PT" dirty="0">
                <a:solidFill>
                  <a:srgbClr val="00B050"/>
                </a:solidFill>
              </a:rPr>
              <a:t>23.3.2020</a:t>
            </a:r>
          </a:p>
          <a:p>
            <a:r>
              <a:rPr lang="pt-PT" dirty="0">
                <a:solidFill>
                  <a:srgbClr val="00B050"/>
                </a:solidFill>
              </a:rPr>
              <a:t>ÚRJL FFMU </a:t>
            </a:r>
          </a:p>
          <a:p>
            <a:r>
              <a:rPr lang="pt-PT" dirty="0">
                <a:solidFill>
                  <a:srgbClr val="00B050"/>
                </a:solidFill>
              </a:rPr>
              <a:t>VÝVOJ PORTUGALSKÉHO JAZYKA</a:t>
            </a:r>
            <a:br>
              <a:rPr lang="pt-PT" dirty="0"/>
            </a:br>
            <a:r>
              <a:rPr lang="pt-PT" dirty="0"/>
              <a:t>Esperança Cardeira</a:t>
            </a:r>
            <a:br>
              <a:rPr lang="pt-PT" dirty="0"/>
            </a:br>
            <a:r>
              <a:rPr lang="pt-PT" b="1" dirty="0"/>
              <a:t>História do Português</a:t>
            </a:r>
            <a:br>
              <a:rPr lang="pt-PT" b="1" dirty="0"/>
            </a:br>
            <a:r>
              <a:rPr lang="pt-PT" b="1" dirty="0"/>
              <a:t>(pp. 82-87)</a:t>
            </a:r>
            <a:br>
              <a:rPr lang="pt-PT" b="1" dirty="0"/>
            </a:br>
            <a:endParaRPr lang="cs-CZ" b="1" dirty="0"/>
          </a:p>
          <a:p>
            <a:endParaRPr lang="pt-PT" dirty="0">
              <a:solidFill>
                <a:srgbClr val="00B050"/>
              </a:solidFill>
            </a:endParaRPr>
          </a:p>
          <a:p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16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Ortografia portuguesa </a:t>
            </a:r>
            <a:r>
              <a:rPr lang="pt-PT" dirty="0"/>
              <a:t>- FASES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A história da ortografia portuguesa divide-se em </a:t>
            </a:r>
            <a:r>
              <a:rPr lang="pt-PT" b="1" dirty="0"/>
              <a:t>três períodos</a:t>
            </a:r>
            <a:r>
              <a:rPr lang="pt-PT" dirty="0"/>
              <a:t>: </a:t>
            </a:r>
          </a:p>
          <a:p>
            <a:r>
              <a:rPr lang="pt-PT" b="1" dirty="0"/>
              <a:t>Fonético</a:t>
            </a:r>
            <a:r>
              <a:rPr lang="pt-PT" dirty="0"/>
              <a:t>: (PORTUGUÊS ARCAICO)</a:t>
            </a:r>
          </a:p>
          <a:p>
            <a:r>
              <a:rPr lang="pt-PT" b="1" dirty="0"/>
              <a:t>Etimológico</a:t>
            </a:r>
            <a:r>
              <a:rPr lang="pt-PT" dirty="0"/>
              <a:t> (RENASCIMENTO – SÉC.XX)</a:t>
            </a:r>
          </a:p>
          <a:p>
            <a:r>
              <a:rPr lang="pt-PT" b="1" dirty="0"/>
              <a:t>Reformado</a:t>
            </a:r>
            <a:r>
              <a:rPr lang="pt-PT" dirty="0"/>
              <a:t> (A PARTIR DA ADOÇÃO PELO GOVERNO PORTUGUÊS DA </a:t>
            </a:r>
            <a:r>
              <a:rPr lang="pt-PT" b="1" dirty="0"/>
              <a:t>NOVA ORTOGRAFIA</a:t>
            </a:r>
            <a:r>
              <a:rPr lang="pt-PT" dirty="0"/>
              <a:t>, em </a:t>
            </a:r>
            <a:r>
              <a:rPr lang="pt-PT" b="1" dirty="0"/>
              <a:t>1916</a:t>
            </a:r>
            <a:r>
              <a:rPr lang="pt-PT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795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Período fonético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Tendências dos escribas para </a:t>
            </a:r>
            <a:r>
              <a:rPr lang="pt-PT" b="1" dirty="0"/>
              <a:t>representar foneticamente</a:t>
            </a:r>
            <a:r>
              <a:rPr lang="pt-PT" dirty="0"/>
              <a:t> os sons das palavras que escreviam  -  apareciam novos sons, o que levou a inventar novas grafias: Esta situação muitas vees levou à confusão das grafias.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463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O período (pseudo)etimológico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As grafias latinas e gregas foram divulgadas com acintosa desatenção à pronúncia (por isso a designação </a:t>
            </a:r>
            <a:r>
              <a:rPr lang="pt-PT" i="1" dirty="0"/>
              <a:t>pseudo</a:t>
            </a:r>
            <a:r>
              <a:rPr lang="pt-PT" dirty="0"/>
              <a:t>. Assim encontramos </a:t>
            </a:r>
            <a:r>
              <a:rPr lang="pt-PT" b="1" i="1" dirty="0"/>
              <a:t>ch, ph, rh, th</a:t>
            </a:r>
            <a:r>
              <a:rPr lang="pt-PT" i="1" dirty="0"/>
              <a:t>, y </a:t>
            </a:r>
            <a:r>
              <a:rPr lang="pt-PT" dirty="0"/>
              <a:t>em palavras como </a:t>
            </a:r>
            <a:r>
              <a:rPr lang="pt-PT" i="1" dirty="0"/>
              <a:t>eschola, </a:t>
            </a:r>
            <a:r>
              <a:rPr lang="pt-PT" b="1" i="1" dirty="0"/>
              <a:t>theatro, auchtor, phylosophia, peccar, damno, augmento, estylo, rhetorico, </a:t>
            </a:r>
            <a:r>
              <a:rPr lang="pt-PT" dirty="0"/>
              <a:t>etc</a:t>
            </a:r>
            <a:r>
              <a:rPr lang="pt-PT" i="1" dirty="0"/>
              <a:t>. Esta situação levou a ciração de novas gramáticas e orografias. </a:t>
            </a:r>
          </a:p>
        </p:txBody>
      </p:sp>
    </p:spTree>
    <p:extLst>
      <p:ext uri="{BB962C8B-B14F-4D97-AF65-F5344CB8AC3E}">
        <p14:creationId xmlns:p14="http://schemas.microsoft.com/office/powerpoint/2010/main" val="362171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72AC6-36FF-48B0-AB19-51E3A2B4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Periodização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268C5-821B-4A69-9A99-E113E42D5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/>
              <a:t>periodização: época arcaica e moderna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período pré-literário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diglossia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Português Antigo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período trovadoresco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Português Médio – pré-clássico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Português Clássico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Português Moderno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72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 português arcaico e o moderno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dirty="0"/>
              <a:t>Os mais antigos documentos – fim do século </a:t>
            </a:r>
            <a:r>
              <a:rPr lang="pt-PT" b="1" dirty="0"/>
              <a:t>XII</a:t>
            </a:r>
            <a:r>
              <a:rPr lang="pt-PT" dirty="0"/>
              <a:t>= início histórico do </a:t>
            </a:r>
            <a:r>
              <a:rPr lang="pt-PT" b="1" dirty="0"/>
              <a:t>português arcaico</a:t>
            </a:r>
            <a:r>
              <a:rPr lang="pt-PT" dirty="0"/>
              <a:t> (até L.de Camões)</a:t>
            </a:r>
          </a:p>
          <a:p>
            <a:r>
              <a:rPr lang="pt-PT" dirty="0"/>
              <a:t>Intensificação do acento dinâmico nos século </a:t>
            </a:r>
            <a:r>
              <a:rPr lang="pt-PT" b="1" dirty="0"/>
              <a:t>XVI</a:t>
            </a:r>
            <a:r>
              <a:rPr lang="pt-PT" dirty="0"/>
              <a:t>. A consequência= aumento de síncopes em versos e tendência para a individualização vocabular. </a:t>
            </a:r>
          </a:p>
          <a:p>
            <a:r>
              <a:rPr lang="pt-PT" dirty="0"/>
              <a:t>No século </a:t>
            </a:r>
            <a:r>
              <a:rPr lang="pt-PT" b="1" dirty="0"/>
              <a:t>XVI</a:t>
            </a:r>
            <a:r>
              <a:rPr lang="pt-PT" dirty="0"/>
              <a:t>, todas as características do portuguès arcaico desapareceram. = </a:t>
            </a:r>
            <a:r>
              <a:rPr lang="pt-PT" b="1" dirty="0"/>
              <a:t>português moderno</a:t>
            </a:r>
          </a:p>
          <a:p>
            <a:r>
              <a:rPr lang="pt-PT" dirty="0"/>
              <a:t>(estas mudanças ocorrem praticamente no mesmo período em que se enfraquecia o acento de intensidade e decrescia a individualização vocabular em francês.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743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Três períodos da língua portuguesa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1.período arcaico ou nacional </a:t>
            </a:r>
          </a:p>
          <a:p>
            <a:pPr marL="0" indent="0">
              <a:buNone/>
            </a:pPr>
            <a:r>
              <a:rPr lang="pt-PT" dirty="0"/>
              <a:t>    séculos </a:t>
            </a:r>
            <a:r>
              <a:rPr lang="pt-PT" b="1" dirty="0"/>
              <a:t>XII – XVI</a:t>
            </a:r>
          </a:p>
          <a:p>
            <a:r>
              <a:rPr lang="pt-PT" dirty="0"/>
              <a:t>2. período clássico ou médio</a:t>
            </a:r>
          </a:p>
          <a:p>
            <a:pPr marL="0" indent="0">
              <a:buNone/>
            </a:pPr>
            <a:r>
              <a:rPr lang="pt-PT" dirty="0"/>
              <a:t>    séc. </a:t>
            </a:r>
            <a:r>
              <a:rPr lang="pt-PT" b="1" dirty="0"/>
              <a:t>XVI – XVIII</a:t>
            </a:r>
          </a:p>
          <a:p>
            <a:r>
              <a:rPr lang="pt-PT" dirty="0"/>
              <a:t>3.período arcádico ou francês  </a:t>
            </a:r>
          </a:p>
          <a:p>
            <a:pPr marL="0" indent="0">
              <a:buNone/>
            </a:pPr>
            <a:r>
              <a:rPr lang="pt-PT" dirty="0"/>
              <a:t>    do séc. </a:t>
            </a:r>
            <a:r>
              <a:rPr lang="pt-PT" b="1" dirty="0"/>
              <a:t>XVIII ao presente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29657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Classificação de acordo com Cardeira Esperança (pp. 82-84)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Período pré-literário = até ao século XII</a:t>
            </a:r>
          </a:p>
          <a:p>
            <a:r>
              <a:rPr lang="pt-PT" dirty="0"/>
              <a:t>português antigo= séc. XII - XV</a:t>
            </a:r>
          </a:p>
          <a:p>
            <a:r>
              <a:rPr lang="pt-PT" dirty="0"/>
              <a:t>Português médio = séc. XV -XVI</a:t>
            </a:r>
          </a:p>
          <a:p>
            <a:r>
              <a:rPr lang="pt-PT" dirty="0"/>
              <a:t> português clássico = séc. XVI - XVIII</a:t>
            </a:r>
          </a:p>
          <a:p>
            <a:r>
              <a:rPr lang="pt-PT" dirty="0"/>
              <a:t>Português moderno = séc. XVIII - XXI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0926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 err="1"/>
              <a:t>Leite</a:t>
            </a:r>
            <a:r>
              <a:rPr lang="cs-CZ" sz="1600" b="1" dirty="0"/>
              <a:t> de </a:t>
            </a:r>
            <a:r>
              <a:rPr lang="cs-CZ" sz="1600" b="1" dirty="0" err="1"/>
              <a:t>Vascocelos</a:t>
            </a:r>
            <a:r>
              <a:rPr lang="cs-CZ" sz="1600" b="1" dirty="0"/>
              <a:t> </a:t>
            </a:r>
            <a:r>
              <a:rPr lang="cs-CZ" sz="1600" b="1" dirty="0" err="1"/>
              <a:t>Cardos</a:t>
            </a:r>
            <a:r>
              <a:rPr lang="cs-CZ" sz="1600" b="1" dirty="0"/>
              <a:t> </a:t>
            </a:r>
            <a:r>
              <a:rPr lang="cs-CZ" sz="1600" b="1" dirty="0" err="1"/>
              <a:t>Pereira</a:t>
            </a:r>
            <a:r>
              <a:rPr lang="cs-CZ" sz="1600" b="1" dirty="0"/>
              <a:t> de M</a:t>
            </a:r>
            <a:r>
              <a:rPr lang="pt-PT" sz="1600" b="1" dirty="0"/>
              <a:t>e</a:t>
            </a:r>
            <a:r>
              <a:rPr lang="cs-CZ" sz="1600" b="1" dirty="0" err="1"/>
              <a:t>lo</a:t>
            </a:r>
            <a:r>
              <a:rPr lang="cs-CZ" sz="1600" dirty="0"/>
              <a:t> (1858-1941) </a:t>
            </a:r>
            <a:r>
              <a:rPr lang="cs-CZ" sz="1600" dirty="0" err="1"/>
              <a:t>que</a:t>
            </a:r>
            <a:r>
              <a:rPr lang="cs-CZ" sz="1600" dirty="0"/>
              <a:t> </a:t>
            </a:r>
            <a:r>
              <a:rPr lang="cs-CZ" sz="1600" dirty="0" err="1"/>
              <a:t>dividiu</a:t>
            </a:r>
            <a:r>
              <a:rPr lang="cs-CZ" sz="1600" dirty="0"/>
              <a:t> a </a:t>
            </a:r>
            <a:r>
              <a:rPr lang="cs-CZ" sz="1600" dirty="0" err="1"/>
              <a:t>história</a:t>
            </a:r>
            <a:r>
              <a:rPr lang="cs-CZ" sz="1600" dirty="0"/>
              <a:t> da </a:t>
            </a:r>
            <a:r>
              <a:rPr lang="cs-CZ" sz="1600" dirty="0" err="1"/>
              <a:t>língua</a:t>
            </a:r>
            <a:r>
              <a:rPr lang="cs-CZ" sz="1600" dirty="0"/>
              <a:t> </a:t>
            </a:r>
            <a:r>
              <a:rPr lang="cs-CZ" sz="1600" dirty="0" err="1"/>
              <a:t>portuguesa</a:t>
            </a:r>
            <a:r>
              <a:rPr lang="cs-CZ" sz="1600" dirty="0"/>
              <a:t> </a:t>
            </a:r>
            <a:r>
              <a:rPr lang="cs-CZ" sz="1600" dirty="0" err="1"/>
              <a:t>em</a:t>
            </a:r>
            <a:r>
              <a:rPr lang="cs-CZ" sz="1600" dirty="0"/>
              <a:t> </a:t>
            </a:r>
            <a:r>
              <a:rPr lang="cs-CZ" sz="1600" dirty="0" err="1"/>
              <a:t>quatro</a:t>
            </a:r>
            <a:r>
              <a:rPr lang="cs-CZ" sz="1600" dirty="0"/>
              <a:t> </a:t>
            </a:r>
            <a:r>
              <a:rPr lang="cs-CZ" sz="1600" dirty="0" err="1"/>
              <a:t>fases</a:t>
            </a:r>
            <a:r>
              <a:rPr lang="cs-CZ" sz="1600" dirty="0"/>
              <a:t>: </a:t>
            </a:r>
          </a:p>
          <a:p>
            <a:pPr marL="0" indent="0" algn="just">
              <a:buNone/>
            </a:pPr>
            <a:endParaRPr lang="pt-PT" sz="1600" b="1" dirty="0"/>
          </a:p>
          <a:p>
            <a:pPr marL="0" indent="0" algn="just">
              <a:buNone/>
            </a:pPr>
            <a:r>
              <a:rPr lang="cs-CZ" sz="1600" b="1" dirty="0"/>
              <a:t>1.O </a:t>
            </a:r>
            <a:r>
              <a:rPr lang="cs-CZ" sz="1600" b="1" dirty="0" err="1"/>
              <a:t>português</a:t>
            </a:r>
            <a:r>
              <a:rPr lang="cs-CZ" sz="1600" b="1" dirty="0"/>
              <a:t> </a:t>
            </a:r>
            <a:r>
              <a:rPr lang="cs-CZ" sz="1600" b="1" dirty="0" err="1"/>
              <a:t>prehistórico</a:t>
            </a:r>
            <a:r>
              <a:rPr lang="cs-CZ" sz="1600" b="1" dirty="0"/>
              <a:t> (</a:t>
            </a:r>
            <a:r>
              <a:rPr lang="cs-CZ" sz="1600" b="1" dirty="0" err="1"/>
              <a:t>até</a:t>
            </a:r>
            <a:r>
              <a:rPr lang="cs-CZ" sz="1600" b="1" dirty="0"/>
              <a:t> o </a:t>
            </a:r>
            <a:r>
              <a:rPr lang="cs-CZ" sz="1600" b="1" dirty="0" err="1"/>
              <a:t>século</a:t>
            </a:r>
            <a:r>
              <a:rPr lang="cs-CZ" sz="1600" b="1" dirty="0"/>
              <a:t> IX),</a:t>
            </a:r>
            <a:endParaRPr lang="pt-PT" sz="1600" b="1" dirty="0"/>
          </a:p>
          <a:p>
            <a:pPr marL="0" indent="0" algn="just">
              <a:buNone/>
            </a:pPr>
            <a:r>
              <a:rPr lang="cs-CZ" sz="1600" b="1" dirty="0"/>
              <a:t>2.O </a:t>
            </a:r>
            <a:r>
              <a:rPr lang="cs-CZ" sz="1600" b="1" dirty="0" err="1"/>
              <a:t>português</a:t>
            </a:r>
            <a:r>
              <a:rPr lang="cs-CZ" sz="1600" b="1" dirty="0"/>
              <a:t> </a:t>
            </a:r>
            <a:r>
              <a:rPr lang="cs-CZ" sz="1600" b="1" dirty="0" err="1"/>
              <a:t>protohistórico</a:t>
            </a:r>
            <a:r>
              <a:rPr lang="cs-CZ" sz="1600" b="1" dirty="0"/>
              <a:t> (</a:t>
            </a:r>
            <a:r>
              <a:rPr lang="pt-PT" sz="1600" b="1" dirty="0"/>
              <a:t>séc. IX-XIII)</a:t>
            </a:r>
          </a:p>
          <a:p>
            <a:pPr marL="0" indent="0" algn="just">
              <a:buNone/>
            </a:pPr>
            <a:r>
              <a:rPr lang="cs-CZ" sz="1600" b="1" dirty="0"/>
              <a:t>3</a:t>
            </a:r>
            <a:r>
              <a:rPr lang="cs-CZ" sz="1600" b="1" dirty="0">
                <a:solidFill>
                  <a:schemeClr val="accent1"/>
                </a:solidFill>
              </a:rPr>
              <a:t>.</a:t>
            </a:r>
            <a:r>
              <a:rPr lang="pt-PT" sz="1600" b="1" dirty="0">
                <a:solidFill>
                  <a:schemeClr val="accent1"/>
                </a:solidFill>
              </a:rPr>
              <a:t> </a:t>
            </a:r>
            <a:r>
              <a:rPr lang="cs-CZ" sz="1600" b="1" dirty="0"/>
              <a:t>O </a:t>
            </a:r>
            <a:r>
              <a:rPr lang="cs-CZ" sz="1600" b="1" dirty="0" err="1"/>
              <a:t>terceiro</a:t>
            </a:r>
            <a:r>
              <a:rPr lang="cs-CZ" sz="1600" b="1" dirty="0"/>
              <a:t> </a:t>
            </a:r>
            <a:r>
              <a:rPr lang="cs-CZ" sz="1600" b="1" dirty="0" err="1"/>
              <a:t>período</a:t>
            </a:r>
            <a:r>
              <a:rPr lang="cs-CZ" sz="1600" b="1" dirty="0"/>
              <a:t> é o </a:t>
            </a:r>
            <a:r>
              <a:rPr lang="cs-CZ" sz="1600" b="1" dirty="0" err="1"/>
              <a:t>período</a:t>
            </a:r>
            <a:r>
              <a:rPr lang="cs-CZ" sz="1600" b="1" dirty="0"/>
              <a:t> do </a:t>
            </a:r>
            <a:r>
              <a:rPr lang="cs-CZ" sz="1600" b="1" dirty="0" err="1"/>
              <a:t>português</a:t>
            </a:r>
            <a:r>
              <a:rPr lang="cs-CZ" sz="1600" b="1" dirty="0"/>
              <a:t> </a:t>
            </a:r>
            <a:r>
              <a:rPr lang="cs-CZ" sz="1600" b="1" dirty="0" err="1"/>
              <a:t>antigo</a:t>
            </a:r>
            <a:r>
              <a:rPr lang="cs-CZ" sz="1600" b="1" dirty="0"/>
              <a:t> (</a:t>
            </a:r>
            <a:r>
              <a:rPr lang="cs-CZ" sz="1600" b="1" dirty="0" err="1"/>
              <a:t>séc</a:t>
            </a:r>
            <a:r>
              <a:rPr lang="cs-CZ" sz="1600" b="1" dirty="0"/>
              <a:t>. XIII – </a:t>
            </a:r>
            <a:r>
              <a:rPr lang="pt-PT" sz="1600" b="1" dirty="0"/>
              <a:t>  </a:t>
            </a:r>
            <a:r>
              <a:rPr lang="cs-CZ" sz="1600" b="1" dirty="0"/>
              <a:t>XVI), </a:t>
            </a:r>
            <a:endParaRPr lang="pt-PT" sz="1600" b="1" dirty="0"/>
          </a:p>
          <a:p>
            <a:pPr marL="777240" lvl="2" indent="0" algn="just">
              <a:buNone/>
            </a:pPr>
            <a:r>
              <a:rPr lang="cs-CZ" sz="1600" dirty="0" err="1"/>
              <a:t>Pilar</a:t>
            </a:r>
            <a:r>
              <a:rPr lang="cs-CZ" sz="1600" dirty="0"/>
              <a:t> </a:t>
            </a:r>
            <a:r>
              <a:rPr lang="cs-CZ" sz="1600" dirty="0" err="1"/>
              <a:t>Vazque</a:t>
            </a:r>
            <a:r>
              <a:rPr lang="pt-PT" sz="1600" dirty="0"/>
              <a:t>z </a:t>
            </a:r>
            <a:r>
              <a:rPr lang="cs-CZ" sz="1600" dirty="0" err="1"/>
              <a:t>Cuesta</a:t>
            </a:r>
            <a:r>
              <a:rPr lang="cs-CZ" sz="1600" dirty="0"/>
              <a:t> </a:t>
            </a:r>
            <a:r>
              <a:rPr lang="cs-CZ" sz="1600" dirty="0" err="1"/>
              <a:t>divi</a:t>
            </a:r>
            <a:r>
              <a:rPr lang="pt-PT" sz="1600" dirty="0"/>
              <a:t>d</a:t>
            </a:r>
            <a:r>
              <a:rPr lang="cs-CZ" sz="1600" dirty="0"/>
              <a:t>e o </a:t>
            </a:r>
            <a:r>
              <a:rPr lang="cs-CZ" sz="1600" dirty="0" err="1"/>
              <a:t>português</a:t>
            </a:r>
            <a:r>
              <a:rPr lang="cs-CZ" sz="1600" dirty="0"/>
              <a:t> </a:t>
            </a:r>
            <a:r>
              <a:rPr lang="cs-CZ" sz="1600" dirty="0" err="1"/>
              <a:t>antigo</a:t>
            </a:r>
            <a:r>
              <a:rPr lang="cs-CZ" sz="1600" dirty="0"/>
              <a:t> </a:t>
            </a:r>
            <a:r>
              <a:rPr lang="cs-CZ" sz="1600" dirty="0" err="1"/>
              <a:t>em</a:t>
            </a:r>
            <a:r>
              <a:rPr lang="cs-CZ" sz="1600" dirty="0"/>
              <a:t> </a:t>
            </a:r>
            <a:r>
              <a:rPr lang="cs-CZ" sz="1600" b="1" dirty="0" err="1"/>
              <a:t>período</a:t>
            </a:r>
            <a:r>
              <a:rPr lang="cs-CZ" sz="1600" b="1" dirty="0"/>
              <a:t> </a:t>
            </a:r>
            <a:r>
              <a:rPr lang="cs-CZ" sz="1600" b="1" dirty="0" err="1"/>
              <a:t>galego</a:t>
            </a:r>
            <a:r>
              <a:rPr lang="cs-CZ" sz="1600" b="1" dirty="0"/>
              <a:t>—</a:t>
            </a:r>
            <a:r>
              <a:rPr lang="cs-CZ" sz="1600" b="1" dirty="0" err="1"/>
              <a:t>português</a:t>
            </a:r>
            <a:r>
              <a:rPr lang="cs-CZ" sz="1600" b="1" dirty="0"/>
              <a:t> e </a:t>
            </a:r>
            <a:r>
              <a:rPr lang="pt-PT" sz="1600" b="1" dirty="0"/>
              <a:t> </a:t>
            </a:r>
            <a:r>
              <a:rPr lang="cs-CZ" sz="1600" b="1" dirty="0" err="1"/>
              <a:t>pré-clássico</a:t>
            </a:r>
            <a:r>
              <a:rPr lang="cs-CZ" sz="1600" b="1" dirty="0"/>
              <a:t>. </a:t>
            </a:r>
            <a:r>
              <a:rPr lang="pt-PT" sz="1600" b="1" dirty="0"/>
              <a:t> </a:t>
            </a:r>
          </a:p>
          <a:p>
            <a:pPr marL="777240" lvl="2" indent="0" algn="just">
              <a:buNone/>
            </a:pPr>
            <a:r>
              <a:rPr lang="pt-PT" sz="1600" b="1" dirty="0"/>
              <a:t> </a:t>
            </a:r>
            <a:r>
              <a:rPr lang="cs-CZ" sz="1600" dirty="0" err="1"/>
              <a:t>Lindley</a:t>
            </a:r>
            <a:r>
              <a:rPr lang="cs-CZ" sz="1600" dirty="0"/>
              <a:t> </a:t>
            </a:r>
            <a:r>
              <a:rPr lang="cs-CZ" sz="1600" dirty="0" err="1"/>
              <a:t>Cintra</a:t>
            </a:r>
            <a:r>
              <a:rPr lang="cs-CZ" sz="1600" dirty="0"/>
              <a:t> </a:t>
            </a:r>
            <a:r>
              <a:rPr lang="cs-CZ" sz="1600" dirty="0" err="1"/>
              <a:t>fala</a:t>
            </a:r>
            <a:r>
              <a:rPr lang="cs-CZ" sz="1600" dirty="0"/>
              <a:t> do </a:t>
            </a:r>
            <a:r>
              <a:rPr lang="cs-CZ" sz="1600" b="1" dirty="0" err="1"/>
              <a:t>Português</a:t>
            </a:r>
            <a:r>
              <a:rPr lang="cs-CZ" sz="1600" b="1" dirty="0"/>
              <a:t> </a:t>
            </a:r>
            <a:r>
              <a:rPr lang="cs-CZ" sz="1600" b="1" dirty="0" err="1"/>
              <a:t>Antigo</a:t>
            </a:r>
            <a:r>
              <a:rPr lang="cs-CZ" sz="1600" b="1" dirty="0"/>
              <a:t> </a:t>
            </a:r>
            <a:r>
              <a:rPr lang="cs-CZ" sz="1600" dirty="0"/>
              <a:t>e</a:t>
            </a:r>
            <a:r>
              <a:rPr lang="cs-CZ" sz="1600" b="1" dirty="0"/>
              <a:t> </a:t>
            </a:r>
            <a:r>
              <a:rPr lang="cs-CZ" sz="1600" b="1" dirty="0" err="1"/>
              <a:t>depois</a:t>
            </a:r>
            <a:r>
              <a:rPr lang="cs-CZ" sz="1600" b="1" dirty="0"/>
              <a:t> do </a:t>
            </a:r>
            <a:r>
              <a:rPr lang="cs-CZ" sz="1600" b="1" dirty="0" err="1"/>
              <a:t>Português</a:t>
            </a:r>
            <a:r>
              <a:rPr lang="pt-PT" sz="1600" b="1" dirty="0"/>
              <a:t> </a:t>
            </a:r>
            <a:r>
              <a:rPr lang="cs-CZ" sz="1600" b="1" dirty="0" err="1"/>
              <a:t>Médio</a:t>
            </a:r>
            <a:endParaRPr lang="pt-PT" sz="1600" b="1" dirty="0"/>
          </a:p>
          <a:p>
            <a:pPr marL="0" indent="0" algn="just">
              <a:buNone/>
            </a:pPr>
            <a:r>
              <a:rPr lang="cs-CZ" sz="1600" b="1" dirty="0"/>
              <a:t> </a:t>
            </a:r>
            <a:endParaRPr lang="pt-PT" sz="1600" b="1" dirty="0"/>
          </a:p>
          <a:p>
            <a:pPr marL="0" indent="0" algn="just">
              <a:buNone/>
            </a:pPr>
            <a:r>
              <a:rPr lang="cs-CZ" sz="1600" b="1" dirty="0"/>
              <a:t>4. </a:t>
            </a:r>
            <a:r>
              <a:rPr lang="cs-CZ" sz="1600" b="1" dirty="0" err="1"/>
              <a:t>Português</a:t>
            </a:r>
            <a:r>
              <a:rPr lang="cs-CZ" sz="1600" b="1" dirty="0"/>
              <a:t> Moderno  </a:t>
            </a:r>
            <a:r>
              <a:rPr lang="pt-PT" sz="1600" b="1" dirty="0"/>
              <a:t>(a partir do século XVI)</a:t>
            </a:r>
          </a:p>
          <a:p>
            <a:pPr marL="0" indent="0" algn="just">
              <a:buNone/>
            </a:pPr>
            <a:r>
              <a:rPr lang="pt-PT" sz="1600" b="1" dirty="0"/>
              <a:t>             português clássico (séc. XVI-XVIII)</a:t>
            </a:r>
          </a:p>
          <a:p>
            <a:pPr marL="0" indent="0" algn="just">
              <a:buNone/>
            </a:pPr>
            <a:r>
              <a:rPr lang="pt-PT" sz="1600" b="1" dirty="0"/>
              <a:t>             português moderno (séc. XIX – XX)</a:t>
            </a:r>
            <a:endParaRPr lang="cs-CZ" sz="16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/>
              <a:t>Periodiza</a:t>
            </a:r>
            <a:r>
              <a:rPr lang="pt-PT" sz="3600"/>
              <a:t>ção</a:t>
            </a:r>
            <a:r>
              <a:rPr lang="pt-PT" sz="3600" b="1"/>
              <a:t>:</a:t>
            </a:r>
            <a:r>
              <a:rPr lang="cs-CZ" sz="3600" b="1"/>
              <a:t> Leite de Vasco</a:t>
            </a:r>
            <a:r>
              <a:rPr lang="pt-PT" sz="3600" b="1"/>
              <a:t>n</a:t>
            </a:r>
            <a:r>
              <a:rPr lang="cs-CZ" sz="3600" b="1"/>
              <a:t>celos </a:t>
            </a:r>
            <a:r>
              <a:rPr lang="pt-PT" sz="3600" b="1"/>
              <a:t> </a:t>
            </a:r>
            <a:endParaRPr lang="cs-CZ" sz="3600" b="1"/>
          </a:p>
        </p:txBody>
      </p:sp>
    </p:spTree>
    <p:extLst>
      <p:ext uri="{BB962C8B-B14F-4D97-AF65-F5344CB8AC3E}">
        <p14:creationId xmlns:p14="http://schemas.microsoft.com/office/powerpoint/2010/main" val="69849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/>
              <a:t>ciclo de forma</a:t>
            </a:r>
            <a:r>
              <a:rPr lang="pt-PT" b="1"/>
              <a:t>ção (séc. IX-XV) -  formação da língua padrão</a:t>
            </a:r>
          </a:p>
          <a:p>
            <a:endParaRPr lang="pt-PT" b="1"/>
          </a:p>
          <a:p>
            <a:r>
              <a:rPr lang="pt-PT" b="1"/>
              <a:t>ciclo de expansão (a partir do século XV) - expansão ultramarina</a:t>
            </a:r>
          </a:p>
          <a:p>
            <a:endParaRPr lang="pt-PT"/>
          </a:p>
          <a:p>
            <a:pPr marL="0" indent="0" algn="just">
              <a:buNone/>
            </a:pPr>
            <a:r>
              <a:rPr lang="pt-PT"/>
              <a:t>?as variedades do português pertencem ao mesmo sistema e à mesma norma, formando </a:t>
            </a:r>
            <a:r>
              <a:rPr lang="pt-PT" b="1"/>
              <a:t>duas sub-variedades </a:t>
            </a:r>
            <a:r>
              <a:rPr lang="pt-PT"/>
              <a:t>de um único sistema, ou se se </a:t>
            </a:r>
            <a:r>
              <a:rPr lang="pt-PT" b="1"/>
              <a:t>trata de duas línguas diferentes.  </a:t>
            </a:r>
            <a:endParaRPr lang="cs-CZ" b="1"/>
          </a:p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Periodiza</a:t>
            </a:r>
            <a:r>
              <a:rPr lang="pt-PT" sz="3600"/>
              <a:t>ção: </a:t>
            </a:r>
            <a:r>
              <a:rPr lang="pt-PT" sz="3600" b="1"/>
              <a:t> </a:t>
            </a:r>
            <a:r>
              <a:rPr lang="cs-CZ" sz="3600" b="1"/>
              <a:t>Ivo Castro</a:t>
            </a:r>
          </a:p>
        </p:txBody>
      </p:sp>
    </p:spTree>
    <p:extLst>
      <p:ext uri="{BB962C8B-B14F-4D97-AF65-F5344CB8AC3E}">
        <p14:creationId xmlns:p14="http://schemas.microsoft.com/office/powerpoint/2010/main" val="345015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Classificação de acordo com Paul Teyssier (pp. 35-36)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/>
              <a:t>APONTA PARA A COMPLEXIDADE DO PROBLEMA</a:t>
            </a:r>
          </a:p>
          <a:p>
            <a:r>
              <a:rPr lang="pt-PT" dirty="0"/>
              <a:t>Periodização de acordo com a divisão tradicional da </a:t>
            </a:r>
            <a:r>
              <a:rPr lang="pt-PT" b="1" dirty="0"/>
              <a:t>história</a:t>
            </a:r>
            <a:r>
              <a:rPr lang="pt-PT" dirty="0"/>
              <a:t>: Idade Média, Renascimento, Tempo Moderno</a:t>
            </a:r>
          </a:p>
          <a:p>
            <a:r>
              <a:rPr lang="pt-PT" dirty="0"/>
              <a:t>Periodização de acordo com as </a:t>
            </a:r>
            <a:r>
              <a:rPr lang="pt-PT" b="1" dirty="0"/>
              <a:t>escolas literárias</a:t>
            </a:r>
          </a:p>
          <a:p>
            <a:r>
              <a:rPr lang="pt-PT" dirty="0"/>
              <a:t>Periodização de acordo com </a:t>
            </a:r>
            <a:r>
              <a:rPr lang="pt-PT" b="1" dirty="0"/>
              <a:t>os séculos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45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A história da ortografia portuguesa divide-se em </a:t>
            </a:r>
            <a:r>
              <a:rPr lang="pt-PT" b="1" dirty="0"/>
              <a:t>três períodos</a:t>
            </a:r>
            <a:r>
              <a:rPr lang="pt-PT" dirty="0"/>
              <a:t>: </a:t>
            </a:r>
          </a:p>
          <a:p>
            <a:r>
              <a:rPr lang="pt-PT" b="1"/>
              <a:t>Fonético</a:t>
            </a:r>
            <a:r>
              <a:rPr lang="pt-PT"/>
              <a:t>        (PORTUGUÊS </a:t>
            </a:r>
            <a:r>
              <a:rPr lang="pt-PT" dirty="0"/>
              <a:t>ARCAICO)</a:t>
            </a:r>
          </a:p>
          <a:p>
            <a:r>
              <a:rPr lang="pt-PT" b="1" dirty="0"/>
              <a:t>Etimológico</a:t>
            </a:r>
            <a:r>
              <a:rPr lang="pt-PT" dirty="0"/>
              <a:t> (RENASCIMENTO – SÉC.XX)</a:t>
            </a:r>
          </a:p>
          <a:p>
            <a:r>
              <a:rPr lang="pt-PT" b="1"/>
              <a:t>Reformado</a:t>
            </a:r>
            <a:r>
              <a:rPr lang="pt-PT"/>
              <a:t> (a partir da adoção pelo governo português da </a:t>
            </a:r>
            <a:r>
              <a:rPr lang="pt-PT" b="1"/>
              <a:t>NOVA </a:t>
            </a:r>
            <a:r>
              <a:rPr lang="pt-PT" b="1" dirty="0"/>
              <a:t>ORTOGRAFIA</a:t>
            </a:r>
            <a:r>
              <a:rPr lang="pt-PT" dirty="0"/>
              <a:t>, em </a:t>
            </a:r>
            <a:r>
              <a:rPr lang="pt-PT" b="1" dirty="0"/>
              <a:t>1916</a:t>
            </a:r>
            <a:r>
              <a:rPr lang="pt-PT" dirty="0"/>
              <a:t>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/>
              <a:t>Periodiza</a:t>
            </a:r>
            <a:r>
              <a:rPr lang="pt-PT" sz="4000"/>
              <a:t>ção: </a:t>
            </a:r>
            <a:r>
              <a:rPr lang="pt-PT" sz="4000" b="1"/>
              <a:t>Edwin Williams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8247880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666</Words>
  <Application>Microsoft Office PowerPoint</Application>
  <PresentationFormat>Předvádění na obrazovce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Periodização da história da língua portuguesa</vt:lpstr>
      <vt:lpstr>Periodização </vt:lpstr>
      <vt:lpstr>O português arcaico e o moderno</vt:lpstr>
      <vt:lpstr>Três períodos da língua portuguesa</vt:lpstr>
      <vt:lpstr>Classificação de acordo com Cardeira Esperança (pp. 82-84)</vt:lpstr>
      <vt:lpstr>Periodização: Leite de Vasconcelos  </vt:lpstr>
      <vt:lpstr>Periodização:  Ivo Castro</vt:lpstr>
      <vt:lpstr>Classificação de acordo com Paul Teyssier (pp. 35-36)</vt:lpstr>
      <vt:lpstr>Periodização: Edwin Williams</vt:lpstr>
      <vt:lpstr>Ortografia portuguesa - FASES</vt:lpstr>
      <vt:lpstr>Período fonético</vt:lpstr>
      <vt:lpstr>O período (pseudo)etimológico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do Latim ao Português</dc:title>
  <dc:creator>Iva Svobodová</dc:creator>
  <cp:lastModifiedBy>  </cp:lastModifiedBy>
  <cp:revision>15</cp:revision>
  <dcterms:created xsi:type="dcterms:W3CDTF">2015-02-27T08:28:50Z</dcterms:created>
  <dcterms:modified xsi:type="dcterms:W3CDTF">2020-03-20T07:41:03Z</dcterms:modified>
</cp:coreProperties>
</file>