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4" r:id="rId5"/>
  </p:sldMasterIdLst>
  <p:notesMasterIdLst>
    <p:notesMasterId r:id="rId105"/>
  </p:notesMasterIdLst>
  <p:handoutMasterIdLst>
    <p:handoutMasterId r:id="rId106"/>
  </p:handoutMasterIdLst>
  <p:sldIdLst>
    <p:sldId id="278" r:id="rId6"/>
    <p:sldId id="443" r:id="rId7"/>
    <p:sldId id="381" r:id="rId8"/>
    <p:sldId id="389" r:id="rId9"/>
    <p:sldId id="382" r:id="rId10"/>
    <p:sldId id="386" r:id="rId11"/>
    <p:sldId id="387" r:id="rId12"/>
    <p:sldId id="351" r:id="rId13"/>
    <p:sldId id="385" r:id="rId14"/>
    <p:sldId id="384" r:id="rId15"/>
    <p:sldId id="390" r:id="rId16"/>
    <p:sldId id="403" r:id="rId17"/>
    <p:sldId id="409" r:id="rId18"/>
    <p:sldId id="397" r:id="rId19"/>
    <p:sldId id="410" r:id="rId20"/>
    <p:sldId id="391" r:id="rId21"/>
    <p:sldId id="398" r:id="rId22"/>
    <p:sldId id="404" r:id="rId23"/>
    <p:sldId id="411" r:id="rId24"/>
    <p:sldId id="392" r:id="rId25"/>
    <p:sldId id="399" r:id="rId26"/>
    <p:sldId id="405" r:id="rId27"/>
    <p:sldId id="413" r:id="rId28"/>
    <p:sldId id="414" r:id="rId29"/>
    <p:sldId id="394" r:id="rId30"/>
    <p:sldId id="401" r:id="rId31"/>
    <p:sldId id="407" r:id="rId32"/>
    <p:sldId id="415" r:id="rId33"/>
    <p:sldId id="395" r:id="rId34"/>
    <p:sldId id="402" r:id="rId35"/>
    <p:sldId id="408" r:id="rId36"/>
    <p:sldId id="341" r:id="rId37"/>
    <p:sldId id="354" r:id="rId38"/>
    <p:sldId id="257" r:id="rId39"/>
    <p:sldId id="259" r:id="rId40"/>
    <p:sldId id="260" r:id="rId41"/>
    <p:sldId id="369" r:id="rId42"/>
    <p:sldId id="261" r:id="rId43"/>
    <p:sldId id="368" r:id="rId44"/>
    <p:sldId id="262" r:id="rId45"/>
    <p:sldId id="263" r:id="rId46"/>
    <p:sldId id="264" r:id="rId47"/>
    <p:sldId id="265" r:id="rId48"/>
    <p:sldId id="306" r:id="rId49"/>
    <p:sldId id="487" r:id="rId50"/>
    <p:sldId id="267" r:id="rId51"/>
    <p:sldId id="442" r:id="rId52"/>
    <p:sldId id="444" r:id="rId53"/>
    <p:sldId id="445" r:id="rId54"/>
    <p:sldId id="446" r:id="rId55"/>
    <p:sldId id="447" r:id="rId56"/>
    <p:sldId id="448" r:id="rId57"/>
    <p:sldId id="449" r:id="rId58"/>
    <p:sldId id="450" r:id="rId59"/>
    <p:sldId id="451" r:id="rId60"/>
    <p:sldId id="452" r:id="rId61"/>
    <p:sldId id="453" r:id="rId62"/>
    <p:sldId id="454" r:id="rId63"/>
    <p:sldId id="456" r:id="rId64"/>
    <p:sldId id="457" r:id="rId65"/>
    <p:sldId id="458" r:id="rId66"/>
    <p:sldId id="459" r:id="rId67"/>
    <p:sldId id="464" r:id="rId68"/>
    <p:sldId id="465" r:id="rId69"/>
    <p:sldId id="466" r:id="rId70"/>
    <p:sldId id="467" r:id="rId71"/>
    <p:sldId id="468" r:id="rId72"/>
    <p:sldId id="469" r:id="rId73"/>
    <p:sldId id="292" r:id="rId74"/>
    <p:sldId id="266" r:id="rId75"/>
    <p:sldId id="270" r:id="rId76"/>
    <p:sldId id="470" r:id="rId77"/>
    <p:sldId id="316" r:id="rId78"/>
    <p:sldId id="471" r:id="rId79"/>
    <p:sldId id="431" r:id="rId80"/>
    <p:sldId id="472" r:id="rId81"/>
    <p:sldId id="433" r:id="rId82"/>
    <p:sldId id="473" r:id="rId83"/>
    <p:sldId id="432" r:id="rId84"/>
    <p:sldId id="474" r:id="rId85"/>
    <p:sldId id="475" r:id="rId86"/>
    <p:sldId id="476" r:id="rId87"/>
    <p:sldId id="477" r:id="rId88"/>
    <p:sldId id="412" r:id="rId89"/>
    <p:sldId id="315" r:id="rId90"/>
    <p:sldId id="478" r:id="rId91"/>
    <p:sldId id="479" r:id="rId92"/>
    <p:sldId id="480" r:id="rId93"/>
    <p:sldId id="481" r:id="rId94"/>
    <p:sldId id="482" r:id="rId95"/>
    <p:sldId id="483" r:id="rId96"/>
    <p:sldId id="484" r:id="rId97"/>
    <p:sldId id="485" r:id="rId98"/>
    <p:sldId id="486" r:id="rId99"/>
    <p:sldId id="425" r:id="rId100"/>
    <p:sldId id="426" r:id="rId101"/>
    <p:sldId id="427" r:id="rId102"/>
    <p:sldId id="428" r:id="rId103"/>
    <p:sldId id="429" r:id="rId104"/>
  </p:sldIdLst>
  <p:sldSz cx="12192000" cy="6858000"/>
  <p:notesSz cx="6794500" cy="9906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0546"/>
    <a:srgbClr val="008276"/>
    <a:srgbClr val="FF7D28"/>
    <a:srgbClr val="AFC32D"/>
    <a:srgbClr val="005F8C"/>
    <a:srgbClr val="9CBC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47" autoAdjust="0"/>
    <p:restoredTop sz="94660"/>
  </p:normalViewPr>
  <p:slideViewPr>
    <p:cSldViewPr snapToGrid="0">
      <p:cViewPr varScale="1">
        <p:scale>
          <a:sx n="104" d="100"/>
          <a:sy n="104" d="100"/>
        </p:scale>
        <p:origin x="720" y="318"/>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presProps" Target="pres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fld id="{7E7642CB-5D37-414B-99A5-F408CC207185}" type="datetimeFigureOut">
              <a:rPr lang="cs-CZ" smtClean="0"/>
              <a:t>03.03.2025</a:t>
            </a:fld>
            <a:endParaRPr lang="cs-CZ"/>
          </a:p>
        </p:txBody>
      </p:sp>
      <p:sp>
        <p:nvSpPr>
          <p:cNvPr id="4" name="Zástupný symbol pro zápatí 3"/>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fld id="{79A971D5-3078-4BF7-93A9-D1D71A309D39}" type="slidenum">
              <a:rPr lang="cs-CZ" smtClean="0"/>
              <a:t>‹#›</a:t>
            </a:fld>
            <a:endParaRPr lang="cs-CZ"/>
          </a:p>
        </p:txBody>
      </p:sp>
    </p:spTree>
    <p:extLst>
      <p:ext uri="{BB962C8B-B14F-4D97-AF65-F5344CB8AC3E}">
        <p14:creationId xmlns:p14="http://schemas.microsoft.com/office/powerpoint/2010/main" val="2587631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18CE92A5-ECDC-4BF6-8FAC-B6C65DD2D5E0}" type="datetimeFigureOut">
              <a:rPr lang="cs-CZ" smtClean="0"/>
              <a:t>03.03.2025</a:t>
            </a:fld>
            <a:endParaRPr lang="cs-CZ"/>
          </a:p>
        </p:txBody>
      </p:sp>
      <p:sp>
        <p:nvSpPr>
          <p:cNvPr id="4" name="Zástupný symbol pro obrázek snímku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4412F7DB-1B3F-4585-8ABF-8B9D978B9678}" type="slidenum">
              <a:rPr lang="cs-CZ" smtClean="0"/>
              <a:t>‹#›</a:t>
            </a:fld>
            <a:endParaRPr lang="cs-CZ"/>
          </a:p>
        </p:txBody>
      </p:sp>
    </p:spTree>
    <p:extLst>
      <p:ext uri="{BB962C8B-B14F-4D97-AF65-F5344CB8AC3E}">
        <p14:creationId xmlns:p14="http://schemas.microsoft.com/office/powerpoint/2010/main" val="3108656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DADCD9-4CC7-4358-808D-5ADDCFF09F54}"/>
              </a:ext>
            </a:extLst>
          </p:cNvPr>
          <p:cNvSpPr>
            <a:spLocks noGrp="1"/>
          </p:cNvSpPr>
          <p:nvPr>
            <p:ph type="ctrTitle" hasCustomPrompt="1"/>
          </p:nvPr>
        </p:nvSpPr>
        <p:spPr>
          <a:xfrm>
            <a:off x="-58995" y="974885"/>
            <a:ext cx="12250995" cy="1856807"/>
          </a:xfrm>
          <a:noFill/>
          <a:ln>
            <a:noFill/>
          </a:ln>
        </p:spPr>
        <p:txBody>
          <a:bodyPr lIns="648000" anchor="ctr" anchorCtr="0">
            <a:normAutofit/>
          </a:bodyPr>
          <a:lstStyle>
            <a:lvl1pPr marL="0" indent="0" algn="l">
              <a:defRPr sz="3300">
                <a:solidFill>
                  <a:srgbClr val="008276"/>
                </a:solidFill>
              </a:defRPr>
            </a:lvl1pPr>
          </a:lstStyle>
          <a:p>
            <a:r>
              <a:rPr lang="cs-CZ" dirty="0"/>
              <a:t>SLAĎOVÁNÍ PRACOVNÍHO,</a:t>
            </a:r>
            <a:br>
              <a:rPr lang="cs-CZ" dirty="0"/>
            </a:br>
            <a:r>
              <a:rPr lang="cs-CZ" dirty="0"/>
              <a:t>OSOBNÍHO A RODINNÉHO ŽIVOTA</a:t>
            </a:r>
          </a:p>
        </p:txBody>
      </p:sp>
      <p:sp>
        <p:nvSpPr>
          <p:cNvPr id="3" name="Podnadpis 2">
            <a:extLst>
              <a:ext uri="{FF2B5EF4-FFF2-40B4-BE49-F238E27FC236}">
                <a16:creationId xmlns:a16="http://schemas.microsoft.com/office/drawing/2014/main" id="{5B32B835-7194-48BC-950F-A2A23A61C695}"/>
              </a:ext>
            </a:extLst>
          </p:cNvPr>
          <p:cNvSpPr>
            <a:spLocks noGrp="1"/>
          </p:cNvSpPr>
          <p:nvPr>
            <p:ph type="subTitle" idx="1" hasCustomPrompt="1"/>
          </p:nvPr>
        </p:nvSpPr>
        <p:spPr>
          <a:xfrm>
            <a:off x="-58993" y="5202238"/>
            <a:ext cx="8421329" cy="1655762"/>
          </a:xfrm>
          <a:solidFill>
            <a:srgbClr val="008276"/>
          </a:solidFill>
          <a:ln>
            <a:solidFill>
              <a:srgbClr val="008276"/>
            </a:solidFill>
          </a:ln>
        </p:spPr>
        <p:txBody>
          <a:bodyPr lIns="720000" anchor="ctr" anchorCtr="0">
            <a:normAutofit/>
          </a:bodyPr>
          <a:lstStyle>
            <a:lvl1pPr marL="0" indent="0" algn="l">
              <a:spcBef>
                <a:spcPts val="0"/>
              </a:spcBef>
              <a:buNone/>
              <a:defRPr sz="2400" b="1" i="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dirty="0"/>
              <a:t>typ zprávy</a:t>
            </a:r>
          </a:p>
          <a:p>
            <a:r>
              <a:rPr lang="cs-CZ" dirty="0"/>
              <a:t>z čeho</a:t>
            </a:r>
          </a:p>
        </p:txBody>
      </p:sp>
      <p:sp>
        <p:nvSpPr>
          <p:cNvPr id="11" name="Zástupný symbol pro text 10">
            <a:extLst>
              <a:ext uri="{FF2B5EF4-FFF2-40B4-BE49-F238E27FC236}">
                <a16:creationId xmlns:a16="http://schemas.microsoft.com/office/drawing/2014/main" id="{DBA5C3D0-A166-48A6-AE13-A7DB25D831D5}"/>
              </a:ext>
            </a:extLst>
          </p:cNvPr>
          <p:cNvSpPr>
            <a:spLocks noGrp="1"/>
          </p:cNvSpPr>
          <p:nvPr>
            <p:ph type="body" sz="quarter" idx="10" hasCustomPrompt="1"/>
          </p:nvPr>
        </p:nvSpPr>
        <p:spPr>
          <a:xfrm>
            <a:off x="8746461" y="486698"/>
            <a:ext cx="2855764" cy="502777"/>
          </a:xfrm>
        </p:spPr>
        <p:txBody>
          <a:bodyPr anchor="ctr" anchorCtr="0">
            <a:noAutofit/>
          </a:bodyPr>
          <a:lstStyle>
            <a:lvl1pPr marL="0" indent="0" algn="r">
              <a:buNone/>
              <a:defRPr sz="1800" b="1">
                <a:solidFill>
                  <a:schemeClr val="tx1"/>
                </a:solidFill>
              </a:defRPr>
            </a:lvl1pPr>
          </a:lstStyle>
          <a:p>
            <a:pPr lvl="0"/>
            <a:r>
              <a:rPr lang="cs-CZ" dirty="0"/>
              <a:t>jméno příjmení</a:t>
            </a:r>
          </a:p>
        </p:txBody>
      </p:sp>
      <p:pic>
        <p:nvPicPr>
          <p:cNvPr id="17" name="Obrázek 16">
            <a:extLst>
              <a:ext uri="{FF2B5EF4-FFF2-40B4-BE49-F238E27FC236}">
                <a16:creationId xmlns:a16="http://schemas.microsoft.com/office/drawing/2014/main" id="{42F32869-EB23-4FB0-8023-EFDC01D2FB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88298"/>
            <a:ext cx="12192000" cy="170688"/>
          </a:xfrm>
          <a:prstGeom prst="rect">
            <a:avLst/>
          </a:prstGeom>
        </p:spPr>
      </p:pic>
      <p:sp>
        <p:nvSpPr>
          <p:cNvPr id="19" name="Zástupný symbol obrázku 18">
            <a:extLst>
              <a:ext uri="{FF2B5EF4-FFF2-40B4-BE49-F238E27FC236}">
                <a16:creationId xmlns:a16="http://schemas.microsoft.com/office/drawing/2014/main" id="{4663E019-A5B4-4EE3-8096-7C363D1D5DFB}"/>
              </a:ext>
            </a:extLst>
          </p:cNvPr>
          <p:cNvSpPr>
            <a:spLocks noGrp="1"/>
          </p:cNvSpPr>
          <p:nvPr>
            <p:ph type="pic" sz="quarter" idx="11"/>
          </p:nvPr>
        </p:nvSpPr>
        <p:spPr>
          <a:xfrm>
            <a:off x="-58995" y="2906971"/>
            <a:ext cx="6048000" cy="2232000"/>
          </a:xfrm>
        </p:spPr>
        <p:txBody>
          <a:bodyPr/>
          <a:lstStyle/>
          <a:p>
            <a:r>
              <a:rPr lang="cs-CZ"/>
              <a:t>Kliknutím na ikonu přidáte obrázek.</a:t>
            </a:r>
          </a:p>
        </p:txBody>
      </p:sp>
      <p:sp>
        <p:nvSpPr>
          <p:cNvPr id="20" name="Zástupný symbol obrázku 18">
            <a:extLst>
              <a:ext uri="{FF2B5EF4-FFF2-40B4-BE49-F238E27FC236}">
                <a16:creationId xmlns:a16="http://schemas.microsoft.com/office/drawing/2014/main" id="{0F48F9AC-F5BF-43EE-A2C7-DCB85B97D365}"/>
              </a:ext>
            </a:extLst>
          </p:cNvPr>
          <p:cNvSpPr>
            <a:spLocks noGrp="1"/>
          </p:cNvSpPr>
          <p:nvPr>
            <p:ph type="pic" sz="quarter" idx="12"/>
          </p:nvPr>
        </p:nvSpPr>
        <p:spPr>
          <a:xfrm>
            <a:off x="6130352" y="2910237"/>
            <a:ext cx="6111691" cy="2232000"/>
          </a:xfrm>
        </p:spPr>
        <p:txBody>
          <a:bodyPr/>
          <a:lstStyle/>
          <a:p>
            <a:r>
              <a:rPr lang="cs-CZ"/>
              <a:t>Kliknutím na ikonu přidáte obrázek.</a:t>
            </a:r>
          </a:p>
        </p:txBody>
      </p:sp>
      <p:sp>
        <p:nvSpPr>
          <p:cNvPr id="22" name="Zástupný symbol pro text 21">
            <a:extLst>
              <a:ext uri="{FF2B5EF4-FFF2-40B4-BE49-F238E27FC236}">
                <a16:creationId xmlns:a16="http://schemas.microsoft.com/office/drawing/2014/main" id="{5E08AF9F-5C2D-405E-9A0F-732E2050937C}"/>
              </a:ext>
            </a:extLst>
          </p:cNvPr>
          <p:cNvSpPr>
            <a:spLocks noGrp="1"/>
          </p:cNvSpPr>
          <p:nvPr>
            <p:ph type="body" sz="quarter" idx="13" hasCustomPrompt="1"/>
          </p:nvPr>
        </p:nvSpPr>
        <p:spPr>
          <a:xfrm>
            <a:off x="8010526" y="5200190"/>
            <a:ext cx="4231517" cy="1655762"/>
          </a:xfrm>
          <a:solidFill>
            <a:srgbClr val="008276"/>
          </a:solidFill>
          <a:ln>
            <a:solidFill>
              <a:srgbClr val="008276"/>
            </a:solidFill>
          </a:ln>
        </p:spPr>
        <p:txBody>
          <a:bodyPr tIns="360000" rIns="720000" anchor="ctr" anchorCtr="0">
            <a:normAutofit/>
          </a:bodyPr>
          <a:lstStyle>
            <a:lvl1pPr marL="0" indent="0" algn="r">
              <a:buNone/>
              <a:defRPr sz="2400" b="1" cap="all" baseline="0">
                <a:solidFill>
                  <a:schemeClr val="bg1"/>
                </a:solidFill>
                <a:latin typeface="Calibri" panose="020F0502020204030204" pitchFamily="34" charset="0"/>
              </a:defRPr>
            </a:lvl1pPr>
          </a:lstStyle>
          <a:p>
            <a:pPr lvl="0"/>
            <a:r>
              <a:rPr lang="cs-CZ" dirty="0"/>
              <a:t>rok</a:t>
            </a:r>
          </a:p>
        </p:txBody>
      </p:sp>
      <p:pic>
        <p:nvPicPr>
          <p:cNvPr id="5" name="Obrázek 4">
            <a:extLst>
              <a:ext uri="{FF2B5EF4-FFF2-40B4-BE49-F238E27FC236}">
                <a16:creationId xmlns:a16="http://schemas.microsoft.com/office/drawing/2014/main" id="{79BD23CA-37E6-47BE-A3BD-E76D7EB89C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079" y="208796"/>
            <a:ext cx="3840000" cy="735444"/>
          </a:xfrm>
          <a:prstGeom prst="rect">
            <a:avLst/>
          </a:prstGeom>
        </p:spPr>
      </p:pic>
    </p:spTree>
    <p:extLst>
      <p:ext uri="{BB962C8B-B14F-4D97-AF65-F5344CB8AC3E}">
        <p14:creationId xmlns:p14="http://schemas.microsoft.com/office/powerpoint/2010/main" val="279290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ředělová strana vínová">
    <p:spTree>
      <p:nvGrpSpPr>
        <p:cNvPr id="1" name=""/>
        <p:cNvGrpSpPr/>
        <p:nvPr/>
      </p:nvGrpSpPr>
      <p:grpSpPr>
        <a:xfrm>
          <a:off x="0" y="0"/>
          <a:ext cx="0" cy="0"/>
          <a:chOff x="0" y="0"/>
          <a:chExt cx="0" cy="0"/>
        </a:xfrm>
      </p:grpSpPr>
      <p:sp>
        <p:nvSpPr>
          <p:cNvPr id="4" name="Zástupný symbol obrázku 3">
            <a:extLst>
              <a:ext uri="{FF2B5EF4-FFF2-40B4-BE49-F238E27FC236}">
                <a16:creationId xmlns:a16="http://schemas.microsoft.com/office/drawing/2014/main" id="{3717BE62-0014-45B7-9D82-70BD03605747}"/>
              </a:ext>
            </a:extLst>
          </p:cNvPr>
          <p:cNvSpPr>
            <a:spLocks noGrp="1"/>
          </p:cNvSpPr>
          <p:nvPr>
            <p:ph type="pic" sz="quarter" idx="16"/>
          </p:nvPr>
        </p:nvSpPr>
        <p:spPr>
          <a:xfrm>
            <a:off x="0" y="0"/>
            <a:ext cx="12192000" cy="6858000"/>
          </a:xfrm>
        </p:spPr>
        <p:txBody>
          <a:bodyPr anchor="ctr" anchorCtr="0"/>
          <a:lstStyle>
            <a:lvl1pPr marL="0" indent="0">
              <a:buNone/>
              <a:defRPr/>
            </a:lvl1pPr>
          </a:lstStyle>
          <a:p>
            <a:r>
              <a:rPr lang="cs-CZ"/>
              <a:t>Kliknutím na ikonu přidáte obrázek.</a:t>
            </a:r>
            <a:endParaRPr lang="cs-CZ" dirty="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1"/>
            <a:ext cx="12192000" cy="1913020"/>
          </a:xfrm>
        </p:spPr>
        <p:txBody>
          <a:bodyPr/>
          <a:lstStyle>
            <a:lvl1pPr>
              <a:defRPr>
                <a:solidFill>
                  <a:schemeClr val="bg1"/>
                </a:solidFill>
              </a:defRPr>
            </a:lvl1pPr>
          </a:lstStyle>
          <a:p>
            <a:r>
              <a:rPr lang="cs-CZ" dirty="0"/>
              <a:t>nadpis předělové strany</a:t>
            </a:r>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22157" y="4596064"/>
            <a:ext cx="11369843" cy="1648325"/>
          </a:xfrm>
          <a:solidFill>
            <a:srgbClr val="AA0546">
              <a:alpha val="80000"/>
            </a:srgbClr>
          </a:solidFill>
          <a:ln>
            <a:solidFill>
              <a:srgbClr val="AA0546"/>
            </a:solidFill>
          </a:ln>
        </p:spPr>
        <p:txBody>
          <a:bodyPr>
            <a:normAutofit/>
          </a:bodyPr>
          <a:lstStyle>
            <a:lvl1pPr marL="0" indent="0">
              <a:buNone/>
              <a:defRPr sz="2400">
                <a:solidFill>
                  <a:schemeClr val="bg1"/>
                </a:solidFill>
              </a:defRPr>
            </a:lvl1pPr>
          </a:lstStyle>
          <a:p>
            <a:pPr lvl="0"/>
            <a:r>
              <a:rPr lang="cs-CZ" dirty="0"/>
              <a:t>text předělové strany</a:t>
            </a:r>
          </a:p>
        </p:txBody>
      </p:sp>
    </p:spTree>
    <p:extLst>
      <p:ext uri="{BB962C8B-B14F-4D97-AF65-F5344CB8AC3E}">
        <p14:creationId xmlns:p14="http://schemas.microsoft.com/office/powerpoint/2010/main" val="107936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Úvodní snímek">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cs-CZ"/>
              <a:t>Kliknutím lze upravit styl.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3/3/2025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00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3/3/2025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1380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adpis jednořadkový a obsah">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AA0546"/>
          </a:solidFill>
          <a:ln>
            <a:solidFill>
              <a:srgbClr val="AA0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jednořádkový nadpis</a:t>
            </a:r>
          </a:p>
        </p:txBody>
      </p:sp>
      <p:sp>
        <p:nvSpPr>
          <p:cNvPr id="3" name="Zástupný symbol pro obsah 2">
            <a:extLst>
              <a:ext uri="{FF2B5EF4-FFF2-40B4-BE49-F238E27FC236}">
                <a16:creationId xmlns:a16="http://schemas.microsoft.com/office/drawing/2014/main" id="{9EB65C06-7458-4B09-87AF-9E8F9E339E28}"/>
              </a:ext>
            </a:extLst>
          </p:cNvPr>
          <p:cNvSpPr>
            <a:spLocks noGrp="1"/>
          </p:cNvSpPr>
          <p:nvPr>
            <p:ph idx="1"/>
          </p:nvPr>
        </p:nvSpPr>
        <p:spPr>
          <a:xfrm>
            <a:off x="838201" y="1678676"/>
            <a:ext cx="10593855" cy="4439706"/>
          </a:xfrm>
        </p:spPr>
        <p:txBody>
          <a:bodyPr/>
          <a:lstStyle>
            <a:lvl1pPr marL="0" indent="0">
              <a:buNone/>
              <a:defRPr/>
            </a:lvl1pPr>
          </a:lstStyle>
          <a:p>
            <a:pPr lvl="0"/>
            <a:r>
              <a:rPr lang="cs-CZ"/>
              <a:t>Upravte styly předlohy textu.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pic>
        <p:nvPicPr>
          <p:cNvPr id="16" name="Obrázek 15">
            <a:extLst>
              <a:ext uri="{FF2B5EF4-FFF2-40B4-BE49-F238E27FC236}">
                <a16:creationId xmlns:a16="http://schemas.microsoft.com/office/drawing/2014/main" id="{E99A084F-AC47-4B73-B5F9-CCA9E4D87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8026"/>
            <a:ext cx="12192000" cy="128015"/>
          </a:xfrm>
          <a:prstGeom prst="rect">
            <a:avLst/>
          </a:prstGeom>
        </p:spPr>
      </p:pic>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pic>
        <p:nvPicPr>
          <p:cNvPr id="10" name="Obrázek 9">
            <a:extLst>
              <a:ext uri="{FF2B5EF4-FFF2-40B4-BE49-F238E27FC236}">
                <a16:creationId xmlns:a16="http://schemas.microsoft.com/office/drawing/2014/main" id="{B33A325A-F039-4B41-B2F1-4F5BC33910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1422644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adpis dvouřádkový">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AA0546"/>
          </a:solidFill>
          <a:ln>
            <a:solidFill>
              <a:srgbClr val="AA0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pic>
        <p:nvPicPr>
          <p:cNvPr id="10" name="Obrázek 9">
            <a:extLst>
              <a:ext uri="{FF2B5EF4-FFF2-40B4-BE49-F238E27FC236}">
                <a16:creationId xmlns:a16="http://schemas.microsoft.com/office/drawing/2014/main" id="{9DC6E724-C92C-4BFC-9EE0-B230195F8C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8026"/>
            <a:ext cx="12192000" cy="128015"/>
          </a:xfrm>
          <a:prstGeom prst="rect">
            <a:avLst/>
          </a:prstGeom>
        </p:spPr>
      </p:pic>
      <p:pic>
        <p:nvPicPr>
          <p:cNvPr id="12" name="Obrázek 11">
            <a:extLst>
              <a:ext uri="{FF2B5EF4-FFF2-40B4-BE49-F238E27FC236}">
                <a16:creationId xmlns:a16="http://schemas.microsoft.com/office/drawing/2014/main" id="{F57EFF8A-1C34-48AD-9BA4-6D4B0B3C34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
        <p:nvSpPr>
          <p:cNvPr id="13" name="Zástupný symbol pro obsah 2">
            <a:extLst>
              <a:ext uri="{FF2B5EF4-FFF2-40B4-BE49-F238E27FC236}">
                <a16:creationId xmlns:a16="http://schemas.microsoft.com/office/drawing/2014/main" id="{6CC4C521-DF62-4826-A65F-81E446928641}"/>
              </a:ext>
            </a:extLst>
          </p:cNvPr>
          <p:cNvSpPr>
            <a:spLocks noGrp="1"/>
          </p:cNvSpPr>
          <p:nvPr>
            <p:ph idx="1"/>
          </p:nvPr>
        </p:nvSpPr>
        <p:spPr>
          <a:xfrm>
            <a:off x="838201" y="1678676"/>
            <a:ext cx="10593855" cy="4439706"/>
          </a:xfrm>
        </p:spPr>
        <p:txBody>
          <a:bodyPr/>
          <a:lstStyle>
            <a:lvl1pPr marL="0" indent="0">
              <a:buNone/>
              <a:defRPr/>
            </a:lvl1pPr>
          </a:lstStyle>
          <a:p>
            <a:pPr lvl="0"/>
            <a:r>
              <a:rPr lang="cs-CZ"/>
              <a:t>Upravte styly předlohy textu.</a:t>
            </a:r>
          </a:p>
        </p:txBody>
      </p:sp>
    </p:spTree>
    <p:extLst>
      <p:ext uri="{BB962C8B-B14F-4D97-AF65-F5344CB8AC3E}">
        <p14:creationId xmlns:p14="http://schemas.microsoft.com/office/powerpoint/2010/main" val="3399939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dpis jednořadkový a citace">
    <p:spTree>
      <p:nvGrpSpPr>
        <p:cNvPr id="1" name=""/>
        <p:cNvGrpSpPr/>
        <p:nvPr/>
      </p:nvGrpSpPr>
      <p:grpSpPr>
        <a:xfrm>
          <a:off x="0" y="0"/>
          <a:ext cx="0" cy="0"/>
          <a:chOff x="0" y="0"/>
          <a:chExt cx="0" cy="0"/>
        </a:xfrm>
      </p:grpSpPr>
      <p:sp>
        <p:nvSpPr>
          <p:cNvPr id="14" name="Obdélník 13">
            <a:extLst>
              <a:ext uri="{FF2B5EF4-FFF2-40B4-BE49-F238E27FC236}">
                <a16:creationId xmlns:a16="http://schemas.microsoft.com/office/drawing/2014/main" id="{0E3082C6-27F3-4E0F-A78D-958E911D15E1}"/>
              </a:ext>
            </a:extLst>
          </p:cNvPr>
          <p:cNvSpPr/>
          <p:nvPr userDrawn="1"/>
        </p:nvSpPr>
        <p:spPr>
          <a:xfrm>
            <a:off x="8543497" y="1678634"/>
            <a:ext cx="2880000" cy="2160000"/>
          </a:xfrm>
          <a:prstGeom prst="rect">
            <a:avLst/>
          </a:prstGeom>
          <a:solidFill>
            <a:srgbClr val="AA0546"/>
          </a:solidFill>
          <a:ln>
            <a:solidFill>
              <a:srgbClr val="AA0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AA0546"/>
          </a:solidFill>
          <a:ln>
            <a:solidFill>
              <a:srgbClr val="AA0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4" name="Zástupný symbol pro text 3">
            <a:extLst>
              <a:ext uri="{FF2B5EF4-FFF2-40B4-BE49-F238E27FC236}">
                <a16:creationId xmlns:a16="http://schemas.microsoft.com/office/drawing/2014/main" id="{CD481A2F-9ED0-49D2-8CCC-7E3C31155616}"/>
              </a:ext>
            </a:extLst>
          </p:cNvPr>
          <p:cNvSpPr>
            <a:spLocks noGrp="1"/>
          </p:cNvSpPr>
          <p:nvPr>
            <p:ph type="body" sz="quarter" idx="13" hasCustomPrompt="1"/>
          </p:nvPr>
        </p:nvSpPr>
        <p:spPr>
          <a:xfrm>
            <a:off x="8543497" y="1701770"/>
            <a:ext cx="2880000" cy="2160000"/>
          </a:xfrm>
          <a:noFill/>
          <a:ln>
            <a:noFill/>
          </a:ln>
        </p:spPr>
        <p:txBody>
          <a:bodyPr anchor="ctr" anchorCtr="0">
            <a:normAutofit/>
          </a:bodyPr>
          <a:lstStyle>
            <a:lvl1pPr marL="266700" indent="0">
              <a:buNone/>
              <a:defRPr sz="2100">
                <a:solidFill>
                  <a:schemeClr val="bg1"/>
                </a:solidFill>
              </a:defRPr>
            </a:lvl1pPr>
          </a:lstStyle>
          <a:p>
            <a:pPr lvl="0"/>
            <a:r>
              <a:rPr lang="cs-CZ" dirty="0"/>
              <a:t>citace nebo drobný text</a:t>
            </a:r>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jednořádkový nadpis</a:t>
            </a:r>
          </a:p>
        </p:txBody>
      </p:sp>
      <p:sp>
        <p:nvSpPr>
          <p:cNvPr id="3" name="Zástupný symbol pro obsah 2">
            <a:extLst>
              <a:ext uri="{FF2B5EF4-FFF2-40B4-BE49-F238E27FC236}">
                <a16:creationId xmlns:a16="http://schemas.microsoft.com/office/drawing/2014/main" id="{9EB65C06-7458-4B09-87AF-9E8F9E339E28}"/>
              </a:ext>
            </a:extLst>
          </p:cNvPr>
          <p:cNvSpPr>
            <a:spLocks noGrp="1"/>
          </p:cNvSpPr>
          <p:nvPr>
            <p:ph idx="1"/>
          </p:nvPr>
        </p:nvSpPr>
        <p:spPr>
          <a:xfrm>
            <a:off x="838201" y="1678676"/>
            <a:ext cx="7486935" cy="2183094"/>
          </a:xfrm>
        </p:spPr>
        <p:txBody>
          <a:bodyPr/>
          <a:lstStyle>
            <a:lvl1pPr marL="0" indent="0">
              <a:buNone/>
              <a:defRPr/>
            </a:lvl1pPr>
          </a:lstStyle>
          <a:p>
            <a:pPr lvl="0"/>
            <a:r>
              <a:rPr lang="cs-CZ"/>
              <a:t>Upravte styly předlohy textu.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7" name="Zástupný symbol pro text 6">
            <a:extLst>
              <a:ext uri="{FF2B5EF4-FFF2-40B4-BE49-F238E27FC236}">
                <a16:creationId xmlns:a16="http://schemas.microsoft.com/office/drawing/2014/main" id="{A35A8BBC-20BC-4A89-8DEB-027CA02E1403}"/>
              </a:ext>
            </a:extLst>
          </p:cNvPr>
          <p:cNvSpPr>
            <a:spLocks noGrp="1"/>
          </p:cNvSpPr>
          <p:nvPr>
            <p:ph type="body" sz="quarter" idx="14"/>
          </p:nvPr>
        </p:nvSpPr>
        <p:spPr>
          <a:xfrm>
            <a:off x="838200" y="4001974"/>
            <a:ext cx="10593857" cy="2294604"/>
          </a:xfrm>
        </p:spPr>
        <p:txBody>
          <a:bodyPr/>
          <a:lstStyle>
            <a:lvl2pPr marL="342900" indent="0">
              <a:buNone/>
              <a:defRPr/>
            </a:lvl2pPr>
          </a:lstStyle>
          <a:p>
            <a:pPr lvl="0"/>
            <a:r>
              <a:rPr lang="cs-CZ"/>
              <a:t>Upravte styly předlohy textu.</a:t>
            </a:r>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pic>
        <p:nvPicPr>
          <p:cNvPr id="10" name="Obrázek 9">
            <a:extLst>
              <a:ext uri="{FF2B5EF4-FFF2-40B4-BE49-F238E27FC236}">
                <a16:creationId xmlns:a16="http://schemas.microsoft.com/office/drawing/2014/main" id="{A6362E37-B6F4-406F-8C9D-377ECF469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8395" y="1757281"/>
            <a:ext cx="432000" cy="317390"/>
          </a:xfrm>
          <a:prstGeom prst="rect">
            <a:avLst/>
          </a:prstGeom>
        </p:spPr>
      </p:pic>
      <p:pic>
        <p:nvPicPr>
          <p:cNvPr id="20" name="Obrázek 19">
            <a:extLst>
              <a:ext uri="{FF2B5EF4-FFF2-40B4-BE49-F238E27FC236}">
                <a16:creationId xmlns:a16="http://schemas.microsoft.com/office/drawing/2014/main" id="{4762E413-8D66-41C2-9D7A-31C92C752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0832285" y="3451884"/>
            <a:ext cx="432000" cy="317390"/>
          </a:xfrm>
          <a:prstGeom prst="rect">
            <a:avLst/>
          </a:prstGeom>
        </p:spPr>
      </p:pic>
      <p:pic>
        <p:nvPicPr>
          <p:cNvPr id="18" name="Obrázek 17">
            <a:extLst>
              <a:ext uri="{FF2B5EF4-FFF2-40B4-BE49-F238E27FC236}">
                <a16:creationId xmlns:a16="http://schemas.microsoft.com/office/drawing/2014/main" id="{967DBDC2-C2A0-48FF-96EC-074EC24162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98026"/>
            <a:ext cx="12192000" cy="128015"/>
          </a:xfrm>
          <a:prstGeom prst="rect">
            <a:avLst/>
          </a:prstGeom>
        </p:spPr>
      </p:pic>
      <p:pic>
        <p:nvPicPr>
          <p:cNvPr id="16" name="Obrázek 15">
            <a:extLst>
              <a:ext uri="{FF2B5EF4-FFF2-40B4-BE49-F238E27FC236}">
                <a16:creationId xmlns:a16="http://schemas.microsoft.com/office/drawing/2014/main" id="{8FF34EF5-5D0A-400F-B22A-0DC4E98F2F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2556814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adpis dvouřadkový a citace">
    <p:spTree>
      <p:nvGrpSpPr>
        <p:cNvPr id="1" name=""/>
        <p:cNvGrpSpPr/>
        <p:nvPr/>
      </p:nvGrpSpPr>
      <p:grpSpPr>
        <a:xfrm>
          <a:off x="0" y="0"/>
          <a:ext cx="0" cy="0"/>
          <a:chOff x="0" y="0"/>
          <a:chExt cx="0" cy="0"/>
        </a:xfrm>
      </p:grpSpPr>
      <p:sp>
        <p:nvSpPr>
          <p:cNvPr id="14" name="Obdélník 13">
            <a:extLst>
              <a:ext uri="{FF2B5EF4-FFF2-40B4-BE49-F238E27FC236}">
                <a16:creationId xmlns:a16="http://schemas.microsoft.com/office/drawing/2014/main" id="{0E3082C6-27F3-4E0F-A78D-958E911D15E1}"/>
              </a:ext>
            </a:extLst>
          </p:cNvPr>
          <p:cNvSpPr/>
          <p:nvPr userDrawn="1"/>
        </p:nvSpPr>
        <p:spPr>
          <a:xfrm>
            <a:off x="8543497" y="1678634"/>
            <a:ext cx="2880000" cy="2160000"/>
          </a:xfrm>
          <a:prstGeom prst="rect">
            <a:avLst/>
          </a:prstGeom>
          <a:solidFill>
            <a:srgbClr val="AA0546"/>
          </a:solidFill>
          <a:ln>
            <a:solidFill>
              <a:srgbClr val="AA0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AA0546"/>
          </a:solidFill>
          <a:ln>
            <a:solidFill>
              <a:srgbClr val="AA0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4" name="Zástupný symbol pro text 3">
            <a:extLst>
              <a:ext uri="{FF2B5EF4-FFF2-40B4-BE49-F238E27FC236}">
                <a16:creationId xmlns:a16="http://schemas.microsoft.com/office/drawing/2014/main" id="{CD481A2F-9ED0-49D2-8CCC-7E3C31155616}"/>
              </a:ext>
            </a:extLst>
          </p:cNvPr>
          <p:cNvSpPr>
            <a:spLocks noGrp="1"/>
          </p:cNvSpPr>
          <p:nvPr>
            <p:ph type="body" sz="quarter" idx="13" hasCustomPrompt="1"/>
          </p:nvPr>
        </p:nvSpPr>
        <p:spPr>
          <a:xfrm>
            <a:off x="8543497" y="1701770"/>
            <a:ext cx="2880000" cy="2160000"/>
          </a:xfrm>
          <a:noFill/>
          <a:ln>
            <a:noFill/>
          </a:ln>
        </p:spPr>
        <p:txBody>
          <a:bodyPr anchor="ctr" anchorCtr="0">
            <a:normAutofit/>
          </a:bodyPr>
          <a:lstStyle>
            <a:lvl1pPr marL="266700" indent="0">
              <a:buNone/>
              <a:defRPr sz="2100">
                <a:solidFill>
                  <a:schemeClr val="bg1"/>
                </a:solidFill>
              </a:defRPr>
            </a:lvl1pPr>
          </a:lstStyle>
          <a:p>
            <a:pPr lvl="0"/>
            <a:r>
              <a:rPr lang="cs-CZ" dirty="0"/>
              <a:t>citace nebo drobný text</a:t>
            </a:r>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3" name="Zástupný symbol pro obsah 2">
            <a:extLst>
              <a:ext uri="{FF2B5EF4-FFF2-40B4-BE49-F238E27FC236}">
                <a16:creationId xmlns:a16="http://schemas.microsoft.com/office/drawing/2014/main" id="{9EB65C06-7458-4B09-87AF-9E8F9E339E28}"/>
              </a:ext>
            </a:extLst>
          </p:cNvPr>
          <p:cNvSpPr>
            <a:spLocks noGrp="1"/>
          </p:cNvSpPr>
          <p:nvPr>
            <p:ph idx="1"/>
          </p:nvPr>
        </p:nvSpPr>
        <p:spPr>
          <a:xfrm>
            <a:off x="838201" y="1678676"/>
            <a:ext cx="7486935" cy="2183094"/>
          </a:xfrm>
        </p:spPr>
        <p:txBody>
          <a:bodyPr/>
          <a:lstStyle>
            <a:lvl1pPr marL="0" indent="0">
              <a:buNone/>
              <a:defRPr/>
            </a:lvl1pPr>
          </a:lstStyle>
          <a:p>
            <a:pPr lvl="0"/>
            <a:r>
              <a:rPr lang="cs-CZ"/>
              <a:t>Upravte styly předlohy textu.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7" name="Zástupný symbol pro text 6">
            <a:extLst>
              <a:ext uri="{FF2B5EF4-FFF2-40B4-BE49-F238E27FC236}">
                <a16:creationId xmlns:a16="http://schemas.microsoft.com/office/drawing/2014/main" id="{A35A8BBC-20BC-4A89-8DEB-027CA02E1403}"/>
              </a:ext>
            </a:extLst>
          </p:cNvPr>
          <p:cNvSpPr>
            <a:spLocks noGrp="1"/>
          </p:cNvSpPr>
          <p:nvPr>
            <p:ph type="body" sz="quarter" idx="14"/>
          </p:nvPr>
        </p:nvSpPr>
        <p:spPr>
          <a:xfrm>
            <a:off x="838200" y="4001974"/>
            <a:ext cx="10593857" cy="2294604"/>
          </a:xfrm>
        </p:spPr>
        <p:txBody>
          <a:bodyPr/>
          <a:lstStyle>
            <a:lvl2pPr marL="342900" indent="0">
              <a:buNone/>
              <a:defRPr/>
            </a:lvl2pPr>
          </a:lstStyle>
          <a:p>
            <a:pPr lvl="0"/>
            <a:r>
              <a:rPr lang="cs-CZ"/>
              <a:t>Upravte styly předlohy textu.</a:t>
            </a:r>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pic>
        <p:nvPicPr>
          <p:cNvPr id="10" name="Obrázek 9">
            <a:extLst>
              <a:ext uri="{FF2B5EF4-FFF2-40B4-BE49-F238E27FC236}">
                <a16:creationId xmlns:a16="http://schemas.microsoft.com/office/drawing/2014/main" id="{A6362E37-B6F4-406F-8C9D-377ECF469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8395" y="1757281"/>
            <a:ext cx="432000" cy="317390"/>
          </a:xfrm>
          <a:prstGeom prst="rect">
            <a:avLst/>
          </a:prstGeom>
        </p:spPr>
      </p:pic>
      <p:pic>
        <p:nvPicPr>
          <p:cNvPr id="20" name="Obrázek 19">
            <a:extLst>
              <a:ext uri="{FF2B5EF4-FFF2-40B4-BE49-F238E27FC236}">
                <a16:creationId xmlns:a16="http://schemas.microsoft.com/office/drawing/2014/main" id="{4762E413-8D66-41C2-9D7A-31C92C752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0832285" y="3451884"/>
            <a:ext cx="432000" cy="317390"/>
          </a:xfrm>
          <a:prstGeom prst="rect">
            <a:avLst/>
          </a:prstGeom>
        </p:spPr>
      </p:pic>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pic>
        <p:nvPicPr>
          <p:cNvPr id="18" name="Obrázek 17">
            <a:extLst>
              <a:ext uri="{FF2B5EF4-FFF2-40B4-BE49-F238E27FC236}">
                <a16:creationId xmlns:a16="http://schemas.microsoft.com/office/drawing/2014/main" id="{634CB48D-27BF-4C98-B73B-22777D99E2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98026"/>
            <a:ext cx="12192000" cy="128015"/>
          </a:xfrm>
          <a:prstGeom prst="rect">
            <a:avLst/>
          </a:prstGeom>
        </p:spPr>
      </p:pic>
      <p:pic>
        <p:nvPicPr>
          <p:cNvPr id="16" name="Obrázek 15">
            <a:extLst>
              <a:ext uri="{FF2B5EF4-FFF2-40B4-BE49-F238E27FC236}">
                <a16:creationId xmlns:a16="http://schemas.microsoft.com/office/drawing/2014/main" id="{C1BBAB13-6AEB-4067-8E0A-6501BEE4AA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3441235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adpis dvouřadkový , text a obrázek">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AA0546"/>
          </a:solidFill>
          <a:ln>
            <a:solidFill>
              <a:srgbClr val="AA0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3" name="Zástupný symbol pro obsah 2">
            <a:extLst>
              <a:ext uri="{FF2B5EF4-FFF2-40B4-BE49-F238E27FC236}">
                <a16:creationId xmlns:a16="http://schemas.microsoft.com/office/drawing/2014/main" id="{9EB65C06-7458-4B09-87AF-9E8F9E339E28}"/>
              </a:ext>
            </a:extLst>
          </p:cNvPr>
          <p:cNvSpPr>
            <a:spLocks noGrp="1"/>
          </p:cNvSpPr>
          <p:nvPr>
            <p:ph idx="1"/>
          </p:nvPr>
        </p:nvSpPr>
        <p:spPr>
          <a:xfrm>
            <a:off x="838201" y="1678675"/>
            <a:ext cx="4753752" cy="4617902"/>
          </a:xfrm>
        </p:spPr>
        <p:txBody>
          <a:bodyPr/>
          <a:lstStyle>
            <a:lvl1pPr marL="0" indent="0">
              <a:buNone/>
              <a:defRPr/>
            </a:lvl1pPr>
          </a:lstStyle>
          <a:p>
            <a:pPr lvl="0"/>
            <a:r>
              <a:rPr lang="cs-CZ"/>
              <a:t>Upravte styly předlohy textu.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7" name="Zástupný symbol pro text 6">
            <a:extLst>
              <a:ext uri="{FF2B5EF4-FFF2-40B4-BE49-F238E27FC236}">
                <a16:creationId xmlns:a16="http://schemas.microsoft.com/office/drawing/2014/main" id="{A35A8BBC-20BC-4A89-8DEB-027CA02E1403}"/>
              </a:ext>
            </a:extLst>
          </p:cNvPr>
          <p:cNvSpPr>
            <a:spLocks noGrp="1"/>
          </p:cNvSpPr>
          <p:nvPr>
            <p:ph type="body" sz="quarter" idx="14" hasCustomPrompt="1"/>
          </p:nvPr>
        </p:nvSpPr>
        <p:spPr>
          <a:xfrm>
            <a:off x="5804848" y="5845249"/>
            <a:ext cx="5627208" cy="451329"/>
          </a:xfrm>
        </p:spPr>
        <p:txBody>
          <a:bodyPr>
            <a:normAutofit/>
          </a:bodyPr>
          <a:lstStyle>
            <a:lvl1pPr marL="0" indent="0">
              <a:buNone/>
              <a:defRPr sz="1600"/>
            </a:lvl1pPr>
            <a:lvl2pPr marL="342900" indent="0">
              <a:buNone/>
              <a:defRPr/>
            </a:lvl2pPr>
          </a:lstStyle>
          <a:p>
            <a:pPr lvl="0"/>
            <a:r>
              <a:rPr lang="cs-CZ" dirty="0"/>
              <a:t>Popis obrázku</a:t>
            </a:r>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sp>
        <p:nvSpPr>
          <p:cNvPr id="5" name="Zástupný symbol obrázku 4">
            <a:extLst>
              <a:ext uri="{FF2B5EF4-FFF2-40B4-BE49-F238E27FC236}">
                <a16:creationId xmlns:a16="http://schemas.microsoft.com/office/drawing/2014/main" id="{FB267E21-4D34-405D-8160-E08510993582}"/>
              </a:ext>
            </a:extLst>
          </p:cNvPr>
          <p:cNvSpPr>
            <a:spLocks noGrp="1"/>
          </p:cNvSpPr>
          <p:nvPr>
            <p:ph type="pic" sz="quarter" idx="17"/>
          </p:nvPr>
        </p:nvSpPr>
        <p:spPr>
          <a:xfrm>
            <a:off x="5803901" y="1677988"/>
            <a:ext cx="5628217" cy="4063947"/>
          </a:xfrm>
        </p:spPr>
        <p:txBody>
          <a:bodyPr/>
          <a:lstStyle>
            <a:lvl1pPr marL="0" indent="0">
              <a:buNone/>
              <a:defRPr/>
            </a:lvl1pPr>
          </a:lstStyle>
          <a:p>
            <a:r>
              <a:rPr lang="cs-CZ"/>
              <a:t>Kliknutím na ikonu přidáte obrázek.</a:t>
            </a:r>
            <a:endParaRPr lang="cs-CZ" dirty="0"/>
          </a:p>
        </p:txBody>
      </p:sp>
      <p:pic>
        <p:nvPicPr>
          <p:cNvPr id="12" name="Obrázek 11">
            <a:extLst>
              <a:ext uri="{FF2B5EF4-FFF2-40B4-BE49-F238E27FC236}">
                <a16:creationId xmlns:a16="http://schemas.microsoft.com/office/drawing/2014/main" id="{337D05D1-77FF-4841-AC4B-E8F5100A6B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8026"/>
            <a:ext cx="12192000" cy="128015"/>
          </a:xfrm>
          <a:prstGeom prst="rect">
            <a:avLst/>
          </a:prstGeom>
        </p:spPr>
      </p:pic>
      <p:pic>
        <p:nvPicPr>
          <p:cNvPr id="13" name="Obrázek 12">
            <a:extLst>
              <a:ext uri="{FF2B5EF4-FFF2-40B4-BE49-F238E27FC236}">
                <a16:creationId xmlns:a16="http://schemas.microsoft.com/office/drawing/2014/main" id="{93085764-FB95-44CC-ABF4-4D0F69B7C9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3763782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dpis dvouřadkový a tři obrázky">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AA0546"/>
          </a:solidFill>
          <a:ln>
            <a:solidFill>
              <a:srgbClr val="AA0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sp>
        <p:nvSpPr>
          <p:cNvPr id="5" name="Zástupný symbol obrázku 4">
            <a:extLst>
              <a:ext uri="{FF2B5EF4-FFF2-40B4-BE49-F238E27FC236}">
                <a16:creationId xmlns:a16="http://schemas.microsoft.com/office/drawing/2014/main" id="{FB267E21-4D34-405D-8160-E08510993582}"/>
              </a:ext>
            </a:extLst>
          </p:cNvPr>
          <p:cNvSpPr>
            <a:spLocks noGrp="1"/>
          </p:cNvSpPr>
          <p:nvPr>
            <p:ph type="pic" sz="quarter" idx="17"/>
          </p:nvPr>
        </p:nvSpPr>
        <p:spPr>
          <a:xfrm>
            <a:off x="739921" y="1752144"/>
            <a:ext cx="3408000" cy="2412000"/>
          </a:xfrm>
        </p:spPr>
        <p:txBody>
          <a:bodyPr/>
          <a:lstStyle>
            <a:lvl1pPr marL="0" indent="0">
              <a:buNone/>
              <a:defRPr/>
            </a:lvl1pPr>
          </a:lstStyle>
          <a:p>
            <a:r>
              <a:rPr lang="cs-CZ"/>
              <a:t>Kliknutím na ikonu přidáte obrázek.</a:t>
            </a:r>
            <a:endParaRPr lang="cs-CZ" dirty="0"/>
          </a:p>
        </p:txBody>
      </p:sp>
      <p:sp>
        <p:nvSpPr>
          <p:cNvPr id="12" name="Zástupný symbol obrázku 4">
            <a:extLst>
              <a:ext uri="{FF2B5EF4-FFF2-40B4-BE49-F238E27FC236}">
                <a16:creationId xmlns:a16="http://schemas.microsoft.com/office/drawing/2014/main" id="{D8B971FF-A85B-47DA-8BFA-B06608B89126}"/>
              </a:ext>
            </a:extLst>
          </p:cNvPr>
          <p:cNvSpPr>
            <a:spLocks noGrp="1"/>
          </p:cNvSpPr>
          <p:nvPr>
            <p:ph type="pic" sz="quarter" idx="18"/>
          </p:nvPr>
        </p:nvSpPr>
        <p:spPr>
          <a:xfrm>
            <a:off x="7970289" y="1752144"/>
            <a:ext cx="3408000" cy="2412000"/>
          </a:xfrm>
        </p:spPr>
        <p:txBody>
          <a:bodyPr/>
          <a:lstStyle>
            <a:lvl1pPr marL="0" indent="0">
              <a:buNone/>
              <a:defRPr/>
            </a:lvl1pPr>
          </a:lstStyle>
          <a:p>
            <a:r>
              <a:rPr lang="cs-CZ"/>
              <a:t>Kliknutím na ikonu přidáte obrázek.</a:t>
            </a:r>
            <a:endParaRPr lang="cs-CZ" dirty="0"/>
          </a:p>
        </p:txBody>
      </p:sp>
      <p:sp>
        <p:nvSpPr>
          <p:cNvPr id="13" name="Zástupný symbol obrázku 4">
            <a:extLst>
              <a:ext uri="{FF2B5EF4-FFF2-40B4-BE49-F238E27FC236}">
                <a16:creationId xmlns:a16="http://schemas.microsoft.com/office/drawing/2014/main" id="{ACBDDBB8-5CD5-4978-AD19-CD6573CF53C6}"/>
              </a:ext>
            </a:extLst>
          </p:cNvPr>
          <p:cNvSpPr>
            <a:spLocks noGrp="1"/>
          </p:cNvSpPr>
          <p:nvPr>
            <p:ph type="pic" sz="quarter" idx="19"/>
          </p:nvPr>
        </p:nvSpPr>
        <p:spPr>
          <a:xfrm>
            <a:off x="4355105" y="1752144"/>
            <a:ext cx="3408000" cy="2412000"/>
          </a:xfrm>
        </p:spPr>
        <p:txBody>
          <a:bodyPr/>
          <a:lstStyle>
            <a:lvl1pPr marL="0" indent="0">
              <a:buNone/>
              <a:defRPr/>
            </a:lvl1pPr>
          </a:lstStyle>
          <a:p>
            <a:r>
              <a:rPr lang="cs-CZ"/>
              <a:t>Kliknutím na ikonu přidáte obrázek.</a:t>
            </a:r>
            <a:endParaRPr lang="cs-CZ" dirty="0"/>
          </a:p>
        </p:txBody>
      </p:sp>
      <p:sp>
        <p:nvSpPr>
          <p:cNvPr id="4" name="Zástupný symbol pro text 3">
            <a:extLst>
              <a:ext uri="{FF2B5EF4-FFF2-40B4-BE49-F238E27FC236}">
                <a16:creationId xmlns:a16="http://schemas.microsoft.com/office/drawing/2014/main" id="{8FEF2F59-3EE8-4600-99BC-5C4F53973824}"/>
              </a:ext>
            </a:extLst>
          </p:cNvPr>
          <p:cNvSpPr>
            <a:spLocks noGrp="1"/>
          </p:cNvSpPr>
          <p:nvPr>
            <p:ph type="body" sz="quarter" idx="20" hasCustomPrompt="1"/>
          </p:nvPr>
        </p:nvSpPr>
        <p:spPr>
          <a:xfrm>
            <a:off x="740834" y="4313239"/>
            <a:ext cx="3407833" cy="1867566"/>
          </a:xfrm>
        </p:spPr>
        <p:txBody>
          <a:bodyPr/>
          <a:lstStyle>
            <a:lvl1pPr marL="0" indent="0">
              <a:buNone/>
              <a:defRPr/>
            </a:lvl1pPr>
          </a:lstStyle>
          <a:p>
            <a:pPr lvl="0"/>
            <a:r>
              <a:rPr lang="cs-CZ" dirty="0"/>
              <a:t>První text</a:t>
            </a:r>
          </a:p>
        </p:txBody>
      </p:sp>
      <p:sp>
        <p:nvSpPr>
          <p:cNvPr id="18" name="Zástupný symbol pro text 3">
            <a:extLst>
              <a:ext uri="{FF2B5EF4-FFF2-40B4-BE49-F238E27FC236}">
                <a16:creationId xmlns:a16="http://schemas.microsoft.com/office/drawing/2014/main" id="{452B7608-4F61-44E9-905F-EE70505C300F}"/>
              </a:ext>
            </a:extLst>
          </p:cNvPr>
          <p:cNvSpPr>
            <a:spLocks noGrp="1"/>
          </p:cNvSpPr>
          <p:nvPr>
            <p:ph type="body" sz="quarter" idx="21" hasCustomPrompt="1"/>
          </p:nvPr>
        </p:nvSpPr>
        <p:spPr>
          <a:xfrm>
            <a:off x="4355106" y="4312635"/>
            <a:ext cx="3407833" cy="1868170"/>
          </a:xfrm>
        </p:spPr>
        <p:txBody>
          <a:bodyPr/>
          <a:lstStyle>
            <a:lvl1pPr marL="0" indent="0">
              <a:buNone/>
              <a:defRPr/>
            </a:lvl1pPr>
          </a:lstStyle>
          <a:p>
            <a:pPr lvl="0"/>
            <a:r>
              <a:rPr lang="cs-CZ" dirty="0"/>
              <a:t>Druhý text</a:t>
            </a:r>
          </a:p>
        </p:txBody>
      </p:sp>
      <p:sp>
        <p:nvSpPr>
          <p:cNvPr id="20" name="Zástupný symbol pro text 3">
            <a:extLst>
              <a:ext uri="{FF2B5EF4-FFF2-40B4-BE49-F238E27FC236}">
                <a16:creationId xmlns:a16="http://schemas.microsoft.com/office/drawing/2014/main" id="{A9694961-1D4B-4475-9E48-A42C702077D8}"/>
              </a:ext>
            </a:extLst>
          </p:cNvPr>
          <p:cNvSpPr>
            <a:spLocks noGrp="1"/>
          </p:cNvSpPr>
          <p:nvPr>
            <p:ph type="body" sz="quarter" idx="22" hasCustomPrompt="1"/>
          </p:nvPr>
        </p:nvSpPr>
        <p:spPr>
          <a:xfrm>
            <a:off x="7970457" y="4312634"/>
            <a:ext cx="3407833" cy="1868170"/>
          </a:xfrm>
        </p:spPr>
        <p:txBody>
          <a:bodyPr/>
          <a:lstStyle>
            <a:lvl1pPr marL="0" indent="0">
              <a:buNone/>
              <a:defRPr/>
            </a:lvl1pPr>
          </a:lstStyle>
          <a:p>
            <a:pPr lvl="0"/>
            <a:r>
              <a:rPr lang="cs-CZ" dirty="0"/>
              <a:t>Třetí text</a:t>
            </a:r>
          </a:p>
        </p:txBody>
      </p:sp>
      <p:cxnSp>
        <p:nvCxnSpPr>
          <p:cNvPr id="10" name="Přímá spojnice 9">
            <a:extLst>
              <a:ext uri="{FF2B5EF4-FFF2-40B4-BE49-F238E27FC236}">
                <a16:creationId xmlns:a16="http://schemas.microsoft.com/office/drawing/2014/main" id="{171D9D79-92EA-4B0D-8D70-6BE34D85F006}"/>
              </a:ext>
            </a:extLst>
          </p:cNvPr>
          <p:cNvCxnSpPr/>
          <p:nvPr userDrawn="1"/>
        </p:nvCxnSpPr>
        <p:spPr>
          <a:xfrm>
            <a:off x="4264119" y="4312633"/>
            <a:ext cx="0" cy="1836000"/>
          </a:xfrm>
          <a:prstGeom prst="line">
            <a:avLst/>
          </a:prstGeom>
          <a:ln w="12700">
            <a:solidFill>
              <a:srgbClr val="AA0546"/>
            </a:solidFill>
          </a:ln>
        </p:spPr>
        <p:style>
          <a:lnRef idx="1">
            <a:schemeClr val="accent1"/>
          </a:lnRef>
          <a:fillRef idx="0">
            <a:schemeClr val="accent1"/>
          </a:fillRef>
          <a:effectRef idx="0">
            <a:schemeClr val="accent1"/>
          </a:effectRef>
          <a:fontRef idx="minor">
            <a:schemeClr val="tx1"/>
          </a:fontRef>
        </p:style>
      </p:cxnSp>
      <p:cxnSp>
        <p:nvCxnSpPr>
          <p:cNvPr id="21" name="Přímá spojnice 20">
            <a:extLst>
              <a:ext uri="{FF2B5EF4-FFF2-40B4-BE49-F238E27FC236}">
                <a16:creationId xmlns:a16="http://schemas.microsoft.com/office/drawing/2014/main" id="{9EC8B389-96FC-47B0-8D2E-ED3E56AECA9E}"/>
              </a:ext>
            </a:extLst>
          </p:cNvPr>
          <p:cNvCxnSpPr/>
          <p:nvPr userDrawn="1"/>
        </p:nvCxnSpPr>
        <p:spPr>
          <a:xfrm>
            <a:off x="7861105" y="4344804"/>
            <a:ext cx="0" cy="1836000"/>
          </a:xfrm>
          <a:prstGeom prst="line">
            <a:avLst/>
          </a:prstGeom>
          <a:ln w="12700">
            <a:solidFill>
              <a:srgbClr val="AA0546"/>
            </a:solidFill>
          </a:ln>
        </p:spPr>
        <p:style>
          <a:lnRef idx="1">
            <a:schemeClr val="accent1"/>
          </a:lnRef>
          <a:fillRef idx="0">
            <a:schemeClr val="accent1"/>
          </a:fillRef>
          <a:effectRef idx="0">
            <a:schemeClr val="accent1"/>
          </a:effectRef>
          <a:fontRef idx="minor">
            <a:schemeClr val="tx1"/>
          </a:fontRef>
        </p:style>
      </p:cxnSp>
      <p:pic>
        <p:nvPicPr>
          <p:cNvPr id="22" name="Obrázek 21">
            <a:extLst>
              <a:ext uri="{FF2B5EF4-FFF2-40B4-BE49-F238E27FC236}">
                <a16:creationId xmlns:a16="http://schemas.microsoft.com/office/drawing/2014/main" id="{02574802-160B-41E7-B44F-65B82016F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8026"/>
            <a:ext cx="12192000" cy="128015"/>
          </a:xfrm>
          <a:prstGeom prst="rect">
            <a:avLst/>
          </a:prstGeom>
        </p:spPr>
      </p:pic>
      <p:pic>
        <p:nvPicPr>
          <p:cNvPr id="23" name="Obrázek 22">
            <a:extLst>
              <a:ext uri="{FF2B5EF4-FFF2-40B4-BE49-F238E27FC236}">
                <a16:creationId xmlns:a16="http://schemas.microsoft.com/office/drawing/2014/main" id="{BDF3B21D-DCC9-4DD4-86E3-87936E3081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2305018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adpis dvouřadkový a graf">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AA0546"/>
          </a:solidFill>
          <a:ln>
            <a:solidFill>
              <a:srgbClr val="AA0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sp>
        <p:nvSpPr>
          <p:cNvPr id="3" name="Zástupný symbol pro graf 2">
            <a:extLst>
              <a:ext uri="{FF2B5EF4-FFF2-40B4-BE49-F238E27FC236}">
                <a16:creationId xmlns:a16="http://schemas.microsoft.com/office/drawing/2014/main" id="{39625EF4-0D99-4573-ABCD-83E81C13C3A5}"/>
              </a:ext>
            </a:extLst>
          </p:cNvPr>
          <p:cNvSpPr>
            <a:spLocks noGrp="1"/>
          </p:cNvSpPr>
          <p:nvPr>
            <p:ph type="chart" sz="quarter" idx="17"/>
          </p:nvPr>
        </p:nvSpPr>
        <p:spPr>
          <a:xfrm>
            <a:off x="759885" y="1684338"/>
            <a:ext cx="10672233" cy="4605337"/>
          </a:xfrm>
        </p:spPr>
        <p:txBody>
          <a:bodyPr/>
          <a:lstStyle>
            <a:lvl1pPr marL="0" indent="0">
              <a:buNone/>
              <a:defRPr/>
            </a:lvl1pPr>
          </a:lstStyle>
          <a:p>
            <a:r>
              <a:rPr lang="cs-CZ"/>
              <a:t>Kliknutím na ikonu přidáte graf.</a:t>
            </a:r>
            <a:endParaRPr lang="cs-CZ" dirty="0"/>
          </a:p>
        </p:txBody>
      </p:sp>
      <p:pic>
        <p:nvPicPr>
          <p:cNvPr id="10" name="Obrázek 9">
            <a:extLst>
              <a:ext uri="{FF2B5EF4-FFF2-40B4-BE49-F238E27FC236}">
                <a16:creationId xmlns:a16="http://schemas.microsoft.com/office/drawing/2014/main" id="{49FCC376-89EF-4AB3-B38F-5B87B4988E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8026"/>
            <a:ext cx="12192000" cy="128015"/>
          </a:xfrm>
          <a:prstGeom prst="rect">
            <a:avLst/>
          </a:prstGeom>
        </p:spPr>
      </p:pic>
      <p:pic>
        <p:nvPicPr>
          <p:cNvPr id="12" name="Obrázek 11">
            <a:extLst>
              <a:ext uri="{FF2B5EF4-FFF2-40B4-BE49-F238E27FC236}">
                <a16:creationId xmlns:a16="http://schemas.microsoft.com/office/drawing/2014/main" id="{83A543D0-E8AA-47E2-A95C-E756EF2368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161306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jednořadkový a obsah">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008276"/>
          </a:solidFill>
          <a:ln>
            <a:solidFill>
              <a:srgbClr val="008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jednořádkový nadpis</a:t>
            </a:r>
          </a:p>
        </p:txBody>
      </p:sp>
      <p:sp>
        <p:nvSpPr>
          <p:cNvPr id="3" name="Zástupný symbol pro obsah 2">
            <a:extLst>
              <a:ext uri="{FF2B5EF4-FFF2-40B4-BE49-F238E27FC236}">
                <a16:creationId xmlns:a16="http://schemas.microsoft.com/office/drawing/2014/main" id="{9EB65C06-7458-4B09-87AF-9E8F9E339E28}"/>
              </a:ext>
            </a:extLst>
          </p:cNvPr>
          <p:cNvSpPr>
            <a:spLocks noGrp="1"/>
          </p:cNvSpPr>
          <p:nvPr>
            <p:ph idx="1"/>
          </p:nvPr>
        </p:nvSpPr>
        <p:spPr>
          <a:xfrm>
            <a:off x="838201" y="1678676"/>
            <a:ext cx="10593855" cy="4439706"/>
          </a:xfrm>
        </p:spPr>
        <p:txBody>
          <a:bodyPr/>
          <a:lstStyle>
            <a:lvl1pPr marL="0" indent="0">
              <a:buNone/>
              <a:defRPr/>
            </a:lvl1pPr>
          </a:lstStyle>
          <a:p>
            <a:pPr lvl="0"/>
            <a:r>
              <a:rPr lang="cs-CZ"/>
              <a:t>Upravte styly předlohy textu.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pic>
        <p:nvPicPr>
          <p:cNvPr id="16" name="Obrázek 15">
            <a:extLst>
              <a:ext uri="{FF2B5EF4-FFF2-40B4-BE49-F238E27FC236}">
                <a16:creationId xmlns:a16="http://schemas.microsoft.com/office/drawing/2014/main" id="{E99A084F-AC47-4B73-B5F9-CCA9E4D87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 y="1398026"/>
            <a:ext cx="12191913" cy="128015"/>
          </a:xfrm>
          <a:prstGeom prst="rect">
            <a:avLst/>
          </a:prstGeom>
        </p:spPr>
      </p:pic>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pic>
        <p:nvPicPr>
          <p:cNvPr id="17" name="Obrázek 16">
            <a:extLst>
              <a:ext uri="{FF2B5EF4-FFF2-40B4-BE49-F238E27FC236}">
                <a16:creationId xmlns:a16="http://schemas.microsoft.com/office/drawing/2014/main" id="{C8A78607-7E5D-4949-B270-A553FDC261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4190874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adpis dvouřadkový a tabulka">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AA0546"/>
          </a:solidFill>
          <a:ln>
            <a:solidFill>
              <a:srgbClr val="AA0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sp>
        <p:nvSpPr>
          <p:cNvPr id="3" name="Zástupný symbol pro tabulku 2">
            <a:extLst>
              <a:ext uri="{FF2B5EF4-FFF2-40B4-BE49-F238E27FC236}">
                <a16:creationId xmlns:a16="http://schemas.microsoft.com/office/drawing/2014/main" id="{243075CB-445F-451D-B78F-591C98050237}"/>
              </a:ext>
            </a:extLst>
          </p:cNvPr>
          <p:cNvSpPr>
            <a:spLocks noGrp="1"/>
          </p:cNvSpPr>
          <p:nvPr>
            <p:ph type="tbl" sz="quarter" idx="17"/>
          </p:nvPr>
        </p:nvSpPr>
        <p:spPr>
          <a:xfrm>
            <a:off x="3753852" y="1744663"/>
            <a:ext cx="7678265" cy="3841144"/>
          </a:xfrm>
        </p:spPr>
        <p:txBody>
          <a:bodyPr>
            <a:normAutofit/>
          </a:bodyPr>
          <a:lstStyle>
            <a:lvl1pPr marL="0" indent="0">
              <a:buNone/>
              <a:defRPr sz="2000" b="1"/>
            </a:lvl1pPr>
          </a:lstStyle>
          <a:p>
            <a:r>
              <a:rPr lang="cs-CZ"/>
              <a:t>Kliknutím na ikonu přidáte tabulku.</a:t>
            </a:r>
            <a:endParaRPr lang="cs-CZ" dirty="0"/>
          </a:p>
        </p:txBody>
      </p:sp>
      <p:sp>
        <p:nvSpPr>
          <p:cNvPr id="5" name="Zástupný symbol pro text 4">
            <a:extLst>
              <a:ext uri="{FF2B5EF4-FFF2-40B4-BE49-F238E27FC236}">
                <a16:creationId xmlns:a16="http://schemas.microsoft.com/office/drawing/2014/main" id="{841296A6-9ACC-42C7-B6BE-AB8D41837E1B}"/>
              </a:ext>
            </a:extLst>
          </p:cNvPr>
          <p:cNvSpPr>
            <a:spLocks noGrp="1"/>
          </p:cNvSpPr>
          <p:nvPr>
            <p:ph type="body" sz="quarter" idx="18" hasCustomPrompt="1"/>
          </p:nvPr>
        </p:nvSpPr>
        <p:spPr>
          <a:xfrm>
            <a:off x="759885" y="5690937"/>
            <a:ext cx="10672233" cy="598738"/>
          </a:xfrm>
        </p:spPr>
        <p:txBody>
          <a:bodyPr>
            <a:normAutofit/>
          </a:bodyPr>
          <a:lstStyle>
            <a:lvl1pPr marL="0" indent="0">
              <a:buNone/>
              <a:defRPr sz="1800"/>
            </a:lvl1pPr>
            <a:lvl2pPr marL="342900" indent="0">
              <a:buNone/>
              <a:defRPr/>
            </a:lvl2pPr>
          </a:lstStyle>
          <a:p>
            <a:pPr lvl="0"/>
            <a:r>
              <a:rPr lang="cs-CZ" dirty="0"/>
              <a:t>Popis tabulky</a:t>
            </a:r>
          </a:p>
        </p:txBody>
      </p:sp>
      <p:pic>
        <p:nvPicPr>
          <p:cNvPr id="12" name="Obrázek 11">
            <a:extLst>
              <a:ext uri="{FF2B5EF4-FFF2-40B4-BE49-F238E27FC236}">
                <a16:creationId xmlns:a16="http://schemas.microsoft.com/office/drawing/2014/main" id="{74357317-9D4D-4B3C-A1A8-4D54CD7B61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8026"/>
            <a:ext cx="12192000" cy="128015"/>
          </a:xfrm>
          <a:prstGeom prst="rect">
            <a:avLst/>
          </a:prstGeom>
        </p:spPr>
      </p:pic>
      <p:pic>
        <p:nvPicPr>
          <p:cNvPr id="13" name="Obrázek 12">
            <a:extLst>
              <a:ext uri="{FF2B5EF4-FFF2-40B4-BE49-F238E27FC236}">
                <a16:creationId xmlns:a16="http://schemas.microsoft.com/office/drawing/2014/main" id="{2CCA1DEE-190F-4C34-A7D7-54DD5D04A1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1204032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Předělová strana vínová">
    <p:spTree>
      <p:nvGrpSpPr>
        <p:cNvPr id="1" name=""/>
        <p:cNvGrpSpPr/>
        <p:nvPr/>
      </p:nvGrpSpPr>
      <p:grpSpPr>
        <a:xfrm>
          <a:off x="0" y="0"/>
          <a:ext cx="0" cy="0"/>
          <a:chOff x="0" y="0"/>
          <a:chExt cx="0" cy="0"/>
        </a:xfrm>
      </p:grpSpPr>
      <p:sp>
        <p:nvSpPr>
          <p:cNvPr id="4" name="Zástupný symbol obrázku 3">
            <a:extLst>
              <a:ext uri="{FF2B5EF4-FFF2-40B4-BE49-F238E27FC236}">
                <a16:creationId xmlns:a16="http://schemas.microsoft.com/office/drawing/2014/main" id="{3717BE62-0014-45B7-9D82-70BD03605747}"/>
              </a:ext>
            </a:extLst>
          </p:cNvPr>
          <p:cNvSpPr>
            <a:spLocks noGrp="1"/>
          </p:cNvSpPr>
          <p:nvPr>
            <p:ph type="pic" sz="quarter" idx="16"/>
          </p:nvPr>
        </p:nvSpPr>
        <p:spPr>
          <a:xfrm>
            <a:off x="0" y="0"/>
            <a:ext cx="12192000" cy="6858000"/>
          </a:xfrm>
        </p:spPr>
        <p:txBody>
          <a:bodyPr anchor="ctr" anchorCtr="0"/>
          <a:lstStyle>
            <a:lvl1pPr marL="0" indent="0">
              <a:buNone/>
              <a:defRPr/>
            </a:lvl1pPr>
          </a:lstStyle>
          <a:p>
            <a:r>
              <a:rPr lang="cs-CZ"/>
              <a:t>Kliknutím na ikonu přidáte obrázek.</a:t>
            </a:r>
            <a:endParaRPr lang="cs-CZ" dirty="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1"/>
            <a:ext cx="12192000" cy="1913020"/>
          </a:xfrm>
        </p:spPr>
        <p:txBody>
          <a:bodyPr/>
          <a:lstStyle>
            <a:lvl1pPr>
              <a:defRPr>
                <a:solidFill>
                  <a:schemeClr val="bg1"/>
                </a:solidFill>
              </a:defRPr>
            </a:lvl1pPr>
          </a:lstStyle>
          <a:p>
            <a:r>
              <a:rPr lang="cs-CZ" dirty="0"/>
              <a:t>nadpis předělové strany</a:t>
            </a:r>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22157" y="4596064"/>
            <a:ext cx="11369843" cy="1648325"/>
          </a:xfrm>
          <a:solidFill>
            <a:srgbClr val="AA0546">
              <a:alpha val="80000"/>
            </a:srgbClr>
          </a:solidFill>
          <a:ln>
            <a:solidFill>
              <a:srgbClr val="AA0546"/>
            </a:solidFill>
          </a:ln>
        </p:spPr>
        <p:txBody>
          <a:bodyPr>
            <a:normAutofit/>
          </a:bodyPr>
          <a:lstStyle>
            <a:lvl1pPr marL="0" indent="0">
              <a:buNone/>
              <a:defRPr sz="2400">
                <a:solidFill>
                  <a:schemeClr val="bg1"/>
                </a:solidFill>
              </a:defRPr>
            </a:lvl1pPr>
          </a:lstStyle>
          <a:p>
            <a:pPr lvl="0"/>
            <a:r>
              <a:rPr lang="cs-CZ" dirty="0"/>
              <a:t>text předělové strany</a:t>
            </a:r>
          </a:p>
        </p:txBody>
      </p:sp>
    </p:spTree>
    <p:extLst>
      <p:ext uri="{BB962C8B-B14F-4D97-AF65-F5344CB8AC3E}">
        <p14:creationId xmlns:p14="http://schemas.microsoft.com/office/powerpoint/2010/main" val="3016582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3/4/2025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82723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3/4/2025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9603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dvouřádkový">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008276"/>
          </a:solidFill>
          <a:ln>
            <a:solidFill>
              <a:srgbClr val="008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pic>
        <p:nvPicPr>
          <p:cNvPr id="10" name="Obrázek 9">
            <a:extLst>
              <a:ext uri="{FF2B5EF4-FFF2-40B4-BE49-F238E27FC236}">
                <a16:creationId xmlns:a16="http://schemas.microsoft.com/office/drawing/2014/main" id="{7A915072-897B-4804-B9BD-4FD362EC66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 y="1398026"/>
            <a:ext cx="12191913" cy="128015"/>
          </a:xfrm>
          <a:prstGeom prst="rect">
            <a:avLst/>
          </a:prstGeom>
        </p:spPr>
      </p:pic>
      <p:pic>
        <p:nvPicPr>
          <p:cNvPr id="12" name="Obrázek 11">
            <a:extLst>
              <a:ext uri="{FF2B5EF4-FFF2-40B4-BE49-F238E27FC236}">
                <a16:creationId xmlns:a16="http://schemas.microsoft.com/office/drawing/2014/main" id="{BB45C629-7A24-45BB-B3BA-D965F55DDB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
        <p:nvSpPr>
          <p:cNvPr id="13" name="Zástupný symbol pro obsah 2">
            <a:extLst>
              <a:ext uri="{FF2B5EF4-FFF2-40B4-BE49-F238E27FC236}">
                <a16:creationId xmlns:a16="http://schemas.microsoft.com/office/drawing/2014/main" id="{37317AD2-CAA6-4712-830D-01B7F4AA86A1}"/>
              </a:ext>
            </a:extLst>
          </p:cNvPr>
          <p:cNvSpPr>
            <a:spLocks noGrp="1"/>
          </p:cNvSpPr>
          <p:nvPr>
            <p:ph idx="1"/>
          </p:nvPr>
        </p:nvSpPr>
        <p:spPr>
          <a:xfrm>
            <a:off x="838201" y="1678676"/>
            <a:ext cx="10593855" cy="4439706"/>
          </a:xfrm>
        </p:spPr>
        <p:txBody>
          <a:bodyPr/>
          <a:lstStyle>
            <a:lvl1pPr marL="0" indent="0">
              <a:buNone/>
              <a:defRPr/>
            </a:lvl1pPr>
          </a:lstStyle>
          <a:p>
            <a:pPr lvl="0"/>
            <a:r>
              <a:rPr lang="cs-CZ"/>
              <a:t>Upravte styly předlohy textu.</a:t>
            </a:r>
          </a:p>
        </p:txBody>
      </p:sp>
    </p:spTree>
    <p:extLst>
      <p:ext uri="{BB962C8B-B14F-4D97-AF65-F5344CB8AC3E}">
        <p14:creationId xmlns:p14="http://schemas.microsoft.com/office/powerpoint/2010/main" val="405260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jednořadkový a citace">
    <p:spTree>
      <p:nvGrpSpPr>
        <p:cNvPr id="1" name=""/>
        <p:cNvGrpSpPr/>
        <p:nvPr/>
      </p:nvGrpSpPr>
      <p:grpSpPr>
        <a:xfrm>
          <a:off x="0" y="0"/>
          <a:ext cx="0" cy="0"/>
          <a:chOff x="0" y="0"/>
          <a:chExt cx="0" cy="0"/>
        </a:xfrm>
      </p:grpSpPr>
      <p:sp>
        <p:nvSpPr>
          <p:cNvPr id="14" name="Obdélník 13">
            <a:extLst>
              <a:ext uri="{FF2B5EF4-FFF2-40B4-BE49-F238E27FC236}">
                <a16:creationId xmlns:a16="http://schemas.microsoft.com/office/drawing/2014/main" id="{0E3082C6-27F3-4E0F-A78D-958E911D15E1}"/>
              </a:ext>
            </a:extLst>
          </p:cNvPr>
          <p:cNvSpPr/>
          <p:nvPr userDrawn="1"/>
        </p:nvSpPr>
        <p:spPr>
          <a:xfrm>
            <a:off x="8543497" y="1678634"/>
            <a:ext cx="2880000" cy="2160000"/>
          </a:xfrm>
          <a:prstGeom prst="rect">
            <a:avLst/>
          </a:prstGeom>
          <a:solidFill>
            <a:srgbClr val="008276"/>
          </a:solidFill>
          <a:ln>
            <a:solidFill>
              <a:srgbClr val="008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008276"/>
          </a:solidFill>
          <a:ln>
            <a:solidFill>
              <a:srgbClr val="008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4" name="Zástupný symbol pro text 3">
            <a:extLst>
              <a:ext uri="{FF2B5EF4-FFF2-40B4-BE49-F238E27FC236}">
                <a16:creationId xmlns:a16="http://schemas.microsoft.com/office/drawing/2014/main" id="{CD481A2F-9ED0-49D2-8CCC-7E3C31155616}"/>
              </a:ext>
            </a:extLst>
          </p:cNvPr>
          <p:cNvSpPr>
            <a:spLocks noGrp="1"/>
          </p:cNvSpPr>
          <p:nvPr>
            <p:ph type="body" sz="quarter" idx="13" hasCustomPrompt="1"/>
          </p:nvPr>
        </p:nvSpPr>
        <p:spPr>
          <a:xfrm>
            <a:off x="8543497" y="1701770"/>
            <a:ext cx="2880000" cy="2160000"/>
          </a:xfrm>
          <a:noFill/>
          <a:ln>
            <a:noFill/>
          </a:ln>
        </p:spPr>
        <p:txBody>
          <a:bodyPr anchor="ctr" anchorCtr="0">
            <a:normAutofit/>
          </a:bodyPr>
          <a:lstStyle>
            <a:lvl1pPr marL="266700" indent="0">
              <a:buNone/>
              <a:defRPr sz="2100">
                <a:solidFill>
                  <a:schemeClr val="bg1"/>
                </a:solidFill>
              </a:defRPr>
            </a:lvl1pPr>
          </a:lstStyle>
          <a:p>
            <a:pPr lvl="0"/>
            <a:r>
              <a:rPr lang="cs-CZ" dirty="0"/>
              <a:t>citace nebo drobný text</a:t>
            </a:r>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jednořádkový nadpis</a:t>
            </a:r>
          </a:p>
        </p:txBody>
      </p:sp>
      <p:sp>
        <p:nvSpPr>
          <p:cNvPr id="3" name="Zástupný symbol pro obsah 2">
            <a:extLst>
              <a:ext uri="{FF2B5EF4-FFF2-40B4-BE49-F238E27FC236}">
                <a16:creationId xmlns:a16="http://schemas.microsoft.com/office/drawing/2014/main" id="{9EB65C06-7458-4B09-87AF-9E8F9E339E28}"/>
              </a:ext>
            </a:extLst>
          </p:cNvPr>
          <p:cNvSpPr>
            <a:spLocks noGrp="1"/>
          </p:cNvSpPr>
          <p:nvPr>
            <p:ph idx="1"/>
          </p:nvPr>
        </p:nvSpPr>
        <p:spPr>
          <a:xfrm>
            <a:off x="838201" y="1678676"/>
            <a:ext cx="7486935" cy="2183094"/>
          </a:xfrm>
        </p:spPr>
        <p:txBody>
          <a:bodyPr/>
          <a:lstStyle>
            <a:lvl1pPr marL="0" indent="0">
              <a:buNone/>
              <a:defRPr/>
            </a:lvl1pPr>
          </a:lstStyle>
          <a:p>
            <a:pPr lvl="0"/>
            <a:r>
              <a:rPr lang="cs-CZ"/>
              <a:t>Upravte styly předlohy textu.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7" name="Zástupný symbol pro text 6">
            <a:extLst>
              <a:ext uri="{FF2B5EF4-FFF2-40B4-BE49-F238E27FC236}">
                <a16:creationId xmlns:a16="http://schemas.microsoft.com/office/drawing/2014/main" id="{A35A8BBC-20BC-4A89-8DEB-027CA02E1403}"/>
              </a:ext>
            </a:extLst>
          </p:cNvPr>
          <p:cNvSpPr>
            <a:spLocks noGrp="1"/>
          </p:cNvSpPr>
          <p:nvPr>
            <p:ph type="body" sz="quarter" idx="14"/>
          </p:nvPr>
        </p:nvSpPr>
        <p:spPr>
          <a:xfrm>
            <a:off x="838200" y="4001974"/>
            <a:ext cx="10593857" cy="2294604"/>
          </a:xfrm>
        </p:spPr>
        <p:txBody>
          <a:bodyPr/>
          <a:lstStyle>
            <a:lvl2pPr marL="342900" indent="0">
              <a:buNone/>
              <a:defRPr/>
            </a:lvl2pPr>
          </a:lstStyle>
          <a:p>
            <a:pPr lvl="0"/>
            <a:r>
              <a:rPr lang="cs-CZ"/>
              <a:t>Upravte styly předlohy textu.</a:t>
            </a:r>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pic>
        <p:nvPicPr>
          <p:cNvPr id="10" name="Obrázek 9">
            <a:extLst>
              <a:ext uri="{FF2B5EF4-FFF2-40B4-BE49-F238E27FC236}">
                <a16:creationId xmlns:a16="http://schemas.microsoft.com/office/drawing/2014/main" id="{A6362E37-B6F4-406F-8C9D-377ECF469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8395" y="1757281"/>
            <a:ext cx="432000" cy="317390"/>
          </a:xfrm>
          <a:prstGeom prst="rect">
            <a:avLst/>
          </a:prstGeom>
        </p:spPr>
      </p:pic>
      <p:pic>
        <p:nvPicPr>
          <p:cNvPr id="20" name="Obrázek 19">
            <a:extLst>
              <a:ext uri="{FF2B5EF4-FFF2-40B4-BE49-F238E27FC236}">
                <a16:creationId xmlns:a16="http://schemas.microsoft.com/office/drawing/2014/main" id="{4762E413-8D66-41C2-9D7A-31C92C752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0832285" y="3451884"/>
            <a:ext cx="432000" cy="317390"/>
          </a:xfrm>
          <a:prstGeom prst="rect">
            <a:avLst/>
          </a:prstGeom>
        </p:spPr>
      </p:pic>
      <p:pic>
        <p:nvPicPr>
          <p:cNvPr id="18" name="Obrázek 17">
            <a:extLst>
              <a:ext uri="{FF2B5EF4-FFF2-40B4-BE49-F238E27FC236}">
                <a16:creationId xmlns:a16="http://schemas.microsoft.com/office/drawing/2014/main" id="{EF73BD70-9296-47EC-8865-48DC50BD3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 y="1398026"/>
            <a:ext cx="12191913" cy="128015"/>
          </a:xfrm>
          <a:prstGeom prst="rect">
            <a:avLst/>
          </a:prstGeom>
        </p:spPr>
      </p:pic>
      <p:pic>
        <p:nvPicPr>
          <p:cNvPr id="16" name="Obrázek 15">
            <a:extLst>
              <a:ext uri="{FF2B5EF4-FFF2-40B4-BE49-F238E27FC236}">
                <a16:creationId xmlns:a16="http://schemas.microsoft.com/office/drawing/2014/main" id="{DA679B2A-8239-4640-86B2-33DF7F06A5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372255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dvouřadkový a citace">
    <p:spTree>
      <p:nvGrpSpPr>
        <p:cNvPr id="1" name=""/>
        <p:cNvGrpSpPr/>
        <p:nvPr/>
      </p:nvGrpSpPr>
      <p:grpSpPr>
        <a:xfrm>
          <a:off x="0" y="0"/>
          <a:ext cx="0" cy="0"/>
          <a:chOff x="0" y="0"/>
          <a:chExt cx="0" cy="0"/>
        </a:xfrm>
      </p:grpSpPr>
      <p:sp>
        <p:nvSpPr>
          <p:cNvPr id="14" name="Obdélník 13">
            <a:extLst>
              <a:ext uri="{FF2B5EF4-FFF2-40B4-BE49-F238E27FC236}">
                <a16:creationId xmlns:a16="http://schemas.microsoft.com/office/drawing/2014/main" id="{0E3082C6-27F3-4E0F-A78D-958E911D15E1}"/>
              </a:ext>
            </a:extLst>
          </p:cNvPr>
          <p:cNvSpPr/>
          <p:nvPr userDrawn="1"/>
        </p:nvSpPr>
        <p:spPr>
          <a:xfrm>
            <a:off x="8543497" y="1678634"/>
            <a:ext cx="2880000" cy="2160000"/>
          </a:xfrm>
          <a:prstGeom prst="rect">
            <a:avLst/>
          </a:prstGeom>
          <a:solidFill>
            <a:srgbClr val="008276"/>
          </a:solidFill>
          <a:ln>
            <a:solidFill>
              <a:srgbClr val="008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008276"/>
          </a:solidFill>
          <a:ln>
            <a:solidFill>
              <a:srgbClr val="008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4" name="Zástupný symbol pro text 3">
            <a:extLst>
              <a:ext uri="{FF2B5EF4-FFF2-40B4-BE49-F238E27FC236}">
                <a16:creationId xmlns:a16="http://schemas.microsoft.com/office/drawing/2014/main" id="{CD481A2F-9ED0-49D2-8CCC-7E3C31155616}"/>
              </a:ext>
            </a:extLst>
          </p:cNvPr>
          <p:cNvSpPr>
            <a:spLocks noGrp="1"/>
          </p:cNvSpPr>
          <p:nvPr>
            <p:ph type="body" sz="quarter" idx="13" hasCustomPrompt="1"/>
          </p:nvPr>
        </p:nvSpPr>
        <p:spPr>
          <a:xfrm>
            <a:off x="8543497" y="1701770"/>
            <a:ext cx="2880000" cy="2160000"/>
          </a:xfrm>
          <a:noFill/>
          <a:ln>
            <a:noFill/>
          </a:ln>
        </p:spPr>
        <p:txBody>
          <a:bodyPr anchor="ctr" anchorCtr="0">
            <a:normAutofit/>
          </a:bodyPr>
          <a:lstStyle>
            <a:lvl1pPr marL="266700" indent="0">
              <a:buNone/>
              <a:defRPr sz="2100">
                <a:solidFill>
                  <a:schemeClr val="bg1"/>
                </a:solidFill>
              </a:defRPr>
            </a:lvl1pPr>
          </a:lstStyle>
          <a:p>
            <a:pPr lvl="0"/>
            <a:r>
              <a:rPr lang="cs-CZ" dirty="0"/>
              <a:t>citace nebo drobný text</a:t>
            </a:r>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3" name="Zástupný symbol pro obsah 2">
            <a:extLst>
              <a:ext uri="{FF2B5EF4-FFF2-40B4-BE49-F238E27FC236}">
                <a16:creationId xmlns:a16="http://schemas.microsoft.com/office/drawing/2014/main" id="{9EB65C06-7458-4B09-87AF-9E8F9E339E28}"/>
              </a:ext>
            </a:extLst>
          </p:cNvPr>
          <p:cNvSpPr>
            <a:spLocks noGrp="1"/>
          </p:cNvSpPr>
          <p:nvPr>
            <p:ph idx="1"/>
          </p:nvPr>
        </p:nvSpPr>
        <p:spPr>
          <a:xfrm>
            <a:off x="838201" y="1678676"/>
            <a:ext cx="7486935" cy="2183094"/>
          </a:xfrm>
        </p:spPr>
        <p:txBody>
          <a:bodyPr/>
          <a:lstStyle>
            <a:lvl1pPr marL="0" indent="0">
              <a:buNone/>
              <a:defRPr/>
            </a:lvl1pPr>
          </a:lstStyle>
          <a:p>
            <a:pPr lvl="0"/>
            <a:r>
              <a:rPr lang="cs-CZ"/>
              <a:t>Upravte styly předlohy textu.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7" name="Zástupný symbol pro text 6">
            <a:extLst>
              <a:ext uri="{FF2B5EF4-FFF2-40B4-BE49-F238E27FC236}">
                <a16:creationId xmlns:a16="http://schemas.microsoft.com/office/drawing/2014/main" id="{A35A8BBC-20BC-4A89-8DEB-027CA02E1403}"/>
              </a:ext>
            </a:extLst>
          </p:cNvPr>
          <p:cNvSpPr>
            <a:spLocks noGrp="1"/>
          </p:cNvSpPr>
          <p:nvPr>
            <p:ph type="body" sz="quarter" idx="14"/>
          </p:nvPr>
        </p:nvSpPr>
        <p:spPr>
          <a:xfrm>
            <a:off x="838200" y="4001974"/>
            <a:ext cx="10593857" cy="2294604"/>
          </a:xfrm>
        </p:spPr>
        <p:txBody>
          <a:bodyPr/>
          <a:lstStyle>
            <a:lvl2pPr marL="342900" indent="0">
              <a:buNone/>
              <a:defRPr/>
            </a:lvl2pPr>
          </a:lstStyle>
          <a:p>
            <a:pPr lvl="0"/>
            <a:r>
              <a:rPr lang="cs-CZ"/>
              <a:t>Upravte styly předlohy textu.</a:t>
            </a:r>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pic>
        <p:nvPicPr>
          <p:cNvPr id="10" name="Obrázek 9">
            <a:extLst>
              <a:ext uri="{FF2B5EF4-FFF2-40B4-BE49-F238E27FC236}">
                <a16:creationId xmlns:a16="http://schemas.microsoft.com/office/drawing/2014/main" id="{A6362E37-B6F4-406F-8C9D-377ECF469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8395" y="1757281"/>
            <a:ext cx="432000" cy="317390"/>
          </a:xfrm>
          <a:prstGeom prst="rect">
            <a:avLst/>
          </a:prstGeom>
        </p:spPr>
      </p:pic>
      <p:pic>
        <p:nvPicPr>
          <p:cNvPr id="20" name="Obrázek 19">
            <a:extLst>
              <a:ext uri="{FF2B5EF4-FFF2-40B4-BE49-F238E27FC236}">
                <a16:creationId xmlns:a16="http://schemas.microsoft.com/office/drawing/2014/main" id="{4762E413-8D66-41C2-9D7A-31C92C752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0832285" y="3451884"/>
            <a:ext cx="432000" cy="317390"/>
          </a:xfrm>
          <a:prstGeom prst="rect">
            <a:avLst/>
          </a:prstGeom>
        </p:spPr>
      </p:pic>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pic>
        <p:nvPicPr>
          <p:cNvPr id="18" name="Obrázek 17">
            <a:extLst>
              <a:ext uri="{FF2B5EF4-FFF2-40B4-BE49-F238E27FC236}">
                <a16:creationId xmlns:a16="http://schemas.microsoft.com/office/drawing/2014/main" id="{60710F27-5468-472A-903B-2917B09C8B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 y="1398026"/>
            <a:ext cx="12191913" cy="128015"/>
          </a:xfrm>
          <a:prstGeom prst="rect">
            <a:avLst/>
          </a:prstGeom>
        </p:spPr>
      </p:pic>
      <p:pic>
        <p:nvPicPr>
          <p:cNvPr id="16" name="Obrázek 15">
            <a:extLst>
              <a:ext uri="{FF2B5EF4-FFF2-40B4-BE49-F238E27FC236}">
                <a16:creationId xmlns:a16="http://schemas.microsoft.com/office/drawing/2014/main" id="{CF80FE6C-EA42-4F15-9CDE-A35EB5850C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2449571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dvouřadkový , text a obrázek">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008276"/>
          </a:solidFill>
          <a:ln>
            <a:solidFill>
              <a:srgbClr val="008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3" name="Zástupný symbol pro obsah 2">
            <a:extLst>
              <a:ext uri="{FF2B5EF4-FFF2-40B4-BE49-F238E27FC236}">
                <a16:creationId xmlns:a16="http://schemas.microsoft.com/office/drawing/2014/main" id="{9EB65C06-7458-4B09-87AF-9E8F9E339E28}"/>
              </a:ext>
            </a:extLst>
          </p:cNvPr>
          <p:cNvSpPr>
            <a:spLocks noGrp="1"/>
          </p:cNvSpPr>
          <p:nvPr>
            <p:ph idx="1"/>
          </p:nvPr>
        </p:nvSpPr>
        <p:spPr>
          <a:xfrm>
            <a:off x="838201" y="1678675"/>
            <a:ext cx="4753752" cy="4617902"/>
          </a:xfrm>
        </p:spPr>
        <p:txBody>
          <a:bodyPr/>
          <a:lstStyle>
            <a:lvl1pPr marL="0" indent="0">
              <a:buNone/>
              <a:defRPr/>
            </a:lvl1pPr>
          </a:lstStyle>
          <a:p>
            <a:pPr lvl="0"/>
            <a:r>
              <a:rPr lang="cs-CZ"/>
              <a:t>Upravte styly předlohy textu.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7" name="Zástupný symbol pro text 6">
            <a:extLst>
              <a:ext uri="{FF2B5EF4-FFF2-40B4-BE49-F238E27FC236}">
                <a16:creationId xmlns:a16="http://schemas.microsoft.com/office/drawing/2014/main" id="{A35A8BBC-20BC-4A89-8DEB-027CA02E1403}"/>
              </a:ext>
            </a:extLst>
          </p:cNvPr>
          <p:cNvSpPr>
            <a:spLocks noGrp="1"/>
          </p:cNvSpPr>
          <p:nvPr>
            <p:ph type="body" sz="quarter" idx="14" hasCustomPrompt="1"/>
          </p:nvPr>
        </p:nvSpPr>
        <p:spPr>
          <a:xfrm>
            <a:off x="5804848" y="5845249"/>
            <a:ext cx="5627208" cy="451329"/>
          </a:xfrm>
        </p:spPr>
        <p:txBody>
          <a:bodyPr>
            <a:normAutofit/>
          </a:bodyPr>
          <a:lstStyle>
            <a:lvl1pPr marL="0" indent="0">
              <a:buNone/>
              <a:defRPr sz="1600"/>
            </a:lvl1pPr>
            <a:lvl2pPr marL="342900" indent="0">
              <a:buNone/>
              <a:defRPr/>
            </a:lvl2pPr>
          </a:lstStyle>
          <a:p>
            <a:pPr lvl="0"/>
            <a:r>
              <a:rPr lang="cs-CZ" dirty="0"/>
              <a:t>Popis obrázku</a:t>
            </a:r>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sp>
        <p:nvSpPr>
          <p:cNvPr id="5" name="Zástupný symbol obrázku 4">
            <a:extLst>
              <a:ext uri="{FF2B5EF4-FFF2-40B4-BE49-F238E27FC236}">
                <a16:creationId xmlns:a16="http://schemas.microsoft.com/office/drawing/2014/main" id="{FB267E21-4D34-405D-8160-E08510993582}"/>
              </a:ext>
            </a:extLst>
          </p:cNvPr>
          <p:cNvSpPr>
            <a:spLocks noGrp="1"/>
          </p:cNvSpPr>
          <p:nvPr>
            <p:ph type="pic" sz="quarter" idx="17"/>
          </p:nvPr>
        </p:nvSpPr>
        <p:spPr>
          <a:xfrm>
            <a:off x="5803901" y="1677988"/>
            <a:ext cx="5628217" cy="4063947"/>
          </a:xfrm>
        </p:spPr>
        <p:txBody>
          <a:bodyPr/>
          <a:lstStyle>
            <a:lvl1pPr marL="0" indent="0">
              <a:buNone/>
              <a:defRPr/>
            </a:lvl1pPr>
          </a:lstStyle>
          <a:p>
            <a:r>
              <a:rPr lang="cs-CZ"/>
              <a:t>Kliknutím na ikonu přidáte obrázek.</a:t>
            </a:r>
            <a:endParaRPr lang="cs-CZ" dirty="0"/>
          </a:p>
        </p:txBody>
      </p:sp>
      <p:pic>
        <p:nvPicPr>
          <p:cNvPr id="12" name="Obrázek 11">
            <a:extLst>
              <a:ext uri="{FF2B5EF4-FFF2-40B4-BE49-F238E27FC236}">
                <a16:creationId xmlns:a16="http://schemas.microsoft.com/office/drawing/2014/main" id="{BED52422-AA53-462A-9588-C2EB15DD92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 y="1398026"/>
            <a:ext cx="12191913" cy="128015"/>
          </a:xfrm>
          <a:prstGeom prst="rect">
            <a:avLst/>
          </a:prstGeom>
        </p:spPr>
      </p:pic>
      <p:pic>
        <p:nvPicPr>
          <p:cNvPr id="13" name="Obrázek 12">
            <a:extLst>
              <a:ext uri="{FF2B5EF4-FFF2-40B4-BE49-F238E27FC236}">
                <a16:creationId xmlns:a16="http://schemas.microsoft.com/office/drawing/2014/main" id="{885662FE-56AF-4473-8FB8-F94BA27361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49774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dvouřadkový a tři obrázky">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008276"/>
          </a:solidFill>
          <a:ln>
            <a:solidFill>
              <a:srgbClr val="008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sp>
        <p:nvSpPr>
          <p:cNvPr id="5" name="Zástupný symbol obrázku 4">
            <a:extLst>
              <a:ext uri="{FF2B5EF4-FFF2-40B4-BE49-F238E27FC236}">
                <a16:creationId xmlns:a16="http://schemas.microsoft.com/office/drawing/2014/main" id="{FB267E21-4D34-405D-8160-E08510993582}"/>
              </a:ext>
            </a:extLst>
          </p:cNvPr>
          <p:cNvSpPr>
            <a:spLocks noGrp="1"/>
          </p:cNvSpPr>
          <p:nvPr>
            <p:ph type="pic" sz="quarter" idx="17"/>
          </p:nvPr>
        </p:nvSpPr>
        <p:spPr>
          <a:xfrm>
            <a:off x="739921" y="1752144"/>
            <a:ext cx="3408000" cy="2412000"/>
          </a:xfrm>
        </p:spPr>
        <p:txBody>
          <a:bodyPr/>
          <a:lstStyle>
            <a:lvl1pPr marL="0" indent="0">
              <a:buNone/>
              <a:defRPr/>
            </a:lvl1pPr>
          </a:lstStyle>
          <a:p>
            <a:r>
              <a:rPr lang="cs-CZ"/>
              <a:t>Kliknutím na ikonu přidáte obrázek.</a:t>
            </a:r>
            <a:endParaRPr lang="cs-CZ" dirty="0"/>
          </a:p>
        </p:txBody>
      </p:sp>
      <p:sp>
        <p:nvSpPr>
          <p:cNvPr id="12" name="Zástupný symbol obrázku 4">
            <a:extLst>
              <a:ext uri="{FF2B5EF4-FFF2-40B4-BE49-F238E27FC236}">
                <a16:creationId xmlns:a16="http://schemas.microsoft.com/office/drawing/2014/main" id="{D8B971FF-A85B-47DA-8BFA-B06608B89126}"/>
              </a:ext>
            </a:extLst>
          </p:cNvPr>
          <p:cNvSpPr>
            <a:spLocks noGrp="1"/>
          </p:cNvSpPr>
          <p:nvPr>
            <p:ph type="pic" sz="quarter" idx="18"/>
          </p:nvPr>
        </p:nvSpPr>
        <p:spPr>
          <a:xfrm>
            <a:off x="7970289" y="1752144"/>
            <a:ext cx="3408000" cy="2412000"/>
          </a:xfrm>
        </p:spPr>
        <p:txBody>
          <a:bodyPr/>
          <a:lstStyle>
            <a:lvl1pPr marL="0" indent="0">
              <a:buNone/>
              <a:defRPr/>
            </a:lvl1pPr>
          </a:lstStyle>
          <a:p>
            <a:r>
              <a:rPr lang="cs-CZ"/>
              <a:t>Kliknutím na ikonu přidáte obrázek.</a:t>
            </a:r>
            <a:endParaRPr lang="cs-CZ" dirty="0"/>
          </a:p>
        </p:txBody>
      </p:sp>
      <p:sp>
        <p:nvSpPr>
          <p:cNvPr id="13" name="Zástupný symbol obrázku 4">
            <a:extLst>
              <a:ext uri="{FF2B5EF4-FFF2-40B4-BE49-F238E27FC236}">
                <a16:creationId xmlns:a16="http://schemas.microsoft.com/office/drawing/2014/main" id="{ACBDDBB8-5CD5-4978-AD19-CD6573CF53C6}"/>
              </a:ext>
            </a:extLst>
          </p:cNvPr>
          <p:cNvSpPr>
            <a:spLocks noGrp="1"/>
          </p:cNvSpPr>
          <p:nvPr>
            <p:ph type="pic" sz="quarter" idx="19"/>
          </p:nvPr>
        </p:nvSpPr>
        <p:spPr>
          <a:xfrm>
            <a:off x="4355105" y="1752144"/>
            <a:ext cx="3408000" cy="2412000"/>
          </a:xfrm>
        </p:spPr>
        <p:txBody>
          <a:bodyPr/>
          <a:lstStyle>
            <a:lvl1pPr marL="0" indent="0">
              <a:buNone/>
              <a:defRPr/>
            </a:lvl1pPr>
          </a:lstStyle>
          <a:p>
            <a:r>
              <a:rPr lang="cs-CZ"/>
              <a:t>Kliknutím na ikonu přidáte obrázek.</a:t>
            </a:r>
            <a:endParaRPr lang="cs-CZ" dirty="0"/>
          </a:p>
        </p:txBody>
      </p:sp>
      <p:sp>
        <p:nvSpPr>
          <p:cNvPr id="4" name="Zástupný symbol pro text 3">
            <a:extLst>
              <a:ext uri="{FF2B5EF4-FFF2-40B4-BE49-F238E27FC236}">
                <a16:creationId xmlns:a16="http://schemas.microsoft.com/office/drawing/2014/main" id="{8FEF2F59-3EE8-4600-99BC-5C4F53973824}"/>
              </a:ext>
            </a:extLst>
          </p:cNvPr>
          <p:cNvSpPr>
            <a:spLocks noGrp="1"/>
          </p:cNvSpPr>
          <p:nvPr>
            <p:ph type="body" sz="quarter" idx="20" hasCustomPrompt="1"/>
          </p:nvPr>
        </p:nvSpPr>
        <p:spPr>
          <a:xfrm>
            <a:off x="740834" y="4313239"/>
            <a:ext cx="3407833" cy="1867566"/>
          </a:xfrm>
        </p:spPr>
        <p:txBody>
          <a:bodyPr/>
          <a:lstStyle>
            <a:lvl1pPr marL="0" indent="0">
              <a:buNone/>
              <a:defRPr/>
            </a:lvl1pPr>
          </a:lstStyle>
          <a:p>
            <a:pPr lvl="0"/>
            <a:r>
              <a:rPr lang="cs-CZ" dirty="0"/>
              <a:t>První text</a:t>
            </a:r>
          </a:p>
        </p:txBody>
      </p:sp>
      <p:sp>
        <p:nvSpPr>
          <p:cNvPr id="18" name="Zástupný symbol pro text 3">
            <a:extLst>
              <a:ext uri="{FF2B5EF4-FFF2-40B4-BE49-F238E27FC236}">
                <a16:creationId xmlns:a16="http://schemas.microsoft.com/office/drawing/2014/main" id="{452B7608-4F61-44E9-905F-EE70505C300F}"/>
              </a:ext>
            </a:extLst>
          </p:cNvPr>
          <p:cNvSpPr>
            <a:spLocks noGrp="1"/>
          </p:cNvSpPr>
          <p:nvPr>
            <p:ph type="body" sz="quarter" idx="21" hasCustomPrompt="1"/>
          </p:nvPr>
        </p:nvSpPr>
        <p:spPr>
          <a:xfrm>
            <a:off x="4355106" y="4312635"/>
            <a:ext cx="3407833" cy="1868170"/>
          </a:xfrm>
        </p:spPr>
        <p:txBody>
          <a:bodyPr/>
          <a:lstStyle>
            <a:lvl1pPr marL="0" indent="0">
              <a:buNone/>
              <a:defRPr/>
            </a:lvl1pPr>
          </a:lstStyle>
          <a:p>
            <a:pPr lvl="0"/>
            <a:r>
              <a:rPr lang="cs-CZ" dirty="0"/>
              <a:t>Druhý text</a:t>
            </a:r>
          </a:p>
        </p:txBody>
      </p:sp>
      <p:sp>
        <p:nvSpPr>
          <p:cNvPr id="20" name="Zástupný symbol pro text 3">
            <a:extLst>
              <a:ext uri="{FF2B5EF4-FFF2-40B4-BE49-F238E27FC236}">
                <a16:creationId xmlns:a16="http://schemas.microsoft.com/office/drawing/2014/main" id="{A9694961-1D4B-4475-9E48-A42C702077D8}"/>
              </a:ext>
            </a:extLst>
          </p:cNvPr>
          <p:cNvSpPr>
            <a:spLocks noGrp="1"/>
          </p:cNvSpPr>
          <p:nvPr>
            <p:ph type="body" sz="quarter" idx="22" hasCustomPrompt="1"/>
          </p:nvPr>
        </p:nvSpPr>
        <p:spPr>
          <a:xfrm>
            <a:off x="7970457" y="4312634"/>
            <a:ext cx="3407833" cy="1868170"/>
          </a:xfrm>
        </p:spPr>
        <p:txBody>
          <a:bodyPr/>
          <a:lstStyle>
            <a:lvl1pPr marL="0" indent="0">
              <a:buNone/>
              <a:defRPr/>
            </a:lvl1pPr>
          </a:lstStyle>
          <a:p>
            <a:pPr lvl="0"/>
            <a:r>
              <a:rPr lang="cs-CZ" dirty="0"/>
              <a:t>Třetí text</a:t>
            </a:r>
          </a:p>
        </p:txBody>
      </p:sp>
      <p:cxnSp>
        <p:nvCxnSpPr>
          <p:cNvPr id="10" name="Přímá spojnice 9">
            <a:extLst>
              <a:ext uri="{FF2B5EF4-FFF2-40B4-BE49-F238E27FC236}">
                <a16:creationId xmlns:a16="http://schemas.microsoft.com/office/drawing/2014/main" id="{171D9D79-92EA-4B0D-8D70-6BE34D85F006}"/>
              </a:ext>
            </a:extLst>
          </p:cNvPr>
          <p:cNvCxnSpPr/>
          <p:nvPr userDrawn="1"/>
        </p:nvCxnSpPr>
        <p:spPr>
          <a:xfrm>
            <a:off x="4264119" y="4312633"/>
            <a:ext cx="0" cy="1836000"/>
          </a:xfrm>
          <a:prstGeom prst="line">
            <a:avLst/>
          </a:prstGeom>
          <a:ln w="12700">
            <a:solidFill>
              <a:srgbClr val="008276"/>
            </a:solidFill>
          </a:ln>
        </p:spPr>
        <p:style>
          <a:lnRef idx="1">
            <a:schemeClr val="accent1"/>
          </a:lnRef>
          <a:fillRef idx="0">
            <a:schemeClr val="accent1"/>
          </a:fillRef>
          <a:effectRef idx="0">
            <a:schemeClr val="accent1"/>
          </a:effectRef>
          <a:fontRef idx="minor">
            <a:schemeClr val="tx1"/>
          </a:fontRef>
        </p:style>
      </p:cxnSp>
      <p:cxnSp>
        <p:nvCxnSpPr>
          <p:cNvPr id="21" name="Přímá spojnice 20">
            <a:extLst>
              <a:ext uri="{FF2B5EF4-FFF2-40B4-BE49-F238E27FC236}">
                <a16:creationId xmlns:a16="http://schemas.microsoft.com/office/drawing/2014/main" id="{9EC8B389-96FC-47B0-8D2E-ED3E56AECA9E}"/>
              </a:ext>
            </a:extLst>
          </p:cNvPr>
          <p:cNvCxnSpPr/>
          <p:nvPr userDrawn="1"/>
        </p:nvCxnSpPr>
        <p:spPr>
          <a:xfrm>
            <a:off x="7861105" y="4344804"/>
            <a:ext cx="0" cy="1836000"/>
          </a:xfrm>
          <a:prstGeom prst="line">
            <a:avLst/>
          </a:prstGeom>
          <a:ln w="12700">
            <a:solidFill>
              <a:srgbClr val="008276"/>
            </a:solidFill>
          </a:ln>
        </p:spPr>
        <p:style>
          <a:lnRef idx="1">
            <a:schemeClr val="accent1"/>
          </a:lnRef>
          <a:fillRef idx="0">
            <a:schemeClr val="accent1"/>
          </a:fillRef>
          <a:effectRef idx="0">
            <a:schemeClr val="accent1"/>
          </a:effectRef>
          <a:fontRef idx="minor">
            <a:schemeClr val="tx1"/>
          </a:fontRef>
        </p:style>
      </p:cxnSp>
      <p:pic>
        <p:nvPicPr>
          <p:cNvPr id="22" name="Obrázek 21">
            <a:extLst>
              <a:ext uri="{FF2B5EF4-FFF2-40B4-BE49-F238E27FC236}">
                <a16:creationId xmlns:a16="http://schemas.microsoft.com/office/drawing/2014/main" id="{312025C9-8689-4B48-8F17-3C68DA4CF7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 y="1398026"/>
            <a:ext cx="12191913" cy="128015"/>
          </a:xfrm>
          <a:prstGeom prst="rect">
            <a:avLst/>
          </a:prstGeom>
        </p:spPr>
      </p:pic>
      <p:pic>
        <p:nvPicPr>
          <p:cNvPr id="23" name="Obrázek 22">
            <a:extLst>
              <a:ext uri="{FF2B5EF4-FFF2-40B4-BE49-F238E27FC236}">
                <a16:creationId xmlns:a16="http://schemas.microsoft.com/office/drawing/2014/main" id="{FB8D566A-8B04-4DFE-B5E0-C4423183D7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105839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dpis dvouřadkový a graf">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008276"/>
          </a:solidFill>
          <a:ln>
            <a:solidFill>
              <a:srgbClr val="008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sp>
        <p:nvSpPr>
          <p:cNvPr id="3" name="Zástupný symbol pro graf 2">
            <a:extLst>
              <a:ext uri="{FF2B5EF4-FFF2-40B4-BE49-F238E27FC236}">
                <a16:creationId xmlns:a16="http://schemas.microsoft.com/office/drawing/2014/main" id="{39625EF4-0D99-4573-ABCD-83E81C13C3A5}"/>
              </a:ext>
            </a:extLst>
          </p:cNvPr>
          <p:cNvSpPr>
            <a:spLocks noGrp="1"/>
          </p:cNvSpPr>
          <p:nvPr>
            <p:ph type="chart" sz="quarter" idx="17"/>
          </p:nvPr>
        </p:nvSpPr>
        <p:spPr>
          <a:xfrm>
            <a:off x="759885" y="1684338"/>
            <a:ext cx="10672233" cy="4605337"/>
          </a:xfrm>
        </p:spPr>
        <p:txBody>
          <a:bodyPr/>
          <a:lstStyle>
            <a:lvl1pPr marL="0" indent="0">
              <a:buNone/>
              <a:defRPr/>
            </a:lvl1pPr>
          </a:lstStyle>
          <a:p>
            <a:r>
              <a:rPr lang="cs-CZ"/>
              <a:t>Kliknutím na ikonu přidáte graf.</a:t>
            </a:r>
            <a:endParaRPr lang="cs-CZ" dirty="0"/>
          </a:p>
        </p:txBody>
      </p:sp>
      <p:pic>
        <p:nvPicPr>
          <p:cNvPr id="10" name="Obrázek 9">
            <a:extLst>
              <a:ext uri="{FF2B5EF4-FFF2-40B4-BE49-F238E27FC236}">
                <a16:creationId xmlns:a16="http://schemas.microsoft.com/office/drawing/2014/main" id="{02BBCD4E-1929-4BB6-B4D2-8C703C395C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 y="1398026"/>
            <a:ext cx="12191913" cy="128015"/>
          </a:xfrm>
          <a:prstGeom prst="rect">
            <a:avLst/>
          </a:prstGeom>
        </p:spPr>
      </p:pic>
      <p:pic>
        <p:nvPicPr>
          <p:cNvPr id="12" name="Obrázek 11">
            <a:extLst>
              <a:ext uri="{FF2B5EF4-FFF2-40B4-BE49-F238E27FC236}">
                <a16:creationId xmlns:a16="http://schemas.microsoft.com/office/drawing/2014/main" id="{8F41ACE1-C640-451F-93CF-8AAB4D7F28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157559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dpis dvouřadkový a tabulka">
    <p:spTree>
      <p:nvGrpSpPr>
        <p:cNvPr id="1" name=""/>
        <p:cNvGrpSpPr/>
        <p:nvPr/>
      </p:nvGrpSpPr>
      <p:grpSpPr>
        <a:xfrm>
          <a:off x="0" y="0"/>
          <a:ext cx="0" cy="0"/>
          <a:chOff x="0" y="0"/>
          <a:chExt cx="0" cy="0"/>
        </a:xfrm>
      </p:grpSpPr>
      <p:sp>
        <p:nvSpPr>
          <p:cNvPr id="19" name="Obdélník 18">
            <a:extLst>
              <a:ext uri="{FF2B5EF4-FFF2-40B4-BE49-F238E27FC236}">
                <a16:creationId xmlns:a16="http://schemas.microsoft.com/office/drawing/2014/main" id="{6D773097-E1D1-4068-BFDF-28B0431E804D}"/>
              </a:ext>
            </a:extLst>
          </p:cNvPr>
          <p:cNvSpPr/>
          <p:nvPr userDrawn="1"/>
        </p:nvSpPr>
        <p:spPr>
          <a:xfrm>
            <a:off x="0" y="1"/>
            <a:ext cx="12240000" cy="1385155"/>
          </a:xfrm>
          <a:prstGeom prst="rect">
            <a:avLst/>
          </a:prstGeom>
          <a:solidFill>
            <a:srgbClr val="008276"/>
          </a:solidFill>
          <a:ln>
            <a:solidFill>
              <a:srgbClr val="008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Nadpis 1">
            <a:extLst>
              <a:ext uri="{FF2B5EF4-FFF2-40B4-BE49-F238E27FC236}">
                <a16:creationId xmlns:a16="http://schemas.microsoft.com/office/drawing/2014/main" id="{0FBD9941-1351-4307-864A-F5EA5E0FD7EA}"/>
              </a:ext>
            </a:extLst>
          </p:cNvPr>
          <p:cNvSpPr>
            <a:spLocks noGrp="1"/>
          </p:cNvSpPr>
          <p:nvPr>
            <p:ph type="title" hasCustomPrompt="1"/>
          </p:nvPr>
        </p:nvSpPr>
        <p:spPr>
          <a:xfrm>
            <a:off x="0" y="2"/>
            <a:ext cx="12192000" cy="1385155"/>
          </a:xfrm>
        </p:spPr>
        <p:txBody>
          <a:bodyPr/>
          <a:lstStyle>
            <a:lvl1pPr>
              <a:defRPr/>
            </a:lvl1pPr>
          </a:lstStyle>
          <a:p>
            <a:r>
              <a:rPr lang="cs-CZ" dirty="0"/>
              <a:t>první řádek  nadpisu</a:t>
            </a:r>
          </a:p>
        </p:txBody>
      </p:sp>
      <p:sp>
        <p:nvSpPr>
          <p:cNvPr id="6" name="Zástupný symbol pro číslo snímku 5">
            <a:extLst>
              <a:ext uri="{FF2B5EF4-FFF2-40B4-BE49-F238E27FC236}">
                <a16:creationId xmlns:a16="http://schemas.microsoft.com/office/drawing/2014/main" id="{FA4CE084-D11D-42CE-A2D3-310DA1C55994}"/>
              </a:ext>
            </a:extLst>
          </p:cNvPr>
          <p:cNvSpPr>
            <a:spLocks noGrp="1"/>
          </p:cNvSpPr>
          <p:nvPr>
            <p:ph type="sldNum" sz="quarter" idx="12"/>
          </p:nvPr>
        </p:nvSpPr>
        <p:spPr>
          <a:xfrm>
            <a:off x="8637891" y="6479184"/>
            <a:ext cx="2794164" cy="365125"/>
          </a:xfrm>
        </p:spPr>
        <p:txBody>
          <a:bodyPr/>
          <a:lstStyle>
            <a:lvl1pPr>
              <a:defRPr>
                <a:solidFill>
                  <a:srgbClr val="008276"/>
                </a:solidFill>
              </a:defRPr>
            </a:lvl1pPr>
          </a:lstStyle>
          <a:p>
            <a:fld id="{D83BD07D-5885-48DF-B570-0C7EF7FA7CBC}" type="slidenum">
              <a:rPr lang="cs-CZ" smtClean="0"/>
              <a:pPr/>
              <a:t>‹#›</a:t>
            </a:fld>
            <a:endParaRPr lang="cs-CZ"/>
          </a:p>
        </p:txBody>
      </p:sp>
      <p:sp>
        <p:nvSpPr>
          <p:cNvPr id="9" name="Zástupný symbol pro text 8">
            <a:extLst>
              <a:ext uri="{FF2B5EF4-FFF2-40B4-BE49-F238E27FC236}">
                <a16:creationId xmlns:a16="http://schemas.microsoft.com/office/drawing/2014/main" id="{CB904088-836B-4F96-832E-C43FDB462DF5}"/>
              </a:ext>
            </a:extLst>
          </p:cNvPr>
          <p:cNvSpPr>
            <a:spLocks noGrp="1"/>
          </p:cNvSpPr>
          <p:nvPr>
            <p:ph type="body" sz="quarter" idx="15" hasCustomPrompt="1"/>
          </p:nvPr>
        </p:nvSpPr>
        <p:spPr>
          <a:xfrm>
            <a:off x="838201" y="6478590"/>
            <a:ext cx="7621588" cy="365125"/>
          </a:xfrm>
        </p:spPr>
        <p:txBody>
          <a:bodyPr>
            <a:normAutofit/>
          </a:bodyPr>
          <a:lstStyle>
            <a:lvl1pPr marL="0" indent="0">
              <a:buNone/>
              <a:defRPr sz="1600"/>
            </a:lvl1pPr>
          </a:lstStyle>
          <a:p>
            <a:pPr lvl="0"/>
            <a:r>
              <a:rPr lang="cs-CZ" dirty="0"/>
              <a:t>místo pro poznámku</a:t>
            </a:r>
          </a:p>
        </p:txBody>
      </p:sp>
      <p:sp>
        <p:nvSpPr>
          <p:cNvPr id="11" name="Zástupný symbol pro text 10">
            <a:extLst>
              <a:ext uri="{FF2B5EF4-FFF2-40B4-BE49-F238E27FC236}">
                <a16:creationId xmlns:a16="http://schemas.microsoft.com/office/drawing/2014/main" id="{61BD0127-6D03-4DD7-BD1B-E839F028DB5F}"/>
              </a:ext>
            </a:extLst>
          </p:cNvPr>
          <p:cNvSpPr>
            <a:spLocks noGrp="1"/>
          </p:cNvSpPr>
          <p:nvPr>
            <p:ph type="body" sz="quarter" idx="16" hasCustomPrompt="1"/>
          </p:nvPr>
        </p:nvSpPr>
        <p:spPr>
          <a:xfrm>
            <a:off x="759943" y="871622"/>
            <a:ext cx="7301335" cy="405266"/>
          </a:xfrm>
        </p:spPr>
        <p:txBody>
          <a:bodyPr>
            <a:normAutofit/>
          </a:bodyPr>
          <a:lstStyle>
            <a:lvl1pPr marL="0" indent="0">
              <a:buNone/>
              <a:defRPr sz="2800" b="1">
                <a:solidFill>
                  <a:schemeClr val="bg1"/>
                </a:solidFill>
              </a:defRPr>
            </a:lvl1pPr>
          </a:lstStyle>
          <a:p>
            <a:pPr lvl="0"/>
            <a:r>
              <a:rPr lang="cs-CZ" dirty="0"/>
              <a:t>druhý řádek textu</a:t>
            </a:r>
          </a:p>
        </p:txBody>
      </p:sp>
      <p:sp>
        <p:nvSpPr>
          <p:cNvPr id="3" name="Zástupný symbol pro tabulku 2">
            <a:extLst>
              <a:ext uri="{FF2B5EF4-FFF2-40B4-BE49-F238E27FC236}">
                <a16:creationId xmlns:a16="http://schemas.microsoft.com/office/drawing/2014/main" id="{243075CB-445F-451D-B78F-591C98050237}"/>
              </a:ext>
            </a:extLst>
          </p:cNvPr>
          <p:cNvSpPr>
            <a:spLocks noGrp="1"/>
          </p:cNvSpPr>
          <p:nvPr>
            <p:ph type="tbl" sz="quarter" idx="17"/>
          </p:nvPr>
        </p:nvSpPr>
        <p:spPr>
          <a:xfrm>
            <a:off x="3753852" y="1744663"/>
            <a:ext cx="7678265" cy="3841144"/>
          </a:xfrm>
        </p:spPr>
        <p:txBody>
          <a:bodyPr>
            <a:normAutofit/>
          </a:bodyPr>
          <a:lstStyle>
            <a:lvl1pPr marL="0" indent="0">
              <a:buNone/>
              <a:defRPr sz="2000" b="1"/>
            </a:lvl1pPr>
          </a:lstStyle>
          <a:p>
            <a:r>
              <a:rPr lang="cs-CZ"/>
              <a:t>Kliknutím na ikonu přidáte tabulku.</a:t>
            </a:r>
            <a:endParaRPr lang="cs-CZ" dirty="0"/>
          </a:p>
        </p:txBody>
      </p:sp>
      <p:sp>
        <p:nvSpPr>
          <p:cNvPr id="5" name="Zástupný symbol pro text 4">
            <a:extLst>
              <a:ext uri="{FF2B5EF4-FFF2-40B4-BE49-F238E27FC236}">
                <a16:creationId xmlns:a16="http://schemas.microsoft.com/office/drawing/2014/main" id="{841296A6-9ACC-42C7-B6BE-AB8D41837E1B}"/>
              </a:ext>
            </a:extLst>
          </p:cNvPr>
          <p:cNvSpPr>
            <a:spLocks noGrp="1"/>
          </p:cNvSpPr>
          <p:nvPr>
            <p:ph type="body" sz="quarter" idx="18" hasCustomPrompt="1"/>
          </p:nvPr>
        </p:nvSpPr>
        <p:spPr>
          <a:xfrm>
            <a:off x="759885" y="5690937"/>
            <a:ext cx="10672233" cy="598738"/>
          </a:xfrm>
        </p:spPr>
        <p:txBody>
          <a:bodyPr>
            <a:normAutofit/>
          </a:bodyPr>
          <a:lstStyle>
            <a:lvl1pPr marL="0" indent="0">
              <a:buNone/>
              <a:defRPr sz="1800"/>
            </a:lvl1pPr>
            <a:lvl2pPr marL="342900" indent="0">
              <a:buNone/>
              <a:defRPr/>
            </a:lvl2pPr>
          </a:lstStyle>
          <a:p>
            <a:pPr lvl="0"/>
            <a:r>
              <a:rPr lang="cs-CZ" dirty="0"/>
              <a:t>Popis tabulky</a:t>
            </a:r>
          </a:p>
        </p:txBody>
      </p:sp>
      <p:pic>
        <p:nvPicPr>
          <p:cNvPr id="12" name="Obrázek 11">
            <a:extLst>
              <a:ext uri="{FF2B5EF4-FFF2-40B4-BE49-F238E27FC236}">
                <a16:creationId xmlns:a16="http://schemas.microsoft.com/office/drawing/2014/main" id="{4D7D2839-C647-4D3B-864E-39146D81B9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 y="1398026"/>
            <a:ext cx="12191913" cy="128015"/>
          </a:xfrm>
          <a:prstGeom prst="rect">
            <a:avLst/>
          </a:prstGeom>
        </p:spPr>
      </p:pic>
      <p:pic>
        <p:nvPicPr>
          <p:cNvPr id="13" name="Obrázek 12">
            <a:extLst>
              <a:ext uri="{FF2B5EF4-FFF2-40B4-BE49-F238E27FC236}">
                <a16:creationId xmlns:a16="http://schemas.microsoft.com/office/drawing/2014/main" id="{0C8BC9D6-C0AA-488F-B9DB-80A7D07B30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5833" y="485422"/>
            <a:ext cx="2880000" cy="540001"/>
          </a:xfrm>
          <a:prstGeom prst="rect">
            <a:avLst/>
          </a:prstGeom>
        </p:spPr>
      </p:pic>
    </p:spTree>
    <p:extLst>
      <p:ext uri="{BB962C8B-B14F-4D97-AF65-F5344CB8AC3E}">
        <p14:creationId xmlns:p14="http://schemas.microsoft.com/office/powerpoint/2010/main" val="3962811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C41B7A3-1625-4A50-AEAD-39F18A946597}"/>
              </a:ext>
            </a:extLst>
          </p:cNvPr>
          <p:cNvSpPr>
            <a:spLocks noGrp="1"/>
          </p:cNvSpPr>
          <p:nvPr>
            <p:ph type="title"/>
          </p:nvPr>
        </p:nvSpPr>
        <p:spPr>
          <a:xfrm>
            <a:off x="0" y="1"/>
            <a:ext cx="12192000" cy="1555844"/>
          </a:xfrm>
          <a:prstGeom prst="rect">
            <a:avLst/>
          </a:prstGeom>
          <a:noFill/>
          <a:ln>
            <a:noFill/>
          </a:ln>
        </p:spPr>
        <p:txBody>
          <a:bodyPr vert="horz" lIns="91440" tIns="45720" rIns="91440" bIns="45720" rtlCol="0" anchor="ctr">
            <a:normAutofit/>
          </a:bodyPr>
          <a:lstStyle/>
          <a:p>
            <a:r>
              <a:rPr lang="cs-CZ" dirty="0"/>
              <a:t>Kliknutím lze upravit styl.</a:t>
            </a:r>
          </a:p>
        </p:txBody>
      </p:sp>
      <p:sp>
        <p:nvSpPr>
          <p:cNvPr id="3" name="Zástupný symbol pro text 2">
            <a:extLst>
              <a:ext uri="{FF2B5EF4-FFF2-40B4-BE49-F238E27FC236}">
                <a16:creationId xmlns:a16="http://schemas.microsoft.com/office/drawing/2014/main" id="{F2A020AA-ECC7-4474-B826-21223D6C41CC}"/>
              </a:ext>
            </a:extLst>
          </p:cNvPr>
          <p:cNvSpPr>
            <a:spLocks noGrp="1"/>
          </p:cNvSpPr>
          <p:nvPr>
            <p:ph type="body" idx="1"/>
          </p:nvPr>
        </p:nvSpPr>
        <p:spPr>
          <a:xfrm>
            <a:off x="723333" y="1774210"/>
            <a:ext cx="10889777" cy="4580172"/>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p:txBody>
      </p:sp>
      <p:sp>
        <p:nvSpPr>
          <p:cNvPr id="6" name="Zástupný symbol pro číslo snímku 5">
            <a:extLst>
              <a:ext uri="{FF2B5EF4-FFF2-40B4-BE49-F238E27FC236}">
                <a16:creationId xmlns:a16="http://schemas.microsoft.com/office/drawing/2014/main" id="{6B52E7AF-D4B8-4711-9A70-4E416AD504E6}"/>
              </a:ext>
            </a:extLst>
          </p:cNvPr>
          <p:cNvSpPr>
            <a:spLocks noGrp="1"/>
          </p:cNvSpPr>
          <p:nvPr>
            <p:ph type="sldNum" sz="quarter" idx="4"/>
          </p:nvPr>
        </p:nvSpPr>
        <p:spPr>
          <a:xfrm>
            <a:off x="8869908" y="6479184"/>
            <a:ext cx="2743200" cy="365125"/>
          </a:xfrm>
          <a:prstGeom prst="rect">
            <a:avLst/>
          </a:prstGeom>
        </p:spPr>
        <p:txBody>
          <a:bodyPr vert="horz" lIns="91440" tIns="45720" rIns="91440" bIns="45720" rtlCol="0" anchor="ctr"/>
          <a:lstStyle>
            <a:lvl1pPr algn="r">
              <a:defRPr sz="1600">
                <a:solidFill>
                  <a:srgbClr val="008276"/>
                </a:solidFill>
              </a:defRPr>
            </a:lvl1pPr>
          </a:lstStyle>
          <a:p>
            <a:fld id="{D83BD07D-5885-48DF-B570-0C7EF7FA7CBC}" type="slidenum">
              <a:rPr lang="cs-CZ" smtClean="0"/>
              <a:pPr/>
              <a:t>‹#›</a:t>
            </a:fld>
            <a:endParaRPr lang="cs-CZ"/>
          </a:p>
        </p:txBody>
      </p:sp>
      <p:cxnSp>
        <p:nvCxnSpPr>
          <p:cNvPr id="9" name="Přímá spojnice 8">
            <a:extLst>
              <a:ext uri="{FF2B5EF4-FFF2-40B4-BE49-F238E27FC236}">
                <a16:creationId xmlns:a16="http://schemas.microsoft.com/office/drawing/2014/main" id="{20A03B06-45A5-4573-A15C-112DB4EA109A}"/>
              </a:ext>
            </a:extLst>
          </p:cNvPr>
          <p:cNvCxnSpPr>
            <a:cxnSpLocks/>
          </p:cNvCxnSpPr>
          <p:nvPr userDrawn="1"/>
        </p:nvCxnSpPr>
        <p:spPr>
          <a:xfrm>
            <a:off x="-40943" y="6354387"/>
            <a:ext cx="12276000" cy="0"/>
          </a:xfrm>
          <a:prstGeom prst="line">
            <a:avLst/>
          </a:prstGeom>
          <a:ln w="28575">
            <a:solidFill>
              <a:srgbClr val="0082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65193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70" r:id="rId3"/>
    <p:sldLayoutId id="2147483656" r:id="rId4"/>
    <p:sldLayoutId id="2147483664" r:id="rId5"/>
    <p:sldLayoutId id="2147483665" r:id="rId6"/>
    <p:sldLayoutId id="2147483666" r:id="rId7"/>
    <p:sldLayoutId id="2147483668" r:id="rId8"/>
    <p:sldLayoutId id="2147483669" r:id="rId9"/>
    <p:sldLayoutId id="2147483671" r:id="rId10"/>
    <p:sldLayoutId id="2147483685" r:id="rId11"/>
    <p:sldLayoutId id="2147483686" r:id="rId12"/>
  </p:sldLayoutIdLst>
  <p:hf hdr="0" ftr="0" dt="0"/>
  <p:txStyles>
    <p:titleStyle>
      <a:lvl1pPr marL="542925" indent="0" algn="l" defTabSz="685800" rtl="0" eaLnBrk="1" latinLnBrk="0" hangingPunct="1">
        <a:lnSpc>
          <a:spcPct val="90000"/>
        </a:lnSpc>
        <a:spcBef>
          <a:spcPct val="0"/>
        </a:spcBef>
        <a:buNone/>
        <a:defRPr sz="3000" b="1" i="0" kern="1200" cap="all"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8276"/>
        </a:buClr>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C41B7A3-1625-4A50-AEAD-39F18A946597}"/>
              </a:ext>
            </a:extLst>
          </p:cNvPr>
          <p:cNvSpPr>
            <a:spLocks noGrp="1"/>
          </p:cNvSpPr>
          <p:nvPr>
            <p:ph type="title"/>
          </p:nvPr>
        </p:nvSpPr>
        <p:spPr>
          <a:xfrm>
            <a:off x="0" y="1"/>
            <a:ext cx="12192000" cy="1555844"/>
          </a:xfrm>
          <a:prstGeom prst="rect">
            <a:avLst/>
          </a:prstGeom>
          <a:noFill/>
          <a:ln>
            <a:noFill/>
          </a:ln>
        </p:spPr>
        <p:txBody>
          <a:bodyPr vert="horz" lIns="91440" tIns="45720" rIns="91440" bIns="45720" rtlCol="0" anchor="ctr">
            <a:normAutofit/>
          </a:bodyPr>
          <a:lstStyle/>
          <a:p>
            <a:r>
              <a:rPr lang="cs-CZ" dirty="0"/>
              <a:t>Kliknutím lze upravit styl.</a:t>
            </a:r>
          </a:p>
        </p:txBody>
      </p:sp>
      <p:sp>
        <p:nvSpPr>
          <p:cNvPr id="3" name="Zástupný symbol pro text 2">
            <a:extLst>
              <a:ext uri="{FF2B5EF4-FFF2-40B4-BE49-F238E27FC236}">
                <a16:creationId xmlns:a16="http://schemas.microsoft.com/office/drawing/2014/main" id="{F2A020AA-ECC7-4474-B826-21223D6C41CC}"/>
              </a:ext>
            </a:extLst>
          </p:cNvPr>
          <p:cNvSpPr>
            <a:spLocks noGrp="1"/>
          </p:cNvSpPr>
          <p:nvPr>
            <p:ph type="body" idx="1"/>
          </p:nvPr>
        </p:nvSpPr>
        <p:spPr>
          <a:xfrm>
            <a:off x="723333" y="1774210"/>
            <a:ext cx="10889777" cy="4580172"/>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p:txBody>
      </p:sp>
      <p:sp>
        <p:nvSpPr>
          <p:cNvPr id="6" name="Zástupný symbol pro číslo snímku 5">
            <a:extLst>
              <a:ext uri="{FF2B5EF4-FFF2-40B4-BE49-F238E27FC236}">
                <a16:creationId xmlns:a16="http://schemas.microsoft.com/office/drawing/2014/main" id="{6B52E7AF-D4B8-4711-9A70-4E416AD504E6}"/>
              </a:ext>
            </a:extLst>
          </p:cNvPr>
          <p:cNvSpPr>
            <a:spLocks noGrp="1"/>
          </p:cNvSpPr>
          <p:nvPr>
            <p:ph type="sldNum" sz="quarter" idx="4"/>
          </p:nvPr>
        </p:nvSpPr>
        <p:spPr>
          <a:xfrm>
            <a:off x="8869908" y="6479184"/>
            <a:ext cx="2743200" cy="365125"/>
          </a:xfrm>
          <a:prstGeom prst="rect">
            <a:avLst/>
          </a:prstGeom>
        </p:spPr>
        <p:txBody>
          <a:bodyPr vert="horz" lIns="91440" tIns="45720" rIns="91440" bIns="45720" rtlCol="0" anchor="ctr"/>
          <a:lstStyle>
            <a:lvl1pPr algn="r">
              <a:defRPr sz="1600">
                <a:solidFill>
                  <a:srgbClr val="008276"/>
                </a:solidFill>
              </a:defRPr>
            </a:lvl1pPr>
          </a:lstStyle>
          <a:p>
            <a:fld id="{D83BD07D-5885-48DF-B570-0C7EF7FA7CBC}" type="slidenum">
              <a:rPr lang="cs-CZ" smtClean="0"/>
              <a:pPr/>
              <a:t>‹#›</a:t>
            </a:fld>
            <a:endParaRPr lang="cs-CZ"/>
          </a:p>
        </p:txBody>
      </p:sp>
      <p:cxnSp>
        <p:nvCxnSpPr>
          <p:cNvPr id="9" name="Přímá spojnice 8">
            <a:extLst>
              <a:ext uri="{FF2B5EF4-FFF2-40B4-BE49-F238E27FC236}">
                <a16:creationId xmlns:a16="http://schemas.microsoft.com/office/drawing/2014/main" id="{20A03B06-45A5-4573-A15C-112DB4EA109A}"/>
              </a:ext>
            </a:extLst>
          </p:cNvPr>
          <p:cNvCxnSpPr>
            <a:cxnSpLocks/>
          </p:cNvCxnSpPr>
          <p:nvPr userDrawn="1"/>
        </p:nvCxnSpPr>
        <p:spPr>
          <a:xfrm>
            <a:off x="-40943" y="6354387"/>
            <a:ext cx="12276000" cy="0"/>
          </a:xfrm>
          <a:prstGeom prst="line">
            <a:avLst/>
          </a:prstGeom>
          <a:ln w="28575">
            <a:solidFill>
              <a:srgbClr val="0082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110842"/>
      </p:ext>
    </p:extLst>
  </p:cSld>
  <p:clrMap bg1="lt1" tx1="dk1" bg2="lt2" tx2="dk2" accent1="accent1" accent2="accent2" accent3="accent3" accent4="accent4" accent5="accent5" accent6="accent6" hlink="hlink" folHlink="folHlink"/>
  <p:sldLayoutIdLst>
    <p:sldLayoutId id="2147483676" r:id="rId1"/>
    <p:sldLayoutId id="2147483683" r:id="rId2"/>
    <p:sldLayoutId id="2147483677" r:id="rId3"/>
    <p:sldLayoutId id="2147483678" r:id="rId4"/>
    <p:sldLayoutId id="2147483679" r:id="rId5"/>
    <p:sldLayoutId id="2147483680" r:id="rId6"/>
    <p:sldLayoutId id="2147483681" r:id="rId7"/>
    <p:sldLayoutId id="2147483682" r:id="rId8"/>
    <p:sldLayoutId id="2147483684" r:id="rId9"/>
    <p:sldLayoutId id="2147483687" r:id="rId10"/>
    <p:sldLayoutId id="2147483688" r:id="rId11"/>
  </p:sldLayoutIdLst>
  <p:hf hdr="0" ftr="0" dt="0"/>
  <p:txStyles>
    <p:titleStyle>
      <a:lvl1pPr marL="542925" indent="0" algn="l" defTabSz="685800" rtl="0" eaLnBrk="1" latinLnBrk="0" hangingPunct="1">
        <a:lnSpc>
          <a:spcPct val="90000"/>
        </a:lnSpc>
        <a:spcBef>
          <a:spcPct val="0"/>
        </a:spcBef>
        <a:buNone/>
        <a:defRPr sz="3000" b="1" i="0" kern="1200" cap="all"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8276"/>
        </a:buClr>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hyperlink" Target="https://dspace.cuni.cz/bitstream/handle/20.500.11956/102310/140069837.pdf?sequence=1&amp;isAllowed=y" TargetMode="External"/><Relationship Id="rId2" Type="http://schemas.openxmlformats.org/officeDocument/2006/relationships/hyperlink" Target="https://is.muni.cz/th/ahdl6/" TargetMode="External"/><Relationship Id="rId1" Type="http://schemas.openxmlformats.org/officeDocument/2006/relationships/slideLayout" Target="../slideLayouts/slideLayout23.xml"/><Relationship Id="rId5" Type="http://schemas.openxmlformats.org/officeDocument/2006/relationships/hyperlink" Target="https://slideslive.com/38893273/agrese-z-pohledu-psychiatrie?locale=en" TargetMode="External"/><Relationship Id="rId4" Type="http://schemas.openxmlformats.org/officeDocument/2006/relationships/hyperlink" Target="http://www.rozhlas.cz/dvojka/jaktovidi/_zprava/cyril-hoschl-k-tragedii-na-zdarske-skole-slo-o-chorobny-priznak-nikoli-o-zlou-vuli--1410880" TargetMode="Externa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s://eso.ochrance.cz/"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crtpAozyWu4" TargetMode="External"/><Relationship Id="rId2" Type="http://schemas.openxmlformats.org/officeDocument/2006/relationships/hyperlink" Target="https://www.youtube.com/"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cid:8d734838-75da-44af-a276-d6fc0f8f4dd3@ochrance.cz"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FBB46432-56FC-4271-BB33-B0B883732F0B}"/>
              </a:ext>
            </a:extLst>
          </p:cNvPr>
          <p:cNvPicPr>
            <a:picLocks noGrp="1" noChangeAspect="1"/>
          </p:cNvPicPr>
          <p:nvPr>
            <p:ph type="pic" sz="quarter" idx="16"/>
          </p:nvPr>
        </p:nvPicPr>
        <p:blipFill rotWithShape="1">
          <a:blip r:embed="rId2" cstate="hq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1399" t="9493" r="1780" b="17779"/>
          <a:stretch/>
        </p:blipFill>
        <p:spPr>
          <a:xfrm>
            <a:off x="0" y="-16043"/>
            <a:ext cx="12216063" cy="6882063"/>
          </a:xfrm>
        </p:spPr>
      </p:pic>
      <p:sp>
        <p:nvSpPr>
          <p:cNvPr id="3" name="Nadpis 2">
            <a:extLst>
              <a:ext uri="{FF2B5EF4-FFF2-40B4-BE49-F238E27FC236}">
                <a16:creationId xmlns:a16="http://schemas.microsoft.com/office/drawing/2014/main" id="{995CD26B-49F3-40E7-9302-D8392EB6D168}"/>
              </a:ext>
            </a:extLst>
          </p:cNvPr>
          <p:cNvSpPr>
            <a:spLocks noGrp="1"/>
          </p:cNvSpPr>
          <p:nvPr>
            <p:ph type="title"/>
          </p:nvPr>
        </p:nvSpPr>
        <p:spPr>
          <a:solidFill>
            <a:schemeClr val="accent1">
              <a:alpha val="64000"/>
            </a:schemeClr>
          </a:solidFill>
        </p:spPr>
        <p:txBody>
          <a:bodyPr/>
          <a:lstStyle/>
          <a:p>
            <a:r>
              <a:rPr lang="cs-CZ" dirty="0"/>
              <a:t>Právo v Klinické psychologii –</a:t>
            </a:r>
            <a:br>
              <a:rPr lang="cs-CZ" dirty="0"/>
            </a:br>
            <a:r>
              <a:rPr lang="cs-CZ" dirty="0"/>
              <a:t>Pohled právníka Veřejného ochránce práv</a:t>
            </a:r>
          </a:p>
        </p:txBody>
      </p:sp>
      <p:sp>
        <p:nvSpPr>
          <p:cNvPr id="4" name="Zástupný symbol pro text 3">
            <a:extLst>
              <a:ext uri="{FF2B5EF4-FFF2-40B4-BE49-F238E27FC236}">
                <a16:creationId xmlns:a16="http://schemas.microsoft.com/office/drawing/2014/main" id="{4024EEE5-0769-4CBD-BEC4-90A5AFCBF29D}"/>
              </a:ext>
            </a:extLst>
          </p:cNvPr>
          <p:cNvSpPr>
            <a:spLocks noGrp="1"/>
          </p:cNvSpPr>
          <p:nvPr>
            <p:ph type="body" sz="quarter" idx="15"/>
          </p:nvPr>
        </p:nvSpPr>
        <p:spPr/>
        <p:txBody>
          <a:bodyPr anchor="ctr"/>
          <a:lstStyle/>
          <a:p>
            <a:r>
              <a:rPr lang="cs-CZ" dirty="0"/>
              <a:t>Kancelář veřejného ochránce práv</a:t>
            </a:r>
          </a:p>
          <a:p>
            <a:r>
              <a:rPr lang="cs-CZ" dirty="0"/>
              <a:t>Matěj Stříteský</a:t>
            </a:r>
          </a:p>
          <a:p>
            <a:r>
              <a:rPr lang="cs-CZ" dirty="0"/>
              <a:t>matej.stritesky@ochrance.cz</a:t>
            </a:r>
          </a:p>
        </p:txBody>
      </p:sp>
    </p:spTree>
    <p:extLst>
      <p:ext uri="{BB962C8B-B14F-4D97-AF65-F5344CB8AC3E}">
        <p14:creationId xmlns:p14="http://schemas.microsoft.com/office/powerpoint/2010/main" val="2732346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0" y="2"/>
            <a:ext cx="8467725" cy="1385155"/>
          </a:xfrm>
        </p:spPr>
        <p:txBody>
          <a:bodyPr>
            <a:noAutofit/>
          </a:bodyPr>
          <a:lstStyle/>
          <a:p>
            <a:r>
              <a:rPr lang="cs-CZ" b="0" dirty="0"/>
              <a:t>Nejednotná praxe</a:t>
            </a:r>
            <a:br>
              <a:rPr lang="cs-CZ" b="0" dirty="0"/>
            </a:br>
            <a:r>
              <a:rPr lang="cs-CZ" b="0" dirty="0"/>
              <a:t>Proč to někde vypadá takto jinde takto? Ložnice pro pacienty v akutním stavu.</a:t>
            </a:r>
          </a:p>
        </p:txBody>
      </p:sp>
      <p:pic>
        <p:nvPicPr>
          <p:cNvPr id="4" name="Zástupný symbol pro obsah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521191" y="2220215"/>
            <a:ext cx="4401970" cy="3301477"/>
          </a:xfrm>
        </p:spPr>
      </p:pic>
      <p:pic>
        <p:nvPicPr>
          <p:cNvPr id="5" name="Obráze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158111" y="2220214"/>
            <a:ext cx="4401971" cy="3301478"/>
          </a:xfrm>
          <a:prstGeom prst="rect">
            <a:avLst/>
          </a:prstGeom>
        </p:spPr>
      </p:pic>
      <p:pic>
        <p:nvPicPr>
          <p:cNvPr id="6" name="Obrázek 5"/>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14000"/>
                    </a14:imgEffect>
                    <a14:imgEffect>
                      <a14:brightnessContrast bright="27000" contrast="22000"/>
                    </a14:imgEffect>
                  </a14:imgLayer>
                </a14:imgProps>
              </a:ext>
              <a:ext uri="{28A0092B-C50C-407E-A947-70E740481C1C}">
                <a14:useLocalDpi xmlns:a14="http://schemas.microsoft.com/office/drawing/2010/main" val="0"/>
              </a:ext>
            </a:extLst>
          </a:blip>
          <a:srcRect l="6469" t="-1" r="23206" b="2361"/>
          <a:stretch/>
        </p:blipFill>
        <p:spPr>
          <a:xfrm>
            <a:off x="8255000" y="1669967"/>
            <a:ext cx="3820696" cy="3978526"/>
          </a:xfrm>
          <a:prstGeom prst="rect">
            <a:avLst/>
          </a:prstGeom>
        </p:spPr>
      </p:pic>
    </p:spTree>
    <p:extLst>
      <p:ext uri="{BB962C8B-B14F-4D97-AF65-F5344CB8AC3E}">
        <p14:creationId xmlns:p14="http://schemas.microsoft.com/office/powerpoint/2010/main" val="1564189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FBB46432-56FC-4271-BB33-B0B883732F0B}"/>
              </a:ext>
            </a:extLst>
          </p:cNvPr>
          <p:cNvPicPr>
            <a:picLocks noGrp="1" noChangeAspect="1"/>
          </p:cNvPicPr>
          <p:nvPr>
            <p:ph type="pic" sz="quarter" idx="16"/>
          </p:nvPr>
        </p:nvPicPr>
        <p:blipFill rotWithShape="1">
          <a:blip r:embed="rId2" cstate="hq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1399" t="9493" r="1780" b="17779"/>
          <a:stretch/>
        </p:blipFill>
        <p:spPr>
          <a:xfrm>
            <a:off x="0" y="-16043"/>
            <a:ext cx="12216063" cy="6882063"/>
          </a:xfrm>
        </p:spPr>
      </p:pic>
      <p:sp>
        <p:nvSpPr>
          <p:cNvPr id="3" name="Nadpis 2">
            <a:extLst>
              <a:ext uri="{FF2B5EF4-FFF2-40B4-BE49-F238E27FC236}">
                <a16:creationId xmlns:a16="http://schemas.microsoft.com/office/drawing/2014/main" id="{995CD26B-49F3-40E7-9302-D8392EB6D168}"/>
              </a:ext>
            </a:extLst>
          </p:cNvPr>
          <p:cNvSpPr>
            <a:spLocks noGrp="1"/>
          </p:cNvSpPr>
          <p:nvPr>
            <p:ph type="title"/>
          </p:nvPr>
        </p:nvSpPr>
        <p:spPr>
          <a:solidFill>
            <a:schemeClr val="accent1">
              <a:alpha val="64000"/>
            </a:schemeClr>
          </a:solidFill>
        </p:spPr>
        <p:txBody>
          <a:bodyPr/>
          <a:lstStyle/>
          <a:p>
            <a:r>
              <a:rPr lang="cs-CZ" dirty="0"/>
              <a:t>Ombudsman A Lidé s Duševním onemocněním</a:t>
            </a:r>
            <a:br>
              <a:rPr lang="cs-CZ" dirty="0"/>
            </a:br>
            <a:r>
              <a:rPr lang="cs-CZ" dirty="0"/>
              <a:t>Zjištění z návštěv Psychiatrických nemocnic</a:t>
            </a:r>
          </a:p>
        </p:txBody>
      </p:sp>
      <p:sp>
        <p:nvSpPr>
          <p:cNvPr id="4" name="Zástupný symbol pro text 3">
            <a:extLst>
              <a:ext uri="{FF2B5EF4-FFF2-40B4-BE49-F238E27FC236}">
                <a16:creationId xmlns:a16="http://schemas.microsoft.com/office/drawing/2014/main" id="{4024EEE5-0769-4CBD-BEC4-90A5AFCBF29D}"/>
              </a:ext>
            </a:extLst>
          </p:cNvPr>
          <p:cNvSpPr>
            <a:spLocks noGrp="1"/>
          </p:cNvSpPr>
          <p:nvPr>
            <p:ph type="body" sz="quarter" idx="15"/>
          </p:nvPr>
        </p:nvSpPr>
        <p:spPr/>
        <p:txBody>
          <a:bodyPr anchor="ctr">
            <a:normAutofit/>
          </a:bodyPr>
          <a:lstStyle/>
          <a:p>
            <a:pPr marL="542925">
              <a:spcBef>
                <a:spcPct val="0"/>
              </a:spcBef>
            </a:pPr>
            <a:r>
              <a:rPr lang="cs-CZ" sz="3000" b="1" cap="all" dirty="0">
                <a:latin typeface="+mj-lt"/>
                <a:ea typeface="+mj-ea"/>
                <a:cs typeface="+mj-cs"/>
              </a:rPr>
              <a:t>Bezpečnost pro pacienty a personál</a:t>
            </a:r>
          </a:p>
        </p:txBody>
      </p:sp>
    </p:spTree>
    <p:extLst>
      <p:ext uri="{BB962C8B-B14F-4D97-AF65-F5344CB8AC3E}">
        <p14:creationId xmlns:p14="http://schemas.microsoft.com/office/powerpoint/2010/main" val="3706685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cstate="hqprint">
            <a:extLst>
              <a:ext uri="{28A0092B-C50C-407E-A947-70E740481C1C}">
                <a14:useLocalDpi xmlns:a14="http://schemas.microsoft.com/office/drawing/2010/main" val="0"/>
              </a:ext>
            </a:extLst>
          </a:blip>
          <a:srcRect r="34445"/>
          <a:stretch/>
        </p:blipFill>
        <p:spPr>
          <a:xfrm>
            <a:off x="9944100" y="1836627"/>
            <a:ext cx="2247900" cy="2571779"/>
          </a:xfrm>
          <a:prstGeom prst="rect">
            <a:avLst/>
          </a:prstGeom>
        </p:spPr>
      </p:pic>
      <p:pic>
        <p:nvPicPr>
          <p:cNvPr id="5" name="Obrázek 4" descr="O:\OP\Detence\ROZCESTNÍK\zdravotnická zařízení\PSYCHIATRICKÉ LÉČEBNY\Ostatní\2019_Petrohrad\ŠK\Prostředí M2\chodba + schodiště patro\DSC0122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7760" y="3763167"/>
            <a:ext cx="3444240" cy="2355215"/>
          </a:xfrm>
          <a:prstGeom prst="rect">
            <a:avLst/>
          </a:prstGeom>
          <a:noFill/>
          <a:ln>
            <a:noFill/>
          </a:ln>
        </p:spPr>
      </p:pic>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Bezpečnost pro pacienty a personál</a:t>
            </a:r>
            <a:br>
              <a:rPr lang="cs-CZ" b="0" dirty="0"/>
            </a:br>
            <a:r>
              <a:rPr lang="cs-CZ" b="0" dirty="0"/>
              <a:t>Na co v Této oblasti upozorňujeme?</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838201" y="1678676"/>
            <a:ext cx="7756253" cy="4439706"/>
          </a:xfrm>
        </p:spPr>
        <p:txBody>
          <a:bodyPr anchor="ctr">
            <a:normAutofit/>
          </a:bodyPr>
          <a:lstStyle/>
          <a:p>
            <a:pPr marL="342900" indent="-342900">
              <a:buFontTx/>
              <a:buChar char="-"/>
            </a:pPr>
            <a:r>
              <a:rPr lang="cs-CZ" dirty="0"/>
              <a:t>Velkokapacitní ložnice na akutních odděleních jsou zdrojem konfliktů.</a:t>
            </a:r>
          </a:p>
          <a:p>
            <a:pPr marL="342900" indent="-342900">
              <a:buFontTx/>
              <a:buChar char="-"/>
            </a:pPr>
            <a:r>
              <a:rPr lang="cs-CZ" dirty="0"/>
              <a:t>V prostředí nemají být “zbytečné“ ohrožující prvky.</a:t>
            </a:r>
          </a:p>
          <a:p>
            <a:pPr marL="342900" indent="-342900">
              <a:buFontTx/>
              <a:buChar char="-"/>
            </a:pPr>
            <a:r>
              <a:rPr lang="cs-CZ" dirty="0"/>
              <a:t>Pacienti i personál mají mít možnost důstojně si přivolat pomoc.</a:t>
            </a:r>
          </a:p>
          <a:p>
            <a:pPr marL="342900" indent="-342900">
              <a:buFontTx/>
              <a:buChar char="-"/>
            </a:pPr>
            <a:r>
              <a:rPr lang="cs-CZ" dirty="0"/>
              <a:t>Zařízení musí pracovat s nežádoucími událostmi                   a předcházet jejich vzniku a zejména opakování.</a:t>
            </a:r>
          </a:p>
          <a:p>
            <a:pPr marL="342900" indent="-342900">
              <a:buFontTx/>
              <a:buChar char="-"/>
            </a:pPr>
            <a:r>
              <a:rPr lang="cs-CZ" dirty="0"/>
              <a:t>Zásahy policie nebo bezpečnostní agentury na oddělení nemají být běžnou praxí.</a:t>
            </a:r>
          </a:p>
        </p:txBody>
      </p:sp>
    </p:spTree>
    <p:extLst>
      <p:ext uri="{BB962C8B-B14F-4D97-AF65-F5344CB8AC3E}">
        <p14:creationId xmlns:p14="http://schemas.microsoft.com/office/powerpoint/2010/main" val="324391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Bezpečnost pro pacienty a personál</a:t>
            </a:r>
            <a:br>
              <a:rPr lang="cs-CZ" b="0" dirty="0"/>
            </a:br>
            <a:r>
              <a:rPr lang="cs-CZ" b="0" dirty="0"/>
              <a:t>Vybraná zjištění z této oblasti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p:txBody>
          <a:bodyPr anchor="ctr">
            <a:normAutofit/>
          </a:bodyPr>
          <a:lstStyle/>
          <a:p>
            <a:pPr algn="just"/>
            <a:r>
              <a:rPr lang="cs-CZ" b="1" dirty="0"/>
              <a:t>Zábradlí</a:t>
            </a:r>
          </a:p>
          <a:p>
            <a:r>
              <a:rPr lang="cs-CZ" dirty="0"/>
              <a:t>Budova zámku, v níž sídlí nemocnice,</a:t>
            </a:r>
            <a:r>
              <a:rPr lang="cs-CZ" b="1" dirty="0"/>
              <a:t> </a:t>
            </a:r>
            <a:r>
              <a:rPr lang="cs-CZ" dirty="0"/>
              <a:t>je na seznamu kulturních památek České republiky. Změny se tedy podle vyjádření vedení zařízení musejí konzultovat s orgánem památkové péče. Uvedené se projevilo jako komplikace ohrožující pacienty ve vztahu k nežádoucí události, ke které došlo více jak rok před návštěvou, kdy si pacient způsobil zranění tím, že skočil přes zábradlí vnitřního schodiště na oddělení, a to z výšky více než 5 metrů. Jako následné opatření bylo formulováno zvýšení zábradlí.</a:t>
            </a:r>
            <a:endParaRPr lang="cs-CZ" b="1" dirty="0"/>
          </a:p>
          <a:p>
            <a:r>
              <a:rPr lang="cs-CZ" dirty="0"/>
              <a:t>V době návštěvy bylo zábradlí stále ve stejném stavu jako v době nežádoucí události. Výška zábradlí nedosahuje pasu, a je tak velmi snadné ho překonat či přes něj přepadnout i neúmyslně.</a:t>
            </a:r>
          </a:p>
          <a:p>
            <a:pPr lvl="1"/>
            <a:r>
              <a:rPr lang="cs-CZ" b="1" dirty="0"/>
              <a:t>Podařilo se dosáhnout zvýšení zábradlí.</a:t>
            </a:r>
          </a:p>
        </p:txBody>
      </p:sp>
    </p:spTree>
    <p:extLst>
      <p:ext uri="{BB962C8B-B14F-4D97-AF65-F5344CB8AC3E}">
        <p14:creationId xmlns:p14="http://schemas.microsoft.com/office/powerpoint/2010/main" val="3226396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Bezpečnost pro pacienty a personál</a:t>
            </a:r>
            <a:br>
              <a:rPr lang="cs-CZ" b="0" dirty="0"/>
            </a:br>
            <a:r>
              <a:rPr lang="cs-CZ" b="0" dirty="0"/>
              <a:t>Vybraná zjištění z této oblasti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p:txBody>
          <a:bodyPr anchor="ctr">
            <a:normAutofit/>
          </a:bodyPr>
          <a:lstStyle/>
          <a:p>
            <a:pPr algn="just"/>
            <a:r>
              <a:rPr lang="cs-CZ" b="1" dirty="0"/>
              <a:t>Nebezpečné skříně</a:t>
            </a:r>
          </a:p>
          <a:p>
            <a:r>
              <a:rPr lang="cs-CZ" dirty="0"/>
              <a:t>Po mimořádné události, kdy si pacient do krku vrazil kovovou výztuž z textilní skříně, nebylo podle dostupných materiálů vyhodnoceno, zda kovová výztuž není snadno </a:t>
            </a:r>
            <a:r>
              <a:rPr lang="cs-CZ" dirty="0" err="1"/>
              <a:t>lámatelná</a:t>
            </a:r>
            <a:r>
              <a:rPr lang="cs-CZ" dirty="0"/>
              <a:t> a zda by neměly být pořízeny jiné skříně. Textilní skříně byly na oddělení i v době návštěvy.</a:t>
            </a:r>
          </a:p>
          <a:p>
            <a:r>
              <a:rPr lang="cs-CZ" dirty="0"/>
              <a:t>Každá mimořádná událost, která má za následek ohrožení zdraví a života pacientů nebo personálu by měla vést k internímu šetření za účelem zhodnocení možnosti zmírnění rizika opakování takové události. Z poskytnutých podkladů o řešení mimořádných událostí jsem nenabyla dojmu, že by takové šetření probíhalo v dostatečné intenzitě.</a:t>
            </a:r>
          </a:p>
          <a:p>
            <a:pPr lvl="1"/>
            <a:r>
              <a:rPr lang="cs-CZ" b="1" dirty="0"/>
              <a:t>Podařilo se dosáhnout odstranění skříní a příslibu pečlivějšího přístupu k nežádoucím událostem.</a:t>
            </a:r>
          </a:p>
        </p:txBody>
      </p:sp>
    </p:spTree>
    <p:extLst>
      <p:ext uri="{BB962C8B-B14F-4D97-AF65-F5344CB8AC3E}">
        <p14:creationId xmlns:p14="http://schemas.microsoft.com/office/powerpoint/2010/main" val="298778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Bezpečnost pro pacienty a personál</a:t>
            </a:r>
            <a:br>
              <a:rPr lang="cs-CZ" b="0" dirty="0"/>
            </a:br>
            <a:r>
              <a:rPr lang="cs-CZ" b="0" dirty="0"/>
              <a:t>Vybraná zjištění z této oblasti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p:txBody>
          <a:bodyPr anchor="ctr">
            <a:normAutofit/>
          </a:bodyPr>
          <a:lstStyle/>
          <a:p>
            <a:pPr algn="just"/>
            <a:r>
              <a:rPr lang="cs-CZ" b="1" dirty="0"/>
              <a:t>Personál byl vybaven pepřovým sprejem</a:t>
            </a:r>
          </a:p>
          <a:p>
            <a:pPr algn="just"/>
            <a:r>
              <a:rPr lang="cs-CZ" dirty="0"/>
              <a:t>Pepřový sprej byl zjištěn na sesterně a personál sdělil, že není využíván. Druhý den návštěvy byl na stanici muži bez svého souhlasu přijímán pacient, který byl umístěn do místnosti určené k bezpečnému pohybu. Zdravotníci přijímající pacienta měli pepřový sprej u sebe, nebyl ale použit. Ze záznamů, které zařízení poskytlo, ani sdělení pacientů, nevyplývá, že by pepřový sprej byl využíván.</a:t>
            </a:r>
          </a:p>
          <a:p>
            <a:pPr lvl="1" algn="just"/>
            <a:r>
              <a:rPr lang="cs-CZ" b="1" dirty="0"/>
              <a:t>Nemocnice pepřový sprej odebrala.</a:t>
            </a:r>
          </a:p>
          <a:p>
            <a:pPr algn="just"/>
            <a:r>
              <a:rPr lang="cs-CZ" b="1" dirty="0"/>
              <a:t>Nepřenosné zapalovače</a:t>
            </a:r>
          </a:p>
          <a:p>
            <a:pPr algn="just"/>
            <a:r>
              <a:rPr lang="cs-CZ" dirty="0"/>
              <a:t>Po té co opakovaně došlo k podpálení vybavení pokoje pořídila nemocnice nepřenosné zapalovače na kuřárnu. Pacienti se tak nemusí doprošovat o připálení cigarety personálu a zároveň je omezeno riziko požáru.</a:t>
            </a:r>
          </a:p>
        </p:txBody>
      </p:sp>
    </p:spTree>
    <p:extLst>
      <p:ext uri="{BB962C8B-B14F-4D97-AF65-F5344CB8AC3E}">
        <p14:creationId xmlns:p14="http://schemas.microsoft.com/office/powerpoint/2010/main" val="886876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FBB46432-56FC-4271-BB33-B0B883732F0B}"/>
              </a:ext>
            </a:extLst>
          </p:cNvPr>
          <p:cNvPicPr>
            <a:picLocks noGrp="1" noChangeAspect="1"/>
          </p:cNvPicPr>
          <p:nvPr>
            <p:ph type="pic" sz="quarter" idx="16"/>
          </p:nvPr>
        </p:nvPicPr>
        <p:blipFill rotWithShape="1">
          <a:blip r:embed="rId2" cstate="hq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1399" t="9493" r="1780" b="17779"/>
          <a:stretch/>
        </p:blipFill>
        <p:spPr>
          <a:xfrm>
            <a:off x="0" y="-16043"/>
            <a:ext cx="12216063" cy="6882063"/>
          </a:xfrm>
        </p:spPr>
      </p:pic>
      <p:sp>
        <p:nvSpPr>
          <p:cNvPr id="3" name="Nadpis 2">
            <a:extLst>
              <a:ext uri="{FF2B5EF4-FFF2-40B4-BE49-F238E27FC236}">
                <a16:creationId xmlns:a16="http://schemas.microsoft.com/office/drawing/2014/main" id="{995CD26B-49F3-40E7-9302-D8392EB6D168}"/>
              </a:ext>
            </a:extLst>
          </p:cNvPr>
          <p:cNvSpPr>
            <a:spLocks noGrp="1"/>
          </p:cNvSpPr>
          <p:nvPr>
            <p:ph type="title"/>
          </p:nvPr>
        </p:nvSpPr>
        <p:spPr>
          <a:solidFill>
            <a:schemeClr val="accent1">
              <a:alpha val="64000"/>
            </a:schemeClr>
          </a:solidFill>
        </p:spPr>
        <p:txBody>
          <a:bodyPr/>
          <a:lstStyle/>
          <a:p>
            <a:r>
              <a:rPr lang="cs-CZ" dirty="0"/>
              <a:t>Ombudsman A Lidé s Duševním onemocněním</a:t>
            </a:r>
            <a:br>
              <a:rPr lang="cs-CZ" dirty="0"/>
            </a:br>
            <a:r>
              <a:rPr lang="cs-CZ" dirty="0"/>
              <a:t>Zjištění z návštěv Psychiatrických nemocnic</a:t>
            </a:r>
          </a:p>
        </p:txBody>
      </p:sp>
      <p:sp>
        <p:nvSpPr>
          <p:cNvPr id="4" name="Zástupný symbol pro text 3">
            <a:extLst>
              <a:ext uri="{FF2B5EF4-FFF2-40B4-BE49-F238E27FC236}">
                <a16:creationId xmlns:a16="http://schemas.microsoft.com/office/drawing/2014/main" id="{4024EEE5-0769-4CBD-BEC4-90A5AFCBF29D}"/>
              </a:ext>
            </a:extLst>
          </p:cNvPr>
          <p:cNvSpPr>
            <a:spLocks noGrp="1"/>
          </p:cNvSpPr>
          <p:nvPr>
            <p:ph type="body" sz="quarter" idx="15"/>
          </p:nvPr>
        </p:nvSpPr>
        <p:spPr/>
        <p:txBody>
          <a:bodyPr anchor="ctr">
            <a:normAutofit/>
          </a:bodyPr>
          <a:lstStyle/>
          <a:p>
            <a:pPr marL="542925">
              <a:spcBef>
                <a:spcPct val="0"/>
              </a:spcBef>
            </a:pPr>
            <a:r>
              <a:rPr lang="cs-CZ" sz="3000" b="1" cap="all" dirty="0">
                <a:latin typeface="+mj-lt"/>
                <a:ea typeface="+mj-ea"/>
                <a:cs typeface="+mj-cs"/>
              </a:rPr>
              <a:t>Personál</a:t>
            </a:r>
          </a:p>
        </p:txBody>
      </p:sp>
    </p:spTree>
    <p:extLst>
      <p:ext uri="{BB962C8B-B14F-4D97-AF65-F5344CB8AC3E}">
        <p14:creationId xmlns:p14="http://schemas.microsoft.com/office/powerpoint/2010/main" val="3134510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Personál</a:t>
            </a:r>
            <a:br>
              <a:rPr lang="cs-CZ" b="0" dirty="0"/>
            </a:br>
            <a:r>
              <a:rPr lang="cs-CZ" b="0" dirty="0"/>
              <a:t>Na co v Této oblasti upozorňujeme?</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838202" y="1678676"/>
            <a:ext cx="7629523" cy="4439706"/>
          </a:xfrm>
        </p:spPr>
        <p:txBody>
          <a:bodyPr anchor="ctr">
            <a:normAutofit/>
          </a:bodyPr>
          <a:lstStyle/>
          <a:p>
            <a:pPr marL="342900" indent="-342900" algn="just">
              <a:buFontTx/>
              <a:buChar char="-"/>
            </a:pPr>
            <a:r>
              <a:rPr lang="cs-CZ" dirty="0"/>
              <a:t>Vedení nemocnice musí vyžadovat pouze slušné jednání s pacienty a netolerovat odchylky.</a:t>
            </a:r>
          </a:p>
          <a:p>
            <a:pPr marL="342900" indent="-342900" algn="just">
              <a:buFontTx/>
              <a:buChar char="-"/>
            </a:pPr>
            <a:r>
              <a:rPr lang="cs-CZ" dirty="0"/>
              <a:t>Personálu musí být dostatek, pro zajištění poskytování péče co nejméně omezujícím způsobem.</a:t>
            </a:r>
          </a:p>
          <a:p>
            <a:pPr marL="342900" indent="-342900" algn="just">
              <a:buFontTx/>
              <a:buChar char="-"/>
            </a:pPr>
            <a:r>
              <a:rPr lang="cs-CZ" dirty="0"/>
              <a:t>Personál se v práci musí cítit bezpečně.</a:t>
            </a:r>
          </a:p>
          <a:p>
            <a:pPr marL="342900" indent="-342900" algn="just">
              <a:buFontTx/>
              <a:buChar char="-"/>
            </a:pPr>
            <a:r>
              <a:rPr lang="cs-CZ" dirty="0"/>
              <a:t>Pacienti mají znát jména personálu, který jim poskytuje péči - požadavek na čitelné jmenovky.</a:t>
            </a:r>
          </a:p>
          <a:p>
            <a:pPr marL="342900" indent="-342900" algn="just">
              <a:buFontTx/>
              <a:buChar char="-"/>
            </a:pPr>
            <a:r>
              <a:rPr lang="cs-CZ" dirty="0"/>
              <a:t>Personál musí být pravidelně vzděláván a má mu být dostupná supervize.</a:t>
            </a:r>
          </a:p>
        </p:txBody>
      </p:sp>
      <p:pic>
        <p:nvPicPr>
          <p:cNvPr id="5" name="Obrázek 4"/>
          <p:cNvPicPr>
            <a:picLocks noChangeAspect="1"/>
          </p:cNvPicPr>
          <p:nvPr/>
        </p:nvPicPr>
        <p:blipFill rotWithShape="1">
          <a:blip r:embed="rId2" cstate="hqprint">
            <a:extLst>
              <a:ext uri="{28A0092B-C50C-407E-A947-70E740481C1C}">
                <a14:useLocalDpi xmlns:a14="http://schemas.microsoft.com/office/drawing/2010/main" val="0"/>
              </a:ext>
            </a:extLst>
          </a:blip>
          <a:srcRect r="40836"/>
          <a:stretch/>
        </p:blipFill>
        <p:spPr>
          <a:xfrm>
            <a:off x="8991600" y="1880231"/>
            <a:ext cx="3184357" cy="4036595"/>
          </a:xfrm>
          <a:prstGeom prst="rect">
            <a:avLst/>
          </a:prstGeom>
        </p:spPr>
      </p:pic>
    </p:spTree>
    <p:extLst>
      <p:ext uri="{BB962C8B-B14F-4D97-AF65-F5344CB8AC3E}">
        <p14:creationId xmlns:p14="http://schemas.microsoft.com/office/powerpoint/2010/main" val="822403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Personál</a:t>
            </a:r>
            <a:br>
              <a:rPr lang="cs-CZ" b="0" dirty="0"/>
            </a:br>
            <a:r>
              <a:rPr lang="cs-CZ" b="0" dirty="0"/>
              <a:t>Vybraná zjištění z této oblasti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p:txBody>
          <a:bodyPr anchor="ctr">
            <a:normAutofit lnSpcReduction="10000"/>
          </a:bodyPr>
          <a:lstStyle/>
          <a:p>
            <a:pPr algn="just"/>
            <a:r>
              <a:rPr lang="cs-CZ" b="1" dirty="0"/>
              <a:t>Pacienti uváděli nedůstojné jednání a nečitelné jmenovky</a:t>
            </a:r>
          </a:p>
          <a:p>
            <a:pPr algn="just"/>
            <a:r>
              <a:rPr lang="cs-CZ" dirty="0"/>
              <a:t>Jeden z pacientů na oddělení uvedl, že mu ošetřovatelkou bylo v počátku jeho hospitalizace sděleno: </a:t>
            </a:r>
            <a:r>
              <a:rPr lang="cs-CZ" i="1" dirty="0"/>
              <a:t>„Nejsi tu první den ty blbečku, tak by sis mohl pamatovat, kam se dává hrnek.“</a:t>
            </a:r>
          </a:p>
          <a:p>
            <a:pPr algn="just"/>
            <a:r>
              <a:rPr lang="cs-CZ" dirty="0"/>
              <a:t>Další pacient na oddělení zmiňoval situaci, kdy mu bylo personálem vyhrožováno, že pokud si v pokoji i nadále bude přemísťovat lůžko, mohl by být umístěn do síťového lůžka.</a:t>
            </a:r>
          </a:p>
          <a:p>
            <a:pPr algn="just"/>
            <a:r>
              <a:rPr lang="cs-CZ" dirty="0"/>
              <a:t>Takováto sdělení pacientů je beze svědků velmi těžké ověřit, nehodnotíme tak, zda jsou sdělení pravdivá, předáváme je (anonymně) vedení zařízení jako podnět ke zhodnocení organizační kultury v zařízení. Personál na oddělení postrádal viditelně umístěné jmenovky. Ani jeden z pacientů tak neuvedl jméno pracovníka, na jehož jednání si stěžovali, protože jméno neznali.</a:t>
            </a:r>
          </a:p>
          <a:p>
            <a:pPr lvl="1" algn="just"/>
            <a:r>
              <a:rPr lang="cs-CZ" b="1" dirty="0"/>
              <a:t>Nemocnice přislíbila, že personál bude mít jmenovky a bude poučen o nepřípustnosti neslušného jednání s pacienty.</a:t>
            </a:r>
          </a:p>
        </p:txBody>
      </p:sp>
    </p:spTree>
    <p:extLst>
      <p:ext uri="{BB962C8B-B14F-4D97-AF65-F5344CB8AC3E}">
        <p14:creationId xmlns:p14="http://schemas.microsoft.com/office/powerpoint/2010/main" val="971446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Personál</a:t>
            </a:r>
            <a:br>
              <a:rPr lang="cs-CZ" b="0" dirty="0"/>
            </a:br>
            <a:r>
              <a:rPr lang="cs-CZ" b="0" dirty="0"/>
              <a:t>Vybraná zjištění z této oblasti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3971925" y="1678676"/>
            <a:ext cx="7460131" cy="4439706"/>
          </a:xfrm>
        </p:spPr>
        <p:txBody>
          <a:bodyPr anchor="ctr">
            <a:normAutofit/>
          </a:bodyPr>
          <a:lstStyle/>
          <a:p>
            <a:pPr algn="just"/>
            <a:r>
              <a:rPr lang="cs-CZ" b="1" dirty="0"/>
              <a:t>Nemocnice zajistila personálu prožitkové vzdělávání použití pásů.</a:t>
            </a:r>
          </a:p>
          <a:p>
            <a:pPr algn="just"/>
            <a:r>
              <a:rPr lang="cs-CZ" dirty="0"/>
              <a:t>Psychiatrická nemocnice zajistila proškolení pracovníků oddělení, kde dochází k používání pásů. Proškolení spočívalo v tom, že si pracovníci na vlastní kůži vyzkoušeli jaké to je být připoutám delší dobu. Proškolení se účastnili i herci, kteří ztvárnili situace, které pacienti se zkušeností s omezením popisují jako traumatizující, např. když na ně lékař mluví a stojí tak, že ho pacient nevidí, nebo když je ignorováno pacientovo volání o pomoc, kdy k pacientovi v omezení mají přístup jiní pacienti. </a:t>
            </a:r>
          </a:p>
          <a:p>
            <a:pPr algn="just"/>
            <a:endParaRPr lang="cs-CZ" b="1" dirty="0"/>
          </a:p>
        </p:txBody>
      </p:sp>
      <p:pic>
        <p:nvPicPr>
          <p:cNvPr id="4" name="Obrázek 3"/>
          <p:cNvPicPr>
            <a:picLocks noChangeAspect="1"/>
          </p:cNvPicPr>
          <p:nvPr/>
        </p:nvPicPr>
        <p:blipFill rotWithShape="1">
          <a:blip r:embed="rId2" cstate="hqprint">
            <a:extLst>
              <a:ext uri="{28A0092B-C50C-407E-A947-70E740481C1C}">
                <a14:useLocalDpi xmlns:a14="http://schemas.microsoft.com/office/drawing/2010/main" val="0"/>
              </a:ext>
            </a:extLst>
          </a:blip>
          <a:srcRect r="48544" b="1943"/>
          <a:stretch/>
        </p:blipFill>
        <p:spPr>
          <a:xfrm flipH="1">
            <a:off x="-5978" y="1519330"/>
            <a:ext cx="3674232" cy="5338669"/>
          </a:xfrm>
          <a:prstGeom prst="rect">
            <a:avLst/>
          </a:prstGeom>
        </p:spPr>
      </p:pic>
    </p:spTree>
    <p:extLst>
      <p:ext uri="{BB962C8B-B14F-4D97-AF65-F5344CB8AC3E}">
        <p14:creationId xmlns:p14="http://schemas.microsoft.com/office/powerpoint/2010/main" val="1915858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Obsah přednášky</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838201" y="1678676"/>
            <a:ext cx="10593855" cy="1481619"/>
          </a:xfrm>
        </p:spPr>
        <p:txBody>
          <a:bodyPr anchor="ctr">
            <a:normAutofit/>
          </a:bodyPr>
          <a:lstStyle/>
          <a:p>
            <a:pPr marL="342900" indent="-342900" algn="just">
              <a:buFont typeface="Arial" panose="020B0604020202020204" pitchFamily="34" charset="0"/>
              <a:buChar char="•"/>
            </a:pPr>
            <a:r>
              <a:rPr lang="cs-CZ" dirty="0"/>
              <a:t>Návštěvy veřejného ochránce práv v psychiatrických nemocnicích</a:t>
            </a:r>
          </a:p>
          <a:p>
            <a:pPr marL="342900" indent="-342900" algn="just">
              <a:buFont typeface="Arial" panose="020B0604020202020204" pitchFamily="34" charset="0"/>
              <a:buChar char="•"/>
            </a:pPr>
            <a:r>
              <a:rPr lang="cs-CZ" dirty="0"/>
              <a:t>Duševní onemocnění a nebezpečnost</a:t>
            </a:r>
          </a:p>
          <a:p>
            <a:pPr marL="342900" indent="-342900" algn="just">
              <a:buFont typeface="Arial" panose="020B0604020202020204" pitchFamily="34" charset="0"/>
              <a:buChar char="•"/>
            </a:pPr>
            <a:r>
              <a:rPr lang="cs-CZ" dirty="0"/>
              <a:t>Mlčenlivost psychologa ve zdravotnictví</a:t>
            </a:r>
          </a:p>
        </p:txBody>
      </p:sp>
      <p:pic>
        <p:nvPicPr>
          <p:cNvPr id="4" name="Obrázek 3">
            <a:extLst>
              <a:ext uri="{FF2B5EF4-FFF2-40B4-BE49-F238E27FC236}">
                <a16:creationId xmlns:a16="http://schemas.microsoft.com/office/drawing/2014/main" id="{6357387B-045E-9611-E43B-1C07BE8E72C6}"/>
              </a:ext>
            </a:extLst>
          </p:cNvPr>
          <p:cNvPicPr>
            <a:picLocks noChangeAspect="1"/>
          </p:cNvPicPr>
          <p:nvPr/>
        </p:nvPicPr>
        <p:blipFill rotWithShape="1">
          <a:blip r:embed="rId2"/>
          <a:srcRect l="6577" r="4215"/>
          <a:stretch/>
        </p:blipFill>
        <p:spPr>
          <a:xfrm>
            <a:off x="6526716" y="3588064"/>
            <a:ext cx="5293312" cy="2105062"/>
          </a:xfrm>
          <a:custGeom>
            <a:avLst/>
            <a:gdLst>
              <a:gd name="connsiteX0" fmla="*/ 0 w 5293312"/>
              <a:gd name="connsiteY0" fmla="*/ 0 h 2105062"/>
              <a:gd name="connsiteX1" fmla="*/ 588146 w 5293312"/>
              <a:gd name="connsiteY1" fmla="*/ 0 h 2105062"/>
              <a:gd name="connsiteX2" fmla="*/ 1070425 w 5293312"/>
              <a:gd name="connsiteY2" fmla="*/ 0 h 2105062"/>
              <a:gd name="connsiteX3" fmla="*/ 1552705 w 5293312"/>
              <a:gd name="connsiteY3" fmla="*/ 0 h 2105062"/>
              <a:gd name="connsiteX4" fmla="*/ 2193784 w 5293312"/>
              <a:gd name="connsiteY4" fmla="*/ 0 h 2105062"/>
              <a:gd name="connsiteX5" fmla="*/ 2728996 w 5293312"/>
              <a:gd name="connsiteY5" fmla="*/ 0 h 2105062"/>
              <a:gd name="connsiteX6" fmla="*/ 3158343 w 5293312"/>
              <a:gd name="connsiteY6" fmla="*/ 0 h 2105062"/>
              <a:gd name="connsiteX7" fmla="*/ 3746489 w 5293312"/>
              <a:gd name="connsiteY7" fmla="*/ 0 h 2105062"/>
              <a:gd name="connsiteX8" fmla="*/ 4440501 w 5293312"/>
              <a:gd name="connsiteY8" fmla="*/ 0 h 2105062"/>
              <a:gd name="connsiteX9" fmla="*/ 5293312 w 5293312"/>
              <a:gd name="connsiteY9" fmla="*/ 0 h 2105062"/>
              <a:gd name="connsiteX10" fmla="*/ 5293312 w 5293312"/>
              <a:gd name="connsiteY10" fmla="*/ 568367 h 2105062"/>
              <a:gd name="connsiteX11" fmla="*/ 5293312 w 5293312"/>
              <a:gd name="connsiteY11" fmla="*/ 1031480 h 2105062"/>
              <a:gd name="connsiteX12" fmla="*/ 5293312 w 5293312"/>
              <a:gd name="connsiteY12" fmla="*/ 1557746 h 2105062"/>
              <a:gd name="connsiteX13" fmla="*/ 5293312 w 5293312"/>
              <a:gd name="connsiteY13" fmla="*/ 2105062 h 2105062"/>
              <a:gd name="connsiteX14" fmla="*/ 4758099 w 5293312"/>
              <a:gd name="connsiteY14" fmla="*/ 2105062 h 2105062"/>
              <a:gd name="connsiteX15" fmla="*/ 4064087 w 5293312"/>
              <a:gd name="connsiteY15" fmla="*/ 2105062 h 2105062"/>
              <a:gd name="connsiteX16" fmla="*/ 3423008 w 5293312"/>
              <a:gd name="connsiteY16" fmla="*/ 2105062 h 2105062"/>
              <a:gd name="connsiteX17" fmla="*/ 2728996 w 5293312"/>
              <a:gd name="connsiteY17" fmla="*/ 2105062 h 2105062"/>
              <a:gd name="connsiteX18" fmla="*/ 2087918 w 5293312"/>
              <a:gd name="connsiteY18" fmla="*/ 2105062 h 2105062"/>
              <a:gd name="connsiteX19" fmla="*/ 1446839 w 5293312"/>
              <a:gd name="connsiteY19" fmla="*/ 2105062 h 2105062"/>
              <a:gd name="connsiteX20" fmla="*/ 964559 w 5293312"/>
              <a:gd name="connsiteY20" fmla="*/ 2105062 h 2105062"/>
              <a:gd name="connsiteX21" fmla="*/ 0 w 5293312"/>
              <a:gd name="connsiteY21" fmla="*/ 2105062 h 2105062"/>
              <a:gd name="connsiteX22" fmla="*/ 0 w 5293312"/>
              <a:gd name="connsiteY22" fmla="*/ 1536695 h 2105062"/>
              <a:gd name="connsiteX23" fmla="*/ 0 w 5293312"/>
              <a:gd name="connsiteY23" fmla="*/ 968329 h 2105062"/>
              <a:gd name="connsiteX24" fmla="*/ 0 w 5293312"/>
              <a:gd name="connsiteY24" fmla="*/ 505215 h 2105062"/>
              <a:gd name="connsiteX25" fmla="*/ 0 w 5293312"/>
              <a:gd name="connsiteY25" fmla="*/ 0 h 210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93312" h="2105062" fill="none" extrusionOk="0">
                <a:moveTo>
                  <a:pt x="0" y="0"/>
                </a:moveTo>
                <a:cubicBezTo>
                  <a:pt x="186117" y="-59274"/>
                  <a:pt x="396511" y="57255"/>
                  <a:pt x="588146" y="0"/>
                </a:cubicBezTo>
                <a:cubicBezTo>
                  <a:pt x="779781" y="-57255"/>
                  <a:pt x="877851" y="29126"/>
                  <a:pt x="1070425" y="0"/>
                </a:cubicBezTo>
                <a:cubicBezTo>
                  <a:pt x="1262999" y="-29126"/>
                  <a:pt x="1318090" y="19178"/>
                  <a:pt x="1552705" y="0"/>
                </a:cubicBezTo>
                <a:cubicBezTo>
                  <a:pt x="1787320" y="-19178"/>
                  <a:pt x="1897491" y="38118"/>
                  <a:pt x="2193784" y="0"/>
                </a:cubicBezTo>
                <a:cubicBezTo>
                  <a:pt x="2490077" y="-38118"/>
                  <a:pt x="2505964" y="53431"/>
                  <a:pt x="2728996" y="0"/>
                </a:cubicBezTo>
                <a:cubicBezTo>
                  <a:pt x="2952028" y="-53431"/>
                  <a:pt x="3050629" y="34765"/>
                  <a:pt x="3158343" y="0"/>
                </a:cubicBezTo>
                <a:cubicBezTo>
                  <a:pt x="3266057" y="-34765"/>
                  <a:pt x="3461146" y="55806"/>
                  <a:pt x="3746489" y="0"/>
                </a:cubicBezTo>
                <a:cubicBezTo>
                  <a:pt x="4031832" y="-55806"/>
                  <a:pt x="4288359" y="49972"/>
                  <a:pt x="4440501" y="0"/>
                </a:cubicBezTo>
                <a:cubicBezTo>
                  <a:pt x="4592643" y="-49972"/>
                  <a:pt x="4965560" y="3367"/>
                  <a:pt x="5293312" y="0"/>
                </a:cubicBezTo>
                <a:cubicBezTo>
                  <a:pt x="5334773" y="261723"/>
                  <a:pt x="5290370" y="338239"/>
                  <a:pt x="5293312" y="568367"/>
                </a:cubicBezTo>
                <a:cubicBezTo>
                  <a:pt x="5296254" y="798495"/>
                  <a:pt x="5282424" y="841628"/>
                  <a:pt x="5293312" y="1031480"/>
                </a:cubicBezTo>
                <a:cubicBezTo>
                  <a:pt x="5304200" y="1221332"/>
                  <a:pt x="5230466" y="1305189"/>
                  <a:pt x="5293312" y="1557746"/>
                </a:cubicBezTo>
                <a:cubicBezTo>
                  <a:pt x="5356158" y="1810303"/>
                  <a:pt x="5266108" y="1929572"/>
                  <a:pt x="5293312" y="2105062"/>
                </a:cubicBezTo>
                <a:cubicBezTo>
                  <a:pt x="5127648" y="2136720"/>
                  <a:pt x="5023493" y="2101705"/>
                  <a:pt x="4758099" y="2105062"/>
                </a:cubicBezTo>
                <a:cubicBezTo>
                  <a:pt x="4492705" y="2108419"/>
                  <a:pt x="4254470" y="2100136"/>
                  <a:pt x="4064087" y="2105062"/>
                </a:cubicBezTo>
                <a:cubicBezTo>
                  <a:pt x="3873704" y="2109988"/>
                  <a:pt x="3665989" y="2056016"/>
                  <a:pt x="3423008" y="2105062"/>
                </a:cubicBezTo>
                <a:cubicBezTo>
                  <a:pt x="3180027" y="2154108"/>
                  <a:pt x="2878703" y="2077867"/>
                  <a:pt x="2728996" y="2105062"/>
                </a:cubicBezTo>
                <a:cubicBezTo>
                  <a:pt x="2579289" y="2132257"/>
                  <a:pt x="2239075" y="2079770"/>
                  <a:pt x="2087918" y="2105062"/>
                </a:cubicBezTo>
                <a:cubicBezTo>
                  <a:pt x="1936761" y="2130354"/>
                  <a:pt x="1621954" y="2031354"/>
                  <a:pt x="1446839" y="2105062"/>
                </a:cubicBezTo>
                <a:cubicBezTo>
                  <a:pt x="1271724" y="2178770"/>
                  <a:pt x="1165429" y="2072784"/>
                  <a:pt x="964559" y="2105062"/>
                </a:cubicBezTo>
                <a:cubicBezTo>
                  <a:pt x="763689" y="2137340"/>
                  <a:pt x="383222" y="2070189"/>
                  <a:pt x="0" y="2105062"/>
                </a:cubicBezTo>
                <a:cubicBezTo>
                  <a:pt x="-31913" y="1859237"/>
                  <a:pt x="39885" y="1811053"/>
                  <a:pt x="0" y="1536695"/>
                </a:cubicBezTo>
                <a:cubicBezTo>
                  <a:pt x="-39885" y="1262337"/>
                  <a:pt x="55289" y="1109070"/>
                  <a:pt x="0" y="968329"/>
                </a:cubicBezTo>
                <a:cubicBezTo>
                  <a:pt x="-55289" y="827588"/>
                  <a:pt x="37746" y="663927"/>
                  <a:pt x="0" y="505215"/>
                </a:cubicBezTo>
                <a:cubicBezTo>
                  <a:pt x="-37746" y="346503"/>
                  <a:pt x="35686" y="195393"/>
                  <a:pt x="0" y="0"/>
                </a:cubicBezTo>
                <a:close/>
              </a:path>
              <a:path w="5293312" h="2105062" stroke="0" extrusionOk="0">
                <a:moveTo>
                  <a:pt x="0" y="0"/>
                </a:moveTo>
                <a:cubicBezTo>
                  <a:pt x="303360" y="-63928"/>
                  <a:pt x="504831" y="60444"/>
                  <a:pt x="641079" y="0"/>
                </a:cubicBezTo>
                <a:cubicBezTo>
                  <a:pt x="777327" y="-60444"/>
                  <a:pt x="878323" y="2360"/>
                  <a:pt x="1070425" y="0"/>
                </a:cubicBezTo>
                <a:cubicBezTo>
                  <a:pt x="1262527" y="-2360"/>
                  <a:pt x="1467807" y="57619"/>
                  <a:pt x="1658571" y="0"/>
                </a:cubicBezTo>
                <a:cubicBezTo>
                  <a:pt x="1849335" y="-57619"/>
                  <a:pt x="1998010" y="16950"/>
                  <a:pt x="2140851" y="0"/>
                </a:cubicBezTo>
                <a:cubicBezTo>
                  <a:pt x="2283692" y="-16950"/>
                  <a:pt x="2507711" y="49833"/>
                  <a:pt x="2728996" y="0"/>
                </a:cubicBezTo>
                <a:cubicBezTo>
                  <a:pt x="2950282" y="-49833"/>
                  <a:pt x="2987590" y="20739"/>
                  <a:pt x="3211276" y="0"/>
                </a:cubicBezTo>
                <a:cubicBezTo>
                  <a:pt x="3434962" y="-20739"/>
                  <a:pt x="3564249" y="57814"/>
                  <a:pt x="3693555" y="0"/>
                </a:cubicBezTo>
                <a:cubicBezTo>
                  <a:pt x="3822861" y="-57814"/>
                  <a:pt x="4081142" y="51609"/>
                  <a:pt x="4281701" y="0"/>
                </a:cubicBezTo>
                <a:cubicBezTo>
                  <a:pt x="4482260" y="-51609"/>
                  <a:pt x="4926307" y="65447"/>
                  <a:pt x="5293312" y="0"/>
                </a:cubicBezTo>
                <a:cubicBezTo>
                  <a:pt x="5308918" y="123035"/>
                  <a:pt x="5289985" y="284298"/>
                  <a:pt x="5293312" y="568367"/>
                </a:cubicBezTo>
                <a:cubicBezTo>
                  <a:pt x="5296639" y="852436"/>
                  <a:pt x="5260245" y="862445"/>
                  <a:pt x="5293312" y="1052531"/>
                </a:cubicBezTo>
                <a:cubicBezTo>
                  <a:pt x="5326379" y="1242617"/>
                  <a:pt x="5249189" y="1486885"/>
                  <a:pt x="5293312" y="1620898"/>
                </a:cubicBezTo>
                <a:cubicBezTo>
                  <a:pt x="5337435" y="1754911"/>
                  <a:pt x="5269668" y="1871368"/>
                  <a:pt x="5293312" y="2105062"/>
                </a:cubicBezTo>
                <a:cubicBezTo>
                  <a:pt x="4978286" y="2175138"/>
                  <a:pt x="4782601" y="2066607"/>
                  <a:pt x="4599300" y="2105062"/>
                </a:cubicBezTo>
                <a:cubicBezTo>
                  <a:pt x="4415999" y="2143517"/>
                  <a:pt x="4284543" y="2073661"/>
                  <a:pt x="4169954" y="2105062"/>
                </a:cubicBezTo>
                <a:cubicBezTo>
                  <a:pt x="4055365" y="2136463"/>
                  <a:pt x="3761879" y="2094162"/>
                  <a:pt x="3634741" y="2105062"/>
                </a:cubicBezTo>
                <a:cubicBezTo>
                  <a:pt x="3507603" y="2115962"/>
                  <a:pt x="3336175" y="2095019"/>
                  <a:pt x="3152461" y="2105062"/>
                </a:cubicBezTo>
                <a:cubicBezTo>
                  <a:pt x="2968747" y="2115105"/>
                  <a:pt x="2647187" y="2063510"/>
                  <a:pt x="2511382" y="2105062"/>
                </a:cubicBezTo>
                <a:cubicBezTo>
                  <a:pt x="2375577" y="2146614"/>
                  <a:pt x="2213212" y="2068353"/>
                  <a:pt x="1923237" y="2105062"/>
                </a:cubicBezTo>
                <a:cubicBezTo>
                  <a:pt x="1633262" y="2141771"/>
                  <a:pt x="1564838" y="2102610"/>
                  <a:pt x="1440957" y="2105062"/>
                </a:cubicBezTo>
                <a:cubicBezTo>
                  <a:pt x="1317076" y="2107514"/>
                  <a:pt x="1132503" y="2097581"/>
                  <a:pt x="905744" y="2105062"/>
                </a:cubicBezTo>
                <a:cubicBezTo>
                  <a:pt x="678985" y="2112543"/>
                  <a:pt x="291991" y="2099187"/>
                  <a:pt x="0" y="2105062"/>
                </a:cubicBezTo>
                <a:cubicBezTo>
                  <a:pt x="-57139" y="1949210"/>
                  <a:pt x="62469" y="1751547"/>
                  <a:pt x="0" y="1557746"/>
                </a:cubicBezTo>
                <a:cubicBezTo>
                  <a:pt x="-62469" y="1363945"/>
                  <a:pt x="47222" y="1277675"/>
                  <a:pt x="0" y="1094632"/>
                </a:cubicBezTo>
                <a:cubicBezTo>
                  <a:pt x="-47222" y="911589"/>
                  <a:pt x="129" y="711362"/>
                  <a:pt x="0" y="568367"/>
                </a:cubicBezTo>
                <a:cubicBezTo>
                  <a:pt x="-129" y="425372"/>
                  <a:pt x="18625" y="266314"/>
                  <a:pt x="0" y="0"/>
                </a:cubicBezTo>
                <a:close/>
              </a:path>
            </a:pathLst>
          </a:custGeom>
          <a:ln>
            <a:extLst>
              <a:ext uri="{C807C97D-BFC1-408E-A445-0C87EB9F89A2}">
                <ask:lineSketchStyleProps xmlns:ask="http://schemas.microsoft.com/office/drawing/2018/sketchyshapes" sd="2870000306">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pic>
      <p:pic>
        <p:nvPicPr>
          <p:cNvPr id="5" name="Obrázek 4">
            <a:extLst>
              <a:ext uri="{FF2B5EF4-FFF2-40B4-BE49-F238E27FC236}">
                <a16:creationId xmlns:a16="http://schemas.microsoft.com/office/drawing/2014/main" id="{892AFD3F-D5A9-53E3-DCB3-010EFFC4D91A}"/>
              </a:ext>
            </a:extLst>
          </p:cNvPr>
          <p:cNvPicPr>
            <a:picLocks noChangeAspect="1"/>
          </p:cNvPicPr>
          <p:nvPr/>
        </p:nvPicPr>
        <p:blipFill>
          <a:blip r:embed="rId3"/>
          <a:stretch>
            <a:fillRect/>
          </a:stretch>
        </p:blipFill>
        <p:spPr>
          <a:xfrm>
            <a:off x="930442" y="3588064"/>
            <a:ext cx="5097087" cy="2105062"/>
          </a:xfrm>
          <a:custGeom>
            <a:avLst/>
            <a:gdLst>
              <a:gd name="connsiteX0" fmla="*/ 0 w 5097087"/>
              <a:gd name="connsiteY0" fmla="*/ 0 h 2105062"/>
              <a:gd name="connsiteX1" fmla="*/ 413430 w 5097087"/>
              <a:gd name="connsiteY1" fmla="*/ 0 h 2105062"/>
              <a:gd name="connsiteX2" fmla="*/ 979773 w 5097087"/>
              <a:gd name="connsiteY2" fmla="*/ 0 h 2105062"/>
              <a:gd name="connsiteX3" fmla="*/ 1495146 w 5097087"/>
              <a:gd name="connsiteY3" fmla="*/ 0 h 2105062"/>
              <a:gd name="connsiteX4" fmla="*/ 2061489 w 5097087"/>
              <a:gd name="connsiteY4" fmla="*/ 0 h 2105062"/>
              <a:gd name="connsiteX5" fmla="*/ 2576861 w 5097087"/>
              <a:gd name="connsiteY5" fmla="*/ 0 h 2105062"/>
              <a:gd name="connsiteX6" fmla="*/ 2990291 w 5097087"/>
              <a:gd name="connsiteY6" fmla="*/ 0 h 2105062"/>
              <a:gd name="connsiteX7" fmla="*/ 3658576 w 5097087"/>
              <a:gd name="connsiteY7" fmla="*/ 0 h 2105062"/>
              <a:gd name="connsiteX8" fmla="*/ 4173948 w 5097087"/>
              <a:gd name="connsiteY8" fmla="*/ 0 h 2105062"/>
              <a:gd name="connsiteX9" fmla="*/ 5097087 w 5097087"/>
              <a:gd name="connsiteY9" fmla="*/ 0 h 2105062"/>
              <a:gd name="connsiteX10" fmla="*/ 5097087 w 5097087"/>
              <a:gd name="connsiteY10" fmla="*/ 547316 h 2105062"/>
              <a:gd name="connsiteX11" fmla="*/ 5097087 w 5097087"/>
              <a:gd name="connsiteY11" fmla="*/ 1115683 h 2105062"/>
              <a:gd name="connsiteX12" fmla="*/ 5097087 w 5097087"/>
              <a:gd name="connsiteY12" fmla="*/ 2105062 h 2105062"/>
              <a:gd name="connsiteX13" fmla="*/ 4581715 w 5097087"/>
              <a:gd name="connsiteY13" fmla="*/ 2105062 h 2105062"/>
              <a:gd name="connsiteX14" fmla="*/ 4015372 w 5097087"/>
              <a:gd name="connsiteY14" fmla="*/ 2105062 h 2105062"/>
              <a:gd name="connsiteX15" fmla="*/ 3449029 w 5097087"/>
              <a:gd name="connsiteY15" fmla="*/ 2105062 h 2105062"/>
              <a:gd name="connsiteX16" fmla="*/ 2984628 w 5097087"/>
              <a:gd name="connsiteY16" fmla="*/ 2105062 h 2105062"/>
              <a:gd name="connsiteX17" fmla="*/ 2418285 w 5097087"/>
              <a:gd name="connsiteY17" fmla="*/ 2105062 h 2105062"/>
              <a:gd name="connsiteX18" fmla="*/ 1750000 w 5097087"/>
              <a:gd name="connsiteY18" fmla="*/ 2105062 h 2105062"/>
              <a:gd name="connsiteX19" fmla="*/ 1285599 w 5097087"/>
              <a:gd name="connsiteY19" fmla="*/ 2105062 h 2105062"/>
              <a:gd name="connsiteX20" fmla="*/ 872168 w 5097087"/>
              <a:gd name="connsiteY20" fmla="*/ 2105062 h 2105062"/>
              <a:gd name="connsiteX21" fmla="*/ 0 w 5097087"/>
              <a:gd name="connsiteY21" fmla="*/ 2105062 h 2105062"/>
              <a:gd name="connsiteX22" fmla="*/ 0 w 5097087"/>
              <a:gd name="connsiteY22" fmla="*/ 1578797 h 2105062"/>
              <a:gd name="connsiteX23" fmla="*/ 0 w 5097087"/>
              <a:gd name="connsiteY23" fmla="*/ 1094632 h 2105062"/>
              <a:gd name="connsiteX24" fmla="*/ 0 w 5097087"/>
              <a:gd name="connsiteY24" fmla="*/ 631519 h 2105062"/>
              <a:gd name="connsiteX25" fmla="*/ 0 w 5097087"/>
              <a:gd name="connsiteY25" fmla="*/ 0 h 210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7087" h="2105062" fill="none" extrusionOk="0">
                <a:moveTo>
                  <a:pt x="0" y="0"/>
                </a:moveTo>
                <a:cubicBezTo>
                  <a:pt x="168842" y="-4687"/>
                  <a:pt x="269072" y="5842"/>
                  <a:pt x="413430" y="0"/>
                </a:cubicBezTo>
                <a:cubicBezTo>
                  <a:pt x="557788" y="-5842"/>
                  <a:pt x="821204" y="3632"/>
                  <a:pt x="979773" y="0"/>
                </a:cubicBezTo>
                <a:cubicBezTo>
                  <a:pt x="1138342" y="-3632"/>
                  <a:pt x="1266711" y="44904"/>
                  <a:pt x="1495146" y="0"/>
                </a:cubicBezTo>
                <a:cubicBezTo>
                  <a:pt x="1723581" y="-44904"/>
                  <a:pt x="1787373" y="17617"/>
                  <a:pt x="2061489" y="0"/>
                </a:cubicBezTo>
                <a:cubicBezTo>
                  <a:pt x="2335605" y="-17617"/>
                  <a:pt x="2326167" y="57762"/>
                  <a:pt x="2576861" y="0"/>
                </a:cubicBezTo>
                <a:cubicBezTo>
                  <a:pt x="2827555" y="-57762"/>
                  <a:pt x="2871746" y="47525"/>
                  <a:pt x="2990291" y="0"/>
                </a:cubicBezTo>
                <a:cubicBezTo>
                  <a:pt x="3108836" y="-47525"/>
                  <a:pt x="3493237" y="11537"/>
                  <a:pt x="3658576" y="0"/>
                </a:cubicBezTo>
                <a:cubicBezTo>
                  <a:pt x="3823915" y="-11537"/>
                  <a:pt x="3941301" y="42852"/>
                  <a:pt x="4173948" y="0"/>
                </a:cubicBezTo>
                <a:cubicBezTo>
                  <a:pt x="4406595" y="-42852"/>
                  <a:pt x="4881786" y="63562"/>
                  <a:pt x="5097087" y="0"/>
                </a:cubicBezTo>
                <a:cubicBezTo>
                  <a:pt x="5119697" y="132304"/>
                  <a:pt x="5071313" y="276301"/>
                  <a:pt x="5097087" y="547316"/>
                </a:cubicBezTo>
                <a:cubicBezTo>
                  <a:pt x="5122861" y="818331"/>
                  <a:pt x="5089631" y="942195"/>
                  <a:pt x="5097087" y="1115683"/>
                </a:cubicBezTo>
                <a:cubicBezTo>
                  <a:pt x="5104543" y="1289171"/>
                  <a:pt x="5036593" y="1658263"/>
                  <a:pt x="5097087" y="2105062"/>
                </a:cubicBezTo>
                <a:cubicBezTo>
                  <a:pt x="4956641" y="2156949"/>
                  <a:pt x="4701273" y="2089350"/>
                  <a:pt x="4581715" y="2105062"/>
                </a:cubicBezTo>
                <a:cubicBezTo>
                  <a:pt x="4462157" y="2120774"/>
                  <a:pt x="4264768" y="2079198"/>
                  <a:pt x="4015372" y="2105062"/>
                </a:cubicBezTo>
                <a:cubicBezTo>
                  <a:pt x="3765976" y="2130926"/>
                  <a:pt x="3640406" y="2097317"/>
                  <a:pt x="3449029" y="2105062"/>
                </a:cubicBezTo>
                <a:cubicBezTo>
                  <a:pt x="3257652" y="2112807"/>
                  <a:pt x="3200178" y="2055566"/>
                  <a:pt x="2984628" y="2105062"/>
                </a:cubicBezTo>
                <a:cubicBezTo>
                  <a:pt x="2769078" y="2154558"/>
                  <a:pt x="2615443" y="2077301"/>
                  <a:pt x="2418285" y="2105062"/>
                </a:cubicBezTo>
                <a:cubicBezTo>
                  <a:pt x="2221127" y="2132823"/>
                  <a:pt x="1940953" y="2048132"/>
                  <a:pt x="1750000" y="2105062"/>
                </a:cubicBezTo>
                <a:cubicBezTo>
                  <a:pt x="1559048" y="2161992"/>
                  <a:pt x="1424952" y="2086891"/>
                  <a:pt x="1285599" y="2105062"/>
                </a:cubicBezTo>
                <a:cubicBezTo>
                  <a:pt x="1146246" y="2123233"/>
                  <a:pt x="960054" y="2082600"/>
                  <a:pt x="872168" y="2105062"/>
                </a:cubicBezTo>
                <a:cubicBezTo>
                  <a:pt x="784282" y="2127524"/>
                  <a:pt x="393670" y="2076060"/>
                  <a:pt x="0" y="2105062"/>
                </a:cubicBezTo>
                <a:cubicBezTo>
                  <a:pt x="-58118" y="1962912"/>
                  <a:pt x="2530" y="1821953"/>
                  <a:pt x="0" y="1578797"/>
                </a:cubicBezTo>
                <a:cubicBezTo>
                  <a:pt x="-2530" y="1335641"/>
                  <a:pt x="20448" y="1228654"/>
                  <a:pt x="0" y="1094632"/>
                </a:cubicBezTo>
                <a:cubicBezTo>
                  <a:pt x="-20448" y="960611"/>
                  <a:pt x="32361" y="799875"/>
                  <a:pt x="0" y="631519"/>
                </a:cubicBezTo>
                <a:cubicBezTo>
                  <a:pt x="-32361" y="463163"/>
                  <a:pt x="52163" y="207231"/>
                  <a:pt x="0" y="0"/>
                </a:cubicBezTo>
                <a:close/>
              </a:path>
              <a:path w="5097087" h="2105062" stroke="0" extrusionOk="0">
                <a:moveTo>
                  <a:pt x="0" y="0"/>
                </a:moveTo>
                <a:cubicBezTo>
                  <a:pt x="155271" y="-34815"/>
                  <a:pt x="372142" y="43856"/>
                  <a:pt x="566343" y="0"/>
                </a:cubicBezTo>
                <a:cubicBezTo>
                  <a:pt x="760544" y="-43856"/>
                  <a:pt x="775683" y="40705"/>
                  <a:pt x="979773" y="0"/>
                </a:cubicBezTo>
                <a:cubicBezTo>
                  <a:pt x="1183863" y="-40705"/>
                  <a:pt x="1226713" y="23835"/>
                  <a:pt x="1393204" y="0"/>
                </a:cubicBezTo>
                <a:cubicBezTo>
                  <a:pt x="1559695" y="-23835"/>
                  <a:pt x="1733806" y="33461"/>
                  <a:pt x="1959547" y="0"/>
                </a:cubicBezTo>
                <a:cubicBezTo>
                  <a:pt x="2185288" y="-33461"/>
                  <a:pt x="2226155" y="11267"/>
                  <a:pt x="2474919" y="0"/>
                </a:cubicBezTo>
                <a:cubicBezTo>
                  <a:pt x="2723683" y="-11267"/>
                  <a:pt x="2876324" y="23907"/>
                  <a:pt x="3143204" y="0"/>
                </a:cubicBezTo>
                <a:cubicBezTo>
                  <a:pt x="3410085" y="-23907"/>
                  <a:pt x="3567833" y="37371"/>
                  <a:pt x="3760518" y="0"/>
                </a:cubicBezTo>
                <a:cubicBezTo>
                  <a:pt x="3953203" y="-37371"/>
                  <a:pt x="4029171" y="33980"/>
                  <a:pt x="4224919" y="0"/>
                </a:cubicBezTo>
                <a:cubicBezTo>
                  <a:pt x="4420667" y="-33980"/>
                  <a:pt x="4702293" y="84138"/>
                  <a:pt x="5097087" y="0"/>
                </a:cubicBezTo>
                <a:cubicBezTo>
                  <a:pt x="5135417" y="126499"/>
                  <a:pt x="5068618" y="353911"/>
                  <a:pt x="5097087" y="526266"/>
                </a:cubicBezTo>
                <a:cubicBezTo>
                  <a:pt x="5125556" y="698621"/>
                  <a:pt x="5062546" y="789496"/>
                  <a:pt x="5097087" y="1031480"/>
                </a:cubicBezTo>
                <a:cubicBezTo>
                  <a:pt x="5131628" y="1273464"/>
                  <a:pt x="5085298" y="1389948"/>
                  <a:pt x="5097087" y="1494594"/>
                </a:cubicBezTo>
                <a:cubicBezTo>
                  <a:pt x="5108876" y="1599240"/>
                  <a:pt x="5027190" y="1808545"/>
                  <a:pt x="5097087" y="2105062"/>
                </a:cubicBezTo>
                <a:cubicBezTo>
                  <a:pt x="4906051" y="2138326"/>
                  <a:pt x="4834750" y="2097833"/>
                  <a:pt x="4581715" y="2105062"/>
                </a:cubicBezTo>
                <a:cubicBezTo>
                  <a:pt x="4328680" y="2112291"/>
                  <a:pt x="4161283" y="2070931"/>
                  <a:pt x="4015372" y="2105062"/>
                </a:cubicBezTo>
                <a:cubicBezTo>
                  <a:pt x="3869461" y="2139193"/>
                  <a:pt x="3661882" y="2066360"/>
                  <a:pt x="3398058" y="2105062"/>
                </a:cubicBezTo>
                <a:cubicBezTo>
                  <a:pt x="3134234" y="2143764"/>
                  <a:pt x="2996188" y="2060411"/>
                  <a:pt x="2729773" y="2105062"/>
                </a:cubicBezTo>
                <a:cubicBezTo>
                  <a:pt x="2463358" y="2149713"/>
                  <a:pt x="2270929" y="2047658"/>
                  <a:pt x="2112459" y="2105062"/>
                </a:cubicBezTo>
                <a:cubicBezTo>
                  <a:pt x="1953989" y="2162466"/>
                  <a:pt x="1707878" y="2075215"/>
                  <a:pt x="1546116" y="2105062"/>
                </a:cubicBezTo>
                <a:cubicBezTo>
                  <a:pt x="1384354" y="2134909"/>
                  <a:pt x="1199046" y="2034583"/>
                  <a:pt x="877832" y="2105062"/>
                </a:cubicBezTo>
                <a:cubicBezTo>
                  <a:pt x="556618" y="2175541"/>
                  <a:pt x="418455" y="2099740"/>
                  <a:pt x="0" y="2105062"/>
                </a:cubicBezTo>
                <a:cubicBezTo>
                  <a:pt x="-37719" y="2004884"/>
                  <a:pt x="3061" y="1774493"/>
                  <a:pt x="0" y="1620898"/>
                </a:cubicBezTo>
                <a:cubicBezTo>
                  <a:pt x="-3061" y="1467303"/>
                  <a:pt x="17236" y="1216303"/>
                  <a:pt x="0" y="1052531"/>
                </a:cubicBezTo>
                <a:cubicBezTo>
                  <a:pt x="-17236" y="888759"/>
                  <a:pt x="52598" y="689611"/>
                  <a:pt x="0" y="568367"/>
                </a:cubicBezTo>
                <a:cubicBezTo>
                  <a:pt x="-52598" y="447123"/>
                  <a:pt x="29187" y="130921"/>
                  <a:pt x="0" y="0"/>
                </a:cubicBezTo>
                <a:close/>
              </a:path>
            </a:pathLst>
          </a:custGeom>
          <a:ln>
            <a:extLst>
              <a:ext uri="{C807C97D-BFC1-408E-A445-0C87EB9F89A2}">
                <ask:lineSketchStyleProps xmlns:ask="http://schemas.microsoft.com/office/drawing/2018/sketchyshapes" sd="3355488650">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1130733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FBB46432-56FC-4271-BB33-B0B883732F0B}"/>
              </a:ext>
            </a:extLst>
          </p:cNvPr>
          <p:cNvPicPr>
            <a:picLocks noGrp="1" noChangeAspect="1"/>
          </p:cNvPicPr>
          <p:nvPr>
            <p:ph type="pic" sz="quarter" idx="16"/>
          </p:nvPr>
        </p:nvPicPr>
        <p:blipFill rotWithShape="1">
          <a:blip r:embed="rId2" cstate="hq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1399" t="9493" r="1780" b="17779"/>
          <a:stretch/>
        </p:blipFill>
        <p:spPr>
          <a:xfrm>
            <a:off x="0" y="-16043"/>
            <a:ext cx="12216063" cy="6882063"/>
          </a:xfrm>
        </p:spPr>
      </p:pic>
      <p:sp>
        <p:nvSpPr>
          <p:cNvPr id="3" name="Nadpis 2">
            <a:extLst>
              <a:ext uri="{FF2B5EF4-FFF2-40B4-BE49-F238E27FC236}">
                <a16:creationId xmlns:a16="http://schemas.microsoft.com/office/drawing/2014/main" id="{995CD26B-49F3-40E7-9302-D8392EB6D168}"/>
              </a:ext>
            </a:extLst>
          </p:cNvPr>
          <p:cNvSpPr>
            <a:spLocks noGrp="1"/>
          </p:cNvSpPr>
          <p:nvPr>
            <p:ph type="title"/>
          </p:nvPr>
        </p:nvSpPr>
        <p:spPr>
          <a:solidFill>
            <a:schemeClr val="accent1">
              <a:alpha val="64000"/>
            </a:schemeClr>
          </a:solidFill>
        </p:spPr>
        <p:txBody>
          <a:bodyPr/>
          <a:lstStyle/>
          <a:p>
            <a:r>
              <a:rPr lang="cs-CZ" dirty="0"/>
              <a:t>Ombudsman A Lidé s Duševním onemocněním</a:t>
            </a:r>
            <a:br>
              <a:rPr lang="cs-CZ" dirty="0"/>
            </a:br>
            <a:r>
              <a:rPr lang="cs-CZ" dirty="0"/>
              <a:t>Zjištění z návštěv Psychiatrických nemocnic</a:t>
            </a:r>
          </a:p>
        </p:txBody>
      </p:sp>
      <p:sp>
        <p:nvSpPr>
          <p:cNvPr id="4" name="Zástupný symbol pro text 3">
            <a:extLst>
              <a:ext uri="{FF2B5EF4-FFF2-40B4-BE49-F238E27FC236}">
                <a16:creationId xmlns:a16="http://schemas.microsoft.com/office/drawing/2014/main" id="{4024EEE5-0769-4CBD-BEC4-90A5AFCBF29D}"/>
              </a:ext>
            </a:extLst>
          </p:cNvPr>
          <p:cNvSpPr>
            <a:spLocks noGrp="1"/>
          </p:cNvSpPr>
          <p:nvPr>
            <p:ph type="body" sz="quarter" idx="15"/>
          </p:nvPr>
        </p:nvSpPr>
        <p:spPr/>
        <p:txBody>
          <a:bodyPr anchor="ctr">
            <a:normAutofit/>
          </a:bodyPr>
          <a:lstStyle/>
          <a:p>
            <a:pPr marL="542925">
              <a:spcBef>
                <a:spcPct val="0"/>
              </a:spcBef>
            </a:pPr>
            <a:r>
              <a:rPr lang="pl-PL" sz="3000" b="1" cap="all" dirty="0">
                <a:latin typeface="+mj-lt"/>
                <a:ea typeface="+mj-ea"/>
                <a:cs typeface="+mj-cs"/>
              </a:rPr>
              <a:t>Soukromí a důstojnost pobytu</a:t>
            </a:r>
            <a:endParaRPr lang="cs-CZ" sz="3000" b="1" cap="all" dirty="0">
              <a:latin typeface="+mj-lt"/>
              <a:ea typeface="+mj-ea"/>
              <a:cs typeface="+mj-cs"/>
            </a:endParaRPr>
          </a:p>
        </p:txBody>
      </p:sp>
    </p:spTree>
    <p:extLst>
      <p:ext uri="{BB962C8B-B14F-4D97-AF65-F5344CB8AC3E}">
        <p14:creationId xmlns:p14="http://schemas.microsoft.com/office/powerpoint/2010/main" val="171057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Soukromí a důstojnost pobytu</a:t>
            </a:r>
            <a:br>
              <a:rPr lang="cs-CZ" b="0" dirty="0"/>
            </a:br>
            <a:r>
              <a:rPr lang="cs-CZ" b="0" dirty="0"/>
              <a:t>Na co v Této oblasti upozorňujeme?</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838201" y="1678676"/>
            <a:ext cx="7696199" cy="4439706"/>
          </a:xfrm>
        </p:spPr>
        <p:txBody>
          <a:bodyPr anchor="ctr">
            <a:normAutofit fontScale="92500"/>
          </a:bodyPr>
          <a:lstStyle/>
          <a:p>
            <a:pPr marL="342900" indent="-342900" algn="just">
              <a:buFontTx/>
              <a:buChar char="-"/>
            </a:pPr>
            <a:r>
              <a:rPr lang="cs-CZ" dirty="0"/>
              <a:t>Pacienti mají mít vlastní oblečení.</a:t>
            </a:r>
          </a:p>
          <a:p>
            <a:pPr marL="342900" indent="-342900" algn="just">
              <a:buFontTx/>
              <a:buChar char="-"/>
            </a:pPr>
            <a:r>
              <a:rPr lang="cs-CZ" dirty="0"/>
              <a:t>Pacienti mají mít prostor, kam si mohou uzamknout své věci, a mít od něj klíč.</a:t>
            </a:r>
          </a:p>
          <a:p>
            <a:pPr marL="342900" indent="-342900" algn="just">
              <a:buFontTx/>
              <a:buChar char="-"/>
            </a:pPr>
            <a:r>
              <a:rPr lang="cs-CZ" dirty="0"/>
              <a:t>Na toaletách a ve sprchách nemá být pacient vystaven pohledu jiných a na toaletách má být toaletní papír a papírové utěrky.</a:t>
            </a:r>
          </a:p>
          <a:p>
            <a:pPr marL="342900" indent="-342900" algn="just">
              <a:buFontTx/>
              <a:buChar char="-"/>
            </a:pPr>
            <a:r>
              <a:rPr lang="cs-CZ" dirty="0"/>
              <a:t>Pacient má mít možnost setkat se s návštěvou v soukromí.</a:t>
            </a:r>
          </a:p>
          <a:p>
            <a:pPr marL="342900" indent="-342900" algn="just">
              <a:buFontTx/>
              <a:buChar char="-"/>
            </a:pPr>
            <a:r>
              <a:rPr lang="cs-CZ" dirty="0"/>
              <a:t>Na ložnicích nemá být více jak 4 lůžka (nejlépe 2) a ložnice se nemají přes den zamykat.</a:t>
            </a:r>
          </a:p>
          <a:p>
            <a:pPr marL="342900" indent="-342900" algn="just">
              <a:buFontTx/>
              <a:buChar char="-"/>
            </a:pPr>
            <a:r>
              <a:rPr lang="cs-CZ" dirty="0"/>
              <a:t>Kamery a průhledy se mají používat jen v nutných případech.</a:t>
            </a:r>
          </a:p>
          <a:p>
            <a:pPr marL="342900" indent="-342900" algn="just">
              <a:buFontTx/>
              <a:buChar char="-"/>
            </a:pPr>
            <a:r>
              <a:rPr lang="cs-CZ" dirty="0"/>
              <a:t>Pacient má mít možnost kontaktu s lékařem v soukromí.</a:t>
            </a:r>
          </a:p>
          <a:p>
            <a:pPr marL="342900" indent="-342900" algn="just">
              <a:buFontTx/>
              <a:buChar char="-"/>
            </a:pPr>
            <a:r>
              <a:rPr lang="cs-CZ" dirty="0"/>
              <a:t>Pacientům nemá být plošně zakázáno používání mobilního telefonu.  </a:t>
            </a:r>
          </a:p>
        </p:txBody>
      </p:sp>
      <p:pic>
        <p:nvPicPr>
          <p:cNvPr id="4" name="Obrázek 3"/>
          <p:cNvPicPr/>
          <p:nvPr/>
        </p:nvPicPr>
        <p:blipFill rotWithShape="1">
          <a:blip r:embed="rId2" cstate="print">
            <a:extLst>
              <a:ext uri="{28A0092B-C50C-407E-A947-70E740481C1C}">
                <a14:useLocalDpi xmlns:a14="http://schemas.microsoft.com/office/drawing/2010/main" val="0"/>
              </a:ext>
            </a:extLst>
          </a:blip>
          <a:srcRect t="25606" r="52084" b="3967"/>
          <a:stretch/>
        </p:blipFill>
        <p:spPr bwMode="auto">
          <a:xfrm>
            <a:off x="9723120" y="1678676"/>
            <a:ext cx="2468880" cy="2721610"/>
          </a:xfrm>
          <a:prstGeom prst="rect">
            <a:avLst/>
          </a:prstGeom>
          <a:ln>
            <a:noFill/>
          </a:ln>
          <a:extLst>
            <a:ext uri="{53640926-AAD7-44D8-BBD7-CCE9431645EC}">
              <a14:shadowObscured xmlns:a14="http://schemas.microsoft.com/office/drawing/2010/main"/>
            </a:ext>
          </a:extLst>
        </p:spPr>
      </p:pic>
      <p:pic>
        <p:nvPicPr>
          <p:cNvPr id="5" name="Obrázek 4" descr="C:\Users\klumpar\Desktop\záchody 8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5323" y="3898529"/>
            <a:ext cx="2999105" cy="2106295"/>
          </a:xfrm>
          <a:prstGeom prst="rect">
            <a:avLst/>
          </a:prstGeom>
          <a:noFill/>
          <a:ln>
            <a:noFill/>
          </a:ln>
        </p:spPr>
      </p:pic>
    </p:spTree>
    <p:extLst>
      <p:ext uri="{BB962C8B-B14F-4D97-AF65-F5344CB8AC3E}">
        <p14:creationId xmlns:p14="http://schemas.microsoft.com/office/powerpoint/2010/main" val="1493833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Soukromí a důstojnost pobytu</a:t>
            </a:r>
            <a:br>
              <a:rPr lang="cs-CZ" b="0" dirty="0"/>
            </a:br>
            <a:r>
              <a:rPr lang="cs-CZ" b="0" dirty="0"/>
              <a:t>Vybraná zjištění z této oblasti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4229100" y="1678676"/>
            <a:ext cx="7202956" cy="4439706"/>
          </a:xfrm>
        </p:spPr>
        <p:txBody>
          <a:bodyPr anchor="ctr">
            <a:normAutofit/>
          </a:bodyPr>
          <a:lstStyle/>
          <a:p>
            <a:pPr algn="just"/>
            <a:r>
              <a:rPr lang="cs-CZ" b="1" dirty="0"/>
              <a:t>Přeplněné ložnice bez možnosti odlišit své lůžko.</a:t>
            </a:r>
          </a:p>
          <a:p>
            <a:pPr algn="just"/>
            <a:r>
              <a:rPr lang="cs-CZ" dirty="0"/>
              <a:t>Pokoje na všech odděleních pro dospělé vypadaly nezabydleně jako místa pro pouhé přespání. Pokoje byly navíc takřka bez osobních věcí pacientů. Fakticky často nelze poznat, zda je v pokoji vůbec někdo ubytován.</a:t>
            </a:r>
          </a:p>
          <a:p>
            <a:pPr lvl="1" algn="just"/>
            <a:r>
              <a:rPr lang="cs-CZ" b="1" dirty="0"/>
              <a:t>Na přeplněnost a nezabydlenost ložnic upozorníme ministra zdravotnictví</a:t>
            </a:r>
          </a:p>
          <a:p>
            <a:pPr algn="just"/>
            <a:r>
              <a:rPr lang="cs-CZ" b="1" dirty="0"/>
              <a:t>Vizity probíhaly na pokoji před dalšími pacienty.</a:t>
            </a:r>
          </a:p>
          <a:p>
            <a:pPr algn="just"/>
            <a:r>
              <a:rPr lang="cs-CZ" dirty="0"/>
              <a:t>Na pokojích s mnoha lůžky probíhaly vizity, to není dobré protože, soukromé věci slyší i jiní pacienti.</a:t>
            </a:r>
          </a:p>
          <a:p>
            <a:pPr lvl="1" algn="just"/>
            <a:r>
              <a:rPr lang="cs-CZ" b="1" dirty="0"/>
              <a:t>Nemocnice přislíbila, že praxi změní.</a:t>
            </a:r>
          </a:p>
        </p:txBody>
      </p:sp>
      <p:pic>
        <p:nvPicPr>
          <p:cNvPr id="4" name="Obrázek 3" descr="O:\OP\Detence\ROZCESTNÍK\zdravotnická zařízení\PSYCHIATRICKÉ LÉČEBNY\Ostatní\2021_PN Kroměříž\fotky MSŘ\prostředí ženy\IMG_0667.JPG"/>
          <p:cNvPicPr/>
          <p:nvPr/>
        </p:nvPicPr>
        <p:blipFill rotWithShape="1">
          <a:blip r:embed="rId2" cstate="print">
            <a:extLst>
              <a:ext uri="{28A0092B-C50C-407E-A947-70E740481C1C}">
                <a14:useLocalDpi xmlns:a14="http://schemas.microsoft.com/office/drawing/2010/main" val="0"/>
              </a:ext>
            </a:extLst>
          </a:blip>
          <a:srcRect l="18486" b="20665"/>
          <a:stretch/>
        </p:blipFill>
        <p:spPr bwMode="auto">
          <a:xfrm>
            <a:off x="1" y="1520825"/>
            <a:ext cx="3424554" cy="2746375"/>
          </a:xfrm>
          <a:prstGeom prst="rect">
            <a:avLst/>
          </a:prstGeom>
          <a:noFill/>
          <a:ln>
            <a:noFill/>
          </a:ln>
        </p:spPr>
      </p:pic>
      <p:pic>
        <p:nvPicPr>
          <p:cNvPr id="5" name="Obrázek 4" descr="O:\OP\Detence\ROZCESTNÍK\zdravotnická zařízení\PSYCHIATRICKÉ LÉČEBNY\Ostatní\2021_PN Kroměříž\fotky MSŘ\prostředí ženy\IMG_0666.JPG"/>
          <p:cNvPicPr/>
          <p:nvPr/>
        </p:nvPicPr>
        <p:blipFill rotWithShape="1">
          <a:blip r:embed="rId3" cstate="print">
            <a:extLst>
              <a:ext uri="{28A0092B-C50C-407E-A947-70E740481C1C}">
                <a14:useLocalDpi xmlns:a14="http://schemas.microsoft.com/office/drawing/2010/main" val="0"/>
              </a:ext>
            </a:extLst>
          </a:blip>
          <a:srcRect r="17598" b="21672"/>
          <a:stretch/>
        </p:blipFill>
        <p:spPr bwMode="auto">
          <a:xfrm>
            <a:off x="2" y="4267200"/>
            <a:ext cx="3424554" cy="2590800"/>
          </a:xfrm>
          <a:prstGeom prst="rect">
            <a:avLst/>
          </a:prstGeom>
          <a:noFill/>
          <a:ln>
            <a:noFill/>
          </a:ln>
        </p:spPr>
      </p:pic>
    </p:spTree>
    <p:extLst>
      <p:ext uri="{BB962C8B-B14F-4D97-AF65-F5344CB8AC3E}">
        <p14:creationId xmlns:p14="http://schemas.microsoft.com/office/powerpoint/2010/main" val="600085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Soukromí a důstojnost pobytu</a:t>
            </a:r>
            <a:br>
              <a:rPr lang="cs-CZ" b="0" dirty="0"/>
            </a:br>
            <a:r>
              <a:rPr lang="cs-CZ" b="0" dirty="0"/>
              <a:t>Vybraná zjištění z této oblasti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3190875" y="1678676"/>
            <a:ext cx="5334000" cy="4439706"/>
          </a:xfrm>
        </p:spPr>
        <p:txBody>
          <a:bodyPr anchor="ctr">
            <a:normAutofit lnSpcReduction="10000"/>
          </a:bodyPr>
          <a:lstStyle/>
          <a:p>
            <a:pPr algn="just"/>
            <a:r>
              <a:rPr lang="cs-CZ" b="1" dirty="0"/>
              <a:t>Pacienti v ochranném léčení, měli možnost individualizovat si pokoj a pěstovat vlastní květiny.</a:t>
            </a:r>
          </a:p>
          <a:p>
            <a:pPr algn="just"/>
            <a:r>
              <a:rPr lang="cs-CZ" dirty="0"/>
              <a:t>Oddělení pro výkon ochranných léčeb jsou často strohá a neosobní, lze se však setkat i s odděleními, kde si pacienti mohou svůj prostor individualizovat a podílí se komunitně na chodu oddělení.</a:t>
            </a:r>
            <a:endParaRPr lang="cs-CZ" b="1" dirty="0"/>
          </a:p>
          <a:p>
            <a:pPr algn="just"/>
            <a:r>
              <a:rPr lang="cs-CZ" b="1" dirty="0"/>
              <a:t>S ohledem na to, že pro množství pacientů v ochranném léčení se nemocnice stává místem pro život i na několik let, je na místě, aby se blížilo běžnému životu.</a:t>
            </a:r>
          </a:p>
        </p:txBody>
      </p:sp>
      <p:pic>
        <p:nvPicPr>
          <p:cNvPr id="4" name="Obrázek 3"/>
          <p:cNvPicPr>
            <a:picLocks noChangeAspect="1"/>
          </p:cNvPicPr>
          <p:nvPr/>
        </p:nvPicPr>
        <p:blipFill rotWithShape="1">
          <a:blip r:embed="rId2" cstate="hqprint">
            <a:extLst>
              <a:ext uri="{28A0092B-C50C-407E-A947-70E740481C1C}">
                <a14:useLocalDpi xmlns:a14="http://schemas.microsoft.com/office/drawing/2010/main" val="0"/>
              </a:ext>
            </a:extLst>
          </a:blip>
          <a:srcRect l="25526" t="30232" r="33633" b="20396"/>
          <a:stretch/>
        </p:blipFill>
        <p:spPr>
          <a:xfrm>
            <a:off x="1" y="1524000"/>
            <a:ext cx="3067052" cy="2742672"/>
          </a:xfrm>
          <a:prstGeom prst="rect">
            <a:avLst/>
          </a:prstGeom>
        </p:spPr>
      </p:pic>
      <p:pic>
        <p:nvPicPr>
          <p:cNvPr id="5" name="Obrázek 4"/>
          <p:cNvPicPr>
            <a:picLocks noChangeAspect="1"/>
          </p:cNvPicPr>
          <p:nvPr/>
        </p:nvPicPr>
        <p:blipFill rotWithShape="1">
          <a:blip r:embed="rId3" cstate="hqprint">
            <a:extLst>
              <a:ext uri="{28A0092B-C50C-407E-A947-70E740481C1C}">
                <a14:useLocalDpi xmlns:a14="http://schemas.microsoft.com/office/drawing/2010/main" val="0"/>
              </a:ext>
            </a:extLst>
          </a:blip>
          <a:srcRect l="57709" t="37334" b="16250"/>
          <a:stretch/>
        </p:blipFill>
        <p:spPr>
          <a:xfrm>
            <a:off x="1" y="4266673"/>
            <a:ext cx="3067052" cy="2639386"/>
          </a:xfrm>
          <a:prstGeom prst="rect">
            <a:avLst/>
          </a:prstGeom>
        </p:spPr>
      </p:pic>
      <p:pic>
        <p:nvPicPr>
          <p:cNvPr id="6" name="Obrázek 5"/>
          <p:cNvPicPr>
            <a:picLocks noChangeAspect="1"/>
          </p:cNvPicPr>
          <p:nvPr/>
        </p:nvPicPr>
        <p:blipFill rotWithShape="1">
          <a:blip r:embed="rId4" cstate="hqprint">
            <a:extLst>
              <a:ext uri="{28A0092B-C50C-407E-A947-70E740481C1C}">
                <a14:useLocalDpi xmlns:a14="http://schemas.microsoft.com/office/drawing/2010/main" val="0"/>
              </a:ext>
            </a:extLst>
          </a:blip>
          <a:srcRect r="36250"/>
          <a:stretch/>
        </p:blipFill>
        <p:spPr>
          <a:xfrm>
            <a:off x="8635365" y="1879229"/>
            <a:ext cx="3432810" cy="4038600"/>
          </a:xfrm>
          <a:prstGeom prst="rect">
            <a:avLst/>
          </a:prstGeom>
        </p:spPr>
      </p:pic>
    </p:spTree>
    <p:extLst>
      <p:ext uri="{BB962C8B-B14F-4D97-AF65-F5344CB8AC3E}">
        <p14:creationId xmlns:p14="http://schemas.microsoft.com/office/powerpoint/2010/main" val="440493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Péče</a:t>
            </a:r>
            <a:br>
              <a:rPr lang="cs-CZ" b="0" dirty="0"/>
            </a:br>
            <a:r>
              <a:rPr lang="cs-CZ" b="0" dirty="0"/>
              <a:t>Vybraná zjištění z této oblasti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838201" y="1678676"/>
            <a:ext cx="4124324" cy="4439706"/>
          </a:xfrm>
        </p:spPr>
        <p:txBody>
          <a:bodyPr anchor="ctr">
            <a:normAutofit/>
          </a:bodyPr>
          <a:lstStyle/>
          <a:p>
            <a:pPr algn="just"/>
            <a:r>
              <a:rPr lang="cs-CZ" b="1" dirty="0"/>
              <a:t>Zařízení mělo velké atrium, kam měli přístup i pacienti v akutním stavu.</a:t>
            </a:r>
          </a:p>
          <a:p>
            <a:pPr algn="just"/>
            <a:r>
              <a:rPr lang="cs-CZ" dirty="0"/>
              <a:t>Stavebním řešením lze vytvořit podmínky, které umožnují pobyt na čerstvém vzduchu i pacientům v akutním stavu, v důstojném prostředí a ne na oploceném dvorku (pokud vůbec).</a:t>
            </a: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14950" y="3228974"/>
            <a:ext cx="4000500" cy="3000375"/>
          </a:xfrm>
          <a:prstGeom prst="rect">
            <a:avLst/>
          </a:prstGeom>
        </p:spPr>
      </p:pic>
      <p:pic>
        <p:nvPicPr>
          <p:cNvPr id="4" name="Obrázek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86725" y="1385157"/>
            <a:ext cx="4105275" cy="3078956"/>
          </a:xfrm>
          <a:prstGeom prst="rect">
            <a:avLst/>
          </a:prstGeom>
        </p:spPr>
      </p:pic>
      <p:pic>
        <p:nvPicPr>
          <p:cNvPr id="6" name="Obrázek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9500" y="4181475"/>
            <a:ext cx="3568700" cy="2676525"/>
          </a:xfrm>
          <a:prstGeom prst="rect">
            <a:avLst/>
          </a:prstGeom>
        </p:spPr>
      </p:pic>
    </p:spTree>
    <p:extLst>
      <p:ext uri="{BB962C8B-B14F-4D97-AF65-F5344CB8AC3E}">
        <p14:creationId xmlns:p14="http://schemas.microsoft.com/office/powerpoint/2010/main" val="655286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FBB46432-56FC-4271-BB33-B0B883732F0B}"/>
              </a:ext>
            </a:extLst>
          </p:cNvPr>
          <p:cNvPicPr>
            <a:picLocks noGrp="1" noChangeAspect="1"/>
          </p:cNvPicPr>
          <p:nvPr>
            <p:ph type="pic" sz="quarter" idx="16"/>
          </p:nvPr>
        </p:nvPicPr>
        <p:blipFill rotWithShape="1">
          <a:blip r:embed="rId2" cstate="hq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1399" t="9493" r="1780" b="17779"/>
          <a:stretch/>
        </p:blipFill>
        <p:spPr>
          <a:xfrm>
            <a:off x="0" y="-16043"/>
            <a:ext cx="12216063" cy="6882063"/>
          </a:xfrm>
        </p:spPr>
      </p:pic>
      <p:sp>
        <p:nvSpPr>
          <p:cNvPr id="3" name="Nadpis 2">
            <a:extLst>
              <a:ext uri="{FF2B5EF4-FFF2-40B4-BE49-F238E27FC236}">
                <a16:creationId xmlns:a16="http://schemas.microsoft.com/office/drawing/2014/main" id="{995CD26B-49F3-40E7-9302-D8392EB6D168}"/>
              </a:ext>
            </a:extLst>
          </p:cNvPr>
          <p:cNvSpPr>
            <a:spLocks noGrp="1"/>
          </p:cNvSpPr>
          <p:nvPr>
            <p:ph type="title"/>
          </p:nvPr>
        </p:nvSpPr>
        <p:spPr>
          <a:solidFill>
            <a:schemeClr val="accent1">
              <a:alpha val="64000"/>
            </a:schemeClr>
          </a:solidFill>
        </p:spPr>
        <p:txBody>
          <a:bodyPr/>
          <a:lstStyle/>
          <a:p>
            <a:r>
              <a:rPr lang="cs-CZ" dirty="0"/>
              <a:t>Ombudsman A Lidé s Duševním onemocněním</a:t>
            </a:r>
            <a:br>
              <a:rPr lang="cs-CZ" dirty="0"/>
            </a:br>
            <a:r>
              <a:rPr lang="cs-CZ" dirty="0"/>
              <a:t>Zjištění z návštěv Psychiatrických nemocnic</a:t>
            </a:r>
          </a:p>
        </p:txBody>
      </p:sp>
      <p:sp>
        <p:nvSpPr>
          <p:cNvPr id="4" name="Zástupný symbol pro text 3">
            <a:extLst>
              <a:ext uri="{FF2B5EF4-FFF2-40B4-BE49-F238E27FC236}">
                <a16:creationId xmlns:a16="http://schemas.microsoft.com/office/drawing/2014/main" id="{4024EEE5-0769-4CBD-BEC4-90A5AFCBF29D}"/>
              </a:ext>
            </a:extLst>
          </p:cNvPr>
          <p:cNvSpPr>
            <a:spLocks noGrp="1"/>
          </p:cNvSpPr>
          <p:nvPr>
            <p:ph type="body" sz="quarter" idx="15"/>
          </p:nvPr>
        </p:nvSpPr>
        <p:spPr/>
        <p:txBody>
          <a:bodyPr anchor="ctr">
            <a:normAutofit/>
          </a:bodyPr>
          <a:lstStyle/>
          <a:p>
            <a:pPr marL="542925">
              <a:spcBef>
                <a:spcPct val="0"/>
              </a:spcBef>
            </a:pPr>
            <a:r>
              <a:rPr lang="cs-CZ" sz="3000" b="1" cap="all" dirty="0">
                <a:latin typeface="+mj-lt"/>
                <a:ea typeface="+mj-ea"/>
                <a:cs typeface="+mj-cs"/>
              </a:rPr>
              <a:t>Používání omezovacích prostředků</a:t>
            </a:r>
          </a:p>
        </p:txBody>
      </p:sp>
    </p:spTree>
    <p:extLst>
      <p:ext uri="{BB962C8B-B14F-4D97-AF65-F5344CB8AC3E}">
        <p14:creationId xmlns:p14="http://schemas.microsoft.com/office/powerpoint/2010/main" val="1608662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Používání omezovacích prostředků</a:t>
            </a:r>
            <a:br>
              <a:rPr lang="cs-CZ" b="0" dirty="0"/>
            </a:br>
            <a:r>
              <a:rPr lang="cs-CZ" b="0" dirty="0"/>
              <a:t>Na co v Této oblasti upozorňujeme?</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838202" y="1678676"/>
            <a:ext cx="7591423" cy="4439706"/>
          </a:xfrm>
        </p:spPr>
        <p:txBody>
          <a:bodyPr anchor="ctr">
            <a:normAutofit fontScale="92500" lnSpcReduction="10000"/>
          </a:bodyPr>
          <a:lstStyle/>
          <a:p>
            <a:pPr marL="342900" indent="-342900" algn="just">
              <a:buFontTx/>
              <a:buChar char="-"/>
            </a:pPr>
            <a:r>
              <a:rPr lang="cs-CZ" dirty="0"/>
              <a:t>Omezovací prostředek je možné použít jen v zákoně předpokládané situaci a naplnění podmínek pro jeho použití musí vyplývat ze zdravotnické dokumentace pacienta.</a:t>
            </a:r>
          </a:p>
          <a:p>
            <a:pPr marL="342900" indent="-342900" algn="just">
              <a:buFontTx/>
              <a:buChar char="-"/>
            </a:pPr>
            <a:r>
              <a:rPr lang="cs-CZ" dirty="0"/>
              <a:t>Podání léku k rychlému ovlivnění chování pacienta silou nebo její hrozbou má být považováno za použití omezovacího prostředku.</a:t>
            </a:r>
          </a:p>
          <a:p>
            <a:pPr marL="342900" indent="-342900" algn="just">
              <a:buFontTx/>
              <a:buChar char="-"/>
            </a:pPr>
            <a:r>
              <a:rPr lang="cs-CZ" dirty="0"/>
              <a:t>Omezení nesmí trvat déle než je nezbytně nutné a pacient v omezení musí být pod nepřetržitým dohledem.</a:t>
            </a:r>
          </a:p>
          <a:p>
            <a:pPr marL="342900" indent="-342900" algn="just">
              <a:buFontTx/>
              <a:buChar char="-"/>
            </a:pPr>
            <a:r>
              <a:rPr lang="cs-CZ" dirty="0"/>
              <a:t>Používání omezovacích prostředků má být centrálně sledováno a mají být hledány kroky k možnému snížení četnosti jejich použití.</a:t>
            </a:r>
          </a:p>
          <a:p>
            <a:pPr marL="342900" indent="-342900" algn="just">
              <a:buFontTx/>
              <a:buChar char="-"/>
            </a:pPr>
            <a:r>
              <a:rPr lang="cs-CZ" dirty="0"/>
              <a:t>Po skončení omezení má být s pacientem proveden rozhovor za účelem obnovení terapeutického vztahu a předejití situace, kdy bylo použití omezovacího prostředku nutné.  </a:t>
            </a: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122920" y="2886075"/>
            <a:ext cx="3733800" cy="2800350"/>
          </a:xfrm>
          <a:prstGeom prst="rect">
            <a:avLst/>
          </a:prstGeom>
        </p:spPr>
      </p:pic>
      <p:pic>
        <p:nvPicPr>
          <p:cNvPr id="4" name="Obrázek 3" descr="O:\OP\Detence\ROZCESTNÍK\zdravotnická zařízení\PSYCHIATRICKÉ LÉČEBNY\Ostatní\2019_Petrohrad\ŠK\Prostředí M2\OP\DSC0088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8795" y="1678676"/>
            <a:ext cx="2783205" cy="2607574"/>
          </a:xfrm>
          <a:prstGeom prst="rect">
            <a:avLst/>
          </a:prstGeom>
          <a:noFill/>
          <a:ln>
            <a:noFill/>
          </a:ln>
        </p:spPr>
      </p:pic>
    </p:spTree>
    <p:extLst>
      <p:ext uri="{BB962C8B-B14F-4D97-AF65-F5344CB8AC3E}">
        <p14:creationId xmlns:p14="http://schemas.microsoft.com/office/powerpoint/2010/main" val="4117358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Používání omezovacích prostředků</a:t>
            </a:r>
            <a:br>
              <a:rPr lang="cs-CZ" b="0" dirty="0"/>
            </a:br>
            <a:r>
              <a:rPr lang="cs-CZ" b="0" dirty="0"/>
              <a:t>Vybraná zjištění z této oblasti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838201" y="1678676"/>
            <a:ext cx="5057773" cy="4439706"/>
          </a:xfrm>
        </p:spPr>
        <p:txBody>
          <a:bodyPr anchor="ctr">
            <a:normAutofit/>
          </a:bodyPr>
          <a:lstStyle/>
          <a:p>
            <a:pPr algn="just"/>
            <a:r>
              <a:rPr lang="cs-CZ" b="1" dirty="0"/>
              <a:t>K omezení pacienta bylo používáno klecové lůžko v době, kdy už řadu let zákon neumožňoval jejich používání.</a:t>
            </a:r>
          </a:p>
          <a:p>
            <a:pPr algn="just"/>
            <a:r>
              <a:rPr lang="cs-CZ" dirty="0"/>
              <a:t>Klecová lůžka se nesmějí používat od roku 2007, jedno klecové lůžko jsme zjistili ještě v roce 2018.</a:t>
            </a:r>
          </a:p>
          <a:p>
            <a:pPr lvl="1" algn="just"/>
            <a:r>
              <a:rPr lang="cs-CZ" dirty="0"/>
              <a:t>Lůžko bylo ihned po návštěvě demontováno.</a:t>
            </a:r>
          </a:p>
          <a:p>
            <a:pPr algn="just"/>
            <a:r>
              <a:rPr lang="cs-CZ" b="1" dirty="0"/>
              <a:t>Z dokumentace o průběhu omezení pacienta nebylo vždy zřejmé, proč bylo nutné omezovací prostředek použít.</a:t>
            </a:r>
          </a:p>
          <a:p>
            <a:pPr lvl="1" algn="just"/>
            <a:r>
              <a:rPr lang="cs-CZ" dirty="0"/>
              <a:t>Nemocnice přislíbily zlepšení vedení zdravotnické dokumentace.</a:t>
            </a:r>
          </a:p>
        </p:txBody>
      </p:sp>
      <p:pic>
        <p:nvPicPr>
          <p:cNvPr id="4" name="Obrázek 3" descr="C:\Users\stritesky\AppData\Local\Microsoft\Windows\INetCache\Content.Word\IMG_16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6950" y="1827847"/>
            <a:ext cx="5790565" cy="4001453"/>
          </a:xfrm>
          <a:prstGeom prst="rect">
            <a:avLst/>
          </a:prstGeom>
          <a:noFill/>
          <a:ln>
            <a:noFill/>
          </a:ln>
        </p:spPr>
      </p:pic>
    </p:spTree>
    <p:extLst>
      <p:ext uri="{BB962C8B-B14F-4D97-AF65-F5344CB8AC3E}">
        <p14:creationId xmlns:p14="http://schemas.microsoft.com/office/powerpoint/2010/main" val="3264626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Používání omezovacích prostředků</a:t>
            </a:r>
            <a:br>
              <a:rPr lang="cs-CZ" b="0" dirty="0"/>
            </a:br>
            <a:r>
              <a:rPr lang="cs-CZ" b="0" dirty="0"/>
              <a:t>Vybraná zjištění z této oblasti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838201" y="1678676"/>
            <a:ext cx="6667499" cy="4439706"/>
          </a:xfrm>
        </p:spPr>
        <p:txBody>
          <a:bodyPr anchor="ctr">
            <a:normAutofit/>
          </a:bodyPr>
          <a:lstStyle/>
          <a:p>
            <a:pPr algn="just"/>
            <a:r>
              <a:rPr lang="cs-CZ" b="1" dirty="0"/>
              <a:t>Značná část psychiatrických nemocnic ustoupila od používání síťových lůžek.</a:t>
            </a:r>
          </a:p>
          <a:p>
            <a:pPr algn="just"/>
            <a:r>
              <a:rPr lang="cs-CZ" dirty="0"/>
              <a:t>Ačkoliv zákon stále umožňuje používání síťových lůžek, tak většina psychiatrických nemocnic od jejich používání ustoupila. Nadále se s nimi lze setkat zejména na psychiatrických odděleních nemocnic.</a:t>
            </a:r>
          </a:p>
          <a:p>
            <a:pPr algn="just"/>
            <a:r>
              <a:rPr lang="cs-CZ" dirty="0"/>
              <a:t>Používání síťových lůžek je spojeno se značnými riziky, které spočívají v rozpletení, či propálení sítě, možnosti manipulovat s nebezpečnými předměty v blízkosti lůžka, uškrcení se o konstrukci lůžka, a převrhnutí lůžka.</a:t>
            </a:r>
          </a:p>
        </p:txBody>
      </p:sp>
      <p:pic>
        <p:nvPicPr>
          <p:cNvPr id="4" name="Obrázek 3" descr="O:\OP\Detence\ROZCESTNÍK\zdravotnická zařízení\PSYCHIATRICKÉ LÉČEBNY\Ostatní\FN VFN Praha ke Karlovu\foťák 1\IMG_0346.JPG"/>
          <p:cNvPicPr/>
          <p:nvPr/>
        </p:nvPicPr>
        <p:blipFill rotWithShape="1">
          <a:blip r:embed="rId2" cstate="print">
            <a:extLst>
              <a:ext uri="{28A0092B-C50C-407E-A947-70E740481C1C}">
                <a14:useLocalDpi xmlns:a14="http://schemas.microsoft.com/office/drawing/2010/main" val="0"/>
              </a:ext>
            </a:extLst>
          </a:blip>
          <a:srcRect t="6909" r="12482"/>
          <a:stretch/>
        </p:blipFill>
        <p:spPr bwMode="auto">
          <a:xfrm rot="5400000">
            <a:off x="8068812" y="1839465"/>
            <a:ext cx="4283976" cy="3962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9738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FBB46432-56FC-4271-BB33-B0B883732F0B}"/>
              </a:ext>
            </a:extLst>
          </p:cNvPr>
          <p:cNvPicPr>
            <a:picLocks noGrp="1" noChangeAspect="1"/>
          </p:cNvPicPr>
          <p:nvPr>
            <p:ph type="pic" sz="quarter" idx="16"/>
          </p:nvPr>
        </p:nvPicPr>
        <p:blipFill rotWithShape="1">
          <a:blip r:embed="rId2" cstate="hq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1399" t="9493" r="1780" b="17779"/>
          <a:stretch/>
        </p:blipFill>
        <p:spPr>
          <a:xfrm>
            <a:off x="0" y="-16043"/>
            <a:ext cx="12216063" cy="6882063"/>
          </a:xfrm>
        </p:spPr>
      </p:pic>
      <p:sp>
        <p:nvSpPr>
          <p:cNvPr id="3" name="Nadpis 2">
            <a:extLst>
              <a:ext uri="{FF2B5EF4-FFF2-40B4-BE49-F238E27FC236}">
                <a16:creationId xmlns:a16="http://schemas.microsoft.com/office/drawing/2014/main" id="{995CD26B-49F3-40E7-9302-D8392EB6D168}"/>
              </a:ext>
            </a:extLst>
          </p:cNvPr>
          <p:cNvSpPr>
            <a:spLocks noGrp="1"/>
          </p:cNvSpPr>
          <p:nvPr>
            <p:ph type="title"/>
          </p:nvPr>
        </p:nvSpPr>
        <p:spPr>
          <a:solidFill>
            <a:schemeClr val="accent1">
              <a:alpha val="64000"/>
            </a:schemeClr>
          </a:solidFill>
        </p:spPr>
        <p:txBody>
          <a:bodyPr/>
          <a:lstStyle/>
          <a:p>
            <a:r>
              <a:rPr lang="cs-CZ" dirty="0"/>
              <a:t>Ombudsman A Lidé s Duševním onemocněním</a:t>
            </a:r>
            <a:br>
              <a:rPr lang="cs-CZ" dirty="0"/>
            </a:br>
            <a:r>
              <a:rPr lang="cs-CZ" dirty="0"/>
              <a:t>Zjištění z návštěv Psychiatrických nemocnic</a:t>
            </a:r>
          </a:p>
        </p:txBody>
      </p:sp>
      <p:sp>
        <p:nvSpPr>
          <p:cNvPr id="4" name="Zástupný symbol pro text 3">
            <a:extLst>
              <a:ext uri="{FF2B5EF4-FFF2-40B4-BE49-F238E27FC236}">
                <a16:creationId xmlns:a16="http://schemas.microsoft.com/office/drawing/2014/main" id="{4024EEE5-0769-4CBD-BEC4-90A5AFCBF29D}"/>
              </a:ext>
            </a:extLst>
          </p:cNvPr>
          <p:cNvSpPr>
            <a:spLocks noGrp="1"/>
          </p:cNvSpPr>
          <p:nvPr>
            <p:ph type="body" sz="quarter" idx="15"/>
          </p:nvPr>
        </p:nvSpPr>
        <p:spPr/>
        <p:txBody>
          <a:bodyPr anchor="ctr">
            <a:normAutofit/>
          </a:bodyPr>
          <a:lstStyle/>
          <a:p>
            <a:pPr marL="542925">
              <a:spcBef>
                <a:spcPct val="0"/>
              </a:spcBef>
            </a:pPr>
            <a:r>
              <a:rPr lang="cs-CZ" sz="3000" b="1" cap="all" dirty="0">
                <a:latin typeface="+mj-lt"/>
                <a:ea typeface="+mj-ea"/>
                <a:cs typeface="+mj-cs"/>
              </a:rPr>
              <a:t>Pojistky v průběhu hospitalizace</a:t>
            </a:r>
          </a:p>
        </p:txBody>
      </p:sp>
    </p:spTree>
    <p:extLst>
      <p:ext uri="{BB962C8B-B14F-4D97-AF65-F5344CB8AC3E}">
        <p14:creationId xmlns:p14="http://schemas.microsoft.com/office/powerpoint/2010/main" val="1601204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Co A jak Děláme?</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p:txBody>
          <a:bodyPr anchor="ctr">
            <a:normAutofit lnSpcReduction="10000"/>
          </a:bodyPr>
          <a:lstStyle/>
          <a:p>
            <a:pPr algn="just"/>
            <a:r>
              <a:rPr lang="cs-CZ" dirty="0"/>
              <a:t>Ombudsman je tzv. </a:t>
            </a:r>
            <a:r>
              <a:rPr lang="cs-CZ" b="1" dirty="0"/>
              <a:t>národním preventivním mechanismem </a:t>
            </a:r>
            <a:r>
              <a:rPr lang="cs-CZ" dirty="0"/>
              <a:t>a chrání lidi omezené na svobodě před </a:t>
            </a:r>
            <a:r>
              <a:rPr lang="cs-CZ" b="1" dirty="0"/>
              <a:t>špatným zacházením</a:t>
            </a:r>
            <a:r>
              <a:rPr lang="cs-CZ" dirty="0"/>
              <a:t>. Odbor dohledu nad omezováním osobní svobody proto provádí od roku 2006 </a:t>
            </a:r>
            <a:r>
              <a:rPr lang="cs-CZ" b="1" dirty="0"/>
              <a:t>návštěvy míst</a:t>
            </a:r>
            <a:r>
              <a:rPr lang="cs-CZ" dirty="0"/>
              <a:t>, kde se lidé omezení na svobodě nacházejí nebo mohou nacházet. Omezení osobní svobody může mít jak povahu omezení veřejnou mocí tak v důsledku závislosti na poskytované péči. </a:t>
            </a:r>
          </a:p>
          <a:p>
            <a:pPr algn="just"/>
            <a:r>
              <a:rPr lang="cs-CZ" dirty="0"/>
              <a:t>Z důvodové zprávy k zákonu, kterým byla ombudsmanovi svěřena pravomoc dohledu nad místy omezení osobní svobody:</a:t>
            </a:r>
          </a:p>
          <a:p>
            <a:pPr algn="just"/>
            <a:r>
              <a:rPr lang="cs-CZ" i="1" dirty="0"/>
              <a:t>„</a:t>
            </a:r>
            <a:r>
              <a:rPr lang="cs-CZ" b="1" i="1" dirty="0"/>
              <a:t>Špatným zacházením je třeba v obecném smyslu rozumět jednání, které nerespektuje lidskou důstojnost</a:t>
            </a:r>
            <a:r>
              <a:rPr lang="cs-CZ" i="1" dirty="0"/>
              <a:t>. Podle míry zásahu do lidské důstojnosti nebo dokonce do tělesné integrity může mít špatné zacházení konkrétně podobu mučení, krutého, nelidského či ponižujícího zacházení nebo trestání, neúcty k člověku a jeho právům, nerespektování jeho sociální autonomie, soukromí nebo práva na spoluúčast v procesu rozhodování o jeho vlastním životě či zneužívání závislosti na poskytované péči nebo její prohlubování.“</a:t>
            </a:r>
          </a:p>
        </p:txBody>
      </p:sp>
    </p:spTree>
    <p:extLst>
      <p:ext uri="{BB962C8B-B14F-4D97-AF65-F5344CB8AC3E}">
        <p14:creationId xmlns:p14="http://schemas.microsoft.com/office/powerpoint/2010/main" val="515915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cstate="hqprint">
            <a:extLst>
              <a:ext uri="{28A0092B-C50C-407E-A947-70E740481C1C}">
                <a14:useLocalDpi xmlns:a14="http://schemas.microsoft.com/office/drawing/2010/main" val="0"/>
              </a:ext>
            </a:extLst>
          </a:blip>
          <a:srcRect l="28117"/>
          <a:stretch/>
        </p:blipFill>
        <p:spPr>
          <a:xfrm>
            <a:off x="8629650" y="2451257"/>
            <a:ext cx="3381375" cy="3667125"/>
          </a:xfrm>
          <a:prstGeom prst="rect">
            <a:avLst/>
          </a:prstGeom>
        </p:spPr>
      </p:pic>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Pojistky v průběhu hospitalizace</a:t>
            </a:r>
            <a:br>
              <a:rPr lang="cs-CZ" b="0" dirty="0"/>
            </a:br>
            <a:r>
              <a:rPr lang="cs-CZ" b="0" dirty="0"/>
              <a:t>Na co v Této oblasti upozorňujeme?</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838201" y="1678676"/>
            <a:ext cx="7658099" cy="4439706"/>
          </a:xfrm>
        </p:spPr>
        <p:txBody>
          <a:bodyPr anchor="ctr">
            <a:normAutofit/>
          </a:bodyPr>
          <a:lstStyle/>
          <a:p>
            <a:pPr marL="342900" indent="-342900" algn="just">
              <a:buFontTx/>
              <a:buChar char="-"/>
            </a:pPr>
            <a:r>
              <a:rPr lang="cs-CZ" dirty="0"/>
              <a:t>V případě, že v průběhu hospitalizace dojde ke zranění nebo úmrtí pacienta, musí nemocnice zjistit, jak k tomu došlo, a pokud je podezření byť jen z nedbalostního zavinění jinou osobou, má být informována PČR.</a:t>
            </a:r>
          </a:p>
          <a:p>
            <a:pPr marL="342900" indent="-342900" algn="just">
              <a:buFontTx/>
              <a:buChar char="-"/>
            </a:pPr>
            <a:r>
              <a:rPr lang="cs-CZ" dirty="0"/>
              <a:t>Pacienti musí mít možnost bezpečně si stěžovat z oddělení a stížnost jim nesmí být na újmu.</a:t>
            </a:r>
          </a:p>
          <a:p>
            <a:pPr marL="342900" indent="-342900" algn="just">
              <a:buFontTx/>
              <a:buChar char="-"/>
            </a:pPr>
            <a:r>
              <a:rPr lang="cs-CZ" dirty="0"/>
              <a:t>Pacient hospitalizovaný bez souhlasu musí být poučen o svých právech, toto poučení má mít písemnou formu a má být pacientovi k dispozici po celou dobu hospitalizace.</a:t>
            </a:r>
          </a:p>
          <a:p>
            <a:pPr marL="342900" indent="-342900" algn="just">
              <a:buFontTx/>
              <a:buChar char="-"/>
            </a:pPr>
            <a:r>
              <a:rPr lang="cs-CZ" dirty="0"/>
              <a:t>Pacienti musí mít možnost kontaktu s vnějším světem bez kontroly personálu.</a:t>
            </a:r>
          </a:p>
        </p:txBody>
      </p:sp>
      <p:pic>
        <p:nvPicPr>
          <p:cNvPr id="4" name="Obrázek 3"/>
          <p:cNvPicPr>
            <a:picLocks noChangeAspect="1"/>
          </p:cNvPicPr>
          <p:nvPr/>
        </p:nvPicPr>
        <p:blipFill rotWithShape="1">
          <a:blip r:embed="rId3" cstate="hqprint">
            <a:extLst>
              <a:ext uri="{28A0092B-C50C-407E-A947-70E740481C1C}">
                <a14:useLocalDpi xmlns:a14="http://schemas.microsoft.com/office/drawing/2010/main" val="0"/>
              </a:ext>
            </a:extLst>
          </a:blip>
          <a:srcRect l="2892"/>
          <a:stretch/>
        </p:blipFill>
        <p:spPr>
          <a:xfrm>
            <a:off x="10134600" y="1564376"/>
            <a:ext cx="4476750" cy="3457575"/>
          </a:xfrm>
          <a:prstGeom prst="rect">
            <a:avLst/>
          </a:prstGeom>
        </p:spPr>
      </p:pic>
    </p:spTree>
    <p:extLst>
      <p:ext uri="{BB962C8B-B14F-4D97-AF65-F5344CB8AC3E}">
        <p14:creationId xmlns:p14="http://schemas.microsoft.com/office/powerpoint/2010/main" val="3160512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Pojistky v průběhu hospitalizace</a:t>
            </a:r>
            <a:br>
              <a:rPr lang="cs-CZ" b="0" dirty="0"/>
            </a:br>
            <a:r>
              <a:rPr lang="cs-CZ" b="0" dirty="0"/>
              <a:t>Vybraná zjištění z této oblasti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p:txBody>
          <a:bodyPr anchor="ctr">
            <a:normAutofit/>
          </a:bodyPr>
          <a:lstStyle/>
          <a:p>
            <a:pPr algn="just"/>
            <a:r>
              <a:rPr lang="cs-CZ" b="1" dirty="0"/>
              <a:t>Stížnostní mechanismu v nemocnicích byl často nedůvěryhodný.</a:t>
            </a:r>
          </a:p>
          <a:p>
            <a:pPr algn="just"/>
            <a:r>
              <a:rPr lang="cs-CZ" dirty="0"/>
              <a:t>Schránky na stížnosti byly poničené nebo zcela chyběly a nebyly vybaveny informacemi o tom, kdo schránku vybírá.</a:t>
            </a:r>
          </a:p>
          <a:p>
            <a:pPr algn="just"/>
            <a:r>
              <a:rPr lang="cs-CZ" b="1" dirty="0"/>
              <a:t>Nemocnice neměly vypracovány poučení pro pacienta hospitalizovaného bez souhlasu.</a:t>
            </a:r>
          </a:p>
          <a:p>
            <a:pPr algn="just"/>
            <a:r>
              <a:rPr lang="cs-CZ" dirty="0"/>
              <a:t>Nemocnice mají ze zákona povinnost poučit pacienta hospitalizovaného bez souhlasu o jeho právním postavení, většinou je tato povinnost přenášena na zdravotníky, kteří pro to nemají vzdělání. </a:t>
            </a:r>
          </a:p>
          <a:p>
            <a:pPr algn="just"/>
            <a:r>
              <a:rPr lang="cs-CZ" b="1" dirty="0"/>
              <a:t>Kontakt pacienta hospitalizovaného bez souhlasu s jeho důvěrníkem či podpůrcem není běžná návštěva a není proto omezen epidemickými opatřeními omezujícími návštěvy.</a:t>
            </a:r>
          </a:p>
          <a:p>
            <a:pPr lvl="1" algn="just"/>
            <a:r>
              <a:rPr lang="cs-CZ" b="1" dirty="0"/>
              <a:t>Tento názor ombudsmana přejalo Ministerstvo zdravotnictví.</a:t>
            </a:r>
          </a:p>
        </p:txBody>
      </p:sp>
    </p:spTree>
    <p:extLst>
      <p:ext uri="{BB962C8B-B14F-4D97-AF65-F5344CB8AC3E}">
        <p14:creationId xmlns:p14="http://schemas.microsoft.com/office/powerpoint/2010/main" val="925047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16F374-A054-40D8-9B5F-86C1F903CD66}"/>
              </a:ext>
            </a:extLst>
          </p:cNvPr>
          <p:cNvSpPr>
            <a:spLocks noGrp="1"/>
          </p:cNvSpPr>
          <p:nvPr>
            <p:ph type="ctrTitle"/>
          </p:nvPr>
        </p:nvSpPr>
        <p:spPr/>
        <p:txBody>
          <a:bodyPr/>
          <a:lstStyle/>
          <a:p>
            <a:r>
              <a:rPr lang="cs-CZ" dirty="0">
                <a:effectLst>
                  <a:outerShdw blurRad="38100" dist="38100" dir="2700000" algn="tl">
                    <a:srgbClr val="000000">
                      <a:alpha val="43137"/>
                    </a:srgbClr>
                  </a:outerShdw>
                </a:effectLst>
              </a:rPr>
              <a:t>Duševní onemocnění a nebezpečnost</a:t>
            </a:r>
          </a:p>
        </p:txBody>
      </p:sp>
      <p:sp>
        <p:nvSpPr>
          <p:cNvPr id="3" name="Podnadpis 2">
            <a:extLst>
              <a:ext uri="{FF2B5EF4-FFF2-40B4-BE49-F238E27FC236}">
                <a16:creationId xmlns:a16="http://schemas.microsoft.com/office/drawing/2014/main" id="{145F1B96-1D25-4363-A5BE-FB14A16AC8F2}"/>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4005053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7D5CF-EFC7-3AA1-1A1A-32AE3B1B019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5E68629-7A96-F34C-51B9-04A547773BE7}"/>
              </a:ext>
            </a:extLst>
          </p:cNvPr>
          <p:cNvSpPr>
            <a:spLocks noGrp="1"/>
          </p:cNvSpPr>
          <p:nvPr>
            <p:ph type="title"/>
          </p:nvPr>
        </p:nvSpPr>
        <p:spPr/>
        <p:txBody>
          <a:bodyPr/>
          <a:lstStyle/>
          <a:p>
            <a:r>
              <a:rPr lang="cs-CZ" dirty="0">
                <a:solidFill>
                  <a:schemeClr val="tx1"/>
                </a:solidFill>
                <a:effectLst>
                  <a:outerShdw blurRad="38100" dist="38100" dir="2700000" algn="tl">
                    <a:srgbClr val="C0C0C0"/>
                  </a:outerShdw>
                </a:effectLst>
              </a:rPr>
              <a:t>Duševní onemocnění a nebezpečnost</a:t>
            </a:r>
            <a:endParaRPr lang="cs-CZ" dirty="0"/>
          </a:p>
        </p:txBody>
      </p:sp>
      <p:sp>
        <p:nvSpPr>
          <p:cNvPr id="3" name="Zástupný obsah 2">
            <a:extLst>
              <a:ext uri="{FF2B5EF4-FFF2-40B4-BE49-F238E27FC236}">
                <a16:creationId xmlns:a16="http://schemas.microsoft.com/office/drawing/2014/main" id="{11B6237C-5D2C-D0BF-B809-B766E780DFF3}"/>
              </a:ext>
            </a:extLst>
          </p:cNvPr>
          <p:cNvSpPr>
            <a:spLocks noGrp="1"/>
          </p:cNvSpPr>
          <p:nvPr>
            <p:ph idx="1"/>
          </p:nvPr>
        </p:nvSpPr>
        <p:spPr/>
        <p:txBody>
          <a:bodyPr>
            <a:normAutofit/>
          </a:bodyPr>
          <a:lstStyle/>
          <a:p>
            <a:pPr marL="0" indent="0">
              <a:lnSpc>
                <a:spcPct val="107000"/>
              </a:lnSpc>
              <a:spcAft>
                <a:spcPts val="0"/>
              </a:spcAft>
              <a:buNone/>
            </a:pPr>
            <a:r>
              <a:rPr lang="cs-CZ" sz="2800" b="1" dirty="0">
                <a:effectLst/>
                <a:latin typeface="Calibri" panose="020F0502020204030204" pitchFamily="34" charset="0"/>
                <a:ea typeface="Calibri" panose="020F0502020204030204" pitchFamily="34" charset="0"/>
                <a:cs typeface="Times New Roman" panose="02020603050405020304" pitchFamily="18" charset="0"/>
              </a:rPr>
              <a:t>Lidé s duševním onemocněním mají stejná práva jako lidé bez něj</a:t>
            </a:r>
            <a:r>
              <a:rPr lang="cs-CZ" sz="2800" dirty="0">
                <a:effectLst/>
                <a:latin typeface="Calibri" panose="020F0502020204030204" pitchFamily="34" charset="0"/>
                <a:ea typeface="Calibri" panose="020F0502020204030204" pitchFamily="34" charset="0"/>
                <a:cs typeface="Times New Roman" panose="02020603050405020304" pitchFamily="18" charset="0"/>
              </a:rPr>
              <a:t>, častěji se ale ocitají v situacích, které právo specificky upravuje.</a:t>
            </a:r>
          </a:p>
          <a:p>
            <a:pPr marL="0" indent="0">
              <a:lnSpc>
                <a:spcPct val="107000"/>
              </a:lnSpc>
              <a:spcAft>
                <a:spcPts val="0"/>
              </a:spcAft>
              <a:buNone/>
            </a:pPr>
            <a:r>
              <a:rPr lang="cs-CZ" sz="2800" dirty="0">
                <a:latin typeface="Calibri" panose="020F0502020204030204" pitchFamily="34" charset="0"/>
                <a:ea typeface="Calibri" panose="020F0502020204030204" pitchFamily="34" charset="0"/>
                <a:cs typeface="Times New Roman" panose="02020603050405020304" pitchFamily="18" charset="0"/>
              </a:rPr>
              <a:t>O právu lidí s duševním onemocněním neučím pro to, že bych byl přesvědčen, že je potřeba chránit zdravotníky (a společnost obecně) před lidmi s duševním onemocněním, ale pro to, že specifické situace, v nichž se ocitají, je potřeba právně vyjasnit.</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3975123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E2EF05-FD21-45EF-98F2-2283C0AFE687}"/>
              </a:ext>
            </a:extLst>
          </p:cNvPr>
          <p:cNvSpPr>
            <a:spLocks noGrp="1"/>
          </p:cNvSpPr>
          <p:nvPr>
            <p:ph type="title"/>
          </p:nvPr>
        </p:nvSpPr>
        <p:spPr/>
        <p:txBody>
          <a:bodyPr/>
          <a:lstStyle/>
          <a:p>
            <a:r>
              <a:rPr lang="cs-CZ" dirty="0">
                <a:solidFill>
                  <a:schemeClr val="tx1"/>
                </a:solidFill>
                <a:effectLst>
                  <a:outerShdw blurRad="38100" dist="38100" dir="2700000" algn="tl">
                    <a:srgbClr val="C0C0C0"/>
                  </a:outerShdw>
                </a:effectLst>
              </a:rPr>
              <a:t>Duševní onemocnění a nebezpečnost</a:t>
            </a:r>
            <a:endParaRPr lang="cs-CZ" dirty="0"/>
          </a:p>
        </p:txBody>
      </p:sp>
      <p:sp>
        <p:nvSpPr>
          <p:cNvPr id="3" name="Zástupný obsah 2">
            <a:extLst>
              <a:ext uri="{FF2B5EF4-FFF2-40B4-BE49-F238E27FC236}">
                <a16:creationId xmlns:a16="http://schemas.microsoft.com/office/drawing/2014/main" id="{7A7199DF-5DD9-485C-8024-F48779B1967E}"/>
              </a:ext>
            </a:extLst>
          </p:cNvPr>
          <p:cNvSpPr>
            <a:spLocks noGrp="1"/>
          </p:cNvSpPr>
          <p:nvPr>
            <p:ph idx="1"/>
          </p:nvPr>
        </p:nvSpPr>
        <p:spPr/>
        <p:txBody>
          <a:bodyPr>
            <a:normAutofit/>
          </a:bodyPr>
          <a:lstStyle/>
          <a:p>
            <a:pPr>
              <a:buFont typeface="Wingdings" panose="05000000000000000000" pitchFamily="2" charset="2"/>
              <a:buChar char="q"/>
            </a:pPr>
            <a:r>
              <a:rPr lang="cs-CZ" sz="2800" dirty="0"/>
              <a:t> Duševně nemocný muž bodl v Brně svou matku nožem. </a:t>
            </a:r>
          </a:p>
          <a:p>
            <a:pPr>
              <a:buFont typeface="Wingdings" panose="05000000000000000000" pitchFamily="2" charset="2"/>
              <a:buChar char="q"/>
            </a:pPr>
            <a:r>
              <a:rPr lang="cs-CZ" sz="2800" dirty="0"/>
              <a:t> Paranoidní schizofrenik zavraždil svou přítelkyni po obrně.</a:t>
            </a:r>
          </a:p>
          <a:p>
            <a:pPr>
              <a:buFont typeface="Wingdings" panose="05000000000000000000" pitchFamily="2" charset="2"/>
              <a:buChar char="q"/>
            </a:pPr>
            <a:r>
              <a:rPr lang="cs-CZ" sz="2800" dirty="0"/>
              <a:t> Schizofrenik Robert </a:t>
            </a:r>
            <a:r>
              <a:rPr lang="cs-CZ" sz="2800" dirty="0" err="1"/>
              <a:t>Leicht</a:t>
            </a:r>
            <a:r>
              <a:rPr lang="cs-CZ" sz="2800" dirty="0"/>
              <a:t>: Holí utloukl Aleška</a:t>
            </a:r>
          </a:p>
          <a:p>
            <a:pPr>
              <a:buFont typeface="Wingdings" panose="05000000000000000000" pitchFamily="2" charset="2"/>
              <a:buChar char="q"/>
            </a:pPr>
            <a:r>
              <a:rPr lang="cs-CZ" sz="2800" dirty="0"/>
              <a:t> Schizofrenik v Kroměříži zkopal příbuzné, pak si vypíchl oko.</a:t>
            </a:r>
          </a:p>
          <a:p>
            <a:pPr>
              <a:buFont typeface="Wingdings" panose="05000000000000000000" pitchFamily="2" charset="2"/>
              <a:buChar char="q"/>
            </a:pPr>
            <a:r>
              <a:rPr lang="cs-CZ" sz="2800" dirty="0"/>
              <a:t> Kolik duševně nemocných se může změnit ve vraždící monstra?</a:t>
            </a:r>
          </a:p>
          <a:p>
            <a:r>
              <a:rPr lang="cs-CZ" sz="2800" b="1" dirty="0"/>
              <a:t>Co vede média k tvorbě tohoto obrazu duševně nemocných?</a:t>
            </a:r>
          </a:p>
          <a:p>
            <a:endParaRPr lang="cs-CZ" dirty="0"/>
          </a:p>
        </p:txBody>
      </p:sp>
    </p:spTree>
    <p:extLst>
      <p:ext uri="{BB962C8B-B14F-4D97-AF65-F5344CB8AC3E}">
        <p14:creationId xmlns:p14="http://schemas.microsoft.com/office/powerpoint/2010/main" val="3288071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2A8D38-B05D-43C6-B948-F53A11A91589}"/>
              </a:ext>
            </a:extLst>
          </p:cNvPr>
          <p:cNvSpPr>
            <a:spLocks noGrp="1"/>
          </p:cNvSpPr>
          <p:nvPr>
            <p:ph type="title"/>
          </p:nvPr>
        </p:nvSpPr>
        <p:spPr>
          <a:xfrm>
            <a:off x="1097280" y="286603"/>
            <a:ext cx="10058400" cy="1450757"/>
          </a:xfrm>
        </p:spPr>
        <p:txBody>
          <a:bodyPr>
            <a:normAutofit/>
          </a:bodyPr>
          <a:lstStyle/>
          <a:p>
            <a:r>
              <a:rPr lang="cs-CZ" dirty="0">
                <a:effectLst>
                  <a:outerShdw blurRad="38100" dist="38100" dir="2700000" algn="tl">
                    <a:srgbClr val="000000">
                      <a:alpha val="43137"/>
                    </a:srgbClr>
                  </a:outerShdw>
                </a:effectLst>
              </a:rPr>
              <a:t>Holubová (2015) výzkum na 1350 studentech VŠ</a:t>
            </a:r>
          </a:p>
        </p:txBody>
      </p:sp>
      <p:pic>
        <p:nvPicPr>
          <p:cNvPr id="4" name="Zástupný obsah 3">
            <a:extLst>
              <a:ext uri="{FF2B5EF4-FFF2-40B4-BE49-F238E27FC236}">
                <a16:creationId xmlns:a16="http://schemas.microsoft.com/office/drawing/2014/main" id="{91862D96-D794-4BC8-BC7E-CD583BBA4730}"/>
              </a:ext>
            </a:extLst>
          </p:cNvPr>
          <p:cNvPicPr>
            <a:picLocks noGrp="1" noChangeAspect="1"/>
          </p:cNvPicPr>
          <p:nvPr>
            <p:ph idx="1"/>
          </p:nvPr>
        </p:nvPicPr>
        <p:blipFill>
          <a:blip r:embed="rId2"/>
          <a:stretch>
            <a:fillRect/>
          </a:stretch>
        </p:blipFill>
        <p:spPr>
          <a:xfrm>
            <a:off x="2046515" y="2079172"/>
            <a:ext cx="7213600" cy="4127054"/>
          </a:xfrm>
          <a:prstGeom prst="rect">
            <a:avLst/>
          </a:prstGeom>
        </p:spPr>
      </p:pic>
    </p:spTree>
    <p:extLst>
      <p:ext uri="{BB962C8B-B14F-4D97-AF65-F5344CB8AC3E}">
        <p14:creationId xmlns:p14="http://schemas.microsoft.com/office/powerpoint/2010/main" val="833719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7B09F9-4101-4024-8972-2B14D9B065B3}"/>
              </a:ext>
            </a:extLst>
          </p:cNvPr>
          <p:cNvSpPr>
            <a:spLocks noGrp="1"/>
          </p:cNvSpPr>
          <p:nvPr>
            <p:ph type="title"/>
          </p:nvPr>
        </p:nvSpPr>
        <p:spPr/>
        <p:txBody>
          <a:bodyPr/>
          <a:lstStyle/>
          <a:p>
            <a:r>
              <a:rPr lang="cs-CZ" dirty="0">
                <a:effectLst>
                  <a:outerShdw blurRad="38100" dist="38100" dir="2700000" algn="tl">
                    <a:srgbClr val="000000">
                      <a:alpha val="43137"/>
                    </a:srgbClr>
                  </a:outerShdw>
                </a:effectLst>
              </a:rPr>
              <a:t>Duševně nemocný je častěji obětí násilí než jeho pachatelem</a:t>
            </a:r>
          </a:p>
        </p:txBody>
      </p:sp>
      <p:sp>
        <p:nvSpPr>
          <p:cNvPr id="3" name="Zástupný obsah 2">
            <a:extLst>
              <a:ext uri="{FF2B5EF4-FFF2-40B4-BE49-F238E27FC236}">
                <a16:creationId xmlns:a16="http://schemas.microsoft.com/office/drawing/2014/main" id="{F0C63C45-C9E4-485A-9D78-F606AC8B4DEF}"/>
              </a:ext>
            </a:extLst>
          </p:cNvPr>
          <p:cNvSpPr>
            <a:spLocks noGrp="1"/>
          </p:cNvSpPr>
          <p:nvPr>
            <p:ph idx="1"/>
          </p:nvPr>
        </p:nvSpPr>
        <p:spPr/>
        <p:txBody>
          <a:bodyPr>
            <a:normAutofit/>
          </a:bodyPr>
          <a:lstStyle/>
          <a:p>
            <a:pPr>
              <a:buFont typeface="Wingdings" panose="05000000000000000000" pitchFamily="2" charset="2"/>
              <a:buChar char="q"/>
            </a:pPr>
            <a:r>
              <a:rPr lang="cs-CZ" sz="2800" dirty="0"/>
              <a:t> Duševně nemocní, a to i psychotičtí, jsou spíš častěji obětmi násilí než jeho pachateli. (</a:t>
            </a:r>
            <a:r>
              <a:rPr lang="cs-CZ" sz="2800" dirty="0" err="1"/>
              <a:t>Höshl</a:t>
            </a:r>
            <a:r>
              <a:rPr lang="cs-CZ" sz="2800" dirty="0"/>
              <a:t>, 2014)</a:t>
            </a:r>
          </a:p>
          <a:p>
            <a:pPr>
              <a:buFont typeface="Wingdings" panose="05000000000000000000" pitchFamily="2" charset="2"/>
              <a:buChar char="q"/>
            </a:pPr>
            <a:r>
              <a:rPr lang="cs-CZ" sz="2800" dirty="0"/>
              <a:t> Pouze 1 % obětí trestných činů je přesvědčeno, že pachatel je napadl, protože trpěl duševním onemocněním. (BBC, 2015)</a:t>
            </a:r>
          </a:p>
          <a:p>
            <a:pPr>
              <a:buFont typeface="Wingdings" panose="05000000000000000000" pitchFamily="2" charset="2"/>
              <a:buChar char="q"/>
            </a:pPr>
            <a:r>
              <a:rPr lang="cs-CZ" sz="2800" dirty="0"/>
              <a:t> Duševně nemocní se stávají násobně častěji oběťmi jak majetkových tak násilných trestných činů (</a:t>
            </a:r>
            <a:r>
              <a:rPr lang="cs-CZ" sz="2800" dirty="0" err="1"/>
              <a:t>Maniglio</a:t>
            </a:r>
            <a:r>
              <a:rPr lang="cs-CZ" sz="2800" dirty="0"/>
              <a:t>, 2009)</a:t>
            </a:r>
          </a:p>
          <a:p>
            <a:pPr marL="0" indent="0">
              <a:buNone/>
            </a:pPr>
            <a:r>
              <a:rPr lang="cs-CZ" sz="2800" b="1" dirty="0"/>
              <a:t>Každé duševní onemocnění ale není stejné.</a:t>
            </a:r>
          </a:p>
          <a:p>
            <a:endParaRPr lang="cs-CZ" dirty="0"/>
          </a:p>
        </p:txBody>
      </p:sp>
    </p:spTree>
    <p:extLst>
      <p:ext uri="{BB962C8B-B14F-4D97-AF65-F5344CB8AC3E}">
        <p14:creationId xmlns:p14="http://schemas.microsoft.com/office/powerpoint/2010/main" val="2053722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7B09F9-4101-4024-8972-2B14D9B065B3}"/>
              </a:ext>
            </a:extLst>
          </p:cNvPr>
          <p:cNvSpPr>
            <a:spLocks noGrp="1"/>
          </p:cNvSpPr>
          <p:nvPr>
            <p:ph type="title"/>
          </p:nvPr>
        </p:nvSpPr>
        <p:spPr/>
        <p:txBody>
          <a:bodyPr/>
          <a:lstStyle/>
          <a:p>
            <a:r>
              <a:rPr lang="cs-CZ" dirty="0">
                <a:effectLst>
                  <a:outerShdw blurRad="38100" dist="38100" dir="2700000" algn="tl">
                    <a:srgbClr val="000000">
                      <a:alpha val="43137"/>
                    </a:srgbClr>
                  </a:outerShdw>
                </a:effectLst>
              </a:rPr>
              <a:t>Duševně nemocný je častěji obětí násilí než jeho pachatelem</a:t>
            </a:r>
          </a:p>
        </p:txBody>
      </p:sp>
      <p:sp>
        <p:nvSpPr>
          <p:cNvPr id="3" name="Zástupný obsah 2">
            <a:extLst>
              <a:ext uri="{FF2B5EF4-FFF2-40B4-BE49-F238E27FC236}">
                <a16:creationId xmlns:a16="http://schemas.microsoft.com/office/drawing/2014/main" id="{F0C63C45-C9E4-485A-9D78-F606AC8B4DEF}"/>
              </a:ext>
            </a:extLst>
          </p:cNvPr>
          <p:cNvSpPr>
            <a:spLocks noGrp="1"/>
          </p:cNvSpPr>
          <p:nvPr>
            <p:ph idx="1"/>
          </p:nvPr>
        </p:nvSpPr>
        <p:spPr/>
        <p:txBody>
          <a:bodyPr>
            <a:normAutofit/>
          </a:bodyPr>
          <a:lstStyle/>
          <a:p>
            <a:pPr marL="0" indent="0">
              <a:buNone/>
            </a:pPr>
            <a:r>
              <a:rPr lang="cs-CZ" sz="3000" dirty="0"/>
              <a:t>Velká část trestně stíhaných pacientů má poruchu osobnosti, převládajícím subtypem je disociální porucha osobnosti. U trestně stíhaných pacientů se porucha osobnosti vyskytuje třikrát častěji než v běžné populaci. Výskyt poruch osobnosti se však ani zdaleka neblíží 100%. Všichni trestně stíhaní nejsou asociální. (Rotter et al., 2002)</a:t>
            </a:r>
          </a:p>
          <a:p>
            <a:pPr marL="0" indent="0">
              <a:buNone/>
            </a:pPr>
            <a:r>
              <a:rPr lang="cs-CZ" sz="3000" dirty="0"/>
              <a:t>Většinu znásilnění páchají muži bez sexuální deviace. Většinu znásilňujících mužů nelze konzistentně odlišit od ostatních mužů pomocí psychologických testů, čili zapadají do stávající definice normality. (</a:t>
            </a:r>
            <a:r>
              <a:rPr lang="cs-CZ" sz="3000" dirty="0" err="1"/>
              <a:t>Burdíková</a:t>
            </a:r>
            <a:r>
              <a:rPr lang="cs-CZ" sz="3000" dirty="0"/>
              <a:t>, 2013)</a:t>
            </a:r>
          </a:p>
          <a:p>
            <a:endParaRPr lang="cs-CZ" dirty="0"/>
          </a:p>
        </p:txBody>
      </p:sp>
    </p:spTree>
    <p:extLst>
      <p:ext uri="{BB962C8B-B14F-4D97-AF65-F5344CB8AC3E}">
        <p14:creationId xmlns:p14="http://schemas.microsoft.com/office/powerpoint/2010/main" val="1827797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03E4E6-5AD6-457D-A3F8-F9F5041BD1A6}"/>
              </a:ext>
            </a:extLst>
          </p:cNvPr>
          <p:cNvSpPr>
            <a:spLocks noGrp="1"/>
          </p:cNvSpPr>
          <p:nvPr>
            <p:ph type="title"/>
          </p:nvPr>
        </p:nvSpPr>
        <p:spPr/>
        <p:txBody>
          <a:bodyPr/>
          <a:lstStyle/>
          <a:p>
            <a:r>
              <a:rPr lang="cs-CZ" dirty="0">
                <a:effectLst>
                  <a:outerShdw blurRad="38100" dist="38100" dir="2700000" algn="tl">
                    <a:srgbClr val="000000">
                      <a:alpha val="43137"/>
                    </a:srgbClr>
                  </a:outerShdw>
                </a:effectLst>
              </a:rPr>
              <a:t>Schizofrenie a násilí</a:t>
            </a:r>
          </a:p>
        </p:txBody>
      </p:sp>
      <p:sp>
        <p:nvSpPr>
          <p:cNvPr id="3" name="Zástupný obsah 2">
            <a:extLst>
              <a:ext uri="{FF2B5EF4-FFF2-40B4-BE49-F238E27FC236}">
                <a16:creationId xmlns:a16="http://schemas.microsoft.com/office/drawing/2014/main" id="{B57D137D-1D9F-4B5C-B80A-C415B3B7B0B3}"/>
              </a:ext>
            </a:extLst>
          </p:cNvPr>
          <p:cNvSpPr>
            <a:spLocks noGrp="1"/>
          </p:cNvSpPr>
          <p:nvPr>
            <p:ph idx="1"/>
          </p:nvPr>
        </p:nvSpPr>
        <p:spPr/>
        <p:txBody>
          <a:bodyPr>
            <a:normAutofit/>
          </a:bodyPr>
          <a:lstStyle/>
          <a:p>
            <a:pPr marL="0" indent="0">
              <a:buNone/>
            </a:pPr>
            <a:r>
              <a:rPr lang="cs-CZ" sz="2800" b="1" dirty="0" err="1"/>
              <a:t>Fazel</a:t>
            </a:r>
            <a:r>
              <a:rPr lang="cs-CZ" sz="2800" b="1" dirty="0"/>
              <a:t> et al. (2009)</a:t>
            </a:r>
          </a:p>
          <a:p>
            <a:pPr>
              <a:buFont typeface="Wingdings" panose="05000000000000000000" pitchFamily="2" charset="2"/>
              <a:buChar char="q"/>
            </a:pPr>
            <a:r>
              <a:rPr lang="cs-CZ" sz="2800" dirty="0"/>
              <a:t> Meta analýza 20 studií, které dohromady zkoumaly 18.423 osob</a:t>
            </a:r>
          </a:p>
          <a:p>
            <a:pPr marL="0" indent="0">
              <a:buNone/>
            </a:pPr>
            <a:r>
              <a:rPr lang="cs-CZ" sz="2800" dirty="0"/>
              <a:t>Byl zjištěn pozitivní vztah mezi psychotickým onemocněním a násilnou trestnou činností</a:t>
            </a:r>
          </a:p>
          <a:p>
            <a:pPr marL="0" indent="0">
              <a:buNone/>
            </a:pPr>
            <a:r>
              <a:rPr lang="cs-CZ" sz="2800" dirty="0"/>
              <a:t>Nicméně je zde řada mediátorů, které tento vztah ovlivňují, např. užívání návykových látek, častější bezdomovectví mezi lidmi s duševním onemocněním, frustrace, častější napadání ze strany okolí …</a:t>
            </a:r>
          </a:p>
        </p:txBody>
      </p:sp>
    </p:spTree>
    <p:extLst>
      <p:ext uri="{BB962C8B-B14F-4D97-AF65-F5344CB8AC3E}">
        <p14:creationId xmlns:p14="http://schemas.microsoft.com/office/powerpoint/2010/main" val="3019775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03E4E6-5AD6-457D-A3F8-F9F5041BD1A6}"/>
              </a:ext>
            </a:extLst>
          </p:cNvPr>
          <p:cNvSpPr>
            <a:spLocks noGrp="1"/>
          </p:cNvSpPr>
          <p:nvPr>
            <p:ph type="title"/>
          </p:nvPr>
        </p:nvSpPr>
        <p:spPr/>
        <p:txBody>
          <a:bodyPr/>
          <a:lstStyle/>
          <a:p>
            <a:r>
              <a:rPr lang="cs-CZ" dirty="0">
                <a:effectLst>
                  <a:outerShdw blurRad="38100" dist="38100" dir="2700000" algn="tl">
                    <a:srgbClr val="000000">
                      <a:alpha val="43137"/>
                    </a:srgbClr>
                  </a:outerShdw>
                </a:effectLst>
              </a:rPr>
              <a:t>Schizofrenie a násilí</a:t>
            </a:r>
          </a:p>
        </p:txBody>
      </p:sp>
      <p:sp>
        <p:nvSpPr>
          <p:cNvPr id="3" name="Zástupný obsah 2">
            <a:extLst>
              <a:ext uri="{FF2B5EF4-FFF2-40B4-BE49-F238E27FC236}">
                <a16:creationId xmlns:a16="http://schemas.microsoft.com/office/drawing/2014/main" id="{B57D137D-1D9F-4B5C-B80A-C415B3B7B0B3}"/>
              </a:ext>
            </a:extLst>
          </p:cNvPr>
          <p:cNvSpPr>
            <a:spLocks noGrp="1"/>
          </p:cNvSpPr>
          <p:nvPr>
            <p:ph idx="1"/>
          </p:nvPr>
        </p:nvSpPr>
        <p:spPr/>
        <p:txBody>
          <a:bodyPr>
            <a:normAutofit lnSpcReduction="10000"/>
          </a:bodyPr>
          <a:lstStyle/>
          <a:p>
            <a:pPr marL="0" indent="0">
              <a:buNone/>
            </a:pPr>
            <a:r>
              <a:rPr lang="cs-CZ" sz="2800" b="1" dirty="0" err="1"/>
              <a:t>Whiting</a:t>
            </a:r>
            <a:r>
              <a:rPr lang="cs-CZ" sz="2800" b="1" dirty="0"/>
              <a:t> et al. (2022)</a:t>
            </a:r>
          </a:p>
          <a:p>
            <a:pPr>
              <a:buFont typeface="Wingdings" panose="05000000000000000000" pitchFamily="2" charset="2"/>
              <a:buChar char="q"/>
            </a:pPr>
            <a:r>
              <a:rPr lang="cs-CZ" sz="2800" dirty="0"/>
              <a:t>Meta analýza 24 studií, které dohromady zkoumaly 51.309 osob</a:t>
            </a:r>
          </a:p>
          <a:p>
            <a:pPr marL="0" indent="0">
              <a:buNone/>
            </a:pPr>
            <a:r>
              <a:rPr lang="cs-CZ" sz="2800" dirty="0" err="1"/>
              <a:t>Metaanalýza</a:t>
            </a:r>
            <a:r>
              <a:rPr lang="cs-CZ" sz="2800" dirty="0"/>
              <a:t> ukázala silnou souvislost mezi poruchami schizofrenního spektra a násilným chováním. Neposkytla však jasnou odpověď na to, zda mezi nimi existuje přímá příčinná souvislost. Výzkumy naznačují, že určité příznaky, například perzekuční bludy, mohou vést k násilnému jednání.</a:t>
            </a:r>
          </a:p>
          <a:p>
            <a:pPr marL="0" indent="0">
              <a:buNone/>
            </a:pPr>
            <a:r>
              <a:rPr lang="cs-CZ" sz="2800" dirty="0"/>
              <a:t>Tato studie potvrdila, že i po zohlednění faktorů, jako je zneužívání návykových látek nebo rodinné vlivy, zůstává spojitost mezi schizofrenií a násilím, i když v menší míře. Na tuto souvislost však mohou mít vliv i další faktory, například rané problémy s chováním, negativní zážitky z dětství nebo ekonomické znevýhodnění.</a:t>
            </a:r>
          </a:p>
        </p:txBody>
      </p:sp>
    </p:spTree>
    <p:extLst>
      <p:ext uri="{BB962C8B-B14F-4D97-AF65-F5344CB8AC3E}">
        <p14:creationId xmlns:p14="http://schemas.microsoft.com/office/powerpoint/2010/main" val="2202978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Co A jak Děláme?</a:t>
            </a:r>
            <a:br>
              <a:rPr lang="cs-CZ" b="0" dirty="0"/>
            </a:br>
            <a:r>
              <a:rPr lang="cs-CZ" b="0" dirty="0" err="1"/>
              <a:t>OPČNí</a:t>
            </a:r>
            <a:r>
              <a:rPr lang="cs-CZ" b="0" dirty="0"/>
              <a:t> Protokol ke CAT</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854242" y="1678676"/>
            <a:ext cx="10577814" cy="4453898"/>
          </a:xfrm>
        </p:spPr>
        <p:txBody>
          <a:bodyPr anchor="ctr">
            <a:normAutofit/>
          </a:bodyPr>
          <a:lstStyle/>
          <a:p>
            <a:pPr algn="just"/>
            <a:endParaRPr lang="cs-CZ" i="1" dirty="0"/>
          </a:p>
        </p:txBody>
      </p:sp>
      <p:pic>
        <p:nvPicPr>
          <p:cNvPr id="8" name="Obrázek 7"/>
          <p:cNvPicPr>
            <a:picLocks noChangeAspect="1"/>
          </p:cNvPicPr>
          <p:nvPr/>
        </p:nvPicPr>
        <p:blipFill>
          <a:blip r:embed="rId2"/>
          <a:stretch>
            <a:fillRect/>
          </a:stretch>
        </p:blipFill>
        <p:spPr>
          <a:xfrm>
            <a:off x="1" y="1717467"/>
            <a:ext cx="7041296" cy="3656638"/>
          </a:xfrm>
          <a:prstGeom prst="rect">
            <a:avLst/>
          </a:prstGeom>
        </p:spPr>
      </p:pic>
      <p:pic>
        <p:nvPicPr>
          <p:cNvPr id="9" name="Obrázek 8"/>
          <p:cNvPicPr>
            <a:picLocks noChangeAspect="1"/>
          </p:cNvPicPr>
          <p:nvPr/>
        </p:nvPicPr>
        <p:blipFill rotWithShape="1">
          <a:blip r:embed="rId3"/>
          <a:srcRect t="7227"/>
          <a:stretch/>
        </p:blipFill>
        <p:spPr>
          <a:xfrm>
            <a:off x="6904939" y="1857354"/>
            <a:ext cx="5019433" cy="3376864"/>
          </a:xfrm>
          <a:prstGeom prst="rect">
            <a:avLst/>
          </a:prstGeom>
        </p:spPr>
      </p:pic>
    </p:spTree>
    <p:extLst>
      <p:ext uri="{BB962C8B-B14F-4D97-AF65-F5344CB8AC3E}">
        <p14:creationId xmlns:p14="http://schemas.microsoft.com/office/powerpoint/2010/main" val="2718441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B3573B-2AE0-464A-ACB6-4FCB07115062}"/>
              </a:ext>
            </a:extLst>
          </p:cNvPr>
          <p:cNvSpPr>
            <a:spLocks noGrp="1"/>
          </p:cNvSpPr>
          <p:nvPr>
            <p:ph type="title"/>
          </p:nvPr>
        </p:nvSpPr>
        <p:spPr/>
        <p:txBody>
          <a:bodyPr/>
          <a:lstStyle/>
          <a:p>
            <a:r>
              <a:rPr lang="cs-CZ" dirty="0">
                <a:effectLst>
                  <a:outerShdw blurRad="38100" dist="38100" dir="2700000" algn="tl">
                    <a:srgbClr val="000000">
                      <a:alpha val="43137"/>
                    </a:srgbClr>
                  </a:outerShdw>
                </a:effectLst>
              </a:rPr>
              <a:t>Schizofrenie a násilí</a:t>
            </a:r>
          </a:p>
        </p:txBody>
      </p:sp>
      <p:sp>
        <p:nvSpPr>
          <p:cNvPr id="3" name="Zástupný obsah 2">
            <a:extLst>
              <a:ext uri="{FF2B5EF4-FFF2-40B4-BE49-F238E27FC236}">
                <a16:creationId xmlns:a16="http://schemas.microsoft.com/office/drawing/2014/main" id="{0848B908-5598-4B0B-B048-B340078D2ED6}"/>
              </a:ext>
            </a:extLst>
          </p:cNvPr>
          <p:cNvSpPr>
            <a:spLocks noGrp="1"/>
          </p:cNvSpPr>
          <p:nvPr>
            <p:ph idx="1"/>
          </p:nvPr>
        </p:nvSpPr>
        <p:spPr/>
        <p:txBody>
          <a:bodyPr/>
          <a:lstStyle/>
          <a:p>
            <a:pPr marL="0" indent="0">
              <a:buNone/>
            </a:pPr>
            <a:r>
              <a:rPr lang="cs-CZ" sz="2800" b="1" dirty="0" err="1"/>
              <a:t>Swanson</a:t>
            </a:r>
            <a:r>
              <a:rPr lang="cs-CZ" sz="2800" b="1" dirty="0"/>
              <a:t> et al. (1990)</a:t>
            </a:r>
          </a:p>
          <a:p>
            <a:pPr marL="0" indent="0">
              <a:buNone/>
            </a:pPr>
            <a:r>
              <a:rPr lang="cs-CZ" sz="2800" dirty="0"/>
              <a:t>Alkoholici se násilného chování dopouští 2x častěji než schizofrenici</a:t>
            </a:r>
          </a:p>
          <a:p>
            <a:pPr marL="0" indent="0">
              <a:buNone/>
            </a:pPr>
            <a:r>
              <a:rPr lang="cs-CZ" sz="2800" dirty="0"/>
              <a:t>Uživatelé tvrdých drog téměř třikrát častěji</a:t>
            </a:r>
          </a:p>
          <a:p>
            <a:pPr marL="0" indent="0">
              <a:buNone/>
            </a:pPr>
            <a:endParaRPr lang="cs-CZ" dirty="0"/>
          </a:p>
        </p:txBody>
      </p:sp>
    </p:spTree>
    <p:extLst>
      <p:ext uri="{BB962C8B-B14F-4D97-AF65-F5344CB8AC3E}">
        <p14:creationId xmlns:p14="http://schemas.microsoft.com/office/powerpoint/2010/main" val="2476665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6BAE05-4518-40D0-AB52-00AAA7051BBC}"/>
              </a:ext>
            </a:extLst>
          </p:cNvPr>
          <p:cNvSpPr>
            <a:spLocks noGrp="1"/>
          </p:cNvSpPr>
          <p:nvPr>
            <p:ph type="title"/>
          </p:nvPr>
        </p:nvSpPr>
        <p:spPr/>
        <p:txBody>
          <a:bodyPr/>
          <a:lstStyle/>
          <a:p>
            <a:r>
              <a:rPr lang="cs-CZ" dirty="0">
                <a:effectLst>
                  <a:outerShdw blurRad="38100" dist="38100" dir="2700000" algn="tl">
                    <a:srgbClr val="000000">
                      <a:alpha val="43137"/>
                    </a:srgbClr>
                  </a:outerShdw>
                </a:effectLst>
              </a:rPr>
              <a:t>Schizofrenie a násilí</a:t>
            </a:r>
          </a:p>
        </p:txBody>
      </p:sp>
      <p:sp>
        <p:nvSpPr>
          <p:cNvPr id="3" name="Zástupný obsah 2">
            <a:extLst>
              <a:ext uri="{FF2B5EF4-FFF2-40B4-BE49-F238E27FC236}">
                <a16:creationId xmlns:a16="http://schemas.microsoft.com/office/drawing/2014/main" id="{50ED1A98-9DAD-47F4-B227-3780D6BEE224}"/>
              </a:ext>
            </a:extLst>
          </p:cNvPr>
          <p:cNvSpPr>
            <a:spLocks noGrp="1"/>
          </p:cNvSpPr>
          <p:nvPr>
            <p:ph idx="1"/>
          </p:nvPr>
        </p:nvSpPr>
        <p:spPr/>
        <p:txBody>
          <a:bodyPr>
            <a:normAutofit/>
          </a:bodyPr>
          <a:lstStyle/>
          <a:p>
            <a:pPr marL="0" indent="0">
              <a:buNone/>
            </a:pPr>
            <a:r>
              <a:rPr lang="cs-CZ" sz="2800" dirty="0" err="1"/>
              <a:t>Vevera</a:t>
            </a:r>
            <a:r>
              <a:rPr lang="cs-CZ" sz="2800" dirty="0"/>
              <a:t> (2015) výzkum proveden na 158 pacientech, kteří byli srovnání s lidmi bez duševního onemocnění stejného věku, pohlaví a vzdělání. (obdobně Černý, 2018)</a:t>
            </a:r>
          </a:p>
          <a:p>
            <a:pPr marL="0" indent="0">
              <a:buNone/>
            </a:pPr>
            <a:r>
              <a:rPr lang="cs-CZ" sz="2800" dirty="0"/>
              <a:t>42% pacientů (muži) se schizofrenií uvedlo, že se v posledním roce před hospitalizací dopustila násilného chování, v běžné populaci to bylo 16%. (ženy 39% a 14%)</a:t>
            </a:r>
          </a:p>
          <a:p>
            <a:pPr marL="0" indent="0">
              <a:buNone/>
            </a:pPr>
            <a:r>
              <a:rPr lang="cs-CZ" sz="2800" dirty="0"/>
              <a:t>29% pacientů (muži) se schizofrenií uvedlo, že se v posledním roce  stalo obětí násilí v běžné populaci to bylo 20%. (ženy 37% a 17%)</a:t>
            </a:r>
          </a:p>
          <a:p>
            <a:endParaRPr lang="cs-CZ" dirty="0"/>
          </a:p>
        </p:txBody>
      </p:sp>
    </p:spTree>
    <p:extLst>
      <p:ext uri="{BB962C8B-B14F-4D97-AF65-F5344CB8AC3E}">
        <p14:creationId xmlns:p14="http://schemas.microsoft.com/office/powerpoint/2010/main" val="826947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55828B-F9E7-43F5-82AE-2168D1C5D99A}"/>
              </a:ext>
            </a:extLst>
          </p:cNvPr>
          <p:cNvSpPr>
            <a:spLocks noGrp="1"/>
          </p:cNvSpPr>
          <p:nvPr>
            <p:ph type="title"/>
          </p:nvPr>
        </p:nvSpPr>
        <p:spPr/>
        <p:txBody>
          <a:bodyPr/>
          <a:lstStyle/>
          <a:p>
            <a:r>
              <a:rPr lang="cs-CZ" dirty="0">
                <a:effectLst>
                  <a:outerShdw blurRad="38100" dist="38100" dir="2700000" algn="tl">
                    <a:srgbClr val="C0C0C0"/>
                  </a:outerShdw>
                </a:effectLst>
              </a:rPr>
              <a:t>Schizofrenie a násilí</a:t>
            </a:r>
            <a:endParaRPr lang="cs-CZ" dirty="0"/>
          </a:p>
        </p:txBody>
      </p:sp>
      <p:sp>
        <p:nvSpPr>
          <p:cNvPr id="3" name="Zástupný obsah 2">
            <a:extLst>
              <a:ext uri="{FF2B5EF4-FFF2-40B4-BE49-F238E27FC236}">
                <a16:creationId xmlns:a16="http://schemas.microsoft.com/office/drawing/2014/main" id="{4AD57DF1-6667-4038-81FD-9749AC9FB83A}"/>
              </a:ext>
            </a:extLst>
          </p:cNvPr>
          <p:cNvSpPr>
            <a:spLocks noGrp="1"/>
          </p:cNvSpPr>
          <p:nvPr>
            <p:ph idx="1"/>
          </p:nvPr>
        </p:nvSpPr>
        <p:spPr/>
        <p:txBody>
          <a:bodyPr/>
          <a:lstStyle/>
          <a:p>
            <a:pPr marL="0" indent="0">
              <a:buNone/>
            </a:pPr>
            <a:r>
              <a:rPr lang="cs-CZ" sz="2800" dirty="0"/>
              <a:t>Laická představa nebezpečnosti „pouličních šílenců“ je mylná. </a:t>
            </a:r>
          </a:p>
          <a:p>
            <a:pPr marL="0" indent="0">
              <a:buNone/>
            </a:pPr>
            <a:r>
              <a:rPr lang="cs-CZ" sz="2800" dirty="0"/>
              <a:t>Drtivá většina násilných trestných činů byla u skupiny 1 316 pacientů, propuštěných z akutních psychiatrických oddělení a u kontrolní skupiny 519 osob ze stejné komunity, namířena proti rodinným příslušníkům a přátelům a odehrála se doma. (</a:t>
            </a:r>
            <a:r>
              <a:rPr lang="cs-CZ" sz="2800" dirty="0" err="1"/>
              <a:t>Steadman</a:t>
            </a:r>
            <a:r>
              <a:rPr lang="cs-CZ" sz="2800" dirty="0"/>
              <a:t> et al., 1998)</a:t>
            </a:r>
          </a:p>
          <a:p>
            <a:endParaRPr lang="cs-CZ" dirty="0"/>
          </a:p>
        </p:txBody>
      </p:sp>
    </p:spTree>
    <p:extLst>
      <p:ext uri="{BB962C8B-B14F-4D97-AF65-F5344CB8AC3E}">
        <p14:creationId xmlns:p14="http://schemas.microsoft.com/office/powerpoint/2010/main" val="1225009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02888C-FD10-4A42-8FA8-43F718260A85}"/>
              </a:ext>
            </a:extLst>
          </p:cNvPr>
          <p:cNvSpPr>
            <a:spLocks noGrp="1"/>
          </p:cNvSpPr>
          <p:nvPr>
            <p:ph type="title"/>
          </p:nvPr>
        </p:nvSpPr>
        <p:spPr/>
        <p:txBody>
          <a:bodyPr/>
          <a:lstStyle/>
          <a:p>
            <a:r>
              <a:rPr lang="cs-CZ" dirty="0">
                <a:effectLst>
                  <a:outerShdw blurRad="38100" dist="38100" dir="2700000" algn="tl">
                    <a:srgbClr val="C0C0C0"/>
                  </a:outerShdw>
                </a:effectLst>
              </a:rPr>
              <a:t>Schizofrenie a násilí</a:t>
            </a:r>
            <a:endParaRPr lang="cs-CZ" dirty="0"/>
          </a:p>
        </p:txBody>
      </p:sp>
      <p:sp>
        <p:nvSpPr>
          <p:cNvPr id="3" name="Zástupný obsah 2">
            <a:extLst>
              <a:ext uri="{FF2B5EF4-FFF2-40B4-BE49-F238E27FC236}">
                <a16:creationId xmlns:a16="http://schemas.microsoft.com/office/drawing/2014/main" id="{C4131495-8CFC-47F1-8455-369297AF8A62}"/>
              </a:ext>
            </a:extLst>
          </p:cNvPr>
          <p:cNvSpPr>
            <a:spLocks noGrp="1"/>
          </p:cNvSpPr>
          <p:nvPr>
            <p:ph idx="1"/>
          </p:nvPr>
        </p:nvSpPr>
        <p:spPr/>
        <p:txBody>
          <a:bodyPr/>
          <a:lstStyle/>
          <a:p>
            <a:pPr marL="0" indent="0">
              <a:buNone/>
            </a:pPr>
            <a:r>
              <a:rPr lang="cs-CZ" sz="2800" dirty="0" err="1"/>
              <a:t>Vevera</a:t>
            </a:r>
            <a:r>
              <a:rPr lang="cs-CZ" sz="2800" dirty="0"/>
              <a:t> (2015)</a:t>
            </a:r>
          </a:p>
          <a:p>
            <a:pPr marL="0" indent="0">
              <a:buNone/>
            </a:pPr>
            <a:r>
              <a:rPr lang="cs-CZ" sz="2800" dirty="0"/>
              <a:t>47% násilného chování proti rodině</a:t>
            </a:r>
          </a:p>
          <a:p>
            <a:pPr marL="0" indent="0">
              <a:buNone/>
            </a:pPr>
            <a:r>
              <a:rPr lang="cs-CZ" sz="2800" dirty="0"/>
              <a:t>27 % násilného chování proti personálu</a:t>
            </a:r>
          </a:p>
          <a:p>
            <a:pPr marL="0" indent="0">
              <a:buNone/>
            </a:pPr>
            <a:r>
              <a:rPr lang="cs-CZ" sz="2800" dirty="0"/>
              <a:t>61 % násilného chování je vyvoláno vnějším impulzem v kombinaci se zvýšenou impulzivitou způsobenou duševním onemocněním.</a:t>
            </a:r>
          </a:p>
          <a:p>
            <a:endParaRPr lang="cs-CZ" dirty="0"/>
          </a:p>
        </p:txBody>
      </p:sp>
    </p:spTree>
    <p:extLst>
      <p:ext uri="{BB962C8B-B14F-4D97-AF65-F5344CB8AC3E}">
        <p14:creationId xmlns:p14="http://schemas.microsoft.com/office/powerpoint/2010/main" val="2792201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02888C-FD10-4A42-8FA8-43F718260A85}"/>
              </a:ext>
            </a:extLst>
          </p:cNvPr>
          <p:cNvSpPr>
            <a:spLocks noGrp="1"/>
          </p:cNvSpPr>
          <p:nvPr>
            <p:ph type="title"/>
          </p:nvPr>
        </p:nvSpPr>
        <p:spPr/>
        <p:txBody>
          <a:bodyPr/>
          <a:lstStyle/>
          <a:p>
            <a:r>
              <a:rPr lang="cs-CZ" dirty="0">
                <a:effectLst>
                  <a:outerShdw blurRad="38100" dist="38100" dir="2700000" algn="tl">
                    <a:srgbClr val="C0C0C0"/>
                  </a:outerShdw>
                </a:effectLst>
              </a:rPr>
              <a:t>Schizofrenie a násilí</a:t>
            </a:r>
            <a:endParaRPr lang="cs-CZ" dirty="0"/>
          </a:p>
        </p:txBody>
      </p:sp>
      <p:sp>
        <p:nvSpPr>
          <p:cNvPr id="3" name="Zástupný obsah 2">
            <a:extLst>
              <a:ext uri="{FF2B5EF4-FFF2-40B4-BE49-F238E27FC236}">
                <a16:creationId xmlns:a16="http://schemas.microsoft.com/office/drawing/2014/main" id="{C4131495-8CFC-47F1-8455-369297AF8A62}"/>
              </a:ext>
            </a:extLst>
          </p:cNvPr>
          <p:cNvSpPr>
            <a:spLocks noGrp="1"/>
          </p:cNvSpPr>
          <p:nvPr>
            <p:ph idx="1"/>
          </p:nvPr>
        </p:nvSpPr>
        <p:spPr/>
        <p:txBody>
          <a:bodyPr/>
          <a:lstStyle/>
          <a:p>
            <a:r>
              <a:rPr lang="cs-CZ" sz="2000" dirty="0">
                <a:latin typeface="Arial" panose="020B0604020202020204" pitchFamily="34" charset="0"/>
                <a:cs typeface="Arial" panose="020B0604020202020204" pitchFamily="34" charset="0"/>
              </a:rPr>
              <a:t>Stříteský (2019)</a:t>
            </a:r>
          </a:p>
          <a:p>
            <a:endParaRPr lang="cs-CZ" dirty="0"/>
          </a:p>
        </p:txBody>
      </p:sp>
      <p:pic>
        <p:nvPicPr>
          <p:cNvPr id="4" name="Obrázek 3">
            <a:extLst>
              <a:ext uri="{FF2B5EF4-FFF2-40B4-BE49-F238E27FC236}">
                <a16:creationId xmlns:a16="http://schemas.microsoft.com/office/drawing/2014/main" id="{C8786169-34D3-4DC4-BCBD-F1BDE73777EE}"/>
              </a:ext>
            </a:extLst>
          </p:cNvPr>
          <p:cNvPicPr>
            <a:picLocks noChangeAspect="1"/>
          </p:cNvPicPr>
          <p:nvPr/>
        </p:nvPicPr>
        <p:blipFill>
          <a:blip r:embed="rId2"/>
          <a:stretch>
            <a:fillRect/>
          </a:stretch>
        </p:blipFill>
        <p:spPr>
          <a:xfrm>
            <a:off x="1718571" y="2552323"/>
            <a:ext cx="5966881" cy="3457002"/>
          </a:xfrm>
          <a:prstGeom prst="rect">
            <a:avLst/>
          </a:prstGeom>
        </p:spPr>
      </p:pic>
    </p:spTree>
    <p:extLst>
      <p:ext uri="{BB962C8B-B14F-4D97-AF65-F5344CB8AC3E}">
        <p14:creationId xmlns:p14="http://schemas.microsoft.com/office/powerpoint/2010/main" val="2068354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5F0FBC-8D06-4F9C-90E0-F43DCA4B3FDD}"/>
              </a:ext>
            </a:extLst>
          </p:cNvPr>
          <p:cNvSpPr>
            <a:spLocks noGrp="1"/>
          </p:cNvSpPr>
          <p:nvPr>
            <p:ph type="title"/>
          </p:nvPr>
        </p:nvSpPr>
        <p:spPr/>
        <p:txBody>
          <a:bodyPr/>
          <a:lstStyle/>
          <a:p>
            <a:r>
              <a:rPr lang="cs-CZ" dirty="0">
                <a:effectLst>
                  <a:outerShdw blurRad="38100" dist="38100" dir="2700000" algn="tl">
                    <a:srgbClr val="C0C0C0"/>
                  </a:outerShdw>
                </a:effectLst>
              </a:rPr>
              <a:t>Schizofrenie a násilí</a:t>
            </a:r>
            <a:endParaRPr lang="cs-CZ" dirty="0"/>
          </a:p>
        </p:txBody>
      </p:sp>
      <p:sp>
        <p:nvSpPr>
          <p:cNvPr id="3" name="Zástupný obsah 2">
            <a:extLst>
              <a:ext uri="{FF2B5EF4-FFF2-40B4-BE49-F238E27FC236}">
                <a16:creationId xmlns:a16="http://schemas.microsoft.com/office/drawing/2014/main" id="{4ADE9EA3-EFB5-45CC-8ACD-DBBC3566E000}"/>
              </a:ext>
            </a:extLst>
          </p:cNvPr>
          <p:cNvSpPr>
            <a:spLocks noGrp="1"/>
          </p:cNvSpPr>
          <p:nvPr>
            <p:ph idx="1"/>
          </p:nvPr>
        </p:nvSpPr>
        <p:spPr/>
        <p:txBody>
          <a:bodyPr>
            <a:normAutofit/>
          </a:bodyPr>
          <a:lstStyle/>
          <a:p>
            <a:pPr>
              <a:buFont typeface="Wingdings" panose="05000000000000000000" pitchFamily="2" charset="2"/>
              <a:buChar char="q"/>
            </a:pPr>
            <a:r>
              <a:rPr lang="cs-CZ" sz="2800" dirty="0"/>
              <a:t> Lidé s duševním onemocněním jsou častěji obětí trestných činů než pachateli.</a:t>
            </a:r>
          </a:p>
          <a:p>
            <a:pPr>
              <a:buFont typeface="Wingdings" panose="05000000000000000000" pitchFamily="2" charset="2"/>
              <a:buChar char="q"/>
            </a:pPr>
            <a:r>
              <a:rPr lang="cs-CZ" sz="2800" dirty="0"/>
              <a:t> Samo duševní onemocnění často není hlavní faktor, který k trestné činnosti vede, je zde řada dalších vlivů.</a:t>
            </a:r>
          </a:p>
          <a:p>
            <a:pPr>
              <a:buFont typeface="Wingdings" panose="05000000000000000000" pitchFamily="2" charset="2"/>
              <a:buChar char="q"/>
            </a:pPr>
            <a:r>
              <a:rPr lang="cs-CZ" sz="2800" dirty="0"/>
              <a:t> Obraz duševně nemocných jako násilnických a nevyzpytatelných individuí neodpovídá realitě.</a:t>
            </a:r>
          </a:p>
          <a:p>
            <a:pPr marL="0" indent="0">
              <a:buNone/>
            </a:pPr>
            <a:r>
              <a:rPr lang="cs-CZ" sz="2800" dirty="0"/>
              <a:t>Duševní onemocnění je závažným onemocněním a stejně jako jiná závažná onemocnění si bude vybírat daň na životech a zdraví.</a:t>
            </a:r>
          </a:p>
          <a:p>
            <a:pPr marL="0" indent="0">
              <a:buNone/>
            </a:pPr>
            <a:endParaRPr lang="cs-CZ" dirty="0"/>
          </a:p>
        </p:txBody>
      </p:sp>
    </p:spTree>
    <p:extLst>
      <p:ext uri="{BB962C8B-B14F-4D97-AF65-F5344CB8AC3E}">
        <p14:creationId xmlns:p14="http://schemas.microsoft.com/office/powerpoint/2010/main" val="343721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215D2D-56C2-4E16-A939-6586BA07ECE0}"/>
              </a:ext>
            </a:extLst>
          </p:cNvPr>
          <p:cNvSpPr>
            <a:spLocks noGrp="1"/>
          </p:cNvSpPr>
          <p:nvPr>
            <p:ph type="title"/>
          </p:nvPr>
        </p:nvSpPr>
        <p:spPr/>
        <p:txBody>
          <a:bodyPr/>
          <a:lstStyle/>
          <a:p>
            <a:r>
              <a:rPr lang="cs-CZ" dirty="0">
                <a:effectLst>
                  <a:outerShdw blurRad="38100" dist="38100" dir="2700000" algn="tl">
                    <a:srgbClr val="000000">
                      <a:alpha val="43137"/>
                    </a:srgbClr>
                  </a:outerShdw>
                </a:effectLst>
              </a:rPr>
              <a:t>Zdroje</a:t>
            </a:r>
          </a:p>
        </p:txBody>
      </p:sp>
      <p:sp>
        <p:nvSpPr>
          <p:cNvPr id="3" name="Zástupný obsah 2">
            <a:extLst>
              <a:ext uri="{FF2B5EF4-FFF2-40B4-BE49-F238E27FC236}">
                <a16:creationId xmlns:a16="http://schemas.microsoft.com/office/drawing/2014/main" id="{0313D429-3BE5-401E-811F-D629CBFC159E}"/>
              </a:ext>
            </a:extLst>
          </p:cNvPr>
          <p:cNvSpPr>
            <a:spLocks noGrp="1"/>
          </p:cNvSpPr>
          <p:nvPr>
            <p:ph idx="1"/>
          </p:nvPr>
        </p:nvSpPr>
        <p:spPr>
          <a:xfrm>
            <a:off x="1097280" y="1861710"/>
            <a:ext cx="10058400" cy="3760891"/>
          </a:xfrm>
        </p:spPr>
        <p:txBody>
          <a:bodyPr>
            <a:noAutofit/>
          </a:bodyPr>
          <a:lstStyle/>
          <a:p>
            <a:pPr eaLnBrk="0" fontAlgn="base" hangingPunct="0">
              <a:spcBef>
                <a:spcPts val="600"/>
              </a:spcBef>
              <a:spcAft>
                <a:spcPct val="0"/>
              </a:spcAft>
              <a:buClr>
                <a:schemeClr val="accent2"/>
              </a:buClr>
              <a:buSzTx/>
              <a:buFont typeface="Wingdings" panose="05000000000000000000" pitchFamily="2" charset="2"/>
              <a:buChar char="§"/>
            </a:pPr>
            <a:r>
              <a:rPr lang="cs-CZ" sz="1200" b="1"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Burdíková</a:t>
            </a:r>
            <a:r>
              <a:rPr lang="cs-CZ" sz="1100" dirty="0">
                <a:solidFill>
                  <a:schemeClr val="tx1"/>
                </a:solidFill>
                <a:latin typeface="Arial" panose="020B0604020202020204" pitchFamily="34" charset="0"/>
                <a:cs typeface="Arial" panose="020B0604020202020204" pitchFamily="34" charset="0"/>
              </a:rPr>
              <a:t>, M. (2013). </a:t>
            </a:r>
            <a:r>
              <a:rPr lang="cs-CZ" sz="1100" i="1" dirty="0">
                <a:solidFill>
                  <a:schemeClr val="tx1"/>
                </a:solidFill>
                <a:latin typeface="Arial" panose="020B0604020202020204" pitchFamily="34" charset="0"/>
                <a:cs typeface="Arial" panose="020B0604020202020204" pitchFamily="34" charset="0"/>
              </a:rPr>
              <a:t>Co je to znásilnění: Stereotypy a skripty znásilnění u vybrané skupiny populace </a:t>
            </a:r>
            <a:r>
              <a:rPr lang="cs-CZ" sz="1100" dirty="0">
                <a:solidFill>
                  <a:schemeClr val="tx1"/>
                </a:solidFill>
                <a:latin typeface="Arial" panose="020B0604020202020204" pitchFamily="34" charset="0"/>
                <a:cs typeface="Arial" panose="020B0604020202020204" pitchFamily="34" charset="0"/>
              </a:rPr>
              <a:t>(Diplomová práce) Masarykova univerzita. Dostupné z: </a:t>
            </a:r>
            <a:r>
              <a:rPr lang="cs-CZ" sz="1100" u="sng" dirty="0">
                <a:solidFill>
                  <a:schemeClr val="tx1"/>
                </a:solidFill>
                <a:latin typeface="Arial" panose="020B0604020202020204" pitchFamily="34" charset="0"/>
                <a:cs typeface="Arial" panose="020B0604020202020204" pitchFamily="34" charset="0"/>
                <a:hlinkClick r:id="rId2"/>
              </a:rPr>
              <a:t>https://is.muni.cz/th/ahdl6/</a:t>
            </a:r>
            <a:r>
              <a:rPr lang="cs-CZ" sz="1100" dirty="0">
                <a:solidFill>
                  <a:schemeClr val="tx1"/>
                </a:solidFill>
                <a:latin typeface="Arial" panose="020B0604020202020204" pitchFamily="34" charset="0"/>
                <a:cs typeface="Arial" panose="020B0604020202020204" pitchFamily="34" charset="0"/>
              </a:rPr>
              <a:t>  </a:t>
            </a:r>
          </a:p>
          <a:p>
            <a:pPr eaLnBrk="0" fontAlgn="base" hangingPunct="0">
              <a:spcBef>
                <a:spcPts val="600"/>
              </a:spcBef>
              <a:spcAft>
                <a:spcPct val="0"/>
              </a:spcAft>
              <a:buClr>
                <a:schemeClr val="accent2"/>
              </a:buClr>
              <a:buSzTx/>
              <a:buFont typeface="Wingdings" panose="05000000000000000000" pitchFamily="2" charset="2"/>
              <a:buChar char="§"/>
            </a:pPr>
            <a:r>
              <a:rPr lang="cs-CZ" sz="1100" dirty="0">
                <a:solidFill>
                  <a:schemeClr val="tx1"/>
                </a:solidFill>
                <a:latin typeface="Arial" panose="020B0604020202020204" pitchFamily="34" charset="0"/>
                <a:cs typeface="Arial" panose="020B0604020202020204" pitchFamily="34" charset="0"/>
              </a:rPr>
              <a:t>   Černý, M. (2018). </a:t>
            </a:r>
            <a:r>
              <a:rPr lang="cs-CZ" sz="1100" i="1" dirty="0">
                <a:solidFill>
                  <a:schemeClr val="tx1"/>
                </a:solidFill>
                <a:latin typeface="Arial" panose="020B0604020202020204" pitchFamily="34" charset="0"/>
                <a:cs typeface="Arial" panose="020B0604020202020204" pitchFamily="34" charset="0"/>
              </a:rPr>
              <a:t>Viktimizace pacientů s duševním onemocněním </a:t>
            </a:r>
            <a:r>
              <a:rPr lang="cs-CZ" sz="1100" dirty="0">
                <a:solidFill>
                  <a:schemeClr val="tx1"/>
                </a:solidFill>
                <a:latin typeface="Arial" panose="020B0604020202020204" pitchFamily="34" charset="0"/>
                <a:cs typeface="Arial" panose="020B0604020202020204" pitchFamily="34" charset="0"/>
              </a:rPr>
              <a:t>(Disertační práce). Univerzita Karlova. Dostupné z </a:t>
            </a:r>
            <a:r>
              <a:rPr lang="cs-CZ" sz="1100" dirty="0">
                <a:solidFill>
                  <a:schemeClr val="tx1"/>
                </a:solidFill>
                <a:latin typeface="Arial" panose="020B0604020202020204" pitchFamily="34" charset="0"/>
                <a:cs typeface="Arial" panose="020B0604020202020204" pitchFamily="34" charset="0"/>
                <a:hlinkClick r:id="rId3"/>
              </a:rPr>
              <a:t>https://dspace.cuni.cz/bitstream/handle/20.500.11956/102310/140069837.pdf?sequence=1&amp;isAllowed=y</a:t>
            </a:r>
            <a:r>
              <a:rPr lang="cs-CZ" altLang="cs-CZ" sz="1100" dirty="0">
                <a:solidFill>
                  <a:schemeClr val="tx1"/>
                </a:solidFill>
                <a:latin typeface="Arial" panose="020B0604020202020204" pitchFamily="34" charset="0"/>
                <a:cs typeface="Arial" panose="020B0604020202020204" pitchFamily="34" charset="0"/>
              </a:rPr>
              <a:t>   </a:t>
            </a:r>
          </a:p>
          <a:p>
            <a:pPr eaLnBrk="0" fontAlgn="base" hangingPunct="0">
              <a:spcBef>
                <a:spcPts val="600"/>
              </a:spcBef>
              <a:spcAft>
                <a:spcPct val="0"/>
              </a:spcAft>
              <a:buClr>
                <a:schemeClr val="accent2"/>
              </a:buClr>
              <a:buSzTx/>
              <a:buFont typeface="Wingdings" panose="05000000000000000000" pitchFamily="2" charset="2"/>
              <a:buChar char="§"/>
            </a:pP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Fazel</a:t>
            </a:r>
            <a:r>
              <a:rPr lang="cs-CZ" altLang="cs-CZ" sz="1100" dirty="0">
                <a:solidFill>
                  <a:schemeClr val="tx1"/>
                </a:solidFill>
                <a:latin typeface="Arial" panose="020B0604020202020204" pitchFamily="34" charset="0"/>
              </a:rPr>
              <a:t>, S., </a:t>
            </a:r>
            <a:r>
              <a:rPr lang="cs-CZ" altLang="cs-CZ" sz="1100" dirty="0" err="1">
                <a:solidFill>
                  <a:schemeClr val="tx1"/>
                </a:solidFill>
                <a:latin typeface="Arial" panose="020B0604020202020204" pitchFamily="34" charset="0"/>
              </a:rPr>
              <a:t>Gulati</a:t>
            </a:r>
            <a:r>
              <a:rPr lang="cs-CZ" altLang="cs-CZ" sz="1100" dirty="0">
                <a:solidFill>
                  <a:schemeClr val="tx1"/>
                </a:solidFill>
                <a:latin typeface="Arial" panose="020B0604020202020204" pitchFamily="34" charset="0"/>
              </a:rPr>
              <a:t>, G., </a:t>
            </a:r>
            <a:r>
              <a:rPr lang="cs-CZ" altLang="cs-CZ" sz="1100" dirty="0" err="1">
                <a:solidFill>
                  <a:schemeClr val="tx1"/>
                </a:solidFill>
                <a:latin typeface="Arial" panose="020B0604020202020204" pitchFamily="34" charset="0"/>
              </a:rPr>
              <a:t>Linsell</a:t>
            </a:r>
            <a:r>
              <a:rPr lang="cs-CZ" altLang="cs-CZ" sz="1100" dirty="0">
                <a:solidFill>
                  <a:schemeClr val="tx1"/>
                </a:solidFill>
                <a:latin typeface="Arial" panose="020B0604020202020204" pitchFamily="34" charset="0"/>
              </a:rPr>
              <a:t>, L., </a:t>
            </a:r>
            <a:r>
              <a:rPr lang="cs-CZ" altLang="cs-CZ" sz="1100" dirty="0" err="1">
                <a:solidFill>
                  <a:schemeClr val="tx1"/>
                </a:solidFill>
                <a:latin typeface="Arial" panose="020B0604020202020204" pitchFamily="34" charset="0"/>
              </a:rPr>
              <a:t>Geddes</a:t>
            </a:r>
            <a:r>
              <a:rPr lang="cs-CZ" altLang="cs-CZ" sz="1100" dirty="0">
                <a:solidFill>
                  <a:schemeClr val="tx1"/>
                </a:solidFill>
                <a:latin typeface="Arial" panose="020B0604020202020204" pitchFamily="34" charset="0"/>
              </a:rPr>
              <a:t>, J. R., &amp; </a:t>
            </a:r>
            <a:r>
              <a:rPr lang="cs-CZ" altLang="cs-CZ" sz="1100" dirty="0" err="1">
                <a:solidFill>
                  <a:schemeClr val="tx1"/>
                </a:solidFill>
                <a:latin typeface="Arial" panose="020B0604020202020204" pitchFamily="34" charset="0"/>
              </a:rPr>
              <a:t>Grann</a:t>
            </a:r>
            <a:r>
              <a:rPr lang="cs-CZ" altLang="cs-CZ" sz="1100" dirty="0">
                <a:solidFill>
                  <a:schemeClr val="tx1"/>
                </a:solidFill>
                <a:latin typeface="Arial" panose="020B0604020202020204" pitchFamily="34" charset="0"/>
              </a:rPr>
              <a:t>, M. (2009). </a:t>
            </a:r>
            <a:r>
              <a:rPr lang="cs-CZ" altLang="cs-CZ" sz="1100" dirty="0" err="1">
                <a:solidFill>
                  <a:schemeClr val="tx1"/>
                </a:solidFill>
                <a:latin typeface="Arial" panose="020B0604020202020204" pitchFamily="34" charset="0"/>
              </a:rPr>
              <a:t>Schizophrenia</a:t>
            </a:r>
            <a:r>
              <a:rPr lang="cs-CZ" altLang="cs-CZ" sz="1100" dirty="0">
                <a:solidFill>
                  <a:schemeClr val="tx1"/>
                </a:solidFill>
                <a:latin typeface="Arial" panose="020B0604020202020204" pitchFamily="34" charset="0"/>
              </a:rPr>
              <a:t> and </a:t>
            </a:r>
            <a:r>
              <a:rPr lang="cs-CZ" altLang="cs-CZ" sz="1100" dirty="0" err="1">
                <a:solidFill>
                  <a:schemeClr val="tx1"/>
                </a:solidFill>
                <a:latin typeface="Arial" panose="020B0604020202020204" pitchFamily="34" charset="0"/>
              </a:rPr>
              <a:t>violence</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Systematic</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review</a:t>
            </a:r>
            <a:r>
              <a:rPr lang="cs-CZ" altLang="cs-CZ" sz="1100" dirty="0">
                <a:solidFill>
                  <a:schemeClr val="tx1"/>
                </a:solidFill>
                <a:latin typeface="Arial" panose="020B0604020202020204" pitchFamily="34" charset="0"/>
              </a:rPr>
              <a:t> and meta-</a:t>
            </a:r>
            <a:r>
              <a:rPr lang="cs-CZ" altLang="cs-CZ" sz="1100" dirty="0" err="1">
                <a:solidFill>
                  <a:schemeClr val="tx1"/>
                </a:solidFill>
                <a:latin typeface="Arial" panose="020B0604020202020204" pitchFamily="34" charset="0"/>
              </a:rPr>
              <a:t>analysis</a:t>
            </a:r>
            <a:r>
              <a:rPr lang="cs-CZ" altLang="cs-CZ" sz="1100" dirty="0">
                <a:solidFill>
                  <a:schemeClr val="tx1"/>
                </a:solidFill>
                <a:latin typeface="Arial" panose="020B0604020202020204" pitchFamily="34" charset="0"/>
              </a:rPr>
              <a:t>. </a:t>
            </a:r>
            <a:r>
              <a:rPr lang="cs-CZ" altLang="cs-CZ" sz="1100" i="1" dirty="0" err="1">
                <a:solidFill>
                  <a:schemeClr val="tx1"/>
                </a:solidFill>
                <a:latin typeface="Arial" panose="020B0604020202020204" pitchFamily="34" charset="0"/>
              </a:rPr>
              <a:t>PLoS</a:t>
            </a:r>
            <a:r>
              <a:rPr lang="cs-CZ" altLang="cs-CZ" sz="1100" i="1" dirty="0">
                <a:solidFill>
                  <a:schemeClr val="tx1"/>
                </a:solidFill>
                <a:latin typeface="Arial" panose="020B0604020202020204" pitchFamily="34" charset="0"/>
              </a:rPr>
              <a:t> </a:t>
            </a:r>
            <a:r>
              <a:rPr lang="cs-CZ" altLang="cs-CZ" sz="1100" i="1" dirty="0" err="1">
                <a:solidFill>
                  <a:schemeClr val="tx1"/>
                </a:solidFill>
                <a:latin typeface="Arial" panose="020B0604020202020204" pitchFamily="34" charset="0"/>
              </a:rPr>
              <a:t>Medicine</a:t>
            </a:r>
            <a:r>
              <a:rPr lang="cs-CZ" altLang="cs-CZ" sz="1100" i="1" dirty="0">
                <a:solidFill>
                  <a:schemeClr val="tx1"/>
                </a:solidFill>
                <a:latin typeface="Arial" panose="020B0604020202020204" pitchFamily="34" charset="0"/>
              </a:rPr>
              <a:t>, 6</a:t>
            </a:r>
            <a:r>
              <a:rPr lang="cs-CZ" altLang="cs-CZ" sz="1100" dirty="0">
                <a:solidFill>
                  <a:schemeClr val="tx1"/>
                </a:solidFill>
                <a:latin typeface="Arial" panose="020B0604020202020204" pitchFamily="34" charset="0"/>
              </a:rPr>
              <a:t>(8), e1000120. https://doi.org/10.1371/journal.pmed.1000120</a:t>
            </a:r>
          </a:p>
          <a:p>
            <a:pPr eaLnBrk="0" fontAlgn="base" hangingPunct="0">
              <a:spcBef>
                <a:spcPts val="600"/>
              </a:spcBef>
              <a:spcAft>
                <a:spcPct val="0"/>
              </a:spcAft>
              <a:buClr>
                <a:schemeClr val="accent2"/>
              </a:buClr>
              <a:buSzTx/>
              <a:buFont typeface="Wingdings" panose="05000000000000000000" pitchFamily="2" charset="2"/>
              <a:buChar char="§"/>
            </a:pP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Steadman</a:t>
            </a:r>
            <a:r>
              <a:rPr lang="cs-CZ" altLang="cs-CZ" sz="1100" dirty="0">
                <a:solidFill>
                  <a:schemeClr val="tx1"/>
                </a:solidFill>
                <a:latin typeface="Arial" panose="020B0604020202020204" pitchFamily="34" charset="0"/>
              </a:rPr>
              <a:t>, H. J., </a:t>
            </a:r>
            <a:r>
              <a:rPr lang="cs-CZ" altLang="cs-CZ" sz="1100" dirty="0" err="1">
                <a:solidFill>
                  <a:schemeClr val="tx1"/>
                </a:solidFill>
                <a:latin typeface="Arial" panose="020B0604020202020204" pitchFamily="34" charset="0"/>
              </a:rPr>
              <a:t>Mulvey</a:t>
            </a:r>
            <a:r>
              <a:rPr lang="cs-CZ" altLang="cs-CZ" sz="1100" dirty="0">
                <a:solidFill>
                  <a:schemeClr val="tx1"/>
                </a:solidFill>
                <a:latin typeface="Arial" panose="020B0604020202020204" pitchFamily="34" charset="0"/>
              </a:rPr>
              <a:t>, E. P., </a:t>
            </a:r>
            <a:r>
              <a:rPr lang="cs-CZ" altLang="cs-CZ" sz="1100" dirty="0" err="1">
                <a:solidFill>
                  <a:schemeClr val="tx1"/>
                </a:solidFill>
                <a:latin typeface="Arial" panose="020B0604020202020204" pitchFamily="34" charset="0"/>
              </a:rPr>
              <a:t>Monahan</a:t>
            </a:r>
            <a:r>
              <a:rPr lang="cs-CZ" altLang="cs-CZ" sz="1100" dirty="0">
                <a:solidFill>
                  <a:schemeClr val="tx1"/>
                </a:solidFill>
                <a:latin typeface="Arial" panose="020B0604020202020204" pitchFamily="34" charset="0"/>
              </a:rPr>
              <a:t>, J., </a:t>
            </a:r>
            <a:r>
              <a:rPr lang="cs-CZ" altLang="cs-CZ" sz="1100" dirty="0" err="1">
                <a:solidFill>
                  <a:schemeClr val="tx1"/>
                </a:solidFill>
                <a:latin typeface="Arial" panose="020B0604020202020204" pitchFamily="34" charset="0"/>
              </a:rPr>
              <a:t>Robbins</a:t>
            </a:r>
            <a:r>
              <a:rPr lang="cs-CZ" altLang="cs-CZ" sz="1100" dirty="0">
                <a:solidFill>
                  <a:schemeClr val="tx1"/>
                </a:solidFill>
                <a:latin typeface="Arial" panose="020B0604020202020204" pitchFamily="34" charset="0"/>
              </a:rPr>
              <a:t>, P. C., </a:t>
            </a:r>
            <a:r>
              <a:rPr lang="cs-CZ" altLang="cs-CZ" sz="1100" dirty="0" err="1">
                <a:solidFill>
                  <a:schemeClr val="tx1"/>
                </a:solidFill>
                <a:latin typeface="Arial" panose="020B0604020202020204" pitchFamily="34" charset="0"/>
              </a:rPr>
              <a:t>Appelbaum</a:t>
            </a:r>
            <a:r>
              <a:rPr lang="cs-CZ" altLang="cs-CZ" sz="1100" dirty="0">
                <a:solidFill>
                  <a:schemeClr val="tx1"/>
                </a:solidFill>
                <a:latin typeface="Arial" panose="020B0604020202020204" pitchFamily="34" charset="0"/>
              </a:rPr>
              <a:t>, P. S., </a:t>
            </a:r>
            <a:r>
              <a:rPr lang="cs-CZ" altLang="cs-CZ" sz="1100" dirty="0" err="1">
                <a:solidFill>
                  <a:schemeClr val="tx1"/>
                </a:solidFill>
                <a:latin typeface="Arial" panose="020B0604020202020204" pitchFamily="34" charset="0"/>
              </a:rPr>
              <a:t>Grisso</a:t>
            </a:r>
            <a:r>
              <a:rPr lang="cs-CZ" altLang="cs-CZ" sz="1100" dirty="0">
                <a:solidFill>
                  <a:schemeClr val="tx1"/>
                </a:solidFill>
                <a:latin typeface="Arial" panose="020B0604020202020204" pitchFamily="34" charset="0"/>
              </a:rPr>
              <a:t>, T., Roth, L. H., &amp; Silver, E. (1998). </a:t>
            </a:r>
            <a:r>
              <a:rPr lang="cs-CZ" altLang="cs-CZ" sz="1100" dirty="0" err="1">
                <a:solidFill>
                  <a:schemeClr val="tx1"/>
                </a:solidFill>
                <a:latin typeface="Arial" panose="020B0604020202020204" pitchFamily="34" charset="0"/>
              </a:rPr>
              <a:t>Violence</a:t>
            </a:r>
            <a:r>
              <a:rPr lang="cs-CZ" altLang="cs-CZ" sz="1100" dirty="0">
                <a:solidFill>
                  <a:schemeClr val="tx1"/>
                </a:solidFill>
                <a:latin typeface="Arial" panose="020B0604020202020204" pitchFamily="34" charset="0"/>
              </a:rPr>
              <a:t> by </a:t>
            </a:r>
            <a:r>
              <a:rPr lang="cs-CZ" altLang="cs-CZ" sz="1100" dirty="0" err="1">
                <a:solidFill>
                  <a:schemeClr val="tx1"/>
                </a:solidFill>
                <a:latin typeface="Arial" panose="020B0604020202020204" pitchFamily="34" charset="0"/>
              </a:rPr>
              <a:t>people</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discharged</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from</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acute</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psychiatric</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inpatient</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facilities</a:t>
            </a:r>
            <a:r>
              <a:rPr lang="cs-CZ" altLang="cs-CZ" sz="1100" dirty="0">
                <a:solidFill>
                  <a:schemeClr val="tx1"/>
                </a:solidFill>
                <a:latin typeface="Arial" panose="020B0604020202020204" pitchFamily="34" charset="0"/>
              </a:rPr>
              <a:t> and by </a:t>
            </a:r>
            <a:r>
              <a:rPr lang="cs-CZ" altLang="cs-CZ" sz="1100" dirty="0" err="1">
                <a:solidFill>
                  <a:schemeClr val="tx1"/>
                </a:solidFill>
                <a:latin typeface="Arial" panose="020B0604020202020204" pitchFamily="34" charset="0"/>
              </a:rPr>
              <a:t>others</a:t>
            </a:r>
            <a:r>
              <a:rPr lang="cs-CZ" altLang="cs-CZ" sz="1100" dirty="0">
                <a:solidFill>
                  <a:schemeClr val="tx1"/>
                </a:solidFill>
                <a:latin typeface="Arial" panose="020B0604020202020204" pitchFamily="34" charset="0"/>
              </a:rPr>
              <a:t> in </a:t>
            </a:r>
            <a:r>
              <a:rPr lang="cs-CZ" altLang="cs-CZ" sz="1100" dirty="0" err="1">
                <a:solidFill>
                  <a:schemeClr val="tx1"/>
                </a:solidFill>
                <a:latin typeface="Arial" panose="020B0604020202020204" pitchFamily="34" charset="0"/>
              </a:rPr>
              <a:t>the</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same</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neighborhoods</a:t>
            </a:r>
            <a:r>
              <a:rPr lang="cs-CZ" altLang="cs-CZ" sz="1100" dirty="0">
                <a:solidFill>
                  <a:schemeClr val="tx1"/>
                </a:solidFill>
                <a:latin typeface="Arial" panose="020B0604020202020204" pitchFamily="34" charset="0"/>
              </a:rPr>
              <a:t>. </a:t>
            </a:r>
            <a:r>
              <a:rPr lang="cs-CZ" altLang="cs-CZ" sz="1100" i="1" dirty="0" err="1">
                <a:solidFill>
                  <a:schemeClr val="tx1"/>
                </a:solidFill>
                <a:latin typeface="Arial" panose="020B0604020202020204" pitchFamily="34" charset="0"/>
              </a:rPr>
              <a:t>Archives</a:t>
            </a:r>
            <a:r>
              <a:rPr lang="cs-CZ" altLang="cs-CZ" sz="1100" i="1" dirty="0">
                <a:solidFill>
                  <a:schemeClr val="tx1"/>
                </a:solidFill>
                <a:latin typeface="Arial" panose="020B0604020202020204" pitchFamily="34" charset="0"/>
              </a:rPr>
              <a:t> </a:t>
            </a:r>
            <a:r>
              <a:rPr lang="cs-CZ" altLang="cs-CZ" sz="1100" i="1" dirty="0" err="1">
                <a:solidFill>
                  <a:schemeClr val="tx1"/>
                </a:solidFill>
                <a:latin typeface="Arial" panose="020B0604020202020204" pitchFamily="34" charset="0"/>
              </a:rPr>
              <a:t>of</a:t>
            </a:r>
            <a:r>
              <a:rPr lang="cs-CZ" altLang="cs-CZ" sz="1100" i="1" dirty="0">
                <a:solidFill>
                  <a:schemeClr val="tx1"/>
                </a:solidFill>
                <a:latin typeface="Arial" panose="020B0604020202020204" pitchFamily="34" charset="0"/>
              </a:rPr>
              <a:t> General Psychiatry, 5</a:t>
            </a:r>
            <a:r>
              <a:rPr lang="cs-CZ" altLang="cs-CZ" sz="1100" dirty="0">
                <a:solidFill>
                  <a:schemeClr val="tx1"/>
                </a:solidFill>
                <a:latin typeface="Arial" panose="020B0604020202020204" pitchFamily="34" charset="0"/>
              </a:rPr>
              <a:t>, 393–401.</a:t>
            </a:r>
          </a:p>
          <a:p>
            <a:pPr eaLnBrk="0" fontAlgn="base" hangingPunct="0">
              <a:spcBef>
                <a:spcPts val="600"/>
              </a:spcBef>
              <a:spcAft>
                <a:spcPct val="0"/>
              </a:spcAft>
              <a:buClr>
                <a:schemeClr val="accent2"/>
              </a:buClr>
              <a:buSzTx/>
              <a:buFont typeface="Wingdings" panose="05000000000000000000" pitchFamily="2" charset="2"/>
              <a:buChar char="§"/>
            </a:pP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Swanson</a:t>
            </a:r>
            <a:r>
              <a:rPr lang="cs-CZ" altLang="cs-CZ" sz="1100" dirty="0">
                <a:solidFill>
                  <a:schemeClr val="tx1"/>
                </a:solidFill>
                <a:latin typeface="Arial" panose="020B0604020202020204" pitchFamily="34" charset="0"/>
              </a:rPr>
              <a:t>, J. W., </a:t>
            </a:r>
            <a:r>
              <a:rPr lang="cs-CZ" altLang="cs-CZ" sz="1100" dirty="0" err="1">
                <a:solidFill>
                  <a:schemeClr val="tx1"/>
                </a:solidFill>
                <a:latin typeface="Arial" panose="020B0604020202020204" pitchFamily="34" charset="0"/>
              </a:rPr>
              <a:t>Holzer</a:t>
            </a:r>
            <a:r>
              <a:rPr lang="cs-CZ" altLang="cs-CZ" sz="1100" dirty="0">
                <a:solidFill>
                  <a:schemeClr val="tx1"/>
                </a:solidFill>
                <a:latin typeface="Arial" panose="020B0604020202020204" pitchFamily="34" charset="0"/>
              </a:rPr>
              <a:t>, C. E., </a:t>
            </a:r>
            <a:r>
              <a:rPr lang="cs-CZ" altLang="cs-CZ" sz="1100" dirty="0" err="1">
                <a:solidFill>
                  <a:schemeClr val="tx1"/>
                </a:solidFill>
                <a:latin typeface="Arial" panose="020B0604020202020204" pitchFamily="34" charset="0"/>
              </a:rPr>
              <a:t>Ganju</a:t>
            </a:r>
            <a:r>
              <a:rPr lang="cs-CZ" altLang="cs-CZ" sz="1100" dirty="0">
                <a:solidFill>
                  <a:schemeClr val="tx1"/>
                </a:solidFill>
                <a:latin typeface="Arial" panose="020B0604020202020204" pitchFamily="34" charset="0"/>
              </a:rPr>
              <a:t>, V. K., &amp; </a:t>
            </a:r>
            <a:r>
              <a:rPr lang="cs-CZ" altLang="cs-CZ" sz="1100" dirty="0" err="1">
                <a:solidFill>
                  <a:schemeClr val="tx1"/>
                </a:solidFill>
                <a:latin typeface="Arial" panose="020B0604020202020204" pitchFamily="34" charset="0"/>
              </a:rPr>
              <a:t>Jono</a:t>
            </a:r>
            <a:r>
              <a:rPr lang="cs-CZ" altLang="cs-CZ" sz="1100" dirty="0">
                <a:solidFill>
                  <a:schemeClr val="tx1"/>
                </a:solidFill>
                <a:latin typeface="Arial" panose="020B0604020202020204" pitchFamily="34" charset="0"/>
              </a:rPr>
              <a:t>, R. T. (1990). </a:t>
            </a:r>
            <a:r>
              <a:rPr lang="cs-CZ" altLang="cs-CZ" sz="1100" dirty="0" err="1">
                <a:solidFill>
                  <a:schemeClr val="tx1"/>
                </a:solidFill>
                <a:latin typeface="Arial" panose="020B0604020202020204" pitchFamily="34" charset="0"/>
              </a:rPr>
              <a:t>Violence</a:t>
            </a:r>
            <a:r>
              <a:rPr lang="cs-CZ" altLang="cs-CZ" sz="1100" dirty="0">
                <a:solidFill>
                  <a:schemeClr val="tx1"/>
                </a:solidFill>
                <a:latin typeface="Arial" panose="020B0604020202020204" pitchFamily="34" charset="0"/>
              </a:rPr>
              <a:t> and </a:t>
            </a:r>
            <a:r>
              <a:rPr lang="cs-CZ" altLang="cs-CZ" sz="1100" dirty="0" err="1">
                <a:solidFill>
                  <a:schemeClr val="tx1"/>
                </a:solidFill>
                <a:latin typeface="Arial" panose="020B0604020202020204" pitchFamily="34" charset="0"/>
              </a:rPr>
              <a:t>psychiatric</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disorder</a:t>
            </a:r>
            <a:r>
              <a:rPr lang="cs-CZ" altLang="cs-CZ" sz="1100" dirty="0">
                <a:solidFill>
                  <a:schemeClr val="tx1"/>
                </a:solidFill>
                <a:latin typeface="Arial" panose="020B0604020202020204" pitchFamily="34" charset="0"/>
              </a:rPr>
              <a:t> in </a:t>
            </a:r>
            <a:r>
              <a:rPr lang="cs-CZ" altLang="cs-CZ" sz="1100" dirty="0" err="1">
                <a:solidFill>
                  <a:schemeClr val="tx1"/>
                </a:solidFill>
                <a:latin typeface="Arial" panose="020B0604020202020204" pitchFamily="34" charset="0"/>
              </a:rPr>
              <a:t>the</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community</a:t>
            </a:r>
            <a:r>
              <a:rPr lang="cs-CZ" altLang="cs-CZ" sz="1100" dirty="0">
                <a:solidFill>
                  <a:schemeClr val="tx1"/>
                </a:solidFill>
                <a:latin typeface="Arial" panose="020B0604020202020204" pitchFamily="34" charset="0"/>
              </a:rPr>
              <a:t>: Evidence </a:t>
            </a:r>
            <a:r>
              <a:rPr lang="cs-CZ" altLang="cs-CZ" sz="1100" dirty="0" err="1">
                <a:solidFill>
                  <a:schemeClr val="tx1"/>
                </a:solidFill>
                <a:latin typeface="Arial" panose="020B0604020202020204" pitchFamily="34" charset="0"/>
              </a:rPr>
              <a:t>from</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the</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Epidemiologic</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Catchment</a:t>
            </a:r>
            <a:r>
              <a:rPr lang="cs-CZ" altLang="cs-CZ" sz="1100" dirty="0">
                <a:solidFill>
                  <a:schemeClr val="tx1"/>
                </a:solidFill>
                <a:latin typeface="Arial" panose="020B0604020202020204" pitchFamily="34" charset="0"/>
              </a:rPr>
              <a:t> Area </a:t>
            </a:r>
            <a:r>
              <a:rPr lang="cs-CZ" altLang="cs-CZ" sz="1100" dirty="0" err="1">
                <a:solidFill>
                  <a:schemeClr val="tx1"/>
                </a:solidFill>
                <a:latin typeface="Arial" panose="020B0604020202020204" pitchFamily="34" charset="0"/>
              </a:rPr>
              <a:t>surveys</a:t>
            </a:r>
            <a:r>
              <a:rPr lang="cs-CZ" altLang="cs-CZ" sz="1100" dirty="0">
                <a:solidFill>
                  <a:schemeClr val="tx1"/>
                </a:solidFill>
                <a:latin typeface="Arial" panose="020B0604020202020204" pitchFamily="34" charset="0"/>
              </a:rPr>
              <a:t>. </a:t>
            </a:r>
            <a:r>
              <a:rPr lang="cs-CZ" altLang="cs-CZ" sz="1100" i="1" dirty="0" err="1">
                <a:solidFill>
                  <a:schemeClr val="tx1"/>
                </a:solidFill>
                <a:latin typeface="Arial" panose="020B0604020202020204" pitchFamily="34" charset="0"/>
              </a:rPr>
              <a:t>Psychiatric</a:t>
            </a:r>
            <a:r>
              <a:rPr lang="cs-CZ" altLang="cs-CZ" sz="1100" i="1" dirty="0">
                <a:solidFill>
                  <a:schemeClr val="tx1"/>
                </a:solidFill>
                <a:latin typeface="Arial" panose="020B0604020202020204" pitchFamily="34" charset="0"/>
              </a:rPr>
              <a:t> </a:t>
            </a:r>
            <a:r>
              <a:rPr lang="cs-CZ" altLang="cs-CZ" sz="1100" i="1" dirty="0" err="1">
                <a:solidFill>
                  <a:schemeClr val="tx1"/>
                </a:solidFill>
                <a:latin typeface="Arial" panose="020B0604020202020204" pitchFamily="34" charset="0"/>
              </a:rPr>
              <a:t>Services</a:t>
            </a:r>
            <a:r>
              <a:rPr lang="cs-CZ" altLang="cs-CZ" sz="1100" i="1" dirty="0">
                <a:solidFill>
                  <a:schemeClr val="tx1"/>
                </a:solidFill>
                <a:latin typeface="Arial" panose="020B0604020202020204" pitchFamily="34" charset="0"/>
              </a:rPr>
              <a:t>, 41</a:t>
            </a:r>
            <a:r>
              <a:rPr lang="cs-CZ" altLang="cs-CZ" sz="1100" dirty="0">
                <a:solidFill>
                  <a:schemeClr val="tx1"/>
                </a:solidFill>
                <a:latin typeface="Arial" panose="020B0604020202020204" pitchFamily="34" charset="0"/>
              </a:rPr>
              <a:t>(7), 761–770.</a:t>
            </a:r>
          </a:p>
          <a:p>
            <a:pPr eaLnBrk="0" fontAlgn="base" hangingPunct="0">
              <a:spcBef>
                <a:spcPts val="600"/>
              </a:spcBef>
              <a:spcAft>
                <a:spcPct val="0"/>
              </a:spcAft>
              <a:buClr>
                <a:schemeClr val="accent2"/>
              </a:buClr>
              <a:buSzTx/>
              <a:buFont typeface="Wingdings" panose="05000000000000000000" pitchFamily="2" charset="2"/>
              <a:buChar char="§"/>
            </a:pP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Höschl</a:t>
            </a:r>
            <a:r>
              <a:rPr lang="cs-CZ" altLang="cs-CZ" sz="1100" dirty="0">
                <a:solidFill>
                  <a:schemeClr val="tx1"/>
                </a:solidFill>
                <a:latin typeface="Arial" panose="020B0604020202020204" pitchFamily="34" charset="0"/>
              </a:rPr>
              <a:t>, C. (2014, říjen 15). </a:t>
            </a:r>
            <a:r>
              <a:rPr lang="cs-CZ" altLang="cs-CZ" sz="1100" i="1" dirty="0">
                <a:solidFill>
                  <a:schemeClr val="tx1"/>
                </a:solidFill>
                <a:latin typeface="Arial" panose="020B0604020202020204" pitchFamily="34" charset="0"/>
              </a:rPr>
              <a:t>Cyril </a:t>
            </a:r>
            <a:r>
              <a:rPr lang="cs-CZ" altLang="cs-CZ" sz="1100" i="1" dirty="0" err="1">
                <a:solidFill>
                  <a:schemeClr val="tx1"/>
                </a:solidFill>
                <a:latin typeface="Arial" panose="020B0604020202020204" pitchFamily="34" charset="0"/>
              </a:rPr>
              <a:t>Höschl</a:t>
            </a:r>
            <a:r>
              <a:rPr lang="cs-CZ" altLang="cs-CZ" sz="1100" i="1" dirty="0">
                <a:solidFill>
                  <a:schemeClr val="tx1"/>
                </a:solidFill>
                <a:latin typeface="Arial" panose="020B0604020202020204" pitchFamily="34" charset="0"/>
              </a:rPr>
              <a:t> k tragédii na žďárské škole: šlo o chorobný příznak, nikoli o zlou vůli</a:t>
            </a:r>
            <a:r>
              <a:rPr lang="cs-CZ" altLang="cs-CZ" sz="1100" dirty="0">
                <a:solidFill>
                  <a:schemeClr val="tx1"/>
                </a:solidFill>
                <a:latin typeface="Arial" panose="020B0604020202020204" pitchFamily="34" charset="0"/>
              </a:rPr>
              <a:t>. Český rozhlas Dvojka. </a:t>
            </a:r>
            <a:r>
              <a:rPr lang="cs-CZ" altLang="cs-CZ" sz="1100" dirty="0">
                <a:solidFill>
                  <a:schemeClr val="tx1"/>
                </a:solidFill>
                <a:latin typeface="Arial" panose="020B0604020202020204" pitchFamily="34" charset="0"/>
                <a:hlinkClick r:id="rId4"/>
              </a:rPr>
              <a:t>http://www.rozhlas.cz/dvojka/jaktovidi/_zprava/cyril-hoschl-k-tragedii-na-zdarske-skole-slo-o-chorobny-priznak-nikoli-o-zlou-vuli--1410880</a:t>
            </a:r>
            <a:endParaRPr lang="cs-CZ" altLang="cs-CZ" sz="1100" dirty="0">
              <a:solidFill>
                <a:schemeClr val="tx1"/>
              </a:solidFill>
              <a:latin typeface="Arial" panose="020B0604020202020204" pitchFamily="34" charset="0"/>
            </a:endParaRPr>
          </a:p>
          <a:p>
            <a:pPr eaLnBrk="0" fontAlgn="base" hangingPunct="0">
              <a:spcBef>
                <a:spcPts val="600"/>
              </a:spcBef>
              <a:spcAft>
                <a:spcPct val="0"/>
              </a:spcAft>
              <a:buClr>
                <a:schemeClr val="accent2"/>
              </a:buClr>
              <a:buSzTx/>
              <a:buFont typeface="Wingdings" panose="05000000000000000000" pitchFamily="2" charset="2"/>
              <a:buChar char="§"/>
            </a:pP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Maniglio</a:t>
            </a:r>
            <a:r>
              <a:rPr lang="cs-CZ" altLang="cs-CZ" sz="1100" dirty="0">
                <a:solidFill>
                  <a:schemeClr val="tx1"/>
                </a:solidFill>
                <a:latin typeface="Arial" panose="020B0604020202020204" pitchFamily="34" charset="0"/>
              </a:rPr>
              <a:t>, R. (2009). Severe </a:t>
            </a:r>
            <a:r>
              <a:rPr lang="cs-CZ" altLang="cs-CZ" sz="1100" dirty="0" err="1">
                <a:solidFill>
                  <a:schemeClr val="tx1"/>
                </a:solidFill>
                <a:latin typeface="Arial" panose="020B0604020202020204" pitchFamily="34" charset="0"/>
              </a:rPr>
              <a:t>mental</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illness</a:t>
            </a:r>
            <a:r>
              <a:rPr lang="cs-CZ" altLang="cs-CZ" sz="1100" dirty="0">
                <a:solidFill>
                  <a:schemeClr val="tx1"/>
                </a:solidFill>
                <a:latin typeface="Arial" panose="020B0604020202020204" pitchFamily="34" charset="0"/>
              </a:rPr>
              <a:t> and </a:t>
            </a:r>
            <a:r>
              <a:rPr lang="cs-CZ" altLang="cs-CZ" sz="1100" dirty="0" err="1">
                <a:solidFill>
                  <a:schemeClr val="tx1"/>
                </a:solidFill>
                <a:latin typeface="Arial" panose="020B0604020202020204" pitchFamily="34" charset="0"/>
              </a:rPr>
              <a:t>criminal</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victimization</a:t>
            </a:r>
            <a:r>
              <a:rPr lang="cs-CZ" altLang="cs-CZ" sz="1100" dirty="0">
                <a:solidFill>
                  <a:schemeClr val="tx1"/>
                </a:solidFill>
                <a:latin typeface="Arial" panose="020B0604020202020204" pitchFamily="34" charset="0"/>
              </a:rPr>
              <a:t>: A </a:t>
            </a:r>
            <a:r>
              <a:rPr lang="cs-CZ" altLang="cs-CZ" sz="1100" dirty="0" err="1">
                <a:solidFill>
                  <a:schemeClr val="tx1"/>
                </a:solidFill>
                <a:latin typeface="Arial" panose="020B0604020202020204" pitchFamily="34" charset="0"/>
              </a:rPr>
              <a:t>systematic</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review</a:t>
            </a:r>
            <a:r>
              <a:rPr lang="cs-CZ" altLang="cs-CZ" sz="1100" dirty="0">
                <a:solidFill>
                  <a:schemeClr val="tx1"/>
                </a:solidFill>
                <a:latin typeface="Arial" panose="020B0604020202020204" pitchFamily="34" charset="0"/>
              </a:rPr>
              <a:t>. </a:t>
            </a:r>
            <a:r>
              <a:rPr lang="cs-CZ" altLang="cs-CZ" sz="1100" i="1" dirty="0">
                <a:solidFill>
                  <a:schemeClr val="tx1"/>
                </a:solidFill>
                <a:latin typeface="Arial" panose="020B0604020202020204" pitchFamily="34" charset="0"/>
              </a:rPr>
              <a:t>Acta </a:t>
            </a:r>
            <a:r>
              <a:rPr lang="cs-CZ" altLang="cs-CZ" sz="1100" i="1" dirty="0" err="1">
                <a:solidFill>
                  <a:schemeClr val="tx1"/>
                </a:solidFill>
                <a:latin typeface="Arial" panose="020B0604020202020204" pitchFamily="34" charset="0"/>
              </a:rPr>
              <a:t>Psychiatrica</a:t>
            </a:r>
            <a:r>
              <a:rPr lang="cs-CZ" altLang="cs-CZ" sz="1100" i="1" dirty="0">
                <a:solidFill>
                  <a:schemeClr val="tx1"/>
                </a:solidFill>
                <a:latin typeface="Arial" panose="020B0604020202020204" pitchFamily="34" charset="0"/>
              </a:rPr>
              <a:t> </a:t>
            </a:r>
            <a:r>
              <a:rPr lang="cs-CZ" altLang="cs-CZ" sz="1100" i="1" dirty="0" err="1">
                <a:solidFill>
                  <a:schemeClr val="tx1"/>
                </a:solidFill>
                <a:latin typeface="Arial" panose="020B0604020202020204" pitchFamily="34" charset="0"/>
              </a:rPr>
              <a:t>Scandinavica</a:t>
            </a:r>
            <a:r>
              <a:rPr lang="cs-CZ" altLang="cs-CZ" sz="1100" i="1" dirty="0">
                <a:solidFill>
                  <a:schemeClr val="tx1"/>
                </a:solidFill>
                <a:latin typeface="Arial" panose="020B0604020202020204" pitchFamily="34" charset="0"/>
              </a:rPr>
              <a:t>, 119</a:t>
            </a:r>
            <a:r>
              <a:rPr lang="cs-CZ" altLang="cs-CZ" sz="1100" dirty="0">
                <a:solidFill>
                  <a:schemeClr val="tx1"/>
                </a:solidFill>
                <a:latin typeface="Arial" panose="020B0604020202020204" pitchFamily="34" charset="0"/>
              </a:rPr>
              <a:t>(3), 180–191.</a:t>
            </a:r>
          </a:p>
          <a:p>
            <a:pPr eaLnBrk="0" fontAlgn="base" hangingPunct="0">
              <a:spcBef>
                <a:spcPts val="600"/>
              </a:spcBef>
              <a:spcAft>
                <a:spcPct val="0"/>
              </a:spcAft>
              <a:buClr>
                <a:schemeClr val="accent2"/>
              </a:buClr>
              <a:buSzTx/>
              <a:buFont typeface="Wingdings" panose="05000000000000000000" pitchFamily="2" charset="2"/>
              <a:buChar char="§"/>
            </a:pPr>
            <a:r>
              <a:rPr lang="cs-CZ" altLang="cs-CZ" sz="1100" dirty="0">
                <a:solidFill>
                  <a:schemeClr val="tx1"/>
                </a:solidFill>
                <a:latin typeface="Arial" panose="020B0604020202020204" pitchFamily="34" charset="0"/>
              </a:rPr>
              <a:t>   </a:t>
            </a:r>
            <a:r>
              <a:rPr lang="cs-CZ" sz="1100" dirty="0">
                <a:solidFill>
                  <a:schemeClr val="tx1"/>
                </a:solidFill>
                <a:latin typeface="Arial" panose="020B0604020202020204" pitchFamily="34" charset="0"/>
                <a:cs typeface="Arial" panose="020B0604020202020204" pitchFamily="34" charset="0"/>
              </a:rPr>
              <a:t>Rotter, M., </a:t>
            </a:r>
            <a:r>
              <a:rPr lang="cs-CZ" sz="1100" dirty="0" err="1">
                <a:solidFill>
                  <a:schemeClr val="tx1"/>
                </a:solidFill>
                <a:latin typeface="Arial" panose="020B0604020202020204" pitchFamily="34" charset="0"/>
                <a:cs typeface="Arial" panose="020B0604020202020204" pitchFamily="34" charset="0"/>
              </a:rPr>
              <a:t>Way</a:t>
            </a:r>
            <a:r>
              <a:rPr lang="cs-CZ" sz="1100" dirty="0">
                <a:solidFill>
                  <a:schemeClr val="tx1"/>
                </a:solidFill>
                <a:latin typeface="Arial" panose="020B0604020202020204" pitchFamily="34" charset="0"/>
                <a:cs typeface="Arial" panose="020B0604020202020204" pitchFamily="34" charset="0"/>
              </a:rPr>
              <a:t>, B., </a:t>
            </a:r>
            <a:r>
              <a:rPr lang="cs-CZ" sz="1100" dirty="0" err="1">
                <a:solidFill>
                  <a:schemeClr val="tx1"/>
                </a:solidFill>
                <a:latin typeface="Arial" panose="020B0604020202020204" pitchFamily="34" charset="0"/>
                <a:cs typeface="Arial" panose="020B0604020202020204" pitchFamily="34" charset="0"/>
              </a:rPr>
              <a:t>Steinbacher</a:t>
            </a:r>
            <a:r>
              <a:rPr lang="cs-CZ" sz="1100" dirty="0">
                <a:solidFill>
                  <a:schemeClr val="tx1"/>
                </a:solidFill>
                <a:latin typeface="Arial" panose="020B0604020202020204" pitchFamily="34" charset="0"/>
                <a:cs typeface="Arial" panose="020B0604020202020204" pitchFamily="34" charset="0"/>
              </a:rPr>
              <a:t>, M., </a:t>
            </a:r>
            <a:r>
              <a:rPr lang="cs-CZ" sz="1100" dirty="0" err="1">
                <a:solidFill>
                  <a:schemeClr val="tx1"/>
                </a:solidFill>
                <a:latin typeface="Arial" panose="020B0604020202020204" pitchFamily="34" charset="0"/>
                <a:cs typeface="Arial" panose="020B0604020202020204" pitchFamily="34" charset="0"/>
              </a:rPr>
              <a:t>Sawyer</a:t>
            </a:r>
            <a:r>
              <a:rPr lang="cs-CZ" sz="1100" dirty="0">
                <a:solidFill>
                  <a:schemeClr val="tx1"/>
                </a:solidFill>
                <a:latin typeface="Arial" panose="020B0604020202020204" pitchFamily="34" charset="0"/>
                <a:cs typeface="Arial" panose="020B0604020202020204" pitchFamily="34" charset="0"/>
              </a:rPr>
              <a:t>, D., &amp; Smith, H. (2002). Personality </a:t>
            </a:r>
            <a:r>
              <a:rPr lang="cs-CZ" sz="1100" dirty="0" err="1">
                <a:solidFill>
                  <a:schemeClr val="tx1"/>
                </a:solidFill>
                <a:latin typeface="Arial" panose="020B0604020202020204" pitchFamily="34" charset="0"/>
                <a:cs typeface="Arial" panose="020B0604020202020204" pitchFamily="34" charset="0"/>
              </a:rPr>
              <a:t>disorders</a:t>
            </a:r>
            <a:r>
              <a:rPr lang="cs-CZ" sz="1100" dirty="0">
                <a:solidFill>
                  <a:schemeClr val="tx1"/>
                </a:solidFill>
                <a:latin typeface="Arial" panose="020B0604020202020204" pitchFamily="34" charset="0"/>
                <a:cs typeface="Arial" panose="020B0604020202020204" pitchFamily="34" charset="0"/>
              </a:rPr>
              <a:t> in </a:t>
            </a:r>
            <a:r>
              <a:rPr lang="cs-CZ" sz="1100" dirty="0" err="1">
                <a:solidFill>
                  <a:schemeClr val="tx1"/>
                </a:solidFill>
                <a:latin typeface="Arial" panose="020B0604020202020204" pitchFamily="34" charset="0"/>
                <a:cs typeface="Arial" panose="020B0604020202020204" pitchFamily="34" charset="0"/>
              </a:rPr>
              <a:t>prison</a:t>
            </a: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Aren't</a:t>
            </a: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they</a:t>
            </a: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all</a:t>
            </a: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antisocial</a:t>
            </a:r>
            <a:r>
              <a:rPr lang="cs-CZ" sz="1100" dirty="0">
                <a:solidFill>
                  <a:schemeClr val="tx1"/>
                </a:solidFill>
                <a:latin typeface="Arial" panose="020B0604020202020204" pitchFamily="34" charset="0"/>
                <a:cs typeface="Arial" panose="020B0604020202020204" pitchFamily="34" charset="0"/>
              </a:rPr>
              <a:t>? </a:t>
            </a:r>
            <a:r>
              <a:rPr lang="cs-CZ" sz="1100" i="1" dirty="0" err="1">
                <a:solidFill>
                  <a:schemeClr val="tx1"/>
                </a:solidFill>
                <a:latin typeface="Arial" panose="020B0604020202020204" pitchFamily="34" charset="0"/>
                <a:cs typeface="Arial" panose="020B0604020202020204" pitchFamily="34" charset="0"/>
              </a:rPr>
              <a:t>Psychiatric</a:t>
            </a:r>
            <a:r>
              <a:rPr lang="cs-CZ" sz="1100" i="1" dirty="0">
                <a:solidFill>
                  <a:schemeClr val="tx1"/>
                </a:solidFill>
                <a:latin typeface="Arial" panose="020B0604020202020204" pitchFamily="34" charset="0"/>
                <a:cs typeface="Arial" panose="020B0604020202020204" pitchFamily="34" charset="0"/>
              </a:rPr>
              <a:t> </a:t>
            </a:r>
            <a:r>
              <a:rPr lang="cs-CZ" sz="1100" i="1" dirty="0" err="1">
                <a:solidFill>
                  <a:schemeClr val="tx1"/>
                </a:solidFill>
                <a:latin typeface="Arial" panose="020B0604020202020204" pitchFamily="34" charset="0"/>
                <a:cs typeface="Arial" panose="020B0604020202020204" pitchFamily="34" charset="0"/>
              </a:rPr>
              <a:t>Quarterly</a:t>
            </a:r>
            <a:r>
              <a:rPr lang="cs-CZ" sz="1100" i="1" dirty="0">
                <a:solidFill>
                  <a:schemeClr val="tx1"/>
                </a:solidFill>
                <a:latin typeface="Arial" panose="020B0604020202020204" pitchFamily="34" charset="0"/>
                <a:cs typeface="Arial" panose="020B0604020202020204" pitchFamily="34" charset="0"/>
              </a:rPr>
              <a:t>, 73</a:t>
            </a:r>
            <a:r>
              <a:rPr lang="cs-CZ" sz="1100" dirty="0">
                <a:solidFill>
                  <a:schemeClr val="tx1"/>
                </a:solidFill>
                <a:latin typeface="Arial" panose="020B0604020202020204" pitchFamily="34" charset="0"/>
                <a:cs typeface="Arial" panose="020B0604020202020204" pitchFamily="34" charset="0"/>
              </a:rPr>
              <a:t>(4), 337–349.</a:t>
            </a:r>
            <a:r>
              <a:rPr lang="cs-CZ" altLang="cs-CZ" sz="1100" dirty="0">
                <a:solidFill>
                  <a:schemeClr val="tx1"/>
                </a:solidFill>
                <a:latin typeface="Arial" panose="020B0604020202020204" pitchFamily="34" charset="0"/>
                <a:cs typeface="Arial" panose="020B0604020202020204" pitchFamily="34" charset="0"/>
              </a:rPr>
              <a:t> </a:t>
            </a:r>
          </a:p>
          <a:p>
            <a:pPr eaLnBrk="0" fontAlgn="base" hangingPunct="0">
              <a:spcBef>
                <a:spcPts val="600"/>
              </a:spcBef>
              <a:spcAft>
                <a:spcPct val="0"/>
              </a:spcAft>
              <a:buClr>
                <a:schemeClr val="accent2"/>
              </a:buClr>
              <a:buSzTx/>
              <a:buFont typeface="Wingdings" panose="05000000000000000000" pitchFamily="2" charset="2"/>
              <a:buChar char="§"/>
            </a:pPr>
            <a:r>
              <a:rPr lang="cs-CZ" altLang="cs-CZ" sz="1100" dirty="0">
                <a:solidFill>
                  <a:schemeClr val="tx1"/>
                </a:solidFill>
                <a:latin typeface="Arial" panose="020B0604020202020204" pitchFamily="34" charset="0"/>
              </a:rPr>
              <a:t>   Stříteský, M. (2019). Tematická analýza 81 rozhodnutí o přípustnosti převzetí do zdravotnického ústavu se zaměřením na ochranu soukromí. In F. Křepelka (Ed.), </a:t>
            </a:r>
            <a:r>
              <a:rPr lang="cs-CZ" altLang="cs-CZ" sz="1100" i="1" dirty="0">
                <a:solidFill>
                  <a:schemeClr val="tx1"/>
                </a:solidFill>
                <a:latin typeface="Arial" panose="020B0604020202020204" pitchFamily="34" charset="0"/>
              </a:rPr>
              <a:t>Sborník z konference COFOLA 2019 Část X.</a:t>
            </a:r>
            <a:r>
              <a:rPr lang="cs-CZ" altLang="cs-CZ" sz="1100" dirty="0">
                <a:solidFill>
                  <a:schemeClr val="tx1"/>
                </a:solidFill>
                <a:latin typeface="Arial" panose="020B0604020202020204" pitchFamily="34" charset="0"/>
              </a:rPr>
              <a:t> (str. 51–67). Právnická fakulta Masarykovy univerzity. ISBN 978-80-210-9503-8.</a:t>
            </a:r>
          </a:p>
          <a:p>
            <a:pPr eaLnBrk="0" fontAlgn="base" hangingPunct="0">
              <a:spcBef>
                <a:spcPts val="600"/>
              </a:spcBef>
              <a:spcAft>
                <a:spcPct val="0"/>
              </a:spcAft>
              <a:buClr>
                <a:schemeClr val="accent2"/>
              </a:buClr>
              <a:buSzTx/>
              <a:buFont typeface="Wingdings" panose="05000000000000000000" pitchFamily="2" charset="2"/>
              <a:buChar char="§"/>
            </a:pP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Vevera</a:t>
            </a:r>
            <a:r>
              <a:rPr lang="cs-CZ" altLang="cs-CZ" sz="1100" dirty="0">
                <a:solidFill>
                  <a:schemeClr val="tx1"/>
                </a:solidFill>
                <a:latin typeface="Arial" panose="020B0604020202020204" pitchFamily="34" charset="0"/>
              </a:rPr>
              <a:t>, J. (2015). </a:t>
            </a:r>
            <a:r>
              <a:rPr lang="cs-CZ" altLang="cs-CZ" sz="1100" i="1" dirty="0">
                <a:solidFill>
                  <a:schemeClr val="tx1"/>
                </a:solidFill>
                <a:latin typeface="Arial" panose="020B0604020202020204" pitchFamily="34" charset="0"/>
              </a:rPr>
              <a:t>Agrese z pohledu psychiatrie</a:t>
            </a:r>
            <a:r>
              <a:rPr lang="cs-CZ" altLang="cs-CZ" sz="1100" dirty="0">
                <a:solidFill>
                  <a:schemeClr val="tx1"/>
                </a:solidFill>
                <a:latin typeface="Arial" panose="020B0604020202020204" pitchFamily="34" charset="0"/>
              </a:rPr>
              <a:t>. [</a:t>
            </a:r>
            <a:r>
              <a:rPr lang="cs-CZ" altLang="cs-CZ" sz="1100" dirty="0" err="1">
                <a:solidFill>
                  <a:schemeClr val="tx1"/>
                </a:solidFill>
                <a:latin typeface="Arial" panose="020B0604020202020204" pitchFamily="34" charset="0"/>
              </a:rPr>
              <a:t>SlidesLive</a:t>
            </a:r>
            <a:r>
              <a:rPr lang="cs-CZ" altLang="cs-CZ" sz="1100" dirty="0">
                <a:solidFill>
                  <a:schemeClr val="tx1"/>
                </a:solidFill>
                <a:latin typeface="Arial" panose="020B0604020202020204" pitchFamily="34" charset="0"/>
              </a:rPr>
              <a:t>]. </a:t>
            </a:r>
            <a:r>
              <a:rPr lang="cs-CZ" altLang="cs-CZ" sz="1100" dirty="0">
                <a:solidFill>
                  <a:schemeClr val="tx1"/>
                </a:solidFill>
                <a:latin typeface="Arial" panose="020B0604020202020204" pitchFamily="34" charset="0"/>
                <a:hlinkClick r:id="rId5"/>
              </a:rPr>
              <a:t>https://slideslive.com/38893273/agrese-z-pohledu-psychiatrie?locale=en</a:t>
            </a:r>
            <a:endParaRPr lang="cs-CZ" altLang="cs-CZ" sz="1100" dirty="0">
              <a:solidFill>
                <a:schemeClr val="tx1"/>
              </a:solidFill>
              <a:latin typeface="Arial" panose="020B0604020202020204" pitchFamily="34" charset="0"/>
            </a:endParaRPr>
          </a:p>
          <a:p>
            <a:pPr eaLnBrk="0" fontAlgn="base" hangingPunct="0">
              <a:spcBef>
                <a:spcPts val="600"/>
              </a:spcBef>
              <a:spcAft>
                <a:spcPct val="0"/>
              </a:spcAft>
              <a:buClr>
                <a:schemeClr val="accent2"/>
              </a:buClr>
              <a:buSzTx/>
              <a:buFont typeface="Wingdings" panose="05000000000000000000" pitchFamily="2" charset="2"/>
              <a:buChar char="§"/>
            </a:pP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Whiting</a:t>
            </a:r>
            <a:r>
              <a:rPr lang="cs-CZ" sz="1100" dirty="0">
                <a:solidFill>
                  <a:schemeClr val="tx1"/>
                </a:solidFill>
                <a:latin typeface="Arial" panose="020B0604020202020204" pitchFamily="34" charset="0"/>
                <a:cs typeface="Arial" panose="020B0604020202020204" pitchFamily="34" charset="0"/>
              </a:rPr>
              <a:t>, D., </a:t>
            </a:r>
            <a:r>
              <a:rPr lang="cs-CZ" sz="1100" dirty="0" err="1">
                <a:solidFill>
                  <a:schemeClr val="tx1"/>
                </a:solidFill>
                <a:latin typeface="Arial" panose="020B0604020202020204" pitchFamily="34" charset="0"/>
                <a:cs typeface="Arial" panose="020B0604020202020204" pitchFamily="34" charset="0"/>
              </a:rPr>
              <a:t>Gulati</a:t>
            </a:r>
            <a:r>
              <a:rPr lang="cs-CZ" sz="1100" dirty="0">
                <a:solidFill>
                  <a:schemeClr val="tx1"/>
                </a:solidFill>
                <a:latin typeface="Arial" panose="020B0604020202020204" pitchFamily="34" charset="0"/>
                <a:cs typeface="Arial" panose="020B0604020202020204" pitchFamily="34" charset="0"/>
              </a:rPr>
              <a:t>, G., </a:t>
            </a:r>
            <a:r>
              <a:rPr lang="cs-CZ" sz="1100" dirty="0" err="1">
                <a:solidFill>
                  <a:schemeClr val="tx1"/>
                </a:solidFill>
                <a:latin typeface="Arial" panose="020B0604020202020204" pitchFamily="34" charset="0"/>
                <a:cs typeface="Arial" panose="020B0604020202020204" pitchFamily="34" charset="0"/>
              </a:rPr>
              <a:t>Geddes</a:t>
            </a:r>
            <a:r>
              <a:rPr lang="cs-CZ" sz="1100" dirty="0">
                <a:solidFill>
                  <a:schemeClr val="tx1"/>
                </a:solidFill>
                <a:latin typeface="Arial" panose="020B0604020202020204" pitchFamily="34" charset="0"/>
                <a:cs typeface="Arial" panose="020B0604020202020204" pitchFamily="34" charset="0"/>
              </a:rPr>
              <a:t>, J. R., &amp; </a:t>
            </a:r>
            <a:r>
              <a:rPr lang="cs-CZ" sz="1100" dirty="0" err="1">
                <a:solidFill>
                  <a:schemeClr val="tx1"/>
                </a:solidFill>
                <a:latin typeface="Arial" panose="020B0604020202020204" pitchFamily="34" charset="0"/>
                <a:cs typeface="Arial" panose="020B0604020202020204" pitchFamily="34" charset="0"/>
              </a:rPr>
              <a:t>Fazel</a:t>
            </a:r>
            <a:r>
              <a:rPr lang="cs-CZ" sz="1100" dirty="0">
                <a:solidFill>
                  <a:schemeClr val="tx1"/>
                </a:solidFill>
                <a:latin typeface="Arial" panose="020B0604020202020204" pitchFamily="34" charset="0"/>
                <a:cs typeface="Arial" panose="020B0604020202020204" pitchFamily="34" charset="0"/>
              </a:rPr>
              <a:t>, S. (2022). </a:t>
            </a:r>
            <a:r>
              <a:rPr lang="cs-CZ" sz="1100" dirty="0" err="1">
                <a:solidFill>
                  <a:schemeClr val="tx1"/>
                </a:solidFill>
                <a:latin typeface="Arial" panose="020B0604020202020204" pitchFamily="34" charset="0"/>
                <a:cs typeface="Arial" panose="020B0604020202020204" pitchFamily="34" charset="0"/>
              </a:rPr>
              <a:t>Association</a:t>
            </a: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of</a:t>
            </a: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schizophrenia</a:t>
            </a: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spectrum</a:t>
            </a: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disorders</a:t>
            </a:r>
            <a:r>
              <a:rPr lang="cs-CZ" sz="1100" dirty="0">
                <a:solidFill>
                  <a:schemeClr val="tx1"/>
                </a:solidFill>
                <a:latin typeface="Arial" panose="020B0604020202020204" pitchFamily="34" charset="0"/>
                <a:cs typeface="Arial" panose="020B0604020202020204" pitchFamily="34" charset="0"/>
              </a:rPr>
              <a:t> and </a:t>
            </a:r>
            <a:r>
              <a:rPr lang="cs-CZ" sz="1100" dirty="0" err="1">
                <a:solidFill>
                  <a:schemeClr val="tx1"/>
                </a:solidFill>
                <a:latin typeface="Arial" panose="020B0604020202020204" pitchFamily="34" charset="0"/>
                <a:cs typeface="Arial" panose="020B0604020202020204" pitchFamily="34" charset="0"/>
              </a:rPr>
              <a:t>violence</a:t>
            </a: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perpetration</a:t>
            </a:r>
            <a:r>
              <a:rPr lang="cs-CZ" sz="1100" dirty="0">
                <a:solidFill>
                  <a:schemeClr val="tx1"/>
                </a:solidFill>
                <a:latin typeface="Arial" panose="020B0604020202020204" pitchFamily="34" charset="0"/>
                <a:cs typeface="Arial" panose="020B0604020202020204" pitchFamily="34" charset="0"/>
              </a:rPr>
              <a:t> in </a:t>
            </a:r>
            <a:r>
              <a:rPr lang="cs-CZ" sz="1100" dirty="0" err="1">
                <a:solidFill>
                  <a:schemeClr val="tx1"/>
                </a:solidFill>
                <a:latin typeface="Arial" panose="020B0604020202020204" pitchFamily="34" charset="0"/>
                <a:cs typeface="Arial" panose="020B0604020202020204" pitchFamily="34" charset="0"/>
              </a:rPr>
              <a:t>adults</a:t>
            </a:r>
            <a:r>
              <a:rPr lang="cs-CZ" sz="1100" dirty="0">
                <a:solidFill>
                  <a:schemeClr val="tx1"/>
                </a:solidFill>
                <a:latin typeface="Arial" panose="020B0604020202020204" pitchFamily="34" charset="0"/>
                <a:cs typeface="Arial" panose="020B0604020202020204" pitchFamily="34" charset="0"/>
              </a:rPr>
              <a:t> and </a:t>
            </a:r>
            <a:r>
              <a:rPr lang="cs-CZ" sz="1100" dirty="0" err="1">
                <a:solidFill>
                  <a:schemeClr val="tx1"/>
                </a:solidFill>
                <a:latin typeface="Arial" panose="020B0604020202020204" pitchFamily="34" charset="0"/>
                <a:cs typeface="Arial" panose="020B0604020202020204" pitchFamily="34" charset="0"/>
              </a:rPr>
              <a:t>adolescents</a:t>
            </a: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from</a:t>
            </a:r>
            <a:r>
              <a:rPr lang="cs-CZ" sz="1100" dirty="0">
                <a:solidFill>
                  <a:schemeClr val="tx1"/>
                </a:solidFill>
                <a:latin typeface="Arial" panose="020B0604020202020204" pitchFamily="34" charset="0"/>
                <a:cs typeface="Arial" panose="020B0604020202020204" pitchFamily="34" charset="0"/>
              </a:rPr>
              <a:t> 15 </a:t>
            </a:r>
            <a:r>
              <a:rPr lang="cs-CZ" sz="1100" dirty="0" err="1">
                <a:solidFill>
                  <a:schemeClr val="tx1"/>
                </a:solidFill>
                <a:latin typeface="Arial" panose="020B0604020202020204" pitchFamily="34" charset="0"/>
                <a:cs typeface="Arial" panose="020B0604020202020204" pitchFamily="34" charset="0"/>
              </a:rPr>
              <a:t>countries</a:t>
            </a:r>
            <a:r>
              <a:rPr lang="cs-CZ" sz="1100" dirty="0">
                <a:solidFill>
                  <a:schemeClr val="tx1"/>
                </a:solidFill>
                <a:latin typeface="Arial" panose="020B0604020202020204" pitchFamily="34" charset="0"/>
                <a:cs typeface="Arial" panose="020B0604020202020204" pitchFamily="34" charset="0"/>
              </a:rPr>
              <a:t>: A </a:t>
            </a:r>
            <a:r>
              <a:rPr lang="cs-CZ" sz="1100" dirty="0" err="1">
                <a:solidFill>
                  <a:schemeClr val="tx1"/>
                </a:solidFill>
                <a:latin typeface="Arial" panose="020B0604020202020204" pitchFamily="34" charset="0"/>
                <a:cs typeface="Arial" panose="020B0604020202020204" pitchFamily="34" charset="0"/>
              </a:rPr>
              <a:t>systematic</a:t>
            </a:r>
            <a:r>
              <a:rPr lang="cs-CZ" sz="1100" dirty="0">
                <a:solidFill>
                  <a:schemeClr val="tx1"/>
                </a:solidFill>
                <a:latin typeface="Arial" panose="020B0604020202020204" pitchFamily="34" charset="0"/>
                <a:cs typeface="Arial" panose="020B0604020202020204" pitchFamily="34" charset="0"/>
              </a:rPr>
              <a:t> </a:t>
            </a:r>
            <a:r>
              <a:rPr lang="cs-CZ" sz="1100" dirty="0" err="1">
                <a:solidFill>
                  <a:schemeClr val="tx1"/>
                </a:solidFill>
                <a:latin typeface="Arial" panose="020B0604020202020204" pitchFamily="34" charset="0"/>
                <a:cs typeface="Arial" panose="020B0604020202020204" pitchFamily="34" charset="0"/>
              </a:rPr>
              <a:t>review</a:t>
            </a:r>
            <a:r>
              <a:rPr lang="cs-CZ" sz="1100" dirty="0">
                <a:solidFill>
                  <a:schemeClr val="tx1"/>
                </a:solidFill>
                <a:latin typeface="Arial" panose="020B0604020202020204" pitchFamily="34" charset="0"/>
                <a:cs typeface="Arial" panose="020B0604020202020204" pitchFamily="34" charset="0"/>
              </a:rPr>
              <a:t> and meta-</a:t>
            </a:r>
            <a:r>
              <a:rPr lang="cs-CZ" sz="1100" dirty="0" err="1">
                <a:solidFill>
                  <a:schemeClr val="tx1"/>
                </a:solidFill>
                <a:latin typeface="Arial" panose="020B0604020202020204" pitchFamily="34" charset="0"/>
                <a:cs typeface="Arial" panose="020B0604020202020204" pitchFamily="34" charset="0"/>
              </a:rPr>
              <a:t>analysis</a:t>
            </a:r>
            <a:r>
              <a:rPr lang="cs-CZ" sz="1100" dirty="0">
                <a:solidFill>
                  <a:schemeClr val="tx1"/>
                </a:solidFill>
                <a:latin typeface="Arial" panose="020B0604020202020204" pitchFamily="34" charset="0"/>
                <a:cs typeface="Arial" panose="020B0604020202020204" pitchFamily="34" charset="0"/>
              </a:rPr>
              <a:t>. </a:t>
            </a:r>
            <a:r>
              <a:rPr lang="cs-CZ" sz="1100" i="1" dirty="0">
                <a:solidFill>
                  <a:schemeClr val="tx1"/>
                </a:solidFill>
                <a:latin typeface="Arial" panose="020B0604020202020204" pitchFamily="34" charset="0"/>
                <a:cs typeface="Arial" panose="020B0604020202020204" pitchFamily="34" charset="0"/>
              </a:rPr>
              <a:t>JAMA Psychiatry, 79</a:t>
            </a:r>
            <a:r>
              <a:rPr lang="cs-CZ" sz="1100" dirty="0">
                <a:solidFill>
                  <a:schemeClr val="tx1"/>
                </a:solidFill>
                <a:latin typeface="Arial" panose="020B0604020202020204" pitchFamily="34" charset="0"/>
                <a:cs typeface="Arial" panose="020B0604020202020204" pitchFamily="34" charset="0"/>
              </a:rPr>
              <a:t>(12), 1203–1213. https://doi.org/10.1001/jamapsychiatry.2022.3136</a:t>
            </a:r>
          </a:p>
        </p:txBody>
      </p:sp>
    </p:spTree>
    <p:extLst>
      <p:ext uri="{BB962C8B-B14F-4D97-AF65-F5344CB8AC3E}">
        <p14:creationId xmlns:p14="http://schemas.microsoft.com/office/powerpoint/2010/main" val="64116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FBB46432-56FC-4271-BB33-B0B883732F0B}"/>
              </a:ext>
            </a:extLst>
          </p:cNvPr>
          <p:cNvPicPr>
            <a:picLocks noGrp="1" noChangeAspect="1"/>
          </p:cNvPicPr>
          <p:nvPr>
            <p:ph type="pic" sz="quarter" idx="16"/>
          </p:nvPr>
        </p:nvPicPr>
        <p:blipFill rotWithShape="1">
          <a:blip r:embed="rId2" cstate="hq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1399" t="9493" r="1780" b="17779"/>
          <a:stretch/>
        </p:blipFill>
        <p:spPr>
          <a:xfrm>
            <a:off x="0" y="-16043"/>
            <a:ext cx="12216063" cy="6882063"/>
          </a:xfrm>
        </p:spPr>
      </p:pic>
      <p:sp>
        <p:nvSpPr>
          <p:cNvPr id="3" name="Nadpis 2">
            <a:extLst>
              <a:ext uri="{FF2B5EF4-FFF2-40B4-BE49-F238E27FC236}">
                <a16:creationId xmlns:a16="http://schemas.microsoft.com/office/drawing/2014/main" id="{995CD26B-49F3-40E7-9302-D8392EB6D168}"/>
              </a:ext>
            </a:extLst>
          </p:cNvPr>
          <p:cNvSpPr>
            <a:spLocks noGrp="1"/>
          </p:cNvSpPr>
          <p:nvPr>
            <p:ph type="title"/>
          </p:nvPr>
        </p:nvSpPr>
        <p:spPr>
          <a:solidFill>
            <a:schemeClr val="accent1">
              <a:alpha val="64000"/>
            </a:schemeClr>
          </a:solidFill>
        </p:spPr>
        <p:txBody>
          <a:bodyPr/>
          <a:lstStyle/>
          <a:p>
            <a:r>
              <a:rPr lang="cs-CZ" dirty="0"/>
              <a:t>Ombudsman A Lidé s Duševním onemocněním</a:t>
            </a:r>
            <a:br>
              <a:rPr lang="cs-CZ" dirty="0"/>
            </a:br>
            <a:r>
              <a:rPr lang="cs-CZ" dirty="0"/>
              <a:t>Zjištění z návštěv Psychiatrických nemocnic</a:t>
            </a:r>
          </a:p>
        </p:txBody>
      </p:sp>
      <p:sp>
        <p:nvSpPr>
          <p:cNvPr id="4" name="Zástupný symbol pro text 3">
            <a:extLst>
              <a:ext uri="{FF2B5EF4-FFF2-40B4-BE49-F238E27FC236}">
                <a16:creationId xmlns:a16="http://schemas.microsoft.com/office/drawing/2014/main" id="{4024EEE5-0769-4CBD-BEC4-90A5AFCBF29D}"/>
              </a:ext>
            </a:extLst>
          </p:cNvPr>
          <p:cNvSpPr>
            <a:spLocks noGrp="1"/>
          </p:cNvSpPr>
          <p:nvPr>
            <p:ph type="body" sz="quarter" idx="15"/>
          </p:nvPr>
        </p:nvSpPr>
        <p:spPr/>
        <p:txBody>
          <a:bodyPr anchor="ctr">
            <a:normAutofit/>
          </a:bodyPr>
          <a:lstStyle/>
          <a:p>
            <a:pPr marL="542925">
              <a:spcBef>
                <a:spcPct val="0"/>
              </a:spcBef>
            </a:pPr>
            <a:r>
              <a:rPr lang="cs-CZ" sz="3000" b="1" cap="all" dirty="0">
                <a:latin typeface="+mj-lt"/>
                <a:ea typeface="+mj-ea"/>
                <a:cs typeface="+mj-cs"/>
              </a:rPr>
              <a:t>Mlčenlivost x oznamovací povinnost</a:t>
            </a:r>
          </a:p>
        </p:txBody>
      </p:sp>
    </p:spTree>
    <p:extLst>
      <p:ext uri="{BB962C8B-B14F-4D97-AF65-F5344CB8AC3E}">
        <p14:creationId xmlns:p14="http://schemas.microsoft.com/office/powerpoint/2010/main" val="3966293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a:spLocks noGrp="1"/>
          </p:cNvSpPr>
          <p:nvPr>
            <p:ph idx="1"/>
          </p:nvPr>
        </p:nvSpPr>
        <p:spPr>
          <a:xfrm>
            <a:off x="550886" y="1780674"/>
            <a:ext cx="8569051" cy="4299284"/>
          </a:xfrm>
        </p:spPr>
        <p:txBody>
          <a:bodyPr>
            <a:noAutofit/>
          </a:bodyPr>
          <a:lstStyle/>
          <a:p>
            <a:pPr algn="just"/>
            <a:r>
              <a:rPr lang="cs-CZ" sz="2800" b="1" dirty="0"/>
              <a:t>Povinná mlčenlivost </a:t>
            </a:r>
            <a:r>
              <a:rPr lang="cs-CZ" sz="2800" dirty="0"/>
              <a:t>dopadá na všechny skutečnosti, o kterých se psycholog PVZ dozvěděl v souvislosti s poskytováním zdravotních služeb. Povinná mlčenlivost ve zdravotnictví však není bezbřehá.</a:t>
            </a:r>
          </a:p>
          <a:p>
            <a:pPr algn="just"/>
            <a:r>
              <a:rPr lang="cs-CZ" sz="2800" b="1" dirty="0"/>
              <a:t>Oznamovací povinnost </a:t>
            </a:r>
            <a:r>
              <a:rPr lang="cs-CZ" sz="2800" dirty="0"/>
              <a:t>znamená, že existují natolik závažné situace, pro něž nás právní řád zbavuje svobody mlčet, pokud se o nich dozvíme. Nenaplnění takové oznamovací povinnosti pak právní řád stíhá sankcí.</a:t>
            </a:r>
          </a:p>
          <a:p>
            <a:pPr algn="just"/>
            <a:r>
              <a:rPr lang="cs-CZ" sz="2800" dirty="0"/>
              <a:t>Viz § 51 zákona o zdravotních službách.</a:t>
            </a:r>
          </a:p>
          <a:p>
            <a:pPr algn="just"/>
            <a:r>
              <a:rPr lang="cs-CZ" sz="2800" b="1" dirty="0"/>
              <a:t>Kdy může psycholog mlčenlivost prolomit, bez souhlasu pacienta?</a:t>
            </a:r>
          </a:p>
        </p:txBody>
      </p:sp>
      <p:pic>
        <p:nvPicPr>
          <p:cNvPr id="6" name="Grafický objekt 8" descr="mám kašel obrys">
            <a:extLst>
              <a:ext uri="{FF2B5EF4-FFF2-40B4-BE49-F238E27FC236}">
                <a16:creationId xmlns:a16="http://schemas.microsoft.com/office/drawing/2014/main" id="{B37CDC0E-95DF-78D1-81FA-76F98A6626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9119937" y="1486908"/>
            <a:ext cx="5154524" cy="5154524"/>
          </a:xfrm>
          <a:prstGeom prst="rect">
            <a:avLst/>
          </a:prstGeom>
        </p:spPr>
      </p:pic>
    </p:spTree>
    <p:extLst>
      <p:ext uri="{BB962C8B-B14F-4D97-AF65-F5344CB8AC3E}">
        <p14:creationId xmlns:p14="http://schemas.microsoft.com/office/powerpoint/2010/main" val="814830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pPr>
            <a:r>
              <a:rPr lang="cs-CZ" sz="2800" b="1" dirty="0"/>
              <a:t>Ne vše, co nějak souvisí s pacienty, se psycholog musí dozvědět v souvislosti s poskytováním zdravotních služeb.</a:t>
            </a:r>
          </a:p>
          <a:p>
            <a:pPr algn="just">
              <a:lnSpc>
                <a:spcPct val="107000"/>
              </a:lnSpc>
            </a:pPr>
            <a:r>
              <a:rPr lang="cs-CZ" sz="2800" dirty="0"/>
              <a:t>PŘÍKLAD: Psycholog odchází domů ze své ordinace. Psychologův poslední pacient zrovna vyjíždí z parkoviště a mává psychologovi. Pacient přehlédne muže přecházejícího mimo přechod a přejede ho. Pacient z místa nehody ujede. Přijedou záchranáři a policie. Psycholog je stále na místě, protože pomáhá přejetému muži, který má ošklivě zlomenou nohu. Policie se psychologa ptá, co viděl.</a:t>
            </a:r>
          </a:p>
          <a:p>
            <a:pPr algn="just">
              <a:lnSpc>
                <a:spcPct val="107000"/>
              </a:lnSpc>
            </a:pPr>
            <a:r>
              <a:rPr lang="cs-CZ" sz="2800" b="1" dirty="0"/>
              <a:t>Co může a nemůže psycholog PČR říct? </a:t>
            </a:r>
            <a:endParaRPr lang="cs-CZ" sz="3200" b="1" dirty="0"/>
          </a:p>
        </p:txBody>
      </p:sp>
    </p:spTree>
    <p:extLst>
      <p:ext uri="{BB962C8B-B14F-4D97-AF65-F5344CB8AC3E}">
        <p14:creationId xmlns:p14="http://schemas.microsoft.com/office/powerpoint/2010/main" val="4243151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Co A jak Děláme?</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p:txBody>
          <a:bodyPr anchor="ctr">
            <a:normAutofit fontScale="85000" lnSpcReduction="20000"/>
          </a:bodyPr>
          <a:lstStyle/>
          <a:p>
            <a:pPr algn="just"/>
            <a:r>
              <a:rPr lang="cs-CZ" dirty="0"/>
              <a:t>Od roku 2006 jezdíme na návštěvy do míst, kde jsou lidé omezeni na osobní svobodě, což jsou nejen věznice a policejní cely, ale také zařízení pro děti, domovy pro seniory, zařízení pro lidi se zdravotním postižením, léčebny pro dlouhodobě nemocné, psychiatrické nemocnice, kojenecké ústavy, zařízení pro zajištění cizinců aj.. </a:t>
            </a:r>
          </a:p>
          <a:p>
            <a:pPr marL="457200" indent="-457200" algn="just">
              <a:buAutoNum type="arabicParenR"/>
            </a:pPr>
            <a:r>
              <a:rPr lang="cs-CZ" dirty="0"/>
              <a:t>Na návštěvy jezdíme zpravidla neohlášeně.</a:t>
            </a:r>
          </a:p>
          <a:p>
            <a:pPr marL="457200" indent="-457200" algn="just">
              <a:buAutoNum type="arabicParenR"/>
            </a:pPr>
            <a:r>
              <a:rPr lang="cs-CZ" dirty="0"/>
              <a:t>Jezdí s námi externí experti, (psychiatři, psychiatrické sestry) zvažujeme zapojení lidí se zkušeností.</a:t>
            </a:r>
          </a:p>
          <a:p>
            <a:pPr marL="457200" indent="-457200" algn="just">
              <a:buAutoNum type="arabicParenR"/>
            </a:pPr>
            <a:r>
              <a:rPr lang="cs-CZ" dirty="0"/>
              <a:t>Návštěva trvá až 3 dny, vstupujeme do všech prostor, nahlížíme do dokumentace, mluvíme s pacienty i s personálem.</a:t>
            </a:r>
          </a:p>
          <a:p>
            <a:pPr marL="457200" indent="-457200" algn="just">
              <a:buAutoNum type="arabicParenR"/>
            </a:pPr>
            <a:r>
              <a:rPr lang="cs-CZ" dirty="0"/>
              <a:t>Do zařízení vstupujeme ve dne, ráno i v noci.</a:t>
            </a:r>
          </a:p>
          <a:p>
            <a:pPr marL="457200" indent="-457200" algn="just">
              <a:buAutoNum type="arabicParenR"/>
            </a:pPr>
            <a:r>
              <a:rPr lang="cs-CZ" dirty="0"/>
              <a:t>Z návštěvy vznikne zpráva, která obsahuje opatření k prevenci špatného zacházení (cca. 20)</a:t>
            </a:r>
          </a:p>
          <a:p>
            <a:pPr marL="457200" indent="-457200" algn="just">
              <a:buAutoNum type="arabicParenR"/>
            </a:pPr>
            <a:r>
              <a:rPr lang="cs-CZ" dirty="0"/>
              <a:t>O návštěvě se vede se zařízením diskuze a požadujeme naplnění opatření.</a:t>
            </a:r>
          </a:p>
          <a:p>
            <a:pPr marL="457200" indent="-457200" algn="just">
              <a:buAutoNum type="arabicParenR"/>
            </a:pPr>
            <a:r>
              <a:rPr lang="cs-CZ" dirty="0"/>
              <a:t>V případě nenaplnění opatření je možnost sankce (vyrozumění zřizovatele a medializace)</a:t>
            </a:r>
          </a:p>
          <a:p>
            <a:pPr marL="457200" indent="-457200" algn="just">
              <a:buAutoNum type="arabicParenR"/>
            </a:pPr>
            <a:r>
              <a:rPr lang="cs-CZ" dirty="0"/>
              <a:t>Zpráva je zveřejněna na webu ochránce - </a:t>
            </a:r>
            <a:r>
              <a:rPr lang="cs-CZ" dirty="0">
                <a:hlinkClick r:id="rId2"/>
              </a:rPr>
              <a:t>Vyhledávání | Evidence stanovisek ombudsmana (ochrance.cz)</a:t>
            </a:r>
            <a:endParaRPr lang="cs-CZ" dirty="0"/>
          </a:p>
        </p:txBody>
      </p:sp>
    </p:spTree>
    <p:extLst>
      <p:ext uri="{BB962C8B-B14F-4D97-AF65-F5344CB8AC3E}">
        <p14:creationId xmlns:p14="http://schemas.microsoft.com/office/powerpoint/2010/main" val="463449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pPr>
            <a:r>
              <a:rPr lang="cs-CZ" sz="2000" b="1" dirty="0"/>
              <a:t>ŘEŠENÍ: </a:t>
            </a:r>
            <a:r>
              <a:rPr lang="cs-CZ" sz="2000" dirty="0"/>
              <a:t>Psycholog má policii sdělit informace, které získal bez souvislosti s výkonem svého povolání, měl by tak sdělit např. to, jak vypadalo auto, které muže přejelo, jakou mělo poznávací značku a že řidič se nevěnoval řízení, protože mu mával. Pokud se policie zeptá, zda řidiče zná, měl by psycholog sdělit, že nemůže odpovědět, protože je vázán mlčenlivostí.</a:t>
            </a:r>
          </a:p>
          <a:p>
            <a:pPr algn="just">
              <a:lnSpc>
                <a:spcPct val="107000"/>
              </a:lnSpc>
            </a:pPr>
            <a:r>
              <a:rPr lang="cs-CZ" sz="2000" b="1" dirty="0"/>
              <a:t>Usnesení Ústavního soudu </a:t>
            </a:r>
            <a:r>
              <a:rPr lang="cs-CZ" sz="2000" b="1" dirty="0" err="1"/>
              <a:t>sp</a:t>
            </a:r>
            <a:r>
              <a:rPr lang="cs-CZ" sz="2000" b="1" dirty="0"/>
              <a:t>. zn. III. ÚS 2633/16 </a:t>
            </a:r>
          </a:p>
          <a:p>
            <a:pPr algn="just">
              <a:lnSpc>
                <a:spcPct val="107000"/>
              </a:lnSpc>
            </a:pPr>
            <a:r>
              <a:rPr lang="cs-CZ" sz="2000" dirty="0"/>
              <a:t>Ústavní soud v uvedeném usnesení konstatoval, že osoba se zákonnou povinností mlčenlivosti při poskytování určité služby (duchovní, advokát, sociální pracovník), která se náhodou stane přímým svědkem trestného činu, nemusí být zbavena mlčenlivosti, aby mohla smyslové vnímání události popsat orgánům činným v trestním řízení. V některých případech bude sice nutné informace sdělované orgánům činným v trestním řízení částečně "filtrovat" …, nejedná se však o obecnou a absolutní překážku podání svědectví.</a:t>
            </a:r>
          </a:p>
        </p:txBody>
      </p:sp>
    </p:spTree>
    <p:extLst>
      <p:ext uri="{BB962C8B-B14F-4D97-AF65-F5344CB8AC3E}">
        <p14:creationId xmlns:p14="http://schemas.microsoft.com/office/powerpoint/2010/main" val="2698635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pPr>
            <a:r>
              <a:rPr lang="cs-CZ" sz="2800" dirty="0"/>
              <a:t>Důležité také je, že mlčenlivost dopadá na </a:t>
            </a:r>
            <a:r>
              <a:rPr lang="cs-CZ" sz="2800" b="1" dirty="0"/>
              <a:t>informace o konkrétním pacientovi</a:t>
            </a:r>
            <a:r>
              <a:rPr lang="cs-CZ" sz="2800" dirty="0"/>
              <a:t>, pokud by byla vykládána i na zobecněné informace, nebylo by možné pracovat s kazuistikami. </a:t>
            </a:r>
          </a:p>
          <a:p>
            <a:pPr algn="just">
              <a:lnSpc>
                <a:spcPct val="107000"/>
              </a:lnSpc>
            </a:pPr>
            <a:r>
              <a:rPr lang="cs-CZ" sz="2800" dirty="0"/>
              <a:t>Psycholog se tak může na orgány činné v trestním řízení obrátit i v situaci, kdy se od více pacientů dozvídá, že jim jiný profesionál ubližuje např. formou sexuálního nátlaku, ačkoliv je vůči konkrétním pacientům vázán mlčenlivostí. Může </a:t>
            </a:r>
            <a:r>
              <a:rPr lang="cs-CZ" sz="2800" b="1" dirty="0"/>
              <a:t>obecně popsat, s čím se mu pacienti svěřují. </a:t>
            </a:r>
          </a:p>
          <a:p>
            <a:pPr algn="just">
              <a:lnSpc>
                <a:spcPct val="107000"/>
              </a:lnSpc>
            </a:pPr>
            <a:r>
              <a:rPr lang="cs-CZ" sz="2800" dirty="0"/>
              <a:t>Orgány činné v trestním řízení, pak mohou psychologa mlčenlivosti zprostit.</a:t>
            </a:r>
          </a:p>
        </p:txBody>
      </p:sp>
    </p:spTree>
    <p:extLst>
      <p:ext uri="{BB962C8B-B14F-4D97-AF65-F5344CB8AC3E}">
        <p14:creationId xmlns:p14="http://schemas.microsoft.com/office/powerpoint/2010/main" val="38377445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pPr>
            <a:r>
              <a:rPr lang="cs-CZ" b="1" dirty="0"/>
              <a:t>PROLOMENÍ MLČENLIVOSTI V TRESTNÍM ŘÍZENÍ SOUDEM</a:t>
            </a:r>
          </a:p>
          <a:p>
            <a:pPr algn="just">
              <a:lnSpc>
                <a:spcPct val="107000"/>
              </a:lnSpc>
            </a:pPr>
            <a:r>
              <a:rPr lang="cs-CZ" b="1" dirty="0"/>
              <a:t>PŘÍKLAD: </a:t>
            </a:r>
            <a:r>
              <a:rPr lang="cs-CZ" dirty="0"/>
              <a:t>Pacient klinického psychologa je stíhán pro trestný čin podvodu. V rámci své obhajoby pacient tvrdí, že se v době, kdy se měl trestného jednání dopustit, nacházel v manické fázi a že proto nemůže být trestně odpovědný. Pacient soudu předkládá záznam psychologa, z nějž je zřejmé, že se u něj v době, kdy k podvodu mělo dojít, léčil. Psycholog však ví, že ve zmíněné době k němu pacient nechodil kvůli projevům mánie, ale naopak kvůli úzkosti, kterou zažíval na základě své nevyhovující majetkové situace, a dokonce v obecné rovině v terapii mluvil o možnosti získat finanční prostředky podvodem.</a:t>
            </a:r>
          </a:p>
          <a:p>
            <a:pPr algn="just">
              <a:lnSpc>
                <a:spcPct val="107000"/>
              </a:lnSpc>
            </a:pPr>
            <a:r>
              <a:rPr lang="cs-CZ" b="1" dirty="0"/>
              <a:t>Může psycholog informovat soud? Co, když se přijde ptát PČR?</a:t>
            </a:r>
            <a:endParaRPr lang="cs-CZ" sz="3200" b="1" dirty="0"/>
          </a:p>
        </p:txBody>
      </p:sp>
    </p:spTree>
    <p:extLst>
      <p:ext uri="{BB962C8B-B14F-4D97-AF65-F5344CB8AC3E}">
        <p14:creationId xmlns:p14="http://schemas.microsoft.com/office/powerpoint/2010/main" val="724980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pPr>
            <a:r>
              <a:rPr lang="cs-CZ" b="1" dirty="0"/>
              <a:t>PROLOMENÍ MLČENLIVOSTI V TRESTNÍM ŘÍZENÍ SOUDEM</a:t>
            </a:r>
            <a:endParaRPr lang="cs-CZ" sz="1800" b="1" dirty="0">
              <a:latin typeface="Times New Roman" panose="02020603050405020304" pitchFamily="18" charset="0"/>
            </a:endParaRPr>
          </a:p>
          <a:p>
            <a:pPr algn="just">
              <a:lnSpc>
                <a:spcPct val="107000"/>
              </a:lnSpc>
            </a:pPr>
            <a:r>
              <a:rPr lang="cs-CZ" b="1" dirty="0"/>
              <a:t>ŘEŠENÍ: </a:t>
            </a:r>
            <a:r>
              <a:rPr lang="cs-CZ" dirty="0"/>
              <a:t>Psycholog nemůže aktivně soudu či policii sdělovat, že má informace o tom, že pacient v rámci své obhajoby poskytuje zkreslené informace. Pokud je však psychologovi předložen souhlas soudce s tím, že po něm tyto informace mohou být požadovány, je jeho mlčenlivost prolomena a informace musí poskytnout.</a:t>
            </a:r>
          </a:p>
          <a:p>
            <a:pPr algn="just">
              <a:lnSpc>
                <a:spcPct val="107000"/>
              </a:lnSpc>
            </a:pPr>
            <a:r>
              <a:rPr lang="cs-CZ" b="1" dirty="0"/>
              <a:t>§ 8 odst. 5 zákona č. 141/1961 Sb., trestního řádu:</a:t>
            </a:r>
          </a:p>
          <a:p>
            <a:pPr algn="just">
              <a:lnSpc>
                <a:spcPct val="107000"/>
              </a:lnSpc>
            </a:pPr>
            <a:r>
              <a:rPr lang="cs-CZ" dirty="0"/>
              <a:t>Nestanoví-li zvláštní zákon podmínky, za nichž lze pro účely trestního řízení sdělovat informace, které jsou podle takového zákona utajovány, nebo na něž se vztahuje povinnost mlčenlivosti, lze tyto informace pro trestní řízení vyžadovat po předchozím souhlasu soudce. </a:t>
            </a:r>
            <a:r>
              <a:rPr lang="cs-CZ" sz="2000" dirty="0"/>
              <a:t>Nález Ústavního soudu </a:t>
            </a:r>
            <a:r>
              <a:rPr lang="cs-CZ" sz="2000" dirty="0" err="1"/>
              <a:t>sp</a:t>
            </a:r>
            <a:r>
              <a:rPr lang="cs-CZ" sz="2000" dirty="0"/>
              <a:t>. zn. II. ÚS 2050/14</a:t>
            </a:r>
            <a:endParaRPr lang="cs-CZ" dirty="0"/>
          </a:p>
        </p:txBody>
      </p:sp>
    </p:spTree>
    <p:extLst>
      <p:ext uri="{BB962C8B-B14F-4D97-AF65-F5344CB8AC3E}">
        <p14:creationId xmlns:p14="http://schemas.microsoft.com/office/powerpoint/2010/main" val="1965235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pPr>
            <a:r>
              <a:rPr lang="cs-CZ" sz="3200" b="1" dirty="0"/>
              <a:t>PROLOMENÍ MLČENLIVOSTI V TRESTNÍM ŘÍZENÍ SOUDEM</a:t>
            </a:r>
            <a:endParaRPr lang="cs-CZ" b="1" dirty="0">
              <a:latin typeface="Times New Roman" panose="02020603050405020304" pitchFamily="18" charset="0"/>
            </a:endParaRPr>
          </a:p>
          <a:p>
            <a:pPr algn="just">
              <a:lnSpc>
                <a:spcPct val="107000"/>
              </a:lnSpc>
            </a:pPr>
            <a:r>
              <a:rPr lang="cs-CZ" sz="3200" dirty="0"/>
              <a:t>Pro </a:t>
            </a:r>
            <a:r>
              <a:rPr lang="cs-CZ" sz="3200" b="1" dirty="0"/>
              <a:t>civilní řízení soud obdobnou možnost prolomit mlčenlivost nemá</a:t>
            </a:r>
            <a:r>
              <a:rPr lang="cs-CZ" sz="3200" dirty="0"/>
              <a:t>. Civilní soud  tak například v řízení týkajícím se péče o děti rozvádějících se rodičů nemůže psychologa jako zdravotníka přimět k tomu, aby mu sděloval informace o výchovných kompetencích svého pacienta, může však pověřit soudního znalce (to může udělat i trestní soud), který bude mít přístup do zdravotnické dokumentace pacienta, aby vypracoval posudek.</a:t>
            </a:r>
          </a:p>
        </p:txBody>
      </p:sp>
    </p:spTree>
    <p:extLst>
      <p:ext uri="{BB962C8B-B14F-4D97-AF65-F5344CB8AC3E}">
        <p14:creationId xmlns:p14="http://schemas.microsoft.com/office/powerpoint/2010/main" val="1497445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8561029"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pPr>
            <a:r>
              <a:rPr lang="cs-CZ" sz="2800" b="1" cap="all" dirty="0"/>
              <a:t>Prolomení mlčenlivosti psychologa trestním zákoníkem </a:t>
            </a:r>
          </a:p>
          <a:p>
            <a:pPr algn="just">
              <a:lnSpc>
                <a:spcPct val="107000"/>
              </a:lnSpc>
            </a:pPr>
            <a:r>
              <a:rPr lang="cs-CZ" sz="3200" dirty="0"/>
              <a:t>Psycholog dozví o trestném jednání a zvažuje, zda ho bude oznamovat dál, či nikoliv. Psycholog v takových situacích zvažuje, zda má povinnost oznámit či překazit trestný čin, která mu plyne z § 367 a § 368 trestního zákoníku.</a:t>
            </a:r>
          </a:p>
          <a:p>
            <a:pPr algn="just">
              <a:lnSpc>
                <a:spcPct val="107000"/>
              </a:lnSpc>
            </a:pPr>
            <a:r>
              <a:rPr lang="cs-CZ" sz="2000" dirty="0"/>
              <a:t>Stříteský, M. (2017). Zamyšlení nad oznamovací povinností psychologů jako pracovníků v pomáhajících profesích. </a:t>
            </a:r>
            <a:r>
              <a:rPr lang="cs-CZ" sz="2000" i="1" dirty="0"/>
              <a:t>E-psychologie</a:t>
            </a:r>
            <a:r>
              <a:rPr lang="cs-CZ" sz="2000" dirty="0"/>
              <a:t>, 11(4), 30–39.</a:t>
            </a:r>
            <a:endParaRPr lang="cs-CZ" b="1" cap="all" dirty="0"/>
          </a:p>
        </p:txBody>
      </p:sp>
      <p:pic>
        <p:nvPicPr>
          <p:cNvPr id="4" name="Grafický objekt 8" descr="Pouta obrys">
            <a:extLst>
              <a:ext uri="{FF2B5EF4-FFF2-40B4-BE49-F238E27FC236}">
                <a16:creationId xmlns:a16="http://schemas.microsoft.com/office/drawing/2014/main" id="{7B618F50-31F5-8642-67CE-350A042A17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7754" y="1517320"/>
            <a:ext cx="5268491" cy="5268491"/>
          </a:xfrm>
          <a:prstGeom prst="rect">
            <a:avLst/>
          </a:prstGeom>
        </p:spPr>
      </p:pic>
    </p:spTree>
    <p:extLst>
      <p:ext uri="{BB962C8B-B14F-4D97-AF65-F5344CB8AC3E}">
        <p14:creationId xmlns:p14="http://schemas.microsoft.com/office/powerpoint/2010/main" val="3768241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s-CZ" sz="3200" b="1" dirty="0">
                <a:solidFill>
                  <a:srgbClr val="000000"/>
                </a:solidFill>
                <a:latin typeface="Arial" panose="020B0604020202020204" pitchFamily="34" charset="0"/>
              </a:rPr>
              <a:t>U </a:t>
            </a:r>
            <a:r>
              <a:rPr lang="cs-CZ" sz="3200" b="1" dirty="0" err="1">
                <a:solidFill>
                  <a:srgbClr val="000000"/>
                </a:solidFill>
                <a:latin typeface="Arial" panose="020B0604020202020204" pitchFamily="34" charset="0"/>
              </a:rPr>
              <a:t>překažovací</a:t>
            </a:r>
            <a:r>
              <a:rPr lang="cs-CZ" sz="3200" b="1" dirty="0">
                <a:solidFill>
                  <a:srgbClr val="000000"/>
                </a:solidFill>
                <a:latin typeface="Arial" panose="020B0604020202020204" pitchFamily="34" charset="0"/>
              </a:rPr>
              <a:t> povinnosti se psycholog podle mě může setkat TČ:</a:t>
            </a:r>
          </a:p>
          <a:p>
            <a:r>
              <a:rPr lang="cs-CZ" sz="1800" dirty="0">
                <a:solidFill>
                  <a:srgbClr val="000000"/>
                </a:solidFill>
                <a:latin typeface="Arial" panose="020B0604020202020204" pitchFamily="34" charset="0"/>
              </a:rPr>
              <a:t>vraždy (§ 140), zabití (§ 141), těžkého ublížení na zdraví (§ 145), </a:t>
            </a:r>
            <a:r>
              <a:rPr lang="cs-CZ" sz="1800" strike="sngStrike" dirty="0">
                <a:solidFill>
                  <a:srgbClr val="000000"/>
                </a:solidFill>
                <a:latin typeface="Arial" panose="020B0604020202020204" pitchFamily="34" charset="0"/>
              </a:rPr>
              <a:t>mučení a jiného nelidského a krutého zacházení (§ 149), </a:t>
            </a:r>
            <a:r>
              <a:rPr lang="cs-CZ" sz="1800" dirty="0">
                <a:solidFill>
                  <a:srgbClr val="000000"/>
                </a:solidFill>
                <a:latin typeface="Arial" panose="020B0604020202020204" pitchFamily="34" charset="0"/>
              </a:rPr>
              <a:t>nedovoleného přerušení těhotenství bez souhlasu těhotné ženy (§ 159), obchodování s lidmi (§ 168), zbavení osobní svobody (§ 170), zavlečení podle § 172 odst. 2 a 3, loupeže (§ 173), vydírání podle § 175 odst. 3 a 4, znásilnění (§ 185), pohlavního zneužití (§ 187), zneužití dítěte k výrobě pornografie (§ 193), týrání svěřené osoby (§ 198), krádeže podle § 205 odst. 5, zpronevěry podle § 206 odst. 5, podvodu podle § 209 odst. 5, pojistného podvodu podle § 210 odst. 6, úvěrového podvodu podle § 211 odst. 6, dotačního podvodu podle § 212 odst. 6, legalizace výnosů z trestné činnosti podle § 216 odst. 4 a 5, padělání a pozměnění peněz (§ 233), neoprávněného opatření, padělání a pozměnění platebního prostředku (§ 234), </a:t>
            </a:r>
            <a:r>
              <a:rPr lang="cs-CZ" sz="1800" strike="sngStrike" dirty="0">
                <a:solidFill>
                  <a:srgbClr val="000000"/>
                </a:solidFill>
                <a:latin typeface="Arial" panose="020B0604020202020204" pitchFamily="34" charset="0"/>
              </a:rPr>
              <a:t>neoprávněné výroby peněz</a:t>
            </a:r>
            <a:r>
              <a:rPr lang="cs-CZ" sz="1800" dirty="0">
                <a:solidFill>
                  <a:srgbClr val="000000"/>
                </a:solidFill>
                <a:latin typeface="Arial" panose="020B0604020202020204" pitchFamily="34" charset="0"/>
              </a:rPr>
              <a:t>, nedovolené výroby a jiného nakládání s omamnými a psychotropními látkami a s jedy (§ 283), podpory a propagace terorismu (§ 312e), násilí proti orgánu veřejné moci podle § 323 odst. 3 a 4, násilí proti úřední osobě podle § 325 odst. 3 a 4, přijetí úplatku (§ 331), podplacení (§ 332).</a:t>
            </a:r>
            <a:endParaRPr lang="cs-CZ" dirty="0"/>
          </a:p>
        </p:txBody>
      </p:sp>
    </p:spTree>
    <p:extLst>
      <p:ext uri="{BB962C8B-B14F-4D97-AF65-F5344CB8AC3E}">
        <p14:creationId xmlns:p14="http://schemas.microsoft.com/office/powerpoint/2010/main" val="1118662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s-CZ" sz="3200" b="1" dirty="0">
                <a:solidFill>
                  <a:srgbClr val="000000"/>
                </a:solidFill>
                <a:latin typeface="Arial" panose="020B0604020202020204" pitchFamily="34" charset="0"/>
              </a:rPr>
              <a:t>U </a:t>
            </a:r>
            <a:r>
              <a:rPr lang="cs-CZ" sz="3200" b="1" dirty="0" err="1">
                <a:solidFill>
                  <a:srgbClr val="000000"/>
                </a:solidFill>
                <a:latin typeface="Arial" panose="020B0604020202020204" pitchFamily="34" charset="0"/>
              </a:rPr>
              <a:t>překažovací</a:t>
            </a:r>
            <a:r>
              <a:rPr lang="cs-CZ" sz="3200" b="1" dirty="0">
                <a:solidFill>
                  <a:srgbClr val="000000"/>
                </a:solidFill>
                <a:latin typeface="Arial" panose="020B0604020202020204" pitchFamily="34" charset="0"/>
              </a:rPr>
              <a:t> povinnosti se psycholog podle mě může setkat TČ:</a:t>
            </a:r>
          </a:p>
          <a:p>
            <a:r>
              <a:rPr lang="cs-CZ" sz="1800" b="1" dirty="0">
                <a:solidFill>
                  <a:srgbClr val="000000"/>
                </a:solidFill>
                <a:latin typeface="Arial" panose="020B0604020202020204" pitchFamily="34" charset="0"/>
              </a:rPr>
              <a:t>U oznamovací povinnosti se psycholog podle mě může setkat s TČ:</a:t>
            </a:r>
          </a:p>
          <a:p>
            <a:r>
              <a:rPr lang="cs-CZ" sz="1800" dirty="0">
                <a:solidFill>
                  <a:srgbClr val="000000"/>
                </a:solidFill>
                <a:latin typeface="Arial" panose="020B0604020202020204" pitchFamily="34" charset="0"/>
              </a:rPr>
              <a:t>vraždy (§ 140), těžkého ublížení na zdraví (§ 145),</a:t>
            </a:r>
            <a:r>
              <a:rPr lang="cs-CZ" sz="1800" strike="sngStrike" dirty="0">
                <a:solidFill>
                  <a:srgbClr val="000000"/>
                </a:solidFill>
                <a:latin typeface="Arial" panose="020B0604020202020204" pitchFamily="34" charset="0"/>
              </a:rPr>
              <a:t> mučení a jiného nelidského a krutého zacházení (§ 149), </a:t>
            </a:r>
            <a:r>
              <a:rPr lang="cs-CZ" sz="1800" dirty="0">
                <a:solidFill>
                  <a:srgbClr val="000000"/>
                </a:solidFill>
                <a:latin typeface="Arial" panose="020B0604020202020204" pitchFamily="34" charset="0"/>
              </a:rPr>
              <a:t>obchodování s lidmi (§ 168), zbavení osobní svobody (§ 170), braní rukojmí (§ 174), zneužití dítěte k výrobě pornografie (§ 193), týrání svěřené osoby (§ 198), padělání a pozměnění peněz (§ 233), neoprávněného opatření, padělání a pozměnění platebního prostředku (§ 234</a:t>
            </a:r>
            <a:r>
              <a:rPr lang="cs-CZ" sz="1800" strike="sngStrike" dirty="0">
                <a:solidFill>
                  <a:srgbClr val="000000"/>
                </a:solidFill>
                <a:latin typeface="Arial" panose="020B0604020202020204" pitchFamily="34" charset="0"/>
              </a:rPr>
              <a:t>), neoprávněné výroby peněz (§ 237), </a:t>
            </a:r>
            <a:r>
              <a:rPr lang="cs-CZ" sz="1800" dirty="0">
                <a:solidFill>
                  <a:srgbClr val="000000"/>
                </a:solidFill>
                <a:latin typeface="Arial" panose="020B0604020202020204" pitchFamily="34" charset="0"/>
              </a:rPr>
              <a:t>podpory a propagace terorismu (§ 312e), přijetí úplatku (§ 331), podplacení (§ 332).</a:t>
            </a:r>
          </a:p>
        </p:txBody>
      </p:sp>
    </p:spTree>
    <p:extLst>
      <p:ext uri="{BB962C8B-B14F-4D97-AF65-F5344CB8AC3E}">
        <p14:creationId xmlns:p14="http://schemas.microsoft.com/office/powerpoint/2010/main" val="333224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8697387"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pPr>
            <a:r>
              <a:rPr lang="cs-CZ" sz="2800" b="1" cap="all" dirty="0"/>
              <a:t>Prolomení mlčenlivosti psychologa trestním zákoníkem </a:t>
            </a:r>
          </a:p>
          <a:p>
            <a:pPr algn="just">
              <a:lnSpc>
                <a:spcPct val="107000"/>
              </a:lnSpc>
            </a:pPr>
            <a:r>
              <a:rPr lang="cs-CZ" b="1" dirty="0"/>
              <a:t>PŘÍKLAD: </a:t>
            </a:r>
            <a:r>
              <a:rPr lang="cs-CZ" dirty="0"/>
              <a:t>Pacientka se psychologovi svěří, že ji před pěti roky znásilnil známý. Nic nehlásila, protože se bála dalšího kontaktu s pachatelem. Stále je odhodlaná nic nehlásit.</a:t>
            </a:r>
          </a:p>
          <a:p>
            <a:pPr algn="just">
              <a:lnSpc>
                <a:spcPct val="107000"/>
              </a:lnSpc>
            </a:pPr>
            <a:r>
              <a:rPr lang="cs-CZ" b="1" dirty="0"/>
              <a:t>Jak má psycholog postupovat?</a:t>
            </a:r>
          </a:p>
          <a:p>
            <a:pPr algn="just">
              <a:lnSpc>
                <a:spcPct val="107000"/>
              </a:lnSpc>
            </a:pPr>
            <a:r>
              <a:rPr lang="cs-CZ" dirty="0"/>
              <a:t>V dotazníkovém šetření (Stříteský, 2017) 23,3 % dotazovaných sdělilo, že jsou přesvědčení, že v takovém případě mají povinnost nahlásit znásilnění na policii.</a:t>
            </a:r>
          </a:p>
        </p:txBody>
      </p:sp>
      <p:pic>
        <p:nvPicPr>
          <p:cNvPr id="4" name="Grafický objekt 8" descr="Útěk z vězení obrys">
            <a:extLst>
              <a:ext uri="{FF2B5EF4-FFF2-40B4-BE49-F238E27FC236}">
                <a16:creationId xmlns:a16="http://schemas.microsoft.com/office/drawing/2014/main" id="{A1BE8136-B0B5-0225-3AF3-463C22723A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73879" y="1971829"/>
            <a:ext cx="3916974" cy="3916974"/>
          </a:xfrm>
          <a:prstGeom prst="rect">
            <a:avLst/>
          </a:prstGeom>
        </p:spPr>
      </p:pic>
    </p:spTree>
    <p:extLst>
      <p:ext uri="{BB962C8B-B14F-4D97-AF65-F5344CB8AC3E}">
        <p14:creationId xmlns:p14="http://schemas.microsoft.com/office/powerpoint/2010/main" val="1505229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pPr>
            <a:r>
              <a:rPr lang="cs-CZ" sz="2800" b="1" cap="all" dirty="0"/>
              <a:t>Prolomení mlčenlivosti psychologa trestním zákoníkem </a:t>
            </a:r>
          </a:p>
          <a:p>
            <a:pPr algn="just">
              <a:lnSpc>
                <a:spcPct val="107000"/>
              </a:lnSpc>
            </a:pPr>
            <a:r>
              <a:rPr lang="cs-CZ" b="1" dirty="0"/>
              <a:t>ŘEŠENÍ: </a:t>
            </a:r>
            <a:r>
              <a:rPr lang="cs-CZ" dirty="0"/>
              <a:t>Psycholog si nejdříve musí zodpovědět otázku, zda se jedná o situaci, kdy hrozí, že se trestný čin bude opakovat, aby byla dána povinnost překazit trestný čin, pro to nemá žádné indicie, bude tedy dále přemýšlet o povinnosti trestný čin oznámit.</a:t>
            </a:r>
          </a:p>
          <a:p>
            <a:pPr algn="just">
              <a:lnSpc>
                <a:spcPct val="107000"/>
              </a:lnSpc>
            </a:pPr>
            <a:r>
              <a:rPr lang="cs-CZ" dirty="0"/>
              <a:t>Následně musí pacientkou popsané jednání podřadit pod některý trestný čin uvedený v trestním zákoníku a zjistit, zda mezi trestnými činy, na něž dopadá oznamovací povinnost je takový trestný čin uveden. Psycholog popsané jednání vyhodnotí jako trestný čin znásilnění a ověří si, že mezi trestnými činy, na něž dopadá oznamovací povinnost, není znásilnění uvedeno.</a:t>
            </a:r>
          </a:p>
          <a:p>
            <a:pPr algn="just">
              <a:lnSpc>
                <a:spcPct val="107000"/>
              </a:lnSpc>
            </a:pPr>
            <a:r>
              <a:rPr lang="cs-CZ" b="1" dirty="0"/>
              <a:t>Mlčenlivost psychologa tak není prolomena a nic oznamovat nesmí.</a:t>
            </a:r>
            <a:endParaRPr lang="cs-CZ" sz="2800" b="1" cap="all" dirty="0"/>
          </a:p>
        </p:txBody>
      </p:sp>
    </p:spTree>
    <p:extLst>
      <p:ext uri="{BB962C8B-B14F-4D97-AF65-F5344CB8AC3E}">
        <p14:creationId xmlns:p14="http://schemas.microsoft.com/office/powerpoint/2010/main" val="3220005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 y="2"/>
            <a:ext cx="7868842" cy="1385155"/>
          </a:xfrm>
        </p:spPr>
        <p:txBody>
          <a:bodyPr/>
          <a:lstStyle/>
          <a:p>
            <a:r>
              <a:rPr lang="cs-CZ" b="0" dirty="0"/>
              <a:t>V Čem v Oblasti psychiatrie nemůžeme pomoci</a:t>
            </a:r>
          </a:p>
        </p:txBody>
      </p:sp>
      <p:sp>
        <p:nvSpPr>
          <p:cNvPr id="3" name="Zástupný symbol pro obsah 2">
            <a:extLst>
              <a:ext uri="{FF2B5EF4-FFF2-40B4-BE49-F238E27FC236}">
                <a16:creationId xmlns:a16="http://schemas.microsoft.com/office/drawing/2014/main" id="{E240075B-278E-481D-AD0B-777634784F4E}"/>
              </a:ext>
            </a:extLst>
          </p:cNvPr>
          <p:cNvSpPr>
            <a:spLocks noGrp="1"/>
          </p:cNvSpPr>
          <p:nvPr>
            <p:ph idx="1"/>
          </p:nvPr>
        </p:nvSpPr>
        <p:spPr>
          <a:xfrm>
            <a:off x="552450" y="1678676"/>
            <a:ext cx="5381625" cy="4439706"/>
          </a:xfrm>
        </p:spPr>
        <p:txBody>
          <a:bodyPr anchor="ctr">
            <a:normAutofit lnSpcReduction="10000"/>
          </a:bodyPr>
          <a:lstStyle/>
          <a:p>
            <a:pPr marL="342900" indent="-342900">
              <a:buFont typeface="Arial" panose="020B0604020202020204" pitchFamily="34" charset="0"/>
              <a:buChar char="•"/>
            </a:pPr>
            <a:r>
              <a:rPr lang="cs-CZ" dirty="0"/>
              <a:t>Ochránce nemůže nemocnici nařídit, aby pacienta propustila.</a:t>
            </a:r>
          </a:p>
          <a:p>
            <a:pPr marL="342900" indent="-342900">
              <a:buFont typeface="Arial" panose="020B0604020202020204" pitchFamily="34" charset="0"/>
              <a:buChar char="•"/>
            </a:pPr>
            <a:r>
              <a:rPr lang="cs-CZ" dirty="0"/>
              <a:t>Ochránce nemůže nemocnici nařídit, aby pacientovi nepodávala léky.</a:t>
            </a:r>
          </a:p>
          <a:p>
            <a:pPr marL="342900" indent="-342900">
              <a:buFont typeface="Arial" panose="020B0604020202020204" pitchFamily="34" charset="0"/>
              <a:buChar char="•"/>
            </a:pPr>
            <a:r>
              <a:rPr lang="cs-CZ" dirty="0"/>
              <a:t>V oblasti psychiatrie ochránce může přezkoumat pouze postup nemocnice vůči pacientům, kteří vykonávají ochranné léčení v ústavní formě. </a:t>
            </a:r>
          </a:p>
          <a:p>
            <a:pPr marL="342900" indent="-342900">
              <a:buFont typeface="Arial" panose="020B0604020202020204" pitchFamily="34" charset="0"/>
              <a:buChar char="•"/>
            </a:pPr>
            <a:r>
              <a:rPr lang="cs-CZ" dirty="0"/>
              <a:t>U pacientů, kteří nevykonávají ochranné léčení, může ochránce prošetřit až to, jak jejich stížnost podle zákona o zdravotních službách vyřídil krajský úřad.</a:t>
            </a:r>
          </a:p>
        </p:txBody>
      </p:sp>
      <p:pic>
        <p:nvPicPr>
          <p:cNvPr id="4" name="Obrázek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55812" y="1678676"/>
            <a:ext cx="5636188" cy="4227141"/>
          </a:xfrm>
          <a:prstGeom prst="rect">
            <a:avLst/>
          </a:prstGeom>
        </p:spPr>
      </p:pic>
    </p:spTree>
    <p:extLst>
      <p:ext uri="{BB962C8B-B14F-4D97-AF65-F5344CB8AC3E}">
        <p14:creationId xmlns:p14="http://schemas.microsoft.com/office/powerpoint/2010/main" val="1779049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8023618"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7000"/>
              </a:lnSpc>
            </a:pPr>
            <a:r>
              <a:rPr lang="cs-CZ" sz="3200" b="1" cap="all" dirty="0"/>
              <a:t>Prolomení mlčenlivosti psychologa trestním zákoníkem </a:t>
            </a:r>
          </a:p>
          <a:p>
            <a:pPr algn="just">
              <a:lnSpc>
                <a:spcPct val="107000"/>
              </a:lnSpc>
            </a:pPr>
            <a:r>
              <a:rPr lang="cs-CZ" sz="2800" b="1" dirty="0"/>
              <a:t>PŘÍKLAD: </a:t>
            </a:r>
            <a:r>
              <a:rPr lang="cs-CZ" sz="2800" dirty="0"/>
              <a:t>Pacient, který řeší své sadistické představy, se psychologovi svěří, že před měsícem vypil pár piv, šňupl trochu pervitinu a pak přepadl a znásilnil neznámou ženu. Pacient opět zažívá silné napětí a má strach, že čin zopakuje. Pacient v žádném případě nechce nic hlásit ani se nechat hospitalizovat.</a:t>
            </a:r>
          </a:p>
          <a:p>
            <a:pPr algn="just">
              <a:lnSpc>
                <a:spcPct val="107000"/>
              </a:lnSpc>
            </a:pPr>
            <a:r>
              <a:rPr lang="cs-CZ" sz="2800" b="1" dirty="0"/>
              <a:t>Jak má psycholog postupovat?</a:t>
            </a:r>
          </a:p>
        </p:txBody>
      </p:sp>
      <p:pic>
        <p:nvPicPr>
          <p:cNvPr id="4" name="Grafický objekt 8" descr="Měsíc a hvězdy obrys">
            <a:extLst>
              <a:ext uri="{FF2B5EF4-FFF2-40B4-BE49-F238E27FC236}">
                <a16:creationId xmlns:a16="http://schemas.microsoft.com/office/drawing/2014/main" id="{4C1DFF87-0B8F-DF6C-B4ED-4D82A5D0C1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64708" y="2158764"/>
            <a:ext cx="3921194" cy="3921194"/>
          </a:xfrm>
          <a:prstGeom prst="rect">
            <a:avLst/>
          </a:prstGeom>
        </p:spPr>
      </p:pic>
    </p:spTree>
    <p:extLst>
      <p:ext uri="{BB962C8B-B14F-4D97-AF65-F5344CB8AC3E}">
        <p14:creationId xmlns:p14="http://schemas.microsoft.com/office/powerpoint/2010/main" val="3793123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pPr>
            <a:r>
              <a:rPr lang="cs-CZ" b="1" cap="all" dirty="0"/>
              <a:t>Prolomení mlčenlivosti psychologa trestním zákoníkem </a:t>
            </a:r>
          </a:p>
          <a:p>
            <a:pPr algn="just">
              <a:lnSpc>
                <a:spcPct val="107000"/>
              </a:lnSpc>
            </a:pPr>
            <a:r>
              <a:rPr lang="cs-CZ" dirty="0"/>
              <a:t>ŘEŠENÍ: Prvním krokem je rozhodnutí, zda je ve hře povinnost oznámit nebo překazit trestný čin. S ohledem na to, že je pravděpodobné, že pacient bude své jednání opakovat, je na místě uvažovat o povinnosti překazit trestný čin.</a:t>
            </a:r>
          </a:p>
          <a:p>
            <a:pPr algn="just">
              <a:lnSpc>
                <a:spcPct val="107000"/>
              </a:lnSpc>
            </a:pPr>
            <a:r>
              <a:rPr lang="cs-CZ" dirty="0"/>
              <a:t>Druhým krokem je podřadit čin popsaný pacientem pod některý trestný čin obsažený v trestním zákoníku. Na čin popsaný pacientem se dá nahlížet jako na trestný čin znásilnění, pokud byl pacient příčetný.</a:t>
            </a:r>
          </a:p>
          <a:p>
            <a:pPr algn="just">
              <a:lnSpc>
                <a:spcPct val="107000"/>
              </a:lnSpc>
            </a:pPr>
            <a:r>
              <a:rPr lang="cs-CZ" dirty="0"/>
              <a:t>Třetím krokem je ověřit, zda na trestný čin, pod který si psycholog jednání podřadil, dopadá povinnost překazit ho. Povinnost překazit trestný čin dopadá na trestný čin znásilnění. </a:t>
            </a:r>
            <a:r>
              <a:rPr lang="cs-CZ" b="1" dirty="0"/>
              <a:t>Psycholog má povinnost trestný čin překazit.</a:t>
            </a:r>
          </a:p>
        </p:txBody>
      </p:sp>
    </p:spTree>
    <p:extLst>
      <p:ext uri="{BB962C8B-B14F-4D97-AF65-F5344CB8AC3E}">
        <p14:creationId xmlns:p14="http://schemas.microsoft.com/office/powerpoint/2010/main" val="10240793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Mlčenlivost psychologa ve zdravotnictví</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6050439"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s-CZ" dirty="0"/>
              <a:t>Oznamovací povinnost terapeuta byla v USA řešena v případu </a:t>
            </a:r>
            <a:r>
              <a:rPr lang="cs-CZ" b="1" dirty="0" err="1"/>
              <a:t>Tarasoff</a:t>
            </a:r>
            <a:r>
              <a:rPr lang="cs-CZ" b="1" dirty="0"/>
              <a:t> </a:t>
            </a:r>
            <a:r>
              <a:rPr lang="cs-CZ" b="1" dirty="0" err="1"/>
              <a:t>vs</a:t>
            </a:r>
            <a:r>
              <a:rPr lang="cs-CZ" b="1" dirty="0"/>
              <a:t> </a:t>
            </a:r>
            <a:r>
              <a:rPr lang="cs-CZ" b="1" dirty="0" err="1"/>
              <a:t>Regents</a:t>
            </a:r>
            <a:r>
              <a:rPr lang="cs-CZ" b="1" dirty="0"/>
              <a:t> </a:t>
            </a:r>
            <a:r>
              <a:rPr lang="cs-CZ" b="1" dirty="0" err="1"/>
              <a:t>of</a:t>
            </a:r>
            <a:r>
              <a:rPr lang="cs-CZ" b="1" dirty="0"/>
              <a:t> </a:t>
            </a:r>
            <a:r>
              <a:rPr lang="cs-CZ" b="1" dirty="0" err="1"/>
              <a:t>the</a:t>
            </a:r>
            <a:r>
              <a:rPr lang="cs-CZ" b="1" dirty="0"/>
              <a:t> University </a:t>
            </a:r>
            <a:r>
              <a:rPr lang="cs-CZ" b="1" dirty="0" err="1"/>
              <a:t>of</a:t>
            </a:r>
            <a:r>
              <a:rPr lang="cs-CZ" b="1" dirty="0"/>
              <a:t> </a:t>
            </a:r>
            <a:r>
              <a:rPr lang="cs-CZ" b="1" dirty="0" err="1"/>
              <a:t>California</a:t>
            </a:r>
            <a:r>
              <a:rPr lang="cs-CZ" dirty="0"/>
              <a:t>, v němž se řešila odpovědnost terapeuta, který neoznámil, že jeho klient plánuje vraždu/zabití.</a:t>
            </a:r>
          </a:p>
          <a:p>
            <a:r>
              <a:rPr lang="cs-CZ" dirty="0"/>
              <a:t>V českém prostředí by terapeut byl pravděpodobně trestně odpovědný za nepřekažení trestného činu. Jak se na to koukají v USA najdete shrnuté např. ve videu zde:</a:t>
            </a:r>
            <a:br>
              <a:rPr lang="cs-CZ" dirty="0"/>
            </a:br>
            <a:r>
              <a:rPr lang="cs-CZ" dirty="0">
                <a:hlinkClick r:id="rId2"/>
              </a:rPr>
              <a:t>https://www.youtube.com/</a:t>
            </a:r>
            <a:r>
              <a:rPr lang="cs-CZ" dirty="0" err="1">
                <a:hlinkClick r:id="rId3">
                  <a:extLst>
                    <a:ext uri="{A12FA001-AC4F-418D-AE19-62706E023703}">
                      <ahyp:hlinkClr xmlns:ahyp="http://schemas.microsoft.com/office/drawing/2018/hyperlinkcolor" val="tx"/>
                    </a:ext>
                  </a:extLst>
                </a:hlinkClick>
              </a:rPr>
              <a:t>watch?v</a:t>
            </a:r>
            <a:r>
              <a:rPr lang="cs-CZ" dirty="0">
                <a:hlinkClick r:id="rId3">
                  <a:extLst>
                    <a:ext uri="{A12FA001-AC4F-418D-AE19-62706E023703}">
                      <ahyp:hlinkClr xmlns:ahyp="http://schemas.microsoft.com/office/drawing/2018/hyperlinkcolor" val="tx"/>
                    </a:ext>
                  </a:extLst>
                </a:hlinkClick>
              </a:rPr>
              <a:t>=crtpAozyWu4</a:t>
            </a:r>
            <a:r>
              <a:rPr lang="cs-CZ" dirty="0"/>
              <a:t>.</a:t>
            </a:r>
          </a:p>
        </p:txBody>
      </p:sp>
      <p:pic>
        <p:nvPicPr>
          <p:cNvPr id="6" name="Obrázek 5">
            <a:hlinkClick r:id="rId3"/>
          </p:cNvPr>
          <p:cNvPicPr>
            <a:picLocks noChangeAspect="1"/>
          </p:cNvPicPr>
          <p:nvPr/>
        </p:nvPicPr>
        <p:blipFill>
          <a:blip r:embed="rId4"/>
          <a:stretch>
            <a:fillRect/>
          </a:stretch>
        </p:blipFill>
        <p:spPr>
          <a:xfrm>
            <a:off x="6880188" y="1780674"/>
            <a:ext cx="5117257" cy="3975145"/>
          </a:xfrm>
          <a:prstGeom prst="rect">
            <a:avLst/>
          </a:prstGeom>
        </p:spPr>
      </p:pic>
    </p:spTree>
    <p:extLst>
      <p:ext uri="{BB962C8B-B14F-4D97-AF65-F5344CB8AC3E}">
        <p14:creationId xmlns:p14="http://schemas.microsoft.com/office/powerpoint/2010/main" val="2169722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Předávání informací o nezletilém</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cs-CZ" dirty="0"/>
              <a:t>PŘÍKLAD: Pracujete jako soukromý klinický psycholog. Do Vaší ordinace po předchozím objednání dorazí nový pacient, z jeho kartičky pojištěnce, zjistíte, že mu ještě nebylo 18 let, je mu 17 let. Klient Vám sdělí, že nechce, aby jste kontaktovali jeho rodiče. V terapii chce klient řešit svůj strach z toho, že rodiče nepřijmou jeho </a:t>
            </a:r>
            <a:r>
              <a:rPr lang="cs-CZ" dirty="0" err="1"/>
              <a:t>coming</a:t>
            </a:r>
            <a:r>
              <a:rPr lang="cs-CZ" dirty="0"/>
              <a:t> </a:t>
            </a:r>
            <a:r>
              <a:rPr lang="cs-CZ" dirty="0" err="1"/>
              <a:t>out</a:t>
            </a:r>
            <a:r>
              <a:rPr lang="cs-CZ" dirty="0"/>
              <a:t>.</a:t>
            </a:r>
          </a:p>
          <a:p>
            <a:pPr algn="just">
              <a:buFont typeface="Wingdings" panose="05000000000000000000" pitchFamily="2" charset="2"/>
              <a:buChar char="§"/>
            </a:pPr>
            <a:r>
              <a:rPr lang="cs-CZ" b="1" dirty="0"/>
              <a:t> Přijmete klienta do péče bez souhlasu rodičů?</a:t>
            </a:r>
          </a:p>
          <a:p>
            <a:pPr algn="just">
              <a:buFont typeface="Wingdings" panose="05000000000000000000" pitchFamily="2" charset="2"/>
              <a:buChar char="§"/>
            </a:pPr>
            <a:r>
              <a:rPr lang="cs-CZ" b="1" dirty="0"/>
              <a:t> Budete rodiče o přijetí informovat, nebo klientovi slíbíte, že nic oznamovat nebudete?  </a:t>
            </a:r>
          </a:p>
          <a:p>
            <a:pPr algn="just">
              <a:buFont typeface="Wingdings" panose="05000000000000000000" pitchFamily="2" charset="2"/>
              <a:buChar char="§"/>
            </a:pPr>
            <a:r>
              <a:rPr lang="cs-CZ" b="1" dirty="0"/>
              <a:t> Sdělíte rodičům klienta, že ho/ji máte v péči (našli Vaši vizitku v jeho/jejích věcech, mají strach, protože se chová jinak)</a:t>
            </a:r>
          </a:p>
          <a:p>
            <a:pPr algn="just">
              <a:buFont typeface="Wingdings" panose="05000000000000000000" pitchFamily="2" charset="2"/>
              <a:buChar char="§"/>
            </a:pPr>
            <a:r>
              <a:rPr lang="cs-CZ" b="1" dirty="0"/>
              <a:t> Ukončíte péči o klienta, když Vám rodiče řeknou, že si nepřejí, aby za Vámi docházel?</a:t>
            </a:r>
          </a:p>
        </p:txBody>
      </p:sp>
    </p:spTree>
    <p:extLst>
      <p:ext uri="{BB962C8B-B14F-4D97-AF65-F5344CB8AC3E}">
        <p14:creationId xmlns:p14="http://schemas.microsoft.com/office/powerpoint/2010/main" val="38749121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Předávání informací o nezletilém</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cs-CZ" sz="2000" b="1" dirty="0"/>
              <a:t>ŘEŠENÍ – PŘIJMOUT </a:t>
            </a:r>
            <a:r>
              <a:rPr lang="cs-CZ" sz="2000" dirty="0"/>
              <a:t>§ 892 odst. 1) </a:t>
            </a:r>
            <a:r>
              <a:rPr lang="cs-CZ" sz="2000" i="1" dirty="0"/>
              <a:t>„Rodiče mají povinnost a právo zastupovat dítě při právních jednáních, ke kterým není právně způsobilé“</a:t>
            </a:r>
          </a:p>
          <a:p>
            <a:r>
              <a:rPr lang="cs-CZ" sz="2000" dirty="0"/>
              <a:t>§ 31 NOZ </a:t>
            </a:r>
            <a:r>
              <a:rPr lang="cs-CZ" sz="2000" i="1" dirty="0"/>
              <a:t>„Má se za to, že každý nezletilý, který nenabyl plné svéprávnosti, je způsobilý k právním jednáním co do povahy přiměřeným rozumové a volní vyspělosti nezletilých jeho věku.“</a:t>
            </a:r>
          </a:p>
          <a:p>
            <a:r>
              <a:rPr lang="cs-CZ" sz="2000" dirty="0"/>
              <a:t>§ 95 NOZ </a:t>
            </a:r>
            <a:r>
              <a:rPr lang="cs-CZ" sz="2000" i="1" dirty="0"/>
              <a:t>„Nezletilý, který není plně svéprávný, může v obvyklých záležitostech udělit souhlas k zákroku na svém těle také sám, je-li to přiměřené rozumové a volní vyspělosti nezletilých jeho věku a jedná-li se o zákrok nezanechávající trvalé nebo závažné následky.“</a:t>
            </a:r>
          </a:p>
          <a:p>
            <a:r>
              <a:rPr lang="cs-CZ" sz="2000" dirty="0"/>
              <a:t>Mimo zdravotní služby, je to jednoduší – bude to závazkový v oblasti péče o zdraví § 2636 OZ nebo nepojmenovaný závazkový vztah, a bude záležet na posouzení rozumové a volní vyspělosti nezletilého jednat samostatně.</a:t>
            </a:r>
          </a:p>
          <a:p>
            <a:r>
              <a:rPr lang="cs-CZ" sz="2000" b="1" dirty="0"/>
              <a:t>Není potřeba čekat do 18, ale individuálně posoudit, zda je nezletilý dostatečně vyspělý k udělení souhlasu.</a:t>
            </a:r>
          </a:p>
        </p:txBody>
      </p:sp>
    </p:spTree>
    <p:extLst>
      <p:ext uri="{BB962C8B-B14F-4D97-AF65-F5344CB8AC3E}">
        <p14:creationId xmlns:p14="http://schemas.microsoft.com/office/powerpoint/2010/main" val="3176220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Předávání informací o nezletilém</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s-CZ" sz="2800" b="1" dirty="0"/>
              <a:t>ŘEŠENÍ – INFORMOVAT </a:t>
            </a:r>
            <a:r>
              <a:rPr lang="cs-CZ" sz="2800" dirty="0">
                <a:solidFill>
                  <a:srgbClr val="000000"/>
                </a:solidFill>
                <a:latin typeface="Arial" panose="020B0604020202020204" pitchFamily="34" charset="0"/>
              </a:rPr>
              <a:t>§ 35 odst. 1 zákona o zdravotních službách </a:t>
            </a:r>
            <a:r>
              <a:rPr lang="cs-CZ" sz="2800" i="1" dirty="0">
                <a:solidFill>
                  <a:srgbClr val="000000"/>
                </a:solidFill>
                <a:latin typeface="Arial" panose="020B0604020202020204" pitchFamily="34" charset="0"/>
              </a:rPr>
              <a:t>„Jde-li o nezletilého pacienta nebo pacienta s omezenou svéprávností, právo na informace o zdravotním stavu a právo klást otázky náleží zákonnému zástupci nebo opatrovníkovi pacienta a pacientovi, je-li k takovému úkonu přiměřeně rozumově a volně vyspělý.“</a:t>
            </a:r>
            <a:endParaRPr lang="cs-CZ" sz="2800" i="1" dirty="0"/>
          </a:p>
          <a:p>
            <a:r>
              <a:rPr lang="cs-CZ" sz="2800" b="1" dirty="0"/>
              <a:t>Mám za to, že není nutné informovat rodiče pacienta schopného udělit souhlas samostatně o pacienta do péče.</a:t>
            </a:r>
          </a:p>
        </p:txBody>
      </p:sp>
    </p:spTree>
    <p:extLst>
      <p:ext uri="{BB962C8B-B14F-4D97-AF65-F5344CB8AC3E}">
        <p14:creationId xmlns:p14="http://schemas.microsoft.com/office/powerpoint/2010/main" val="1166916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Předávání informací o nezletilém</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11119746"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s-CZ" sz="2000" b="1" dirty="0"/>
              <a:t>ŘEŠENÍ – INFORMOVAT </a:t>
            </a:r>
            <a:r>
              <a:rPr lang="cs-CZ" sz="2000" dirty="0">
                <a:solidFill>
                  <a:srgbClr val="000000"/>
                </a:solidFill>
                <a:latin typeface="Arial" panose="020B0604020202020204" pitchFamily="34" charset="0"/>
              </a:rPr>
              <a:t>Rodičovská odpovědnost zahrnuje povinnosti a práva rodičů, která spočívají v péči o dítě, zahrnující zejména péči o jeho zdraví, jeho tělesný, citový, rozumový a mravní vývoj, v ochraně dítěte. (§ 858 občanského zákoníku)</a:t>
            </a:r>
          </a:p>
          <a:p>
            <a:r>
              <a:rPr lang="cs-CZ" sz="2000" dirty="0">
                <a:solidFill>
                  <a:srgbClr val="000000"/>
                </a:solidFill>
                <a:latin typeface="Arial" panose="020B0604020202020204" pitchFamily="34" charset="0"/>
              </a:rPr>
              <a:t>Jde-li o nezletilého pacienta nebo pacienta s omezenou svéprávností, právo na informace o zdravotním stavu a právo klást otázky náleží zákonnému zástupci nebo opatrovníkovi pacienta a pacientovi, je-li k takovému úkonu přiměřeně rozumově a volně vyspělý. (§ 35 odst. 5 zákona o zdravotních službách)</a:t>
            </a:r>
          </a:p>
          <a:p>
            <a:r>
              <a:rPr lang="cs-CZ" sz="2000" dirty="0">
                <a:solidFill>
                  <a:srgbClr val="000000"/>
                </a:solidFill>
                <a:latin typeface="Arial" panose="020B0604020202020204" pitchFamily="34" charset="0"/>
              </a:rPr>
              <a:t>Do zdravotnické dokumentace vedené o pacientovi mohou v přítomnosti zaměstnance pověřeného poskytovatelem nahlížet, pořizovat si její výpisy nebo kopie pacient, zákonný zástupce nebo opatrovník pacienta (§ 65 odst. 1 písm. a) zákona o zdravotních službách)</a:t>
            </a:r>
          </a:p>
          <a:p>
            <a:r>
              <a:rPr lang="cs-CZ" sz="2000" b="1" dirty="0">
                <a:solidFill>
                  <a:srgbClr val="000000"/>
                </a:solidFill>
                <a:latin typeface="Arial" panose="020B0604020202020204" pitchFamily="34" charset="0"/>
              </a:rPr>
              <a:t>Pokud se rodiče aktivně zajímají, mám za to, že jim mají být sděleny informace o jejich dítěti, i v případě, že dítě je způsobilé dát souhlas s poskytováním zdravotních služeb samostatně.</a:t>
            </a:r>
          </a:p>
        </p:txBody>
      </p:sp>
    </p:spTree>
    <p:extLst>
      <p:ext uri="{BB962C8B-B14F-4D97-AF65-F5344CB8AC3E}">
        <p14:creationId xmlns:p14="http://schemas.microsoft.com/office/powerpoint/2010/main" val="22152634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r>
              <a:rPr lang="cs-CZ" b="0" dirty="0"/>
              <a:t>Další případy prolomení mlčenlivosti</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1780674"/>
            <a:ext cx="7494229" cy="429928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s-CZ" sz="2800" b="1" cap="all" dirty="0"/>
              <a:t>Prolomení mlčenlivosti psychologa zákonem o zdravotních službách</a:t>
            </a:r>
          </a:p>
          <a:p>
            <a:r>
              <a:rPr lang="cs-CZ" sz="2800" b="1" cap="all" dirty="0"/>
              <a:t>Prolomení mlčenlivosti psychologa zákonem o sociálně právní ochraně dětí</a:t>
            </a:r>
            <a:r>
              <a:rPr lang="cs-CZ" dirty="0"/>
              <a:t> </a:t>
            </a:r>
          </a:p>
          <a:p>
            <a:r>
              <a:rPr lang="cs-CZ" sz="2800" b="1" cap="all" dirty="0"/>
              <a:t>Prolomení mlčenlivosti psychologa dalšími předpisy</a:t>
            </a:r>
          </a:p>
          <a:p>
            <a:pPr marL="342900" indent="-342900">
              <a:buFont typeface="Arial" panose="020B0604020202020204" pitchFamily="34" charset="0"/>
              <a:buChar char="•"/>
            </a:pPr>
            <a:r>
              <a:rPr lang="cs-CZ" sz="2800" dirty="0"/>
              <a:t>Zákon o zbraních a střelivu</a:t>
            </a:r>
          </a:p>
          <a:p>
            <a:pPr marL="342900" indent="-342900">
              <a:buFont typeface="Arial" panose="020B0604020202020204" pitchFamily="34" charset="0"/>
              <a:buChar char="•"/>
            </a:pPr>
            <a:r>
              <a:rPr lang="cs-CZ" sz="2800" dirty="0"/>
              <a:t>Zákon o provozu na pozemních komunikacích</a:t>
            </a:r>
          </a:p>
          <a:p>
            <a:r>
              <a:rPr lang="cs-CZ" b="1" cap="all" dirty="0"/>
              <a:t>…</a:t>
            </a:r>
          </a:p>
          <a:p>
            <a:endParaRPr lang="cs-CZ" sz="2000" b="1" dirty="0">
              <a:solidFill>
                <a:srgbClr val="000000"/>
              </a:solidFill>
              <a:latin typeface="Arial" panose="020B0604020202020204" pitchFamily="34" charset="0"/>
            </a:endParaRPr>
          </a:p>
        </p:txBody>
      </p:sp>
      <p:pic>
        <p:nvPicPr>
          <p:cNvPr id="1028" name="Picture 4" descr="59,400+ Silence Icon Stock Illustrations, Royalty-Free ..."/>
          <p:cNvPicPr>
            <a:picLocks noChangeAspect="1" noChangeArrowheads="1"/>
          </p:cNvPicPr>
          <p:nvPr/>
        </p:nvPicPr>
        <p:blipFill rotWithShape="1">
          <a:blip r:embed="rId2">
            <a:extLst>
              <a:ext uri="{28A0092B-C50C-407E-A947-70E740481C1C}">
                <a14:useLocalDpi xmlns:a14="http://schemas.microsoft.com/office/drawing/2010/main" val="0"/>
              </a:ext>
            </a:extLst>
          </a:blip>
          <a:srcRect l="12058" t="-540" r="-1478" b="4815"/>
          <a:stretch/>
        </p:blipFill>
        <p:spPr bwMode="auto">
          <a:xfrm>
            <a:off x="7868842" y="1612233"/>
            <a:ext cx="4677444"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48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1524001" y="2"/>
            <a:ext cx="6344841" cy="1385155"/>
          </a:xfrm>
        </p:spPr>
        <p:txBody>
          <a:bodyPr/>
          <a:lstStyle/>
          <a:p>
            <a:pPr algn="just">
              <a:lnSpc>
                <a:spcPct val="107000"/>
              </a:lnSpc>
            </a:pPr>
            <a:r>
              <a:rPr lang="cs-CZ" sz="3200" b="0" dirty="0"/>
              <a:t>Shrnutí k mlčenlivosti</a:t>
            </a:r>
          </a:p>
        </p:txBody>
      </p:sp>
      <p:sp>
        <p:nvSpPr>
          <p:cNvPr id="5" name="Zástupný obsah 2">
            <a:extLst>
              <a:ext uri="{FF2B5EF4-FFF2-40B4-BE49-F238E27FC236}">
                <a16:creationId xmlns:a16="http://schemas.microsoft.com/office/drawing/2014/main" id="{116CDF85-A07C-37E6-5E7D-4481B533EFFF}"/>
              </a:ext>
            </a:extLst>
          </p:cNvPr>
          <p:cNvSpPr txBox="1">
            <a:spLocks/>
          </p:cNvSpPr>
          <p:nvPr/>
        </p:nvSpPr>
        <p:spPr>
          <a:xfrm>
            <a:off x="550887" y="2093494"/>
            <a:ext cx="11119746" cy="398646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8276"/>
              </a:buClr>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8276"/>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gn="just">
              <a:lnSpc>
                <a:spcPct val="107000"/>
              </a:lnSpc>
              <a:buAutoNum type="arabicPeriod"/>
            </a:pPr>
            <a:r>
              <a:rPr lang="cs-CZ" dirty="0"/>
              <a:t>Znát právní úpravu, která na Vás dopadá. </a:t>
            </a:r>
          </a:p>
          <a:p>
            <a:pPr marL="342900" indent="-342900" algn="just">
              <a:lnSpc>
                <a:spcPct val="107000"/>
              </a:lnSpc>
              <a:buAutoNum type="arabicPeriod"/>
            </a:pPr>
            <a:r>
              <a:rPr lang="cs-CZ" dirty="0"/>
              <a:t>Pečlivě vést dokumentaci, aby bylo zřejmé, že postupujete v souladu s touto úpravou.</a:t>
            </a:r>
          </a:p>
          <a:p>
            <a:pPr marL="342900" indent="-342900" algn="just">
              <a:lnSpc>
                <a:spcPct val="107000"/>
              </a:lnSpc>
              <a:buAutoNum type="arabicPeriod"/>
            </a:pPr>
            <a:r>
              <a:rPr lang="cs-CZ" dirty="0"/>
              <a:t>Nejasné případy konzultovat v rámci supervize.</a:t>
            </a:r>
          </a:p>
          <a:p>
            <a:pPr marL="342900" indent="-342900" algn="just">
              <a:lnSpc>
                <a:spcPct val="107000"/>
              </a:lnSpc>
              <a:buAutoNum type="arabicPeriod"/>
            </a:pPr>
            <a:r>
              <a:rPr lang="cs-CZ" dirty="0"/>
              <a:t>Na počátku terapie poučit pacienta o tom, jaké informace a komu budete nuceni oznámit a kdo může mít přístup do pacientovy zdravotnické dokumentace.</a:t>
            </a:r>
          </a:p>
          <a:p>
            <a:pPr algn="just">
              <a:lnSpc>
                <a:spcPct val="107000"/>
              </a:lnSpc>
            </a:pPr>
            <a:r>
              <a:rPr lang="cs-CZ" dirty="0"/>
              <a:t>Poučení uvedené v bodě 4 považuji za vhodné vypracovat písemně, a to z důvodu množství situací, kdy je mlčenlivost prolomena, a předat ho pacientovi, aby měl prostor se s ním seznámit.</a:t>
            </a:r>
            <a:endParaRPr lang="cs-CZ" sz="3200" b="1" dirty="0">
              <a:latin typeface="Times New Roman" panose="02020603050405020304" pitchFamily="18" charset="0"/>
            </a:endParaRPr>
          </a:p>
        </p:txBody>
      </p:sp>
    </p:spTree>
    <p:extLst>
      <p:ext uri="{BB962C8B-B14F-4D97-AF65-F5344CB8AC3E}">
        <p14:creationId xmlns:p14="http://schemas.microsoft.com/office/powerpoint/2010/main" val="13306433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obrázku 5">
            <a:extLst>
              <a:ext uri="{FF2B5EF4-FFF2-40B4-BE49-F238E27FC236}">
                <a16:creationId xmlns:a16="http://schemas.microsoft.com/office/drawing/2014/main" id="{FBB46432-56FC-4271-BB33-B0B883732F0B}"/>
              </a:ext>
            </a:extLst>
          </p:cNvPr>
          <p:cNvPicPr>
            <a:picLocks noGrp="1" noChangeAspect="1"/>
          </p:cNvPicPr>
          <p:nvPr>
            <p:ph type="pic" sz="quarter" idx="16"/>
          </p:nvPr>
        </p:nvPicPr>
        <p:blipFill rotWithShape="1">
          <a:blip r:embed="rId2" cstate="hq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t="12494" b="12494"/>
          <a:stretch/>
        </p:blipFill>
        <p:spPr/>
      </p:pic>
      <p:sp>
        <p:nvSpPr>
          <p:cNvPr id="3" name="Nadpis 2">
            <a:extLst>
              <a:ext uri="{FF2B5EF4-FFF2-40B4-BE49-F238E27FC236}">
                <a16:creationId xmlns:a16="http://schemas.microsoft.com/office/drawing/2014/main" id="{995CD26B-49F3-40E7-9302-D8392EB6D168}"/>
              </a:ext>
            </a:extLst>
          </p:cNvPr>
          <p:cNvSpPr>
            <a:spLocks noGrp="1"/>
          </p:cNvSpPr>
          <p:nvPr>
            <p:ph type="title"/>
          </p:nvPr>
        </p:nvSpPr>
        <p:spPr>
          <a:solidFill>
            <a:schemeClr val="accent1">
              <a:alpha val="64000"/>
            </a:schemeClr>
          </a:solidFill>
        </p:spPr>
        <p:txBody>
          <a:bodyPr/>
          <a:lstStyle/>
          <a:p>
            <a:pPr algn="r"/>
            <a:r>
              <a:rPr lang="cs-CZ" dirty="0"/>
              <a:t>Děkuji ZA Pozornost	</a:t>
            </a:r>
          </a:p>
        </p:txBody>
      </p:sp>
      <p:sp>
        <p:nvSpPr>
          <p:cNvPr id="4" name="Zástupný symbol pro text 3">
            <a:extLst>
              <a:ext uri="{FF2B5EF4-FFF2-40B4-BE49-F238E27FC236}">
                <a16:creationId xmlns:a16="http://schemas.microsoft.com/office/drawing/2014/main" id="{4024EEE5-0769-4CBD-BEC4-90A5AFCBF29D}"/>
              </a:ext>
            </a:extLst>
          </p:cNvPr>
          <p:cNvSpPr>
            <a:spLocks noGrp="1"/>
          </p:cNvSpPr>
          <p:nvPr>
            <p:ph type="body" sz="quarter" idx="15"/>
          </p:nvPr>
        </p:nvSpPr>
        <p:spPr/>
        <p:txBody>
          <a:bodyPr anchor="ctr"/>
          <a:lstStyle/>
          <a:p>
            <a:r>
              <a:rPr lang="cs-CZ" dirty="0"/>
              <a:t>Kancelář veřejného ochránce práv</a:t>
            </a:r>
          </a:p>
          <a:p>
            <a:r>
              <a:rPr lang="cs-CZ" dirty="0"/>
              <a:t>Matěj Stříteský</a:t>
            </a:r>
          </a:p>
          <a:p>
            <a:r>
              <a:rPr lang="cs-CZ" dirty="0"/>
              <a:t>Matej.stritesky@ochrance.cz</a:t>
            </a:r>
          </a:p>
        </p:txBody>
      </p:sp>
    </p:spTree>
    <p:extLst>
      <p:ext uri="{BB962C8B-B14F-4D97-AF65-F5344CB8AC3E}">
        <p14:creationId xmlns:p14="http://schemas.microsoft.com/office/powerpoint/2010/main" val="304327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FBB46432-56FC-4271-BB33-B0B883732F0B}"/>
              </a:ext>
            </a:extLst>
          </p:cNvPr>
          <p:cNvPicPr>
            <a:picLocks noGrp="1" noChangeAspect="1"/>
          </p:cNvPicPr>
          <p:nvPr>
            <p:ph type="pic" sz="quarter" idx="16"/>
          </p:nvPr>
        </p:nvPicPr>
        <p:blipFill rotWithShape="1">
          <a:blip r:embed="rId2" cstate="hq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1399" t="9493" r="1780" b="17779"/>
          <a:stretch/>
        </p:blipFill>
        <p:spPr>
          <a:xfrm>
            <a:off x="0" y="-16043"/>
            <a:ext cx="12216063" cy="6882063"/>
          </a:xfrm>
        </p:spPr>
      </p:pic>
      <p:sp>
        <p:nvSpPr>
          <p:cNvPr id="3" name="Nadpis 2">
            <a:extLst>
              <a:ext uri="{FF2B5EF4-FFF2-40B4-BE49-F238E27FC236}">
                <a16:creationId xmlns:a16="http://schemas.microsoft.com/office/drawing/2014/main" id="{995CD26B-49F3-40E7-9302-D8392EB6D168}"/>
              </a:ext>
            </a:extLst>
          </p:cNvPr>
          <p:cNvSpPr>
            <a:spLocks noGrp="1"/>
          </p:cNvSpPr>
          <p:nvPr>
            <p:ph type="title"/>
          </p:nvPr>
        </p:nvSpPr>
        <p:spPr>
          <a:solidFill>
            <a:schemeClr val="accent1">
              <a:alpha val="64000"/>
            </a:schemeClr>
          </a:solidFill>
        </p:spPr>
        <p:txBody>
          <a:bodyPr/>
          <a:lstStyle/>
          <a:p>
            <a:r>
              <a:rPr lang="cs-CZ" dirty="0"/>
              <a:t>Ombudsman A Lidé s Duševním onemocněním</a:t>
            </a:r>
            <a:br>
              <a:rPr lang="cs-CZ" dirty="0"/>
            </a:br>
            <a:r>
              <a:rPr lang="cs-CZ" dirty="0"/>
              <a:t>Zjištění z návštěv Psychiatrických nemocnic</a:t>
            </a:r>
          </a:p>
        </p:txBody>
      </p:sp>
      <p:sp>
        <p:nvSpPr>
          <p:cNvPr id="4" name="Zástupný symbol pro text 3">
            <a:extLst>
              <a:ext uri="{FF2B5EF4-FFF2-40B4-BE49-F238E27FC236}">
                <a16:creationId xmlns:a16="http://schemas.microsoft.com/office/drawing/2014/main" id="{4024EEE5-0769-4CBD-BEC4-90A5AFCBF29D}"/>
              </a:ext>
            </a:extLst>
          </p:cNvPr>
          <p:cNvSpPr>
            <a:spLocks noGrp="1"/>
          </p:cNvSpPr>
          <p:nvPr>
            <p:ph type="body" sz="quarter" idx="15"/>
          </p:nvPr>
        </p:nvSpPr>
        <p:spPr/>
        <p:txBody>
          <a:bodyPr anchor="ctr">
            <a:normAutofit/>
          </a:bodyPr>
          <a:lstStyle/>
          <a:p>
            <a:pPr marL="542925">
              <a:spcBef>
                <a:spcPct val="0"/>
              </a:spcBef>
            </a:pPr>
            <a:r>
              <a:rPr lang="cs-CZ" sz="3000" b="1" cap="all" dirty="0">
                <a:latin typeface="+mj-lt"/>
                <a:ea typeface="+mj-ea"/>
                <a:cs typeface="+mj-cs"/>
              </a:rPr>
              <a:t>Příklady nejednotné praxe</a:t>
            </a:r>
          </a:p>
          <a:p>
            <a:pPr marL="542925">
              <a:spcBef>
                <a:spcPct val="0"/>
              </a:spcBef>
            </a:pPr>
            <a:r>
              <a:rPr lang="cs-CZ" sz="3000" cap="all" dirty="0">
                <a:latin typeface="+mj-lt"/>
                <a:ea typeface="+mj-ea"/>
                <a:cs typeface="+mj-cs"/>
              </a:rPr>
              <a:t>I Psychiatrickou Akutní péči lze poskytovat v důstojných a bezpečných podmínkách – ne všude se to daří</a:t>
            </a:r>
          </a:p>
        </p:txBody>
      </p:sp>
    </p:spTree>
    <p:extLst>
      <p:ext uri="{BB962C8B-B14F-4D97-AF65-F5344CB8AC3E}">
        <p14:creationId xmlns:p14="http://schemas.microsoft.com/office/powerpoint/2010/main" val="29810888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366C57-29EB-6AE6-3268-FEA66B71AB7C}"/>
              </a:ext>
            </a:extLst>
          </p:cNvPr>
          <p:cNvSpPr>
            <a:spLocks noGrp="1"/>
          </p:cNvSpPr>
          <p:nvPr>
            <p:ph type="ctrTitle"/>
          </p:nvPr>
        </p:nvSpPr>
        <p:spPr/>
        <p:txBody>
          <a:bodyPr>
            <a:normAutofit fontScale="90000"/>
          </a:bodyPr>
          <a:lstStyle/>
          <a:p>
            <a:r>
              <a:rPr lang="cs-CZ" sz="5400" dirty="0">
                <a:solidFill>
                  <a:schemeClr val="tx1"/>
                </a:solidFill>
              </a:rPr>
              <a:t>Odpovědnost psychologa</a:t>
            </a:r>
            <a:endParaRPr lang="en-GB" dirty="0">
              <a:solidFill>
                <a:schemeClr val="tx1"/>
              </a:solidFill>
            </a:endParaRPr>
          </a:p>
        </p:txBody>
      </p:sp>
      <p:sp>
        <p:nvSpPr>
          <p:cNvPr id="3" name="Podnadpis 2">
            <a:extLst>
              <a:ext uri="{FF2B5EF4-FFF2-40B4-BE49-F238E27FC236}">
                <a16:creationId xmlns:a16="http://schemas.microsoft.com/office/drawing/2014/main" id="{01B331CA-3574-6479-6BC8-7613599371C7}"/>
              </a:ext>
            </a:extLst>
          </p:cNvPr>
          <p:cNvSpPr>
            <a:spLocks noGrp="1"/>
          </p:cNvSpPr>
          <p:nvPr>
            <p:ph type="subTitle" idx="1"/>
          </p:nvPr>
        </p:nvSpPr>
        <p:spPr/>
        <p:txBody>
          <a:bodyPr/>
          <a:lstStyle/>
          <a:p>
            <a:r>
              <a:rPr lang="cs-CZ" dirty="0"/>
              <a:t>Matěj Stříteský</a:t>
            </a:r>
          </a:p>
          <a:p>
            <a:r>
              <a:rPr lang="cs-CZ" dirty="0"/>
              <a:t>Matej.stritesky@seznam.cz</a:t>
            </a:r>
          </a:p>
          <a:p>
            <a:endParaRPr lang="en-GB" dirty="0"/>
          </a:p>
        </p:txBody>
      </p:sp>
    </p:spTree>
    <p:extLst>
      <p:ext uri="{BB962C8B-B14F-4D97-AF65-F5344CB8AC3E}">
        <p14:creationId xmlns:p14="http://schemas.microsoft.com/office/powerpoint/2010/main" val="722059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79406683-866A-42BC-05DB-2E8D2403B16E}"/>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27005F3A-B3C6-0FFE-14E9-CEEC2815A98E}"/>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D47F2209-4E5A-F7C6-2B65-F974D16714BB}"/>
              </a:ext>
            </a:extLst>
          </p:cNvPr>
          <p:cNvSpPr>
            <a:spLocks noGrp="1"/>
          </p:cNvSpPr>
          <p:nvPr>
            <p:ph type="title"/>
          </p:nvPr>
        </p:nvSpPr>
        <p:spPr/>
        <p:txBody>
          <a:bodyPr/>
          <a:lstStyle/>
          <a:p>
            <a:r>
              <a:rPr lang="cs-CZ" dirty="0">
                <a:solidFill>
                  <a:schemeClr val="tx1"/>
                </a:solidFill>
              </a:rPr>
              <a:t>		Odpovědnost</a:t>
            </a:r>
            <a:r>
              <a:rPr lang="cs-CZ" dirty="0"/>
              <a:t> – nejen právní pojem</a:t>
            </a:r>
            <a:endParaRPr lang="en-GB" dirty="0"/>
          </a:p>
        </p:txBody>
      </p:sp>
      <p:sp>
        <p:nvSpPr>
          <p:cNvPr id="3" name="Zástupný obsah 2">
            <a:extLst>
              <a:ext uri="{FF2B5EF4-FFF2-40B4-BE49-F238E27FC236}">
                <a16:creationId xmlns:a16="http://schemas.microsoft.com/office/drawing/2014/main" id="{116CDF85-A07C-37E6-5E7D-4481B533EFFF}"/>
              </a:ext>
            </a:extLst>
          </p:cNvPr>
          <p:cNvSpPr>
            <a:spLocks noGrp="1"/>
          </p:cNvSpPr>
          <p:nvPr>
            <p:ph idx="1"/>
          </p:nvPr>
        </p:nvSpPr>
        <p:spPr>
          <a:xfrm>
            <a:off x="1024128" y="1838325"/>
            <a:ext cx="9720073" cy="4471035"/>
          </a:xfrm>
        </p:spPr>
        <p:txBody>
          <a:bodyPr>
            <a:normAutofit/>
          </a:bodyPr>
          <a:lstStyle/>
          <a:p>
            <a:r>
              <a:rPr lang="cs-CZ" sz="2800" dirty="0"/>
              <a:t>Právní odpovědnost má s jinými typy odpovědností např. s odpovědností společenskou či morální, společné to, že na jednu stranu motivuje k dodržování povinností a na druhou stranu trestá jejich porušení.</a:t>
            </a:r>
          </a:p>
          <a:p>
            <a:endParaRPr lang="en-GB" sz="3200" dirty="0"/>
          </a:p>
        </p:txBody>
      </p:sp>
      <p:sp>
        <p:nvSpPr>
          <p:cNvPr id="7" name="Obdélník 6">
            <a:extLst>
              <a:ext uri="{FF2B5EF4-FFF2-40B4-BE49-F238E27FC236}">
                <a16:creationId xmlns:a16="http://schemas.microsoft.com/office/drawing/2014/main" id="{2E488238-CDB0-72D6-AF20-55B859AC8B09}"/>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A8FB6AA7-53CB-45E7-5D0B-4043430D5C1B}"/>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ulka 7">
            <a:extLst>
              <a:ext uri="{FF2B5EF4-FFF2-40B4-BE49-F238E27FC236}">
                <a16:creationId xmlns:a16="http://schemas.microsoft.com/office/drawing/2014/main" id="{2F466A2F-4E41-8B78-25EC-B53E1DC47248}"/>
              </a:ext>
            </a:extLst>
          </p:cNvPr>
          <p:cNvGraphicFramePr>
            <a:graphicFrameLocks noGrp="1"/>
          </p:cNvGraphicFramePr>
          <p:nvPr/>
        </p:nvGraphicFramePr>
        <p:xfrm>
          <a:off x="1186630" y="3541139"/>
          <a:ext cx="9557570" cy="3047666"/>
        </p:xfrm>
        <a:graphic>
          <a:graphicData uri="http://schemas.openxmlformats.org/drawingml/2006/table">
            <a:tbl>
              <a:tblPr firstRow="1" bandRow="1">
                <a:tableStyleId>{93296810-A885-4BE3-A3E7-6D5BEEA58F35}</a:tableStyleId>
              </a:tblPr>
              <a:tblGrid>
                <a:gridCol w="2573520">
                  <a:extLst>
                    <a:ext uri="{9D8B030D-6E8A-4147-A177-3AD203B41FA5}">
                      <a16:colId xmlns:a16="http://schemas.microsoft.com/office/drawing/2014/main" val="599679708"/>
                    </a:ext>
                  </a:extLst>
                </a:gridCol>
                <a:gridCol w="3854153">
                  <a:extLst>
                    <a:ext uri="{9D8B030D-6E8A-4147-A177-3AD203B41FA5}">
                      <a16:colId xmlns:a16="http://schemas.microsoft.com/office/drawing/2014/main" val="983507290"/>
                    </a:ext>
                  </a:extLst>
                </a:gridCol>
                <a:gridCol w="3129897">
                  <a:extLst>
                    <a:ext uri="{9D8B030D-6E8A-4147-A177-3AD203B41FA5}">
                      <a16:colId xmlns:a16="http://schemas.microsoft.com/office/drawing/2014/main" val="3823119714"/>
                    </a:ext>
                  </a:extLst>
                </a:gridCol>
              </a:tblGrid>
              <a:tr h="633037">
                <a:tc>
                  <a:txBody>
                    <a:bodyPr/>
                    <a:lstStyle/>
                    <a:p>
                      <a:pPr algn="l">
                        <a:lnSpc>
                          <a:spcPct val="107000"/>
                        </a:lnSpc>
                      </a:pPr>
                      <a:r>
                        <a:rPr lang="cs-CZ" sz="1600" dirty="0">
                          <a:solidFill>
                            <a:schemeClr val="tx1"/>
                          </a:solidFill>
                          <a:effectLst/>
                        </a:rPr>
                        <a:t>Typ odpovědnosti</a:t>
                      </a:r>
                      <a:endPar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lnSpc>
                          <a:spcPct val="107000"/>
                        </a:lnSpc>
                      </a:pPr>
                      <a:r>
                        <a:rPr lang="cs-CZ" sz="1600" dirty="0">
                          <a:solidFill>
                            <a:schemeClr val="tx1"/>
                          </a:solidFill>
                          <a:effectLst/>
                        </a:rPr>
                        <a:t>Odkud pochází pravidla, kterých se odpovědnost týká</a:t>
                      </a:r>
                      <a:endPar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lnSpc>
                          <a:spcPct val="107000"/>
                        </a:lnSpc>
                      </a:pPr>
                      <a:r>
                        <a:rPr lang="cs-CZ" sz="1600" dirty="0">
                          <a:solidFill>
                            <a:schemeClr val="tx1"/>
                          </a:solidFill>
                          <a:effectLst/>
                        </a:rPr>
                        <a:t>Následky spojené s jednáním rozporným s pravidly</a:t>
                      </a:r>
                      <a:endPar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43011371"/>
                  </a:ext>
                </a:extLst>
              </a:tr>
              <a:tr h="890796">
                <a:tc>
                  <a:txBody>
                    <a:bodyPr/>
                    <a:lstStyle/>
                    <a:p>
                      <a:pPr algn="l">
                        <a:lnSpc>
                          <a:spcPct val="107000"/>
                        </a:lnSpc>
                      </a:pPr>
                      <a:r>
                        <a:rPr lang="cs-CZ" sz="1600" b="1" kern="1200" dirty="0">
                          <a:solidFill>
                            <a:schemeClr val="dk1"/>
                          </a:solidFill>
                          <a:effectLst/>
                        </a:rPr>
                        <a:t>Společenská odpovědnost</a:t>
                      </a:r>
                    </a:p>
                    <a:p>
                      <a:pPr algn="l">
                        <a:lnSpc>
                          <a:spcPct val="107000"/>
                        </a:lnSpc>
                      </a:pPr>
                      <a:r>
                        <a:rPr lang="cs-CZ" sz="1600" kern="1200" dirty="0">
                          <a:solidFill>
                            <a:schemeClr val="dk1"/>
                          </a:solidFill>
                          <a:effectLst/>
                        </a:rPr>
                        <a:t>(+ profesní – jsem kvalitní psycholog?)</a:t>
                      </a:r>
                      <a:endParaRPr lang="cs-CZ" sz="16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lnSpc>
                          <a:spcPct val="107000"/>
                        </a:lnSpc>
                      </a:pPr>
                      <a:r>
                        <a:rPr lang="cs-CZ" sz="1600" dirty="0">
                          <a:effectLst/>
                        </a:rPr>
                        <a:t>Očekávání společnosti (druhých) spojená se společenskou funkcí, kterou vykonáváme.</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lnSpc>
                          <a:spcPct val="107000"/>
                        </a:lnSpc>
                      </a:pPr>
                      <a:r>
                        <a:rPr lang="cs-CZ" sz="1600" dirty="0">
                          <a:effectLst/>
                        </a:rPr>
                        <a:t>Odvolání z / ztráta funkce, společenská / mediální kritika.</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95490865"/>
                  </a:ext>
                </a:extLst>
              </a:tr>
              <a:tr h="633037">
                <a:tc>
                  <a:txBody>
                    <a:bodyPr/>
                    <a:lstStyle/>
                    <a:p>
                      <a:pPr algn="l">
                        <a:lnSpc>
                          <a:spcPct val="107000"/>
                        </a:lnSpc>
                      </a:pPr>
                      <a:r>
                        <a:rPr lang="cs-CZ" sz="1600" b="1" dirty="0">
                          <a:effectLst/>
                        </a:rPr>
                        <a:t>Morální odpovědnost</a:t>
                      </a:r>
                      <a:br>
                        <a:rPr lang="cs-CZ" sz="1600" dirty="0">
                          <a:effectLst/>
                        </a:rPr>
                      </a:br>
                      <a:r>
                        <a:rPr lang="cs-CZ" sz="1600" dirty="0">
                          <a:effectLst/>
                        </a:rPr>
                        <a:t>(jsem dobrý člověk?)</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lnSpc>
                          <a:spcPct val="107000"/>
                        </a:lnSpc>
                      </a:pPr>
                      <a:r>
                        <a:rPr lang="cs-CZ" sz="1600" dirty="0">
                          <a:effectLst/>
                        </a:rPr>
                        <a:t>Svědomí a </a:t>
                      </a:r>
                      <a:r>
                        <a:rPr lang="cs-CZ" sz="1600" dirty="0" err="1">
                          <a:effectLst/>
                        </a:rPr>
                        <a:t>internalizovaná</a:t>
                      </a:r>
                      <a:r>
                        <a:rPr lang="cs-CZ" sz="1600" dirty="0">
                          <a:effectLst/>
                        </a:rPr>
                        <a:t> morální pravidla.</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lnSpc>
                          <a:spcPct val="107000"/>
                        </a:lnSpc>
                      </a:pPr>
                      <a:r>
                        <a:rPr lang="cs-CZ" sz="1600" dirty="0">
                          <a:effectLst/>
                        </a:rPr>
                        <a:t>Výčitky svědomí.</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1129122"/>
                  </a:ext>
                </a:extLst>
              </a:tr>
              <a:tr h="890796">
                <a:tc>
                  <a:txBody>
                    <a:bodyPr/>
                    <a:lstStyle/>
                    <a:p>
                      <a:pPr algn="l">
                        <a:lnSpc>
                          <a:spcPct val="107000"/>
                        </a:lnSpc>
                      </a:pPr>
                      <a:r>
                        <a:rPr lang="cs-CZ" sz="1600" b="1" dirty="0">
                          <a:effectLst/>
                        </a:rPr>
                        <a:t>Právní odpovědnost</a:t>
                      </a:r>
                      <a:endParaRPr lang="cs-CZ"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lnSpc>
                          <a:spcPct val="107000"/>
                        </a:lnSpc>
                      </a:pPr>
                      <a:r>
                        <a:rPr lang="cs-CZ" sz="1600" dirty="0">
                          <a:effectLst/>
                        </a:rPr>
                        <a:t>Právní předpisy a smlouvy uzavřené v souladu s právním řádem.</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lnSpc>
                          <a:spcPct val="107000"/>
                        </a:lnSpc>
                      </a:pPr>
                      <a:r>
                        <a:rPr lang="cs-CZ" sz="1600" dirty="0">
                          <a:effectLst/>
                        </a:rPr>
                        <a:t>Povinnost kompenzovat újmu, povinnost hradit pokutu, trestní sankce (např. odnětí svobody).</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00369034"/>
                  </a:ext>
                </a:extLst>
              </a:tr>
            </a:tbl>
          </a:graphicData>
        </a:graphic>
      </p:graphicFrame>
    </p:spTree>
    <p:extLst>
      <p:ext uri="{BB962C8B-B14F-4D97-AF65-F5344CB8AC3E}">
        <p14:creationId xmlns:p14="http://schemas.microsoft.com/office/powerpoint/2010/main" val="18634478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2721F-1A76-0506-038B-F26E54AC2209}"/>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11552199-E391-5DF6-6597-318E6BFBC08F}"/>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8907B37D-100C-B05F-DC14-6D7A2331DDF5}"/>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94325C1D-EF70-C9E2-C517-1C66E9B66B27}"/>
              </a:ext>
            </a:extLst>
          </p:cNvPr>
          <p:cNvSpPr>
            <a:spLocks noGrp="1"/>
          </p:cNvSpPr>
          <p:nvPr>
            <p:ph type="title"/>
          </p:nvPr>
        </p:nvSpPr>
        <p:spPr/>
        <p:txBody>
          <a:bodyPr/>
          <a:lstStyle/>
          <a:p>
            <a:r>
              <a:rPr lang="cs-CZ" dirty="0">
                <a:solidFill>
                  <a:schemeClr val="tx1"/>
                </a:solidFill>
              </a:rPr>
              <a:t>		Druhy právní odpovědnosti</a:t>
            </a:r>
            <a:endParaRPr lang="en-GB" dirty="0">
              <a:solidFill>
                <a:schemeClr val="tx1"/>
              </a:solidFill>
            </a:endParaRPr>
          </a:p>
        </p:txBody>
      </p:sp>
      <p:sp>
        <p:nvSpPr>
          <p:cNvPr id="3" name="Zástupný obsah 2">
            <a:extLst>
              <a:ext uri="{FF2B5EF4-FFF2-40B4-BE49-F238E27FC236}">
                <a16:creationId xmlns:a16="http://schemas.microsoft.com/office/drawing/2014/main" id="{CE6B7785-4F7C-E9A9-3B8A-12EB67E17915}"/>
              </a:ext>
            </a:extLst>
          </p:cNvPr>
          <p:cNvSpPr>
            <a:spLocks noGrp="1"/>
          </p:cNvSpPr>
          <p:nvPr>
            <p:ph idx="1"/>
          </p:nvPr>
        </p:nvSpPr>
        <p:spPr>
          <a:xfrm>
            <a:off x="1024128" y="2286000"/>
            <a:ext cx="9720073" cy="1892893"/>
          </a:xfrm>
        </p:spPr>
        <p:txBody>
          <a:bodyPr>
            <a:normAutofit fontScale="92500"/>
          </a:bodyPr>
          <a:lstStyle/>
          <a:p>
            <a:r>
              <a:rPr lang="cs-CZ" sz="2400" b="1" dirty="0"/>
              <a:t>Aby právo nebylo pouhým souborem doporučení, musí být pravidla, která stanovuje vynutitelná. Ten, kdo pravidla poruší, má nést nepříznivé následky. </a:t>
            </a:r>
          </a:p>
          <a:p>
            <a:r>
              <a:rPr lang="cs-CZ" sz="2400" dirty="0"/>
              <a:t>Odpovědností v právním smyslu se rozumí povinnost strpět následky porušení jiné povinnosti. Podle oblastí práva, ve které je zakotvena porušená povinnost rozlišujeme různé typy odpovědnosti.</a:t>
            </a:r>
          </a:p>
          <a:p>
            <a:endParaRPr lang="cs-CZ" sz="2400" dirty="0"/>
          </a:p>
          <a:p>
            <a:endParaRPr lang="cs-CZ" sz="2400" dirty="0"/>
          </a:p>
          <a:p>
            <a:endParaRPr lang="cs-CZ" sz="2400" dirty="0"/>
          </a:p>
          <a:p>
            <a:endParaRPr lang="en-GB" sz="3200" dirty="0"/>
          </a:p>
        </p:txBody>
      </p:sp>
      <p:sp>
        <p:nvSpPr>
          <p:cNvPr id="7" name="Obdélník 6">
            <a:extLst>
              <a:ext uri="{FF2B5EF4-FFF2-40B4-BE49-F238E27FC236}">
                <a16:creationId xmlns:a16="http://schemas.microsoft.com/office/drawing/2014/main" id="{CCBEA279-F845-01FF-2FE7-DEF6B5575ECC}"/>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EF906C2C-29B9-0242-B882-BEAE22648BB8}"/>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Zástupný obsah 2">
            <a:extLst>
              <a:ext uri="{FF2B5EF4-FFF2-40B4-BE49-F238E27FC236}">
                <a16:creationId xmlns:a16="http://schemas.microsoft.com/office/drawing/2014/main" id="{97856419-75F3-CA26-3D72-16D4762FB58F}"/>
              </a:ext>
            </a:extLst>
          </p:cNvPr>
          <p:cNvSpPr txBox="1">
            <a:spLocks/>
          </p:cNvSpPr>
          <p:nvPr/>
        </p:nvSpPr>
        <p:spPr>
          <a:xfrm>
            <a:off x="1024127" y="4178893"/>
            <a:ext cx="9720073" cy="1892893"/>
          </a:xfrm>
          <a:prstGeom prst="rect">
            <a:avLst/>
          </a:prstGeom>
        </p:spPr>
        <p:txBody>
          <a:bodyPr vert="horz" lIns="45720" tIns="45720" rIns="45720" bIns="45720" numCol="2"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cs-CZ" sz="2400" b="1" dirty="0"/>
              <a:t>Právo veřejné</a:t>
            </a:r>
          </a:p>
          <a:p>
            <a:pPr>
              <a:buFont typeface="Wingdings" panose="05000000000000000000" pitchFamily="2" charset="2"/>
              <a:buChar char="§"/>
            </a:pPr>
            <a:r>
              <a:rPr lang="cs-CZ" sz="2400" dirty="0"/>
              <a:t> Trestně právní odpovědnost</a:t>
            </a:r>
          </a:p>
          <a:p>
            <a:pPr>
              <a:buFont typeface="Wingdings" panose="05000000000000000000" pitchFamily="2" charset="2"/>
              <a:buChar char="§"/>
            </a:pPr>
            <a:r>
              <a:rPr lang="cs-CZ" sz="2400" dirty="0"/>
              <a:t> Odpovědnost za přestupek</a:t>
            </a:r>
          </a:p>
          <a:p>
            <a:pPr>
              <a:buFont typeface="Wingdings" panose="05000000000000000000" pitchFamily="2" charset="2"/>
              <a:buChar char="§"/>
            </a:pPr>
            <a:r>
              <a:rPr lang="cs-CZ" sz="2400" dirty="0"/>
              <a:t> Disciplinární odpovědnost</a:t>
            </a:r>
          </a:p>
          <a:p>
            <a:r>
              <a:rPr lang="cs-CZ" sz="2400" b="1" dirty="0"/>
              <a:t>Právo soukromé</a:t>
            </a:r>
          </a:p>
          <a:p>
            <a:pPr>
              <a:buFont typeface="Wingdings" panose="05000000000000000000" pitchFamily="2" charset="2"/>
              <a:buChar char="§"/>
            </a:pPr>
            <a:r>
              <a:rPr lang="cs-CZ" sz="2400" dirty="0"/>
              <a:t> Odpovědnost za újmu</a:t>
            </a:r>
          </a:p>
          <a:p>
            <a:pPr>
              <a:buFont typeface="Wingdings" panose="05000000000000000000" pitchFamily="2" charset="2"/>
              <a:buChar char="§"/>
            </a:pPr>
            <a:r>
              <a:rPr lang="cs-CZ" sz="2400" dirty="0"/>
              <a:t> Pracovně právní odpovědnost</a:t>
            </a:r>
          </a:p>
          <a:p>
            <a:endParaRPr lang="en-GB" sz="3200" dirty="0"/>
          </a:p>
        </p:txBody>
      </p:sp>
    </p:spTree>
    <p:extLst>
      <p:ext uri="{BB962C8B-B14F-4D97-AF65-F5344CB8AC3E}">
        <p14:creationId xmlns:p14="http://schemas.microsoft.com/office/powerpoint/2010/main" val="23727238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79406683-866A-42BC-05DB-2E8D2403B16E}"/>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27005F3A-B3C6-0FFE-14E9-CEEC2815A98E}"/>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D47F2209-4E5A-F7C6-2B65-F974D16714BB}"/>
              </a:ext>
            </a:extLst>
          </p:cNvPr>
          <p:cNvSpPr>
            <a:spLocks noGrp="1"/>
          </p:cNvSpPr>
          <p:nvPr>
            <p:ph type="title"/>
          </p:nvPr>
        </p:nvSpPr>
        <p:spPr/>
        <p:txBody>
          <a:bodyPr/>
          <a:lstStyle/>
          <a:p>
            <a:r>
              <a:rPr lang="cs-CZ" dirty="0">
                <a:solidFill>
                  <a:schemeClr val="tx1"/>
                </a:solidFill>
              </a:rPr>
              <a:t>		Co se musí stát, aby vznikla Právní odpovědnost</a:t>
            </a:r>
            <a:endParaRPr lang="en-GB" dirty="0">
              <a:solidFill>
                <a:schemeClr val="tx1"/>
              </a:solidFill>
            </a:endParaRPr>
          </a:p>
        </p:txBody>
      </p:sp>
      <p:sp>
        <p:nvSpPr>
          <p:cNvPr id="3" name="Zástupný obsah 2">
            <a:extLst>
              <a:ext uri="{FF2B5EF4-FFF2-40B4-BE49-F238E27FC236}">
                <a16:creationId xmlns:a16="http://schemas.microsoft.com/office/drawing/2014/main" id="{116CDF85-A07C-37E6-5E7D-4481B533EFFF}"/>
              </a:ext>
            </a:extLst>
          </p:cNvPr>
          <p:cNvSpPr>
            <a:spLocks noGrp="1"/>
          </p:cNvSpPr>
          <p:nvPr>
            <p:ph idx="1"/>
          </p:nvPr>
        </p:nvSpPr>
        <p:spPr>
          <a:xfrm>
            <a:off x="1024129" y="2286000"/>
            <a:ext cx="6872186" cy="4023360"/>
          </a:xfrm>
        </p:spPr>
        <p:txBody>
          <a:bodyPr>
            <a:normAutofit fontScale="92500" lnSpcReduction="20000"/>
          </a:bodyPr>
          <a:lstStyle/>
          <a:p>
            <a:pPr marL="0" indent="0">
              <a:buNone/>
            </a:pPr>
            <a:r>
              <a:rPr lang="cs-CZ" sz="3200" b="1" dirty="0"/>
              <a:t>To, že se stane něco špatného, ještě neznamená, že za to musí někdo odpovídat</a:t>
            </a:r>
            <a:r>
              <a:rPr lang="cs-CZ" sz="3200" dirty="0"/>
              <a:t>. Tři podmínky pro vznik odpovědnosti:</a:t>
            </a:r>
          </a:p>
          <a:p>
            <a:pPr>
              <a:buFont typeface="Wingdings" panose="05000000000000000000" pitchFamily="2" charset="2"/>
              <a:buChar char="§"/>
            </a:pPr>
            <a:r>
              <a:rPr lang="cs-CZ" sz="3200" dirty="0"/>
              <a:t> protiprávní jednání.</a:t>
            </a:r>
          </a:p>
          <a:p>
            <a:pPr>
              <a:buFont typeface="Wingdings" panose="05000000000000000000" pitchFamily="2" charset="2"/>
              <a:buChar char="§"/>
            </a:pPr>
            <a:r>
              <a:rPr lang="cs-CZ" sz="3200" dirty="0"/>
              <a:t> škodlivý následek (někdy je však škodlivým následkem i ohrožení chráněného zájmu např. příprava/pokus trestného činu).</a:t>
            </a:r>
          </a:p>
          <a:p>
            <a:pPr>
              <a:buFont typeface="Wingdings" panose="05000000000000000000" pitchFamily="2" charset="2"/>
              <a:buChar char="§"/>
            </a:pPr>
            <a:r>
              <a:rPr lang="cs-CZ" sz="3200" dirty="0"/>
              <a:t> příčinná souvislost mezi protiprávním jednáním a škodlivým následkem.</a:t>
            </a:r>
          </a:p>
        </p:txBody>
      </p:sp>
      <p:sp>
        <p:nvSpPr>
          <p:cNvPr id="7" name="Obdélník 6">
            <a:extLst>
              <a:ext uri="{FF2B5EF4-FFF2-40B4-BE49-F238E27FC236}">
                <a16:creationId xmlns:a16="http://schemas.microsoft.com/office/drawing/2014/main" id="{2E488238-CDB0-72D6-AF20-55B859AC8B09}"/>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A8FB6AA7-53CB-45E7-5D0B-4043430D5C1B}"/>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cký objekt 8" descr="Odznak 3 se souvislou výplní">
            <a:extLst>
              <a:ext uri="{FF2B5EF4-FFF2-40B4-BE49-F238E27FC236}">
                <a16:creationId xmlns:a16="http://schemas.microsoft.com/office/drawing/2014/main" id="{E6AB1278-4259-3C24-7F55-1B264410E1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2475" y="2101069"/>
            <a:ext cx="3461389" cy="3461389"/>
          </a:xfrm>
          <a:prstGeom prst="rect">
            <a:avLst/>
          </a:prstGeom>
        </p:spPr>
      </p:pic>
    </p:spTree>
    <p:extLst>
      <p:ext uri="{BB962C8B-B14F-4D97-AF65-F5344CB8AC3E}">
        <p14:creationId xmlns:p14="http://schemas.microsoft.com/office/powerpoint/2010/main" val="16140120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18D46-581A-53C4-9F55-4A07E8E57F83}"/>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F48FDC1B-7844-54D3-965D-4ED434D78AC9}"/>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D50508D3-77A6-C5F8-F475-1555C2012043}"/>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531A7E19-259B-63F1-37BB-8E8D240E7B44}"/>
              </a:ext>
            </a:extLst>
          </p:cNvPr>
          <p:cNvSpPr>
            <a:spLocks noGrp="1"/>
          </p:cNvSpPr>
          <p:nvPr>
            <p:ph type="title"/>
          </p:nvPr>
        </p:nvSpPr>
        <p:spPr/>
        <p:txBody>
          <a:bodyPr/>
          <a:lstStyle/>
          <a:p>
            <a:r>
              <a:rPr lang="cs-CZ" dirty="0">
                <a:solidFill>
                  <a:schemeClr val="tx1"/>
                </a:solidFill>
              </a:rPr>
              <a:t>		Co se musí stát, aby vznikla Právní odpovědnost – </a:t>
            </a:r>
            <a:r>
              <a:rPr lang="cs-CZ" dirty="0"/>
              <a:t>zavinění</a:t>
            </a:r>
            <a:endParaRPr lang="en-GB" dirty="0"/>
          </a:p>
        </p:txBody>
      </p:sp>
      <p:sp>
        <p:nvSpPr>
          <p:cNvPr id="7" name="Obdélník 6">
            <a:extLst>
              <a:ext uri="{FF2B5EF4-FFF2-40B4-BE49-F238E27FC236}">
                <a16:creationId xmlns:a16="http://schemas.microsoft.com/office/drawing/2014/main" id="{B9E8BFE9-D8F8-753A-494A-16973C126E29}"/>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41CA60E5-A9AE-B4B4-3E4E-A269C1791537}"/>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ástupný obsah 2">
            <a:extLst>
              <a:ext uri="{FF2B5EF4-FFF2-40B4-BE49-F238E27FC236}">
                <a16:creationId xmlns:a16="http://schemas.microsoft.com/office/drawing/2014/main" id="{BE0711E3-BAE2-D1DF-9260-96BE581A20C4}"/>
              </a:ext>
            </a:extLst>
          </p:cNvPr>
          <p:cNvSpPr>
            <a:spLocks noGrp="1"/>
          </p:cNvSpPr>
          <p:nvPr>
            <p:ph idx="1"/>
          </p:nvPr>
        </p:nvSpPr>
        <p:spPr>
          <a:xfrm>
            <a:off x="1024129" y="2286000"/>
            <a:ext cx="9847614" cy="4023360"/>
          </a:xfrm>
        </p:spPr>
        <p:txBody>
          <a:bodyPr>
            <a:normAutofit/>
          </a:bodyPr>
          <a:lstStyle/>
          <a:p>
            <a:pPr marL="0" indent="0" algn="just">
              <a:buNone/>
            </a:pPr>
            <a:endParaRPr lang="cs-CZ" sz="2400" dirty="0">
              <a:solidFill>
                <a:srgbClr val="000000"/>
              </a:solidFill>
              <a:latin typeface="Arial" panose="020B0604020202020204" pitchFamily="34" charset="0"/>
            </a:endParaRPr>
          </a:p>
          <a:p>
            <a:pPr marL="0" indent="0" algn="just">
              <a:buNone/>
            </a:pPr>
            <a:r>
              <a:rPr lang="cs-CZ" sz="2400" dirty="0">
                <a:solidFill>
                  <a:srgbClr val="000000"/>
                </a:solidFill>
                <a:latin typeface="Arial" panose="020B0604020202020204" pitchFamily="34" charset="0"/>
              </a:rPr>
              <a:t>Právní odpovědnost zásadně předpokládá zaviněné porušení právní povinnosti. Zaviněním se rozumí vnitřní vztah toho, kdo povinnost porušil, k tomuto porušení a jejím následkům. (úmysl přímý a nepřímý, nedbalost vědomá a nevědomá)</a:t>
            </a:r>
          </a:p>
          <a:p>
            <a:pPr marL="0" indent="0" algn="just">
              <a:buNone/>
            </a:pPr>
            <a:r>
              <a:rPr lang="cs-CZ" sz="2400" b="1" dirty="0">
                <a:solidFill>
                  <a:srgbClr val="000000"/>
                </a:solidFill>
                <a:latin typeface="Arial" panose="020B0604020202020204" pitchFamily="34" charset="0"/>
              </a:rPr>
              <a:t>V trestním právu se trestá pouze zaviněné porušení povinnosti neohrozit důležitý společenský zájem.</a:t>
            </a:r>
          </a:p>
        </p:txBody>
      </p:sp>
    </p:spTree>
    <p:extLst>
      <p:ext uri="{BB962C8B-B14F-4D97-AF65-F5344CB8AC3E}">
        <p14:creationId xmlns:p14="http://schemas.microsoft.com/office/powerpoint/2010/main" val="9035868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7D0F0-5B35-4F33-63D0-4BDCE11136D9}"/>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B8B11427-23A7-947C-E3AC-D95C50ACEAA7}"/>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29373DBD-1A04-38F6-3FEA-14BCAFB10A72}"/>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37632B36-7B90-B7B9-2349-7ABFA73CB579}"/>
              </a:ext>
            </a:extLst>
          </p:cNvPr>
          <p:cNvSpPr>
            <a:spLocks noGrp="1"/>
          </p:cNvSpPr>
          <p:nvPr>
            <p:ph type="title"/>
          </p:nvPr>
        </p:nvSpPr>
        <p:spPr/>
        <p:txBody>
          <a:bodyPr/>
          <a:lstStyle/>
          <a:p>
            <a:r>
              <a:rPr lang="cs-CZ" dirty="0">
                <a:solidFill>
                  <a:schemeClr val="tx1"/>
                </a:solidFill>
              </a:rPr>
              <a:t>		Co se musí stát, aby vznikla Právní odpovědnost </a:t>
            </a:r>
            <a:r>
              <a:rPr lang="cs-CZ" dirty="0"/>
              <a:t>– zavinění</a:t>
            </a:r>
            <a:endParaRPr lang="en-GB" dirty="0"/>
          </a:p>
        </p:txBody>
      </p:sp>
      <p:sp>
        <p:nvSpPr>
          <p:cNvPr id="7" name="Obdélník 6">
            <a:extLst>
              <a:ext uri="{FF2B5EF4-FFF2-40B4-BE49-F238E27FC236}">
                <a16:creationId xmlns:a16="http://schemas.microsoft.com/office/drawing/2014/main" id="{7244521C-7203-5D91-DDD6-CF485EBDE2D2}"/>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BD98D114-B381-2A43-D205-9C8C37785C34}"/>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ástupný obsah 2">
            <a:extLst>
              <a:ext uri="{FF2B5EF4-FFF2-40B4-BE49-F238E27FC236}">
                <a16:creationId xmlns:a16="http://schemas.microsoft.com/office/drawing/2014/main" id="{6B051BA4-0846-200F-DE02-7445C4E1E369}"/>
              </a:ext>
            </a:extLst>
          </p:cNvPr>
          <p:cNvSpPr>
            <a:spLocks noGrp="1"/>
          </p:cNvSpPr>
          <p:nvPr>
            <p:ph idx="1"/>
          </p:nvPr>
        </p:nvSpPr>
        <p:spPr>
          <a:xfrm>
            <a:off x="1024128" y="2286000"/>
            <a:ext cx="9720073" cy="4023360"/>
          </a:xfrm>
        </p:spPr>
        <p:txBody>
          <a:bodyPr>
            <a:normAutofit/>
          </a:bodyPr>
          <a:lstStyle/>
          <a:p>
            <a:pPr marL="0" indent="0" algn="just">
              <a:buNone/>
            </a:pPr>
            <a:r>
              <a:rPr lang="cs-CZ" sz="2000" dirty="0">
                <a:solidFill>
                  <a:srgbClr val="000000"/>
                </a:solidFill>
                <a:latin typeface="Arial" panose="020B0604020202020204" pitchFamily="34" charset="0"/>
              </a:rPr>
              <a:t>Existují však i oblasti lidské činnosti, jejichž následky jsou obtížně předvídatelné a i při vší snaze u nich dochází ke vzniku škod. Pokud se někdo rozhodne takovou činnost provozovat odpovídá za škodlivé následky, které jejím provozem vznikly, leda že by prokázal, že následky vznikly nezávisle na jeho provozu.</a:t>
            </a:r>
          </a:p>
          <a:p>
            <a:pPr marL="0" indent="0" algn="just">
              <a:buNone/>
            </a:pPr>
            <a:r>
              <a:rPr lang="cs-CZ" sz="2000" b="1" dirty="0">
                <a:solidFill>
                  <a:srgbClr val="000000"/>
                </a:solidFill>
                <a:latin typeface="Arial" panose="020B0604020202020204" pitchFamily="34" charset="0"/>
              </a:rPr>
              <a:t>Např. § 2950 – Škoda způsobená informací nebo radou</a:t>
            </a:r>
          </a:p>
          <a:p>
            <a:pPr marL="0" indent="0" algn="just">
              <a:buNone/>
            </a:pPr>
            <a:r>
              <a:rPr lang="cs-CZ" sz="2000" dirty="0">
                <a:solidFill>
                  <a:srgbClr val="000000"/>
                </a:solidFill>
                <a:latin typeface="Arial" panose="020B0604020202020204" pitchFamily="34" charset="0"/>
              </a:rPr>
              <a:t>Kdo se hlásí jako příslušník určitého stavu nebo povolání k odbornému výkonu nebo jinak vystupuje jako odborník, nahradí škodu, způsobí-li ji neúplnou nebo nesprávnou informací nebo škodlivou radou danou za odměnu v záležitosti svého vědění nebo dovednosti. Jinak se hradí jen škoda, kterou někdo informací nebo radou způsobil vědomě. </a:t>
            </a:r>
          </a:p>
          <a:p>
            <a:pPr marL="0" indent="0" algn="just">
              <a:buNone/>
            </a:pPr>
            <a:r>
              <a:rPr lang="cs-CZ" sz="2000" b="1" dirty="0">
                <a:solidFill>
                  <a:srgbClr val="000000"/>
                </a:solidFill>
                <a:latin typeface="Arial" panose="020B0604020202020204" pitchFamily="34" charset="0"/>
              </a:rPr>
              <a:t>U odborníků tedy postačí i nevědomá nedbalost</a:t>
            </a:r>
            <a:endParaRPr lang="cs-CZ" sz="2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1566561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06E0E-CC89-FB85-BDB7-73A028922BC4}"/>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EAA8FE14-8A19-C722-7846-73DD29083396}"/>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DB06114E-626D-833D-708A-FA1B23A41A97}"/>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BA19D6D4-EC27-E248-0C77-189575FED293}"/>
              </a:ext>
            </a:extLst>
          </p:cNvPr>
          <p:cNvSpPr>
            <a:spLocks noGrp="1"/>
          </p:cNvSpPr>
          <p:nvPr>
            <p:ph type="title"/>
          </p:nvPr>
        </p:nvSpPr>
        <p:spPr/>
        <p:txBody>
          <a:bodyPr/>
          <a:lstStyle/>
          <a:p>
            <a:r>
              <a:rPr lang="cs-CZ" dirty="0">
                <a:solidFill>
                  <a:schemeClr val="tx1"/>
                </a:solidFill>
              </a:rPr>
              <a:t>		Kdo odpovídá – Zaměstnanec nebo zaměstnavatel?</a:t>
            </a:r>
            <a:endParaRPr lang="en-GB" dirty="0">
              <a:solidFill>
                <a:schemeClr val="tx1"/>
              </a:solidFill>
            </a:endParaRPr>
          </a:p>
        </p:txBody>
      </p:sp>
      <p:sp>
        <p:nvSpPr>
          <p:cNvPr id="7" name="Obdélník 6">
            <a:extLst>
              <a:ext uri="{FF2B5EF4-FFF2-40B4-BE49-F238E27FC236}">
                <a16:creationId xmlns:a16="http://schemas.microsoft.com/office/drawing/2014/main" id="{90C25686-2973-2D18-2620-404CCD92D9D5}"/>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F906585F-26D6-7FA5-95C7-CA8AC5F13F8F}"/>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ástupný obsah 2">
            <a:extLst>
              <a:ext uri="{FF2B5EF4-FFF2-40B4-BE49-F238E27FC236}">
                <a16:creationId xmlns:a16="http://schemas.microsoft.com/office/drawing/2014/main" id="{1327C092-ACD0-C6E2-908E-A47D41D37FBC}"/>
              </a:ext>
            </a:extLst>
          </p:cNvPr>
          <p:cNvSpPr>
            <a:spLocks noGrp="1"/>
          </p:cNvSpPr>
          <p:nvPr>
            <p:ph idx="1"/>
          </p:nvPr>
        </p:nvSpPr>
        <p:spPr>
          <a:xfrm>
            <a:off x="1024128" y="2286000"/>
            <a:ext cx="9720073" cy="4023360"/>
          </a:xfrm>
        </p:spPr>
        <p:txBody>
          <a:bodyPr>
            <a:normAutofit/>
          </a:bodyPr>
          <a:lstStyle/>
          <a:p>
            <a:pPr marL="0" indent="0" algn="just">
              <a:buNone/>
            </a:pPr>
            <a:r>
              <a:rPr lang="cs-CZ" sz="3200" dirty="0"/>
              <a:t>Z § 2914 občanského zákoníku vyplývá, že </a:t>
            </a:r>
            <a:r>
              <a:rPr lang="cs-CZ" sz="3200" b="1" dirty="0"/>
              <a:t>kdo při své činnosti použije zaměstnance nahradí škodu jím způsobenou </a:t>
            </a:r>
            <a:r>
              <a:rPr lang="cs-CZ" sz="3200" dirty="0"/>
              <a:t>stejně, jako by ji způsobil sám. Zaměstnavatel tak za svého zaměstnance odpovídá pouze v situaci, kdy jsou prostřednictvím zaměstnance plněny pracovní úkoly. Zaměstnavatel naopak nebude odpovídat za újmu způsobenou zaměstnancem v jeho soukromém životě.</a:t>
            </a:r>
          </a:p>
        </p:txBody>
      </p:sp>
    </p:spTree>
    <p:extLst>
      <p:ext uri="{BB962C8B-B14F-4D97-AF65-F5344CB8AC3E}">
        <p14:creationId xmlns:p14="http://schemas.microsoft.com/office/powerpoint/2010/main" val="1879627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F21DB-A450-D3B7-771A-507F3650EC96}"/>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8BE8DE01-4F18-4821-C456-EAA3A89F0C7E}"/>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97CFE520-51B0-9AB7-62E3-6AE0E7748035}"/>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D5721970-6BDE-595E-8627-1E27DCC24500}"/>
              </a:ext>
            </a:extLst>
          </p:cNvPr>
          <p:cNvSpPr>
            <a:spLocks noGrp="1"/>
          </p:cNvSpPr>
          <p:nvPr>
            <p:ph type="title"/>
          </p:nvPr>
        </p:nvSpPr>
        <p:spPr/>
        <p:txBody>
          <a:bodyPr/>
          <a:lstStyle/>
          <a:p>
            <a:r>
              <a:rPr lang="cs-CZ" dirty="0">
                <a:solidFill>
                  <a:schemeClr val="tx1"/>
                </a:solidFill>
              </a:rPr>
              <a:t>		Kdo odpovídá – Zaměstnanec nebo zaměstnavatel</a:t>
            </a:r>
            <a:r>
              <a:rPr lang="cs-CZ" dirty="0"/>
              <a:t>?</a:t>
            </a:r>
            <a:endParaRPr lang="en-GB" dirty="0"/>
          </a:p>
        </p:txBody>
      </p:sp>
      <p:sp>
        <p:nvSpPr>
          <p:cNvPr id="7" name="Obdélník 6">
            <a:extLst>
              <a:ext uri="{FF2B5EF4-FFF2-40B4-BE49-F238E27FC236}">
                <a16:creationId xmlns:a16="http://schemas.microsoft.com/office/drawing/2014/main" id="{34C9A31F-79DD-A40E-7843-8C62007DABD4}"/>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D31A9456-2A4B-34B8-8ED9-D9250F639BBA}"/>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ástupný obsah 2">
            <a:extLst>
              <a:ext uri="{FF2B5EF4-FFF2-40B4-BE49-F238E27FC236}">
                <a16:creationId xmlns:a16="http://schemas.microsoft.com/office/drawing/2014/main" id="{8AC224F9-D838-95A3-6C8F-4CCFE631588A}"/>
              </a:ext>
            </a:extLst>
          </p:cNvPr>
          <p:cNvSpPr>
            <a:spLocks noGrp="1"/>
          </p:cNvSpPr>
          <p:nvPr>
            <p:ph idx="1"/>
          </p:nvPr>
        </p:nvSpPr>
        <p:spPr>
          <a:xfrm>
            <a:off x="1024128" y="2286000"/>
            <a:ext cx="9720073" cy="4023360"/>
          </a:xfrm>
        </p:spPr>
        <p:txBody>
          <a:bodyPr>
            <a:normAutofit/>
          </a:bodyPr>
          <a:lstStyle/>
          <a:p>
            <a:pPr marL="0" indent="0" algn="just">
              <a:buNone/>
            </a:pPr>
            <a:r>
              <a:rPr lang="cs-CZ" sz="3200" dirty="0"/>
              <a:t>Zaměstnavatel jako poskytovatel zdravotních služeb </a:t>
            </a:r>
            <a:r>
              <a:rPr lang="cs-CZ" sz="3200" b="1" dirty="0"/>
              <a:t>nebude odpovídat za všechny činnosti zdravotníků, kterými vznikne újma pacientovi.</a:t>
            </a:r>
            <a:r>
              <a:rPr lang="cs-CZ" sz="3200" dirty="0"/>
              <a:t> Judikatura přímo z oblasti zdravotnictví však chybí. Rozhodné tedy je, zda aktivity zaměstnance směřují k zájmům zaměstnavatele nebo k plnění osobních cílů zaměstnance. Zaměstnavatel by tak měl zaměstnancům sdělit, jaké postupy od nich očekává při plnění úkolů, které mohou vést k újmě. </a:t>
            </a:r>
          </a:p>
        </p:txBody>
      </p:sp>
    </p:spTree>
    <p:extLst>
      <p:ext uri="{BB962C8B-B14F-4D97-AF65-F5344CB8AC3E}">
        <p14:creationId xmlns:p14="http://schemas.microsoft.com/office/powerpoint/2010/main" val="15102182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FA5E5-43C6-DE0A-44A0-AFF06E5705AC}"/>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1C0EB9E2-114D-473E-8123-2A59F7693C28}"/>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FBE4B218-610B-6476-F1AD-513D280ABFDC}"/>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3B82C9A8-B0E7-E99C-31BA-781BCD6851AD}"/>
              </a:ext>
            </a:extLst>
          </p:cNvPr>
          <p:cNvSpPr>
            <a:spLocks noGrp="1"/>
          </p:cNvSpPr>
          <p:nvPr>
            <p:ph type="title"/>
          </p:nvPr>
        </p:nvSpPr>
        <p:spPr/>
        <p:txBody>
          <a:bodyPr/>
          <a:lstStyle/>
          <a:p>
            <a:r>
              <a:rPr lang="cs-CZ" dirty="0">
                <a:solidFill>
                  <a:schemeClr val="tx1"/>
                </a:solidFill>
              </a:rPr>
              <a:t>		Kdo odpovídá – Zaměstnanec nebo zaměstnavatel</a:t>
            </a:r>
            <a:r>
              <a:rPr lang="cs-CZ" dirty="0"/>
              <a:t>?</a:t>
            </a:r>
            <a:endParaRPr lang="en-GB" dirty="0"/>
          </a:p>
        </p:txBody>
      </p:sp>
      <p:sp>
        <p:nvSpPr>
          <p:cNvPr id="7" name="Obdélník 6">
            <a:extLst>
              <a:ext uri="{FF2B5EF4-FFF2-40B4-BE49-F238E27FC236}">
                <a16:creationId xmlns:a16="http://schemas.microsoft.com/office/drawing/2014/main" id="{38BEB78E-3B82-97D3-065F-E6834EEA422C}"/>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5642DFFF-14BA-19BA-4B7F-67C5FFFD4ABE}"/>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ástupný obsah 2">
            <a:extLst>
              <a:ext uri="{FF2B5EF4-FFF2-40B4-BE49-F238E27FC236}">
                <a16:creationId xmlns:a16="http://schemas.microsoft.com/office/drawing/2014/main" id="{17627E11-599C-5FFB-DF2D-0471AB882A3D}"/>
              </a:ext>
            </a:extLst>
          </p:cNvPr>
          <p:cNvSpPr>
            <a:spLocks noGrp="1"/>
          </p:cNvSpPr>
          <p:nvPr>
            <p:ph idx="1"/>
          </p:nvPr>
        </p:nvSpPr>
        <p:spPr>
          <a:xfrm>
            <a:off x="1024128" y="2286000"/>
            <a:ext cx="9720073" cy="4023360"/>
          </a:xfrm>
        </p:spPr>
        <p:txBody>
          <a:bodyPr>
            <a:normAutofit/>
          </a:bodyPr>
          <a:lstStyle/>
          <a:p>
            <a:pPr marL="0" indent="0" algn="just">
              <a:buNone/>
            </a:pPr>
            <a:r>
              <a:rPr lang="cs-CZ" sz="3200" dirty="0"/>
              <a:t>Možnost zaměstnavatele domáhat se po zaměstnanci náhrady škody, kterou zaměstnavatel musel poškozenému hradit, zákoník práce v § 250 a násl.</a:t>
            </a:r>
          </a:p>
          <a:p>
            <a:pPr marL="0" indent="0" algn="just">
              <a:buNone/>
            </a:pPr>
            <a:r>
              <a:rPr lang="cs-CZ" sz="3200" b="1" dirty="0"/>
              <a:t>Zaměstnanec je povinen zaměstnavateli nahradit škodu, kterou mu způsobil zaviněným porušením povinností při plnění pracovních úkolů nebo v přímé souvislosti s ním.</a:t>
            </a:r>
          </a:p>
        </p:txBody>
      </p:sp>
    </p:spTree>
    <p:extLst>
      <p:ext uri="{BB962C8B-B14F-4D97-AF65-F5344CB8AC3E}">
        <p14:creationId xmlns:p14="http://schemas.microsoft.com/office/powerpoint/2010/main" val="28453777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E24E-D687-7DEE-0760-A46F776E2E20}"/>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49B93EF8-CAE9-B9ED-E98A-53825CC3E289}"/>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F0838012-2997-61C7-2169-8D8EDCD4D2B4}"/>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3127B5E9-46A3-D32B-7070-B9B6ED4DA06B}"/>
              </a:ext>
            </a:extLst>
          </p:cNvPr>
          <p:cNvSpPr>
            <a:spLocks noGrp="1"/>
          </p:cNvSpPr>
          <p:nvPr>
            <p:ph type="title"/>
          </p:nvPr>
        </p:nvSpPr>
        <p:spPr/>
        <p:txBody>
          <a:bodyPr/>
          <a:lstStyle/>
          <a:p>
            <a:r>
              <a:rPr lang="cs-CZ" dirty="0">
                <a:solidFill>
                  <a:schemeClr val="tx1"/>
                </a:solidFill>
              </a:rPr>
              <a:t>		Kdo odpovídá – Zaměstnanec nebo zaměstnavatel</a:t>
            </a:r>
            <a:r>
              <a:rPr lang="cs-CZ" dirty="0"/>
              <a:t>?</a:t>
            </a:r>
            <a:endParaRPr lang="en-GB" dirty="0"/>
          </a:p>
        </p:txBody>
      </p:sp>
      <p:sp>
        <p:nvSpPr>
          <p:cNvPr id="7" name="Obdélník 6">
            <a:extLst>
              <a:ext uri="{FF2B5EF4-FFF2-40B4-BE49-F238E27FC236}">
                <a16:creationId xmlns:a16="http://schemas.microsoft.com/office/drawing/2014/main" id="{89A21ACA-4F87-E7B7-F784-E080BAB28E3C}"/>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5970BA39-58BA-215A-AC6E-1ECC02019595}"/>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ástupný obsah 2">
            <a:extLst>
              <a:ext uri="{FF2B5EF4-FFF2-40B4-BE49-F238E27FC236}">
                <a16:creationId xmlns:a16="http://schemas.microsoft.com/office/drawing/2014/main" id="{8F9549DA-5760-D39C-5BDA-CBB92EE149D7}"/>
              </a:ext>
            </a:extLst>
          </p:cNvPr>
          <p:cNvSpPr>
            <a:spLocks noGrp="1"/>
          </p:cNvSpPr>
          <p:nvPr>
            <p:ph idx="1"/>
          </p:nvPr>
        </p:nvSpPr>
        <p:spPr>
          <a:xfrm>
            <a:off x="1024128" y="2286000"/>
            <a:ext cx="9720073" cy="4023360"/>
          </a:xfrm>
        </p:spPr>
        <p:txBody>
          <a:bodyPr>
            <a:normAutofit lnSpcReduction="10000"/>
          </a:bodyPr>
          <a:lstStyle/>
          <a:p>
            <a:pPr marL="0" indent="0" algn="just">
              <a:buNone/>
            </a:pPr>
            <a:r>
              <a:rPr lang="cs-CZ" sz="2800" dirty="0"/>
              <a:t>K výši náhrady škody zákon stanoví, že výše požadované náhrady škody způsobené z nedbalosti </a:t>
            </a:r>
            <a:r>
              <a:rPr lang="cs-CZ" sz="2800" b="1" dirty="0"/>
              <a:t>nesmí přesáhnout u jednotlivého zaměstnance částku rovnající se čtyřapůlnásobku jeho průměrného měsíčního výdělku před porušením povinnosti</a:t>
            </a:r>
            <a:r>
              <a:rPr lang="cs-CZ" sz="2800" dirty="0"/>
              <a:t>, kterým způsobil škodu. Toto </a:t>
            </a:r>
            <a:r>
              <a:rPr lang="cs-CZ" sz="2800" b="1" dirty="0"/>
              <a:t>omezení neplatí, byla-li škoda způsobena úmyslně, v opilosti, nebo po zneužití jiných návykových látek.</a:t>
            </a:r>
          </a:p>
          <a:p>
            <a:pPr marL="0" indent="0" algn="just">
              <a:buNone/>
            </a:pPr>
            <a:r>
              <a:rPr lang="cs-CZ" sz="2800" dirty="0"/>
              <a:t>Zaměstnavatel musí prokázat, že </a:t>
            </a:r>
            <a:r>
              <a:rPr lang="cs-CZ" sz="2800" b="1" dirty="0"/>
              <a:t>zaměstnanec jednal z nedbalosti</a:t>
            </a:r>
            <a:r>
              <a:rPr lang="cs-CZ" sz="2800" dirty="0"/>
              <a:t>, tedy že alespoň měl vědět, že má jednat jinak, než jednal.</a:t>
            </a:r>
            <a:endParaRPr lang="cs-CZ" sz="3600" dirty="0"/>
          </a:p>
        </p:txBody>
      </p:sp>
    </p:spTree>
    <p:extLst>
      <p:ext uri="{BB962C8B-B14F-4D97-AF65-F5344CB8AC3E}">
        <p14:creationId xmlns:p14="http://schemas.microsoft.com/office/powerpoint/2010/main" val="2152694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0" y="2"/>
            <a:ext cx="7868843" cy="1385155"/>
          </a:xfrm>
        </p:spPr>
        <p:txBody>
          <a:bodyPr>
            <a:normAutofit fontScale="90000"/>
          </a:bodyPr>
          <a:lstStyle/>
          <a:p>
            <a:r>
              <a:rPr lang="cs-CZ" b="0" dirty="0"/>
              <a:t>Nejednotná praxe</a:t>
            </a:r>
            <a:br>
              <a:rPr lang="cs-CZ" b="0" dirty="0"/>
            </a:br>
            <a:r>
              <a:rPr lang="cs-CZ" b="0" dirty="0"/>
              <a:t>Proč to někde vypadá takto A jinde takto?</a:t>
            </a:r>
            <a:br>
              <a:rPr lang="cs-CZ" b="0" dirty="0"/>
            </a:br>
            <a:r>
              <a:rPr lang="cs-CZ" b="0" dirty="0"/>
              <a:t>Počet lůžek na ložnici.</a:t>
            </a:r>
          </a:p>
        </p:txBody>
      </p:sp>
      <p:pic>
        <p:nvPicPr>
          <p:cNvPr id="4" name="Zástupný symbol pro obsah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6541459" y="1852861"/>
            <a:ext cx="5162218" cy="3871663"/>
          </a:xfrm>
        </p:spPr>
      </p:pic>
      <p:pic>
        <p:nvPicPr>
          <p:cNvPr id="5" name="Obrázek 4" descr="cid:8d734838-75da-44af-a276-d6fc0f8f4dd3@ochrance.cz"/>
          <p:cNvPicPr/>
          <p:nvPr/>
        </p:nvPicPr>
        <p:blipFill rotWithShape="1">
          <a:blip r:embed="rId3" r:link="rId4" cstate="print">
            <a:extLst>
              <a:ext uri="{28A0092B-C50C-407E-A947-70E740481C1C}">
                <a14:useLocalDpi xmlns:a14="http://schemas.microsoft.com/office/drawing/2010/main" val="0"/>
              </a:ext>
            </a:extLst>
          </a:blip>
          <a:srcRect r="19192"/>
          <a:stretch/>
        </p:blipFill>
        <p:spPr bwMode="auto">
          <a:xfrm rot="5400000">
            <a:off x="1445292" y="1236244"/>
            <a:ext cx="3871663" cy="51048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1176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0FDD6-35B7-B322-8499-27AAE6D881DE}"/>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EC547425-2AD9-601C-6583-F2CA30FE1207}"/>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E443B307-6265-C9EF-F993-4F0C9F360003}"/>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8B978D81-0C92-83C4-3778-7EEA21FD0C3C}"/>
              </a:ext>
            </a:extLst>
          </p:cNvPr>
          <p:cNvSpPr>
            <a:spLocks noGrp="1"/>
          </p:cNvSpPr>
          <p:nvPr>
            <p:ph type="title"/>
          </p:nvPr>
        </p:nvSpPr>
        <p:spPr/>
        <p:txBody>
          <a:bodyPr/>
          <a:lstStyle/>
          <a:p>
            <a:r>
              <a:rPr lang="cs-CZ" dirty="0">
                <a:solidFill>
                  <a:schemeClr val="tx1"/>
                </a:solidFill>
              </a:rPr>
              <a:t>		Odpovědnost - Jak se pacient může domáhat </a:t>
            </a:r>
            <a:r>
              <a:rPr lang="cs-CZ" dirty="0"/>
              <a:t>kompenzace</a:t>
            </a:r>
            <a:endParaRPr lang="en-GB" dirty="0"/>
          </a:p>
        </p:txBody>
      </p:sp>
      <p:sp>
        <p:nvSpPr>
          <p:cNvPr id="7" name="Obdélník 6">
            <a:extLst>
              <a:ext uri="{FF2B5EF4-FFF2-40B4-BE49-F238E27FC236}">
                <a16:creationId xmlns:a16="http://schemas.microsoft.com/office/drawing/2014/main" id="{49921BEC-2D72-0870-2F2B-3D9B8DC83FA6}"/>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6EAA0102-68B0-5F3E-A4AF-172FA09BB5E4}"/>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ástupný obsah 2">
            <a:extLst>
              <a:ext uri="{FF2B5EF4-FFF2-40B4-BE49-F238E27FC236}">
                <a16:creationId xmlns:a16="http://schemas.microsoft.com/office/drawing/2014/main" id="{67CA5342-5A64-80C4-954E-66283D9118DE}"/>
              </a:ext>
            </a:extLst>
          </p:cNvPr>
          <p:cNvSpPr>
            <a:spLocks noGrp="1"/>
          </p:cNvSpPr>
          <p:nvPr>
            <p:ph idx="1"/>
          </p:nvPr>
        </p:nvSpPr>
        <p:spPr>
          <a:xfrm>
            <a:off x="1024129" y="2286000"/>
            <a:ext cx="7051648" cy="4023360"/>
          </a:xfrm>
        </p:spPr>
        <p:txBody>
          <a:bodyPr>
            <a:normAutofit lnSpcReduction="10000"/>
          </a:bodyPr>
          <a:lstStyle/>
          <a:p>
            <a:pPr marL="0" indent="0" algn="just">
              <a:buNone/>
            </a:pPr>
            <a:r>
              <a:rPr lang="cs-CZ" sz="2000" b="1" dirty="0">
                <a:solidFill>
                  <a:srgbClr val="000000"/>
                </a:solidFill>
                <a:latin typeface="Arial" panose="020B0604020202020204" pitchFamily="34" charset="0"/>
              </a:rPr>
              <a:t>Pacient (nebo jiná osoba) musí být aktivní.</a:t>
            </a:r>
          </a:p>
          <a:p>
            <a:pPr marL="0" indent="0" algn="just">
              <a:buNone/>
            </a:pPr>
            <a:r>
              <a:rPr lang="cs-CZ" sz="2000" dirty="0">
                <a:solidFill>
                  <a:srgbClr val="000000"/>
                </a:solidFill>
                <a:latin typeface="Arial" panose="020B0604020202020204" pitchFamily="34" charset="0"/>
              </a:rPr>
              <a:t>- může se pokusit s poskytovatelem zdravotních služeb </a:t>
            </a:r>
            <a:r>
              <a:rPr lang="cs-CZ" sz="2000" b="1" dirty="0">
                <a:solidFill>
                  <a:srgbClr val="000000"/>
                </a:solidFill>
                <a:latin typeface="Arial" panose="020B0604020202020204" pitchFamily="34" charset="0"/>
              </a:rPr>
              <a:t>domluvit</a:t>
            </a:r>
            <a:r>
              <a:rPr lang="cs-CZ" sz="2000" dirty="0">
                <a:solidFill>
                  <a:srgbClr val="000000"/>
                </a:solidFill>
                <a:latin typeface="Arial" panose="020B0604020202020204" pitchFamily="34" charset="0"/>
              </a:rPr>
              <a:t>.</a:t>
            </a:r>
          </a:p>
          <a:p>
            <a:pPr marL="0" indent="0" algn="just">
              <a:buNone/>
            </a:pPr>
            <a:r>
              <a:rPr lang="cs-CZ" sz="2000" dirty="0">
                <a:solidFill>
                  <a:srgbClr val="000000"/>
                </a:solidFill>
                <a:latin typeface="Arial" panose="020B0604020202020204" pitchFamily="34" charset="0"/>
              </a:rPr>
              <a:t>- může podat </a:t>
            </a:r>
            <a:r>
              <a:rPr lang="cs-CZ" sz="2000" b="1" dirty="0">
                <a:solidFill>
                  <a:srgbClr val="000000"/>
                </a:solidFill>
                <a:latin typeface="Arial" panose="020B0604020202020204" pitchFamily="34" charset="0"/>
              </a:rPr>
              <a:t>stížnost </a:t>
            </a:r>
            <a:r>
              <a:rPr lang="cs-CZ" sz="2000" dirty="0">
                <a:solidFill>
                  <a:srgbClr val="000000"/>
                </a:solidFill>
                <a:latin typeface="Arial" panose="020B0604020202020204" pitchFamily="34" charset="0"/>
              </a:rPr>
              <a:t>– ta ale nepovede ke kompenzaci újmy</a:t>
            </a:r>
          </a:p>
          <a:p>
            <a:pPr marL="0" indent="0" algn="just">
              <a:buNone/>
            </a:pPr>
            <a:r>
              <a:rPr lang="cs-CZ" sz="2000" dirty="0">
                <a:solidFill>
                  <a:srgbClr val="000000"/>
                </a:solidFill>
                <a:latin typeface="Arial" panose="020B0604020202020204" pitchFamily="34" charset="0"/>
              </a:rPr>
              <a:t>- může podat </a:t>
            </a:r>
            <a:r>
              <a:rPr lang="cs-CZ" sz="2000" b="1" dirty="0">
                <a:solidFill>
                  <a:srgbClr val="000000"/>
                </a:solidFill>
                <a:latin typeface="Arial" panose="020B0604020202020204" pitchFamily="34" charset="0"/>
              </a:rPr>
              <a:t>žalobu k civilnímu soudu </a:t>
            </a:r>
            <a:r>
              <a:rPr lang="cs-CZ" sz="2000" dirty="0">
                <a:solidFill>
                  <a:srgbClr val="000000"/>
                </a:solidFill>
                <a:latin typeface="Arial" panose="020B0604020202020204" pitchFamily="34" charset="0"/>
              </a:rPr>
              <a:t>pro její úspěch bude muset prokázat že:</a:t>
            </a:r>
          </a:p>
          <a:p>
            <a:pPr marL="457200" indent="-457200" algn="just">
              <a:buAutoNum type="arabicParenR"/>
            </a:pPr>
            <a:r>
              <a:rPr lang="cs-CZ" sz="2000" dirty="0">
                <a:solidFill>
                  <a:srgbClr val="000000"/>
                </a:solidFill>
                <a:latin typeface="Arial" panose="020B0604020202020204" pitchFamily="34" charset="0"/>
              </a:rPr>
              <a:t>Psycholog porušil právní povinnost</a:t>
            </a:r>
          </a:p>
          <a:p>
            <a:pPr marL="457200" indent="-457200" algn="just">
              <a:buAutoNum type="arabicParenR"/>
            </a:pPr>
            <a:r>
              <a:rPr lang="cs-CZ" sz="2000" dirty="0">
                <a:solidFill>
                  <a:srgbClr val="000000"/>
                </a:solidFill>
                <a:latin typeface="Arial" panose="020B0604020202020204" pitchFamily="34" charset="0"/>
              </a:rPr>
              <a:t>Vznikla újma</a:t>
            </a:r>
          </a:p>
          <a:p>
            <a:pPr marL="457200" indent="-457200" algn="just">
              <a:buAutoNum type="arabicParenR"/>
            </a:pPr>
            <a:r>
              <a:rPr lang="cs-CZ" sz="2000" dirty="0">
                <a:solidFill>
                  <a:srgbClr val="000000"/>
                </a:solidFill>
                <a:latin typeface="Arial" panose="020B0604020202020204" pitchFamily="34" charset="0"/>
              </a:rPr>
              <a:t>Mezi porušením a újmou musí být souvislost</a:t>
            </a:r>
          </a:p>
          <a:p>
            <a:pPr marL="457200" indent="-457200" algn="just">
              <a:buAutoNum type="arabicParenR"/>
            </a:pPr>
            <a:r>
              <a:rPr lang="cs-CZ" sz="2000" dirty="0">
                <a:solidFill>
                  <a:srgbClr val="000000"/>
                </a:solidFill>
                <a:latin typeface="Arial" panose="020B0604020202020204" pitchFamily="34" charset="0"/>
              </a:rPr>
              <a:t>Psycholog se dopustil alespoň nevědomé nedbalosti, tedy že nevěděl, jak má postupovat, ačkoliv to vědět měl a mohl.</a:t>
            </a:r>
          </a:p>
          <a:p>
            <a:pPr marL="457200" indent="-457200" algn="just">
              <a:buAutoNum type="arabicParenR"/>
            </a:pPr>
            <a:endParaRPr lang="cs-CZ" sz="2000" dirty="0">
              <a:solidFill>
                <a:srgbClr val="000000"/>
              </a:solidFill>
              <a:latin typeface="Arial" panose="020B0604020202020204" pitchFamily="34" charset="0"/>
            </a:endParaRPr>
          </a:p>
          <a:p>
            <a:pPr marL="457200" indent="-457200" algn="just">
              <a:buAutoNum type="arabicParenR"/>
            </a:pPr>
            <a:endParaRPr lang="cs-CZ" sz="2000" dirty="0">
              <a:solidFill>
                <a:srgbClr val="000000"/>
              </a:solidFill>
              <a:latin typeface="Arial" panose="020B0604020202020204" pitchFamily="34" charset="0"/>
            </a:endParaRPr>
          </a:p>
        </p:txBody>
      </p:sp>
      <p:pic>
        <p:nvPicPr>
          <p:cNvPr id="8" name="Grafický objekt 7" descr="Posuzuje žena se souvislou výplní">
            <a:extLst>
              <a:ext uri="{FF2B5EF4-FFF2-40B4-BE49-F238E27FC236}">
                <a16:creationId xmlns:a16="http://schemas.microsoft.com/office/drawing/2014/main" id="{D5068960-C260-8BB6-951A-307A2D87F9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21390" y="2410001"/>
            <a:ext cx="3670610" cy="3670610"/>
          </a:xfrm>
          <a:prstGeom prst="rect">
            <a:avLst/>
          </a:prstGeom>
        </p:spPr>
      </p:pic>
    </p:spTree>
    <p:extLst>
      <p:ext uri="{BB962C8B-B14F-4D97-AF65-F5344CB8AC3E}">
        <p14:creationId xmlns:p14="http://schemas.microsoft.com/office/powerpoint/2010/main" val="25201787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6B262-05F7-8D4F-7CF3-160A655CC7DF}"/>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340B89AC-9D0A-2161-01E5-F2128B5EA043}"/>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8A972CBD-01F9-E016-600D-18E80D740F90}"/>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97962518-4426-C61D-7525-3F5F6F4A3108}"/>
              </a:ext>
            </a:extLst>
          </p:cNvPr>
          <p:cNvSpPr>
            <a:spLocks noGrp="1"/>
          </p:cNvSpPr>
          <p:nvPr>
            <p:ph type="title"/>
          </p:nvPr>
        </p:nvSpPr>
        <p:spPr/>
        <p:txBody>
          <a:bodyPr/>
          <a:lstStyle/>
          <a:p>
            <a:r>
              <a:rPr lang="cs-CZ" dirty="0">
                <a:solidFill>
                  <a:schemeClr val="tx1"/>
                </a:solidFill>
              </a:rPr>
              <a:t>		Příklady odpovědnosti psychologa</a:t>
            </a:r>
            <a:endParaRPr lang="en-GB" dirty="0">
              <a:solidFill>
                <a:schemeClr val="tx1"/>
              </a:solidFill>
            </a:endParaRPr>
          </a:p>
        </p:txBody>
      </p:sp>
      <p:sp>
        <p:nvSpPr>
          <p:cNvPr id="3" name="Zástupný obsah 2">
            <a:extLst>
              <a:ext uri="{FF2B5EF4-FFF2-40B4-BE49-F238E27FC236}">
                <a16:creationId xmlns:a16="http://schemas.microsoft.com/office/drawing/2014/main" id="{CFBDDF87-EFA4-39CC-ECC0-782F0B468575}"/>
              </a:ext>
            </a:extLst>
          </p:cNvPr>
          <p:cNvSpPr>
            <a:spLocks noGrp="1"/>
          </p:cNvSpPr>
          <p:nvPr>
            <p:ph idx="1"/>
          </p:nvPr>
        </p:nvSpPr>
        <p:spPr/>
        <p:txBody>
          <a:bodyPr>
            <a:normAutofit/>
          </a:bodyPr>
          <a:lstStyle/>
          <a:p>
            <a:r>
              <a:rPr lang="cs-CZ" sz="2400" b="1" cap="all" dirty="0"/>
              <a:t>Odpovědnost v případě, že pacient v časové souvislosti s propuštěním z péče vykoná sebevraždu (sebevražedný kontrakt)</a:t>
            </a:r>
          </a:p>
          <a:p>
            <a:r>
              <a:rPr lang="cs-CZ" sz="2400" dirty="0"/>
              <a:t>Pacient začne docházet k psychologovi kvůli depresivním myšlenkám a ztrátě pocitu smyslu života, kvůli ztrátě blízké osoby. Psycholog dá pacientovi podepsat dokument nazvaný </a:t>
            </a:r>
            <a:r>
              <a:rPr lang="cs-CZ" sz="2400" dirty="0" err="1"/>
              <a:t>antisuicidální</a:t>
            </a:r>
            <a:r>
              <a:rPr lang="cs-CZ" sz="2400" dirty="0"/>
              <a:t> kontrakt, v němž se pacient zaváže, že si přinejmenším po dobu docházení do terapie neublíží. Ačkoliv se psycholog snaží, tak se pacient po pátém sezení doma oběsí.</a:t>
            </a:r>
          </a:p>
          <a:p>
            <a:r>
              <a:rPr lang="cs-CZ" sz="2400" b="1" dirty="0"/>
              <a:t>Mohou se pozůstalí domoci kompenzace újmy po psychologovi.</a:t>
            </a:r>
          </a:p>
          <a:p>
            <a:r>
              <a:rPr lang="cs-CZ" sz="2400" b="1" dirty="0"/>
              <a:t>Hraje nějakou roli sebevražedný </a:t>
            </a:r>
            <a:r>
              <a:rPr lang="cs-CZ" sz="2400" b="1" dirty="0" err="1"/>
              <a:t>kontrat</a:t>
            </a:r>
            <a:r>
              <a:rPr lang="cs-CZ" sz="2400" b="1" dirty="0"/>
              <a:t>?</a:t>
            </a:r>
            <a:endParaRPr lang="cs-CZ" sz="2800" b="1" dirty="0"/>
          </a:p>
        </p:txBody>
      </p:sp>
      <p:sp>
        <p:nvSpPr>
          <p:cNvPr id="7" name="Obdélník 6">
            <a:extLst>
              <a:ext uri="{FF2B5EF4-FFF2-40B4-BE49-F238E27FC236}">
                <a16:creationId xmlns:a16="http://schemas.microsoft.com/office/drawing/2014/main" id="{2BB1AFB1-8AF5-B6B5-030C-E150B81F77CF}"/>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D29EB33B-5617-1A43-5AA9-820F97AA2EF3}"/>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85227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21815-6A0F-2359-36AB-487320864078}"/>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5F439D12-5B07-C5DB-CA34-A877C0131FAC}"/>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554A3BC6-0213-4C49-527C-6FBF41D59F62}"/>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délník 6">
            <a:extLst>
              <a:ext uri="{FF2B5EF4-FFF2-40B4-BE49-F238E27FC236}">
                <a16:creationId xmlns:a16="http://schemas.microsoft.com/office/drawing/2014/main" id="{2BA38433-3F75-30D3-5E90-AAB99012F1DA}"/>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00C22917-6414-60B9-1003-934D846F1E6F}"/>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Zástupný obsah 7" descr="Obsah obrázku text&#10;&#10;Popis byl vytvořen automaticky">
            <a:extLst>
              <a:ext uri="{FF2B5EF4-FFF2-40B4-BE49-F238E27FC236}">
                <a16:creationId xmlns:a16="http://schemas.microsoft.com/office/drawing/2014/main" id="{C617EF9A-75D6-9490-2697-ECC23B7B179F}"/>
              </a:ext>
            </a:extLst>
          </p:cNvPr>
          <p:cNvPicPr>
            <a:picLocks noGrp="1" noChangeAspect="1"/>
          </p:cNvPicPr>
          <p:nvPr>
            <p:ph idx="1"/>
          </p:nvPr>
        </p:nvPicPr>
        <p:blipFill>
          <a:blip r:embed="rId2"/>
          <a:stretch>
            <a:fillRect/>
          </a:stretch>
        </p:blipFill>
        <p:spPr>
          <a:xfrm>
            <a:off x="2263386" y="0"/>
            <a:ext cx="7498425" cy="6842193"/>
          </a:xfrm>
          <a:prstGeom prst="rect">
            <a:avLst/>
          </a:prstGeom>
        </p:spPr>
      </p:pic>
    </p:spTree>
    <p:extLst>
      <p:ext uri="{BB962C8B-B14F-4D97-AF65-F5344CB8AC3E}">
        <p14:creationId xmlns:p14="http://schemas.microsoft.com/office/powerpoint/2010/main" val="17353678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A3B83-9CD8-ECB4-721F-E8A00F0D653D}"/>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9C5EC0D6-D0A2-89AE-CF3C-B8C0731DE481}"/>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47B34061-A52F-0451-CD97-2B410101295A}"/>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E9513B25-3C09-873C-BA24-AF07F63B36FC}"/>
              </a:ext>
            </a:extLst>
          </p:cNvPr>
          <p:cNvSpPr>
            <a:spLocks noGrp="1"/>
          </p:cNvSpPr>
          <p:nvPr>
            <p:ph type="title"/>
          </p:nvPr>
        </p:nvSpPr>
        <p:spPr/>
        <p:txBody>
          <a:bodyPr/>
          <a:lstStyle/>
          <a:p>
            <a:r>
              <a:rPr lang="cs-CZ" dirty="0">
                <a:solidFill>
                  <a:schemeClr val="tx1"/>
                </a:solidFill>
              </a:rPr>
              <a:t>		Příklady odpovědnosti psychologa</a:t>
            </a:r>
            <a:endParaRPr lang="en-GB" dirty="0">
              <a:solidFill>
                <a:schemeClr val="tx1"/>
              </a:solidFill>
            </a:endParaRPr>
          </a:p>
        </p:txBody>
      </p:sp>
      <p:sp>
        <p:nvSpPr>
          <p:cNvPr id="3" name="Zástupný obsah 2">
            <a:extLst>
              <a:ext uri="{FF2B5EF4-FFF2-40B4-BE49-F238E27FC236}">
                <a16:creationId xmlns:a16="http://schemas.microsoft.com/office/drawing/2014/main" id="{50A34C8E-B5F4-B07F-F763-476EDC52ADD7}"/>
              </a:ext>
            </a:extLst>
          </p:cNvPr>
          <p:cNvSpPr>
            <a:spLocks noGrp="1"/>
          </p:cNvSpPr>
          <p:nvPr>
            <p:ph idx="1"/>
          </p:nvPr>
        </p:nvSpPr>
        <p:spPr/>
        <p:txBody>
          <a:bodyPr>
            <a:normAutofit/>
          </a:bodyPr>
          <a:lstStyle/>
          <a:p>
            <a:r>
              <a:rPr lang="cs-CZ" sz="2400" b="1" dirty="0"/>
              <a:t>Jako nástroj k limitaci právní odpovědnosti však </a:t>
            </a:r>
            <a:r>
              <a:rPr lang="cs-CZ" sz="2400" b="1" dirty="0" err="1"/>
              <a:t>antisuicidální</a:t>
            </a:r>
            <a:r>
              <a:rPr lang="cs-CZ" sz="2400" b="1" dirty="0"/>
              <a:t> kontrakt není vhodný.</a:t>
            </a:r>
          </a:p>
          <a:p>
            <a:r>
              <a:rPr lang="cs-CZ" sz="2400" dirty="0"/>
              <a:t>Úvaha, že by </a:t>
            </a:r>
            <a:r>
              <a:rPr lang="cs-CZ" sz="2400" dirty="0" err="1"/>
              <a:t>antisuicidální</a:t>
            </a:r>
            <a:r>
              <a:rPr lang="cs-CZ" sz="2400" dirty="0"/>
              <a:t> kontrakt mohl nějak limitovat právní odpovědnost psychologa je podobná úvaze, že by odpovědnost chirurga za správné provedení operace nějak limitovalo to, že pacient před operací podepíše prohlášení: „pokusím se nevykrvácet“.</a:t>
            </a:r>
          </a:p>
          <a:p>
            <a:r>
              <a:rPr lang="cs-CZ" sz="2400" dirty="0"/>
              <a:t>Kromě prostého závazku neublížit se jako vhodná součást </a:t>
            </a:r>
            <a:r>
              <a:rPr lang="cs-CZ" sz="2400" dirty="0" err="1"/>
              <a:t>antisiucidálního</a:t>
            </a:r>
            <a:r>
              <a:rPr lang="cs-CZ" sz="2400" dirty="0"/>
              <a:t> kontraktu jeví i informování pacienta o tom, kam se v krizové situaci může obrátit pro pomoc.</a:t>
            </a:r>
            <a:endParaRPr lang="cs-CZ" sz="2800" b="1" dirty="0"/>
          </a:p>
        </p:txBody>
      </p:sp>
      <p:sp>
        <p:nvSpPr>
          <p:cNvPr id="7" name="Obdélník 6">
            <a:extLst>
              <a:ext uri="{FF2B5EF4-FFF2-40B4-BE49-F238E27FC236}">
                <a16:creationId xmlns:a16="http://schemas.microsoft.com/office/drawing/2014/main" id="{5F6A9EAD-69B9-52F7-1D2E-F8F28FEEBE9D}"/>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65636A03-92CF-119E-3323-7C62EF74CEFA}"/>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64950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55522-1549-BF0F-0307-A852F269BBEC}"/>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39F4C67B-1B3E-1158-7DE1-FA11312C4ACF}"/>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C673FDBD-EE91-2141-3631-45FB7778E682}"/>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312AF5D8-8EE7-5FF7-7DF3-C24F1B68DF7D}"/>
              </a:ext>
            </a:extLst>
          </p:cNvPr>
          <p:cNvSpPr>
            <a:spLocks noGrp="1"/>
          </p:cNvSpPr>
          <p:nvPr>
            <p:ph type="title"/>
          </p:nvPr>
        </p:nvSpPr>
        <p:spPr/>
        <p:txBody>
          <a:bodyPr/>
          <a:lstStyle/>
          <a:p>
            <a:r>
              <a:rPr lang="cs-CZ" dirty="0"/>
              <a:t>Příklady odpovědnosti psychologa</a:t>
            </a:r>
            <a:endParaRPr lang="en-GB" dirty="0"/>
          </a:p>
        </p:txBody>
      </p:sp>
      <p:sp>
        <p:nvSpPr>
          <p:cNvPr id="3" name="Zástupný obsah 2">
            <a:extLst>
              <a:ext uri="{FF2B5EF4-FFF2-40B4-BE49-F238E27FC236}">
                <a16:creationId xmlns:a16="http://schemas.microsoft.com/office/drawing/2014/main" id="{7E3BE988-3080-24B4-29A1-CE8D89F635C2}"/>
              </a:ext>
            </a:extLst>
          </p:cNvPr>
          <p:cNvSpPr>
            <a:spLocks noGrp="1"/>
          </p:cNvSpPr>
          <p:nvPr>
            <p:ph idx="1"/>
          </p:nvPr>
        </p:nvSpPr>
        <p:spPr/>
        <p:txBody>
          <a:bodyPr>
            <a:normAutofit/>
          </a:bodyPr>
          <a:lstStyle/>
          <a:p>
            <a:pPr marL="0" indent="0" algn="just">
              <a:buNone/>
            </a:pPr>
            <a:r>
              <a:rPr lang="cs-CZ" sz="2400" b="1" cap="all" dirty="0"/>
              <a:t>Odpovědnost v případě, že pacient v časové souvislosti s propuštěním z péče vykoná sebevraždu (sebevražedný kontrakt)</a:t>
            </a:r>
          </a:p>
          <a:p>
            <a:pPr marL="0" indent="0" algn="just">
              <a:buNone/>
            </a:pPr>
            <a:r>
              <a:rPr lang="cs-CZ" sz="2800" b="1" dirty="0"/>
              <a:t>Soukromoprávní odpovědnost psycholog za vzniklou újmu</a:t>
            </a:r>
            <a:endParaRPr lang="cs-CZ" sz="2800" dirty="0">
              <a:solidFill>
                <a:srgbClr val="000000"/>
              </a:solidFill>
              <a:latin typeface="Arial" panose="020B0604020202020204" pitchFamily="34" charset="0"/>
            </a:endParaRPr>
          </a:p>
          <a:p>
            <a:pPr marL="457200" indent="-457200" algn="just">
              <a:buAutoNum type="arabicParenR"/>
            </a:pPr>
            <a:r>
              <a:rPr lang="cs-CZ" sz="2400" dirty="0">
                <a:solidFill>
                  <a:srgbClr val="000000"/>
                </a:solidFill>
                <a:latin typeface="Arial" panose="020B0604020202020204" pitchFamily="34" charset="0"/>
              </a:rPr>
              <a:t>Porušil psycholog právní povinnost?</a:t>
            </a:r>
          </a:p>
          <a:p>
            <a:pPr marL="457200" indent="-457200" algn="just">
              <a:buAutoNum type="arabicParenR"/>
            </a:pPr>
            <a:r>
              <a:rPr lang="cs-CZ" sz="2400" dirty="0">
                <a:solidFill>
                  <a:srgbClr val="000000"/>
                </a:solidFill>
                <a:latin typeface="Arial" panose="020B0604020202020204" pitchFamily="34" charset="0"/>
              </a:rPr>
              <a:t>vznikla újma?</a:t>
            </a:r>
          </a:p>
          <a:p>
            <a:pPr marL="457200" indent="-457200" algn="just">
              <a:buAutoNum type="arabicParenR"/>
            </a:pPr>
            <a:r>
              <a:rPr lang="cs-CZ" sz="2400" dirty="0">
                <a:solidFill>
                  <a:srgbClr val="000000"/>
                </a:solidFill>
                <a:latin typeface="Arial" panose="020B0604020202020204" pitchFamily="34" charset="0"/>
              </a:rPr>
              <a:t>Je mezi porušením a újmou příčinná souvislost?</a:t>
            </a:r>
          </a:p>
          <a:p>
            <a:pPr marL="457200" indent="-457200" algn="just">
              <a:buAutoNum type="arabicParenR"/>
            </a:pPr>
            <a:r>
              <a:rPr lang="cs-CZ" sz="2400" dirty="0">
                <a:solidFill>
                  <a:srgbClr val="000000"/>
                </a:solidFill>
                <a:latin typeface="Arial" panose="020B0604020202020204" pitchFamily="34" charset="0"/>
              </a:rPr>
              <a:t>Dopustil se psycholog alespoň nevědomé nedbalosti, tedy že nevěděl, jak má postupovat, ačkoliv to vědět měl a mohl.</a:t>
            </a:r>
          </a:p>
        </p:txBody>
      </p:sp>
      <p:sp>
        <p:nvSpPr>
          <p:cNvPr id="7" name="Obdélník 6">
            <a:extLst>
              <a:ext uri="{FF2B5EF4-FFF2-40B4-BE49-F238E27FC236}">
                <a16:creationId xmlns:a16="http://schemas.microsoft.com/office/drawing/2014/main" id="{96D369A4-CFDD-DFF9-CF2C-5D20F84EEFB1}"/>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A4AB9EBD-BFDE-A31C-85AB-BF643645AC71}"/>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80564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79406683-866A-42BC-05DB-2E8D2403B16E}"/>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27005F3A-B3C6-0FFE-14E9-CEEC2815A98E}"/>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D47F2209-4E5A-F7C6-2B65-F974D16714BB}"/>
              </a:ext>
            </a:extLst>
          </p:cNvPr>
          <p:cNvSpPr>
            <a:spLocks noGrp="1"/>
          </p:cNvSpPr>
          <p:nvPr>
            <p:ph type="title"/>
          </p:nvPr>
        </p:nvSpPr>
        <p:spPr/>
        <p:txBody>
          <a:bodyPr/>
          <a:lstStyle/>
          <a:p>
            <a:r>
              <a:rPr lang="cs-CZ" dirty="0">
                <a:solidFill>
                  <a:schemeClr val="tx1"/>
                </a:solidFill>
              </a:rPr>
              <a:t>		Příklady odpovědnosti psychologa</a:t>
            </a:r>
            <a:endParaRPr lang="en-GB" dirty="0">
              <a:solidFill>
                <a:schemeClr val="tx1"/>
              </a:solidFill>
            </a:endParaRPr>
          </a:p>
        </p:txBody>
      </p:sp>
      <p:sp>
        <p:nvSpPr>
          <p:cNvPr id="3" name="Zástupný obsah 2">
            <a:extLst>
              <a:ext uri="{FF2B5EF4-FFF2-40B4-BE49-F238E27FC236}">
                <a16:creationId xmlns:a16="http://schemas.microsoft.com/office/drawing/2014/main" id="{116CDF85-A07C-37E6-5E7D-4481B533EFFF}"/>
              </a:ext>
            </a:extLst>
          </p:cNvPr>
          <p:cNvSpPr>
            <a:spLocks noGrp="1"/>
          </p:cNvSpPr>
          <p:nvPr>
            <p:ph idx="1"/>
          </p:nvPr>
        </p:nvSpPr>
        <p:spPr>
          <a:xfrm>
            <a:off x="1024128" y="2286000"/>
            <a:ext cx="7306055" cy="4023360"/>
          </a:xfrm>
        </p:spPr>
        <p:txBody>
          <a:bodyPr>
            <a:normAutofit/>
          </a:bodyPr>
          <a:lstStyle/>
          <a:p>
            <a:r>
              <a:rPr lang="cs-CZ" sz="2400" b="1" cap="all" dirty="0"/>
              <a:t>Odpovědnost za pacienta, jenž spáchá trestný čin</a:t>
            </a:r>
          </a:p>
          <a:p>
            <a:r>
              <a:rPr lang="cs-CZ" sz="2400" dirty="0"/>
              <a:t>Pacient s hraniční poruchou osobnosti – impulzivní typ dochází k psychologovi, který mu pomáhá zvládat jeho impulzivitu. Na posledním setkání psycholog pacienta naštve, protože kvůli dovolené týden nebude terapie. Pacient odejde ze sezení předčasně, jde do hospody, opije se, dostane se do rvačky a v ní vážně zraní jiného.</a:t>
            </a:r>
          </a:p>
          <a:p>
            <a:r>
              <a:rPr lang="cs-CZ" sz="2400" b="1" dirty="0"/>
              <a:t>Dopustil se psycholog trestného činu?</a:t>
            </a:r>
          </a:p>
          <a:p>
            <a:r>
              <a:rPr lang="cs-CZ" sz="2400" b="1" dirty="0"/>
              <a:t>Může se zraněný domáhat nějaké újmy po psychologovi?</a:t>
            </a:r>
          </a:p>
          <a:p>
            <a:endParaRPr lang="cs-CZ" sz="2400" dirty="0"/>
          </a:p>
        </p:txBody>
      </p:sp>
      <p:sp>
        <p:nvSpPr>
          <p:cNvPr id="7" name="Obdélník 6">
            <a:extLst>
              <a:ext uri="{FF2B5EF4-FFF2-40B4-BE49-F238E27FC236}">
                <a16:creationId xmlns:a16="http://schemas.microsoft.com/office/drawing/2014/main" id="{2E488238-CDB0-72D6-AF20-55B859AC8B09}"/>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A8FB6AA7-53CB-45E7-5D0B-4043430D5C1B}"/>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cký objekt 8" descr="Pivo se souvislou výplní">
            <a:extLst>
              <a:ext uri="{FF2B5EF4-FFF2-40B4-BE49-F238E27FC236}">
                <a16:creationId xmlns:a16="http://schemas.microsoft.com/office/drawing/2014/main" id="{4074FB31-1E88-E692-122C-27D5ABDCE8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3875" y="1837272"/>
            <a:ext cx="4435512" cy="4435512"/>
          </a:xfrm>
          <a:prstGeom prst="rect">
            <a:avLst/>
          </a:prstGeom>
        </p:spPr>
      </p:pic>
    </p:spTree>
    <p:extLst>
      <p:ext uri="{BB962C8B-B14F-4D97-AF65-F5344CB8AC3E}">
        <p14:creationId xmlns:p14="http://schemas.microsoft.com/office/powerpoint/2010/main" val="2063821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F396D-DEDC-6F1A-B75F-F258F61E7C4A}"/>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14E28ABC-2893-F18D-655E-909FDAD4813E}"/>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3E574AAF-A01A-8B16-2520-31D94A6A1056}"/>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B06013E3-AC7E-033C-716E-CBE4D423EB25}"/>
              </a:ext>
            </a:extLst>
          </p:cNvPr>
          <p:cNvSpPr>
            <a:spLocks noGrp="1"/>
          </p:cNvSpPr>
          <p:nvPr>
            <p:ph type="title"/>
          </p:nvPr>
        </p:nvSpPr>
        <p:spPr/>
        <p:txBody>
          <a:bodyPr/>
          <a:lstStyle/>
          <a:p>
            <a:r>
              <a:rPr lang="cs-CZ" dirty="0"/>
              <a:t>Příklady odpovědnosti psychologa</a:t>
            </a:r>
            <a:endParaRPr lang="en-GB" dirty="0"/>
          </a:p>
        </p:txBody>
      </p:sp>
      <p:sp>
        <p:nvSpPr>
          <p:cNvPr id="3" name="Zástupný obsah 2">
            <a:extLst>
              <a:ext uri="{FF2B5EF4-FFF2-40B4-BE49-F238E27FC236}">
                <a16:creationId xmlns:a16="http://schemas.microsoft.com/office/drawing/2014/main" id="{56B213FC-2652-1B81-1A4F-2F3F5824E550}"/>
              </a:ext>
            </a:extLst>
          </p:cNvPr>
          <p:cNvSpPr>
            <a:spLocks noGrp="1"/>
          </p:cNvSpPr>
          <p:nvPr>
            <p:ph idx="1"/>
          </p:nvPr>
        </p:nvSpPr>
        <p:spPr/>
        <p:txBody>
          <a:bodyPr>
            <a:normAutofit/>
          </a:bodyPr>
          <a:lstStyle/>
          <a:p>
            <a:pPr marL="0" indent="0" algn="just">
              <a:buNone/>
            </a:pPr>
            <a:r>
              <a:rPr lang="cs-CZ" sz="2000" b="1" cap="all" dirty="0"/>
              <a:t>Odpovědnost za pacienta, jenž spáchá trestný čin</a:t>
            </a:r>
            <a:endParaRPr lang="cs-CZ" sz="2000" dirty="0"/>
          </a:p>
          <a:p>
            <a:pPr marL="0" indent="0" algn="just">
              <a:buNone/>
            </a:pPr>
            <a:r>
              <a:rPr lang="cs-CZ" sz="2000" dirty="0"/>
              <a:t>Aby se dalo uvažovat o </a:t>
            </a:r>
            <a:r>
              <a:rPr lang="cs-CZ" sz="2000" b="1" dirty="0"/>
              <a:t>trestní odpovědnosti zdravotníka za spáchání trestného činu obecného ohrožení z </a:t>
            </a:r>
            <a:r>
              <a:rPr lang="cs-CZ" sz="2000" b="1" dirty="0" err="1"/>
              <a:t>nebalosti</a:t>
            </a:r>
            <a:r>
              <a:rPr lang="cs-CZ" sz="2000" dirty="0"/>
              <a:t>:</a:t>
            </a:r>
          </a:p>
          <a:p>
            <a:pPr marL="457200" indent="-457200" algn="just">
              <a:buAutoNum type="arabicParenR"/>
            </a:pPr>
            <a:r>
              <a:rPr lang="cs-CZ" sz="2000" dirty="0"/>
              <a:t>Musí se jednat o takového pacienta, který pro svou nepříčetnost představuje ohrožení pro důležité společenské hodnoty (zejména život a zdraví).</a:t>
            </a:r>
          </a:p>
          <a:p>
            <a:pPr marL="457200" indent="-457200" algn="just">
              <a:buAutoNum type="arabicParenR"/>
            </a:pPr>
            <a:r>
              <a:rPr lang="cs-CZ" sz="2000" dirty="0"/>
              <a:t>Pacient už v době propuštění musí přímo směřovat k ohrožení těchto společenských hodnot.</a:t>
            </a:r>
          </a:p>
          <a:p>
            <a:pPr marL="457200" indent="-457200" algn="just">
              <a:buAutoNum type="arabicParenR"/>
            </a:pPr>
            <a:r>
              <a:rPr lang="cs-CZ" sz="2000" dirty="0"/>
              <a:t>Zdravotník o těchto dvou uvedených okolnostech v době propuštění alespoň vědět měl a mohl, přičemž pro rozhodnutí, zda to bylo ve zdravotníkových možnostech, bude rozhodný názor znalce.</a:t>
            </a:r>
            <a:endParaRPr lang="cs-CZ" sz="2400" dirty="0">
              <a:solidFill>
                <a:srgbClr val="000000"/>
              </a:solidFill>
              <a:latin typeface="Arial" panose="020B0604020202020204" pitchFamily="34" charset="0"/>
            </a:endParaRPr>
          </a:p>
        </p:txBody>
      </p:sp>
      <p:sp>
        <p:nvSpPr>
          <p:cNvPr id="7" name="Obdélník 6">
            <a:extLst>
              <a:ext uri="{FF2B5EF4-FFF2-40B4-BE49-F238E27FC236}">
                <a16:creationId xmlns:a16="http://schemas.microsoft.com/office/drawing/2014/main" id="{3484EDB8-7801-DD6C-9725-4D7C18A67A1E}"/>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56D3A09C-8410-5CF4-C817-8CEAEC9322A8}"/>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7468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7E4AF-47B0-67B3-7E06-554AC69E5F2F}"/>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62A95FA9-4C5A-B199-028F-D2EC00CEA0A0}"/>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E55F4DDE-CFA1-87FD-3AD5-AC34110130B0}"/>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9DD5C9C7-EA40-83FC-9E2E-FA90EE38B921}"/>
              </a:ext>
            </a:extLst>
          </p:cNvPr>
          <p:cNvSpPr>
            <a:spLocks noGrp="1"/>
          </p:cNvSpPr>
          <p:nvPr>
            <p:ph type="title"/>
          </p:nvPr>
        </p:nvSpPr>
        <p:spPr/>
        <p:txBody>
          <a:bodyPr/>
          <a:lstStyle/>
          <a:p>
            <a:r>
              <a:rPr lang="cs-CZ" dirty="0">
                <a:solidFill>
                  <a:schemeClr val="tx1"/>
                </a:solidFill>
              </a:rPr>
              <a:t>		Příklady odpovědnosti psychologa</a:t>
            </a:r>
            <a:endParaRPr lang="en-GB" dirty="0">
              <a:solidFill>
                <a:schemeClr val="tx1"/>
              </a:solidFill>
            </a:endParaRPr>
          </a:p>
        </p:txBody>
      </p:sp>
      <p:sp>
        <p:nvSpPr>
          <p:cNvPr id="3" name="Zástupný obsah 2">
            <a:extLst>
              <a:ext uri="{FF2B5EF4-FFF2-40B4-BE49-F238E27FC236}">
                <a16:creationId xmlns:a16="http://schemas.microsoft.com/office/drawing/2014/main" id="{B78C3F00-C0F2-59A6-B115-196A5D5FFF4D}"/>
              </a:ext>
            </a:extLst>
          </p:cNvPr>
          <p:cNvSpPr>
            <a:spLocks noGrp="1"/>
          </p:cNvSpPr>
          <p:nvPr>
            <p:ph idx="1"/>
          </p:nvPr>
        </p:nvSpPr>
        <p:spPr/>
        <p:txBody>
          <a:bodyPr>
            <a:normAutofit/>
          </a:bodyPr>
          <a:lstStyle/>
          <a:p>
            <a:pPr marL="0" indent="0" algn="just">
              <a:buNone/>
            </a:pPr>
            <a:r>
              <a:rPr lang="cs-CZ" sz="2400" b="1" cap="all" dirty="0"/>
              <a:t>Odpovědnost v případě, že pacient v časové souvislosti s propuštěním z péče vykoná sebevraždu (sebevražedný kontrakt)</a:t>
            </a:r>
          </a:p>
          <a:p>
            <a:pPr marL="0" indent="0" algn="just">
              <a:buNone/>
            </a:pPr>
            <a:r>
              <a:rPr lang="cs-CZ" sz="2400" b="1" dirty="0"/>
              <a:t>Soukromoprávní odpovědnost psycholog za vzniklou újmu</a:t>
            </a:r>
          </a:p>
          <a:p>
            <a:pPr marL="457200" indent="-457200" algn="just">
              <a:buAutoNum type="arabicParenR"/>
            </a:pPr>
            <a:r>
              <a:rPr lang="cs-CZ" sz="2000" dirty="0">
                <a:solidFill>
                  <a:srgbClr val="000000"/>
                </a:solidFill>
                <a:latin typeface="Arial" panose="020B0604020202020204" pitchFamily="34" charset="0"/>
              </a:rPr>
              <a:t>Porušil psycholog právní povinnost?</a:t>
            </a:r>
          </a:p>
          <a:p>
            <a:pPr marL="457200" indent="-457200" algn="just">
              <a:buAutoNum type="arabicParenR"/>
            </a:pPr>
            <a:r>
              <a:rPr lang="cs-CZ" sz="2000" dirty="0">
                <a:solidFill>
                  <a:srgbClr val="000000"/>
                </a:solidFill>
                <a:latin typeface="Arial" panose="020B0604020202020204" pitchFamily="34" charset="0"/>
              </a:rPr>
              <a:t>Vznikla újma?</a:t>
            </a:r>
          </a:p>
          <a:p>
            <a:pPr marL="457200" indent="-457200" algn="just">
              <a:buAutoNum type="arabicParenR"/>
            </a:pPr>
            <a:r>
              <a:rPr lang="cs-CZ" sz="2000" dirty="0">
                <a:solidFill>
                  <a:srgbClr val="000000"/>
                </a:solidFill>
                <a:latin typeface="Arial" panose="020B0604020202020204" pitchFamily="34" charset="0"/>
              </a:rPr>
              <a:t>Je mezi porušením a újmou příčinná souvislost?</a:t>
            </a:r>
          </a:p>
          <a:p>
            <a:pPr marL="457200" indent="-457200" algn="just">
              <a:buAutoNum type="arabicParenR"/>
            </a:pPr>
            <a:r>
              <a:rPr lang="cs-CZ" sz="2000" dirty="0">
                <a:solidFill>
                  <a:srgbClr val="000000"/>
                </a:solidFill>
                <a:latin typeface="Arial" panose="020B0604020202020204" pitchFamily="34" charset="0"/>
              </a:rPr>
              <a:t>Dopustil se psycholog alespoň nevědomé nedbalosti, tedy že nevěděl, jak má postupovat, ačkoliv to vědět měl a mohl.</a:t>
            </a:r>
          </a:p>
        </p:txBody>
      </p:sp>
      <p:sp>
        <p:nvSpPr>
          <p:cNvPr id="7" name="Obdélník 6">
            <a:extLst>
              <a:ext uri="{FF2B5EF4-FFF2-40B4-BE49-F238E27FC236}">
                <a16:creationId xmlns:a16="http://schemas.microsoft.com/office/drawing/2014/main" id="{DE254826-85A5-E6E2-7D5A-2E370ED5258C}"/>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55526736-03F2-95D6-6725-4D5C3FDD0B53}"/>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49812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8AC0F-A451-91F7-485F-41F0BBA205EA}"/>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1362068C-E55A-C3B9-87AA-1F4E15EB03FB}"/>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A2FDDC56-62A4-3FEE-9A84-6F6B5651A331}"/>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7024F345-5AE4-84CB-5A42-A28ECB207D57}"/>
              </a:ext>
            </a:extLst>
          </p:cNvPr>
          <p:cNvSpPr>
            <a:spLocks noGrp="1"/>
          </p:cNvSpPr>
          <p:nvPr>
            <p:ph type="title"/>
          </p:nvPr>
        </p:nvSpPr>
        <p:spPr/>
        <p:txBody>
          <a:bodyPr/>
          <a:lstStyle/>
          <a:p>
            <a:r>
              <a:rPr lang="cs-CZ" dirty="0">
                <a:solidFill>
                  <a:schemeClr val="tx1"/>
                </a:solidFill>
              </a:rPr>
              <a:t>		Příklady odpovědnosti psychologa</a:t>
            </a:r>
            <a:endParaRPr lang="en-GB" dirty="0">
              <a:solidFill>
                <a:schemeClr val="tx1"/>
              </a:solidFill>
            </a:endParaRPr>
          </a:p>
        </p:txBody>
      </p:sp>
      <p:sp>
        <p:nvSpPr>
          <p:cNvPr id="3" name="Zástupný obsah 2">
            <a:extLst>
              <a:ext uri="{FF2B5EF4-FFF2-40B4-BE49-F238E27FC236}">
                <a16:creationId xmlns:a16="http://schemas.microsoft.com/office/drawing/2014/main" id="{F2143C2E-91D3-B0FA-FF38-4BED7E83551D}"/>
              </a:ext>
            </a:extLst>
          </p:cNvPr>
          <p:cNvSpPr>
            <a:spLocks noGrp="1"/>
          </p:cNvSpPr>
          <p:nvPr>
            <p:ph idx="1"/>
          </p:nvPr>
        </p:nvSpPr>
        <p:spPr/>
        <p:txBody>
          <a:bodyPr>
            <a:normAutofit/>
          </a:bodyPr>
          <a:lstStyle/>
          <a:p>
            <a:pPr marL="0" indent="0" algn="just">
              <a:buNone/>
            </a:pPr>
            <a:r>
              <a:rPr lang="cs-CZ" sz="2400" b="1" cap="all" dirty="0"/>
              <a:t>Odpovědnost v případě, že pacient v časové souvislosti s propuštěním z péče vykoná sebevraždu (sebevražedný kontrakt)</a:t>
            </a:r>
          </a:p>
          <a:p>
            <a:pPr marL="0" indent="0" algn="just">
              <a:buNone/>
            </a:pPr>
            <a:r>
              <a:rPr lang="cs-CZ" sz="2400" dirty="0"/>
              <a:t>V soudní praxi z oblasti medicínského práva se můžeme setkat např. se zmínkami o sporech vzniklých z důvodu zapomenutých nástrojů po operaci v těle pacienta, chybného dávkování léků nebo kvůli operaci jiného orgánu. Pro oblast psychiatrie jsou typické spory týkající se nedobrovolné hospitalizace. Ačkoliv jsou spory týkající se “předčasného“ propuštění pacienta mediálně přitažlivě, tak se v dostupné soudní praxi v České republice doposud nevyskytl případ, kdy by byla odpovědnost zdravotníka konstatována.</a:t>
            </a:r>
            <a:endParaRPr lang="cs-CZ" sz="2400" dirty="0">
              <a:solidFill>
                <a:srgbClr val="000000"/>
              </a:solidFill>
              <a:latin typeface="Arial" panose="020B0604020202020204" pitchFamily="34" charset="0"/>
            </a:endParaRPr>
          </a:p>
        </p:txBody>
      </p:sp>
      <p:sp>
        <p:nvSpPr>
          <p:cNvPr id="7" name="Obdélník 6">
            <a:extLst>
              <a:ext uri="{FF2B5EF4-FFF2-40B4-BE49-F238E27FC236}">
                <a16:creationId xmlns:a16="http://schemas.microsoft.com/office/drawing/2014/main" id="{48CF7FA7-5C12-A043-94E4-6642DAC10DFE}"/>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B9D51745-C52C-CED0-FB7E-416F12190B0D}"/>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22202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762D0-DEF6-7F1F-D6C5-02AA8AE4EB27}"/>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18C563A0-FD42-9F24-1202-B306329754B6}"/>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E30BEB29-98AE-BE4F-21B4-F5C43A2111B5}"/>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9781B859-D9C3-1D5E-69AE-E1783A9BBCE2}"/>
              </a:ext>
            </a:extLst>
          </p:cNvPr>
          <p:cNvSpPr>
            <a:spLocks noGrp="1"/>
          </p:cNvSpPr>
          <p:nvPr>
            <p:ph type="title"/>
          </p:nvPr>
        </p:nvSpPr>
        <p:spPr/>
        <p:txBody>
          <a:bodyPr/>
          <a:lstStyle/>
          <a:p>
            <a:r>
              <a:rPr lang="cs-CZ" dirty="0">
                <a:solidFill>
                  <a:schemeClr val="tx1"/>
                </a:solidFill>
              </a:rPr>
              <a:t>		Příklady odpovědnosti psychologa</a:t>
            </a:r>
            <a:endParaRPr lang="en-GB" dirty="0">
              <a:solidFill>
                <a:schemeClr val="tx1"/>
              </a:solidFill>
            </a:endParaRPr>
          </a:p>
        </p:txBody>
      </p:sp>
      <p:sp>
        <p:nvSpPr>
          <p:cNvPr id="3" name="Zástupný obsah 2">
            <a:extLst>
              <a:ext uri="{FF2B5EF4-FFF2-40B4-BE49-F238E27FC236}">
                <a16:creationId xmlns:a16="http://schemas.microsoft.com/office/drawing/2014/main" id="{D34E48B3-E330-84CE-10FD-CEB4A7236088}"/>
              </a:ext>
            </a:extLst>
          </p:cNvPr>
          <p:cNvSpPr>
            <a:spLocks noGrp="1"/>
          </p:cNvSpPr>
          <p:nvPr>
            <p:ph idx="1"/>
          </p:nvPr>
        </p:nvSpPr>
        <p:spPr/>
        <p:txBody>
          <a:bodyPr>
            <a:normAutofit/>
          </a:bodyPr>
          <a:lstStyle/>
          <a:p>
            <a:pPr marL="0" indent="0" algn="just">
              <a:buNone/>
            </a:pPr>
            <a:r>
              <a:rPr lang="cs-CZ" sz="2400" b="1" cap="all" dirty="0"/>
              <a:t>Odpovědnost psychologa za porušení mlčenlivosti jeho zaměstnancem</a:t>
            </a:r>
          </a:p>
          <a:p>
            <a:pPr marL="0" indent="0" algn="just">
              <a:buNone/>
            </a:pPr>
            <a:r>
              <a:rPr lang="cs-CZ" sz="2400" dirty="0"/>
              <a:t>Administrativní pracovník, který pracuje v ambulanci klinického psychologa, vyfotí dokumenty obsažené ve zdravotnické dokumentaci pacienta, který je mediálně známou osobou. </a:t>
            </a:r>
            <a:r>
              <a:rPr lang="cs-CZ" sz="2400"/>
              <a:t>Údaje pracovník </a:t>
            </a:r>
            <a:r>
              <a:rPr lang="cs-CZ" sz="2400" dirty="0"/>
              <a:t>prodá bulvárnímu časopisu, ten je zveřejní a pacienta na </a:t>
            </a:r>
            <a:r>
              <a:rPr lang="cs-CZ" sz="2400"/>
              <a:t>jejich základě </a:t>
            </a:r>
            <a:r>
              <a:rPr lang="cs-CZ" sz="2400" dirty="0"/>
              <a:t>označuje za úchyla a blázna.</a:t>
            </a:r>
          </a:p>
          <a:p>
            <a:pPr algn="just">
              <a:buFont typeface="Wingdings" panose="05000000000000000000" pitchFamily="2" charset="2"/>
              <a:buChar char="§"/>
            </a:pPr>
            <a:r>
              <a:rPr lang="cs-CZ" sz="2400" b="1" dirty="0"/>
              <a:t> Jaká všechna odpovědnost může být zvažována?</a:t>
            </a:r>
          </a:p>
          <a:p>
            <a:pPr algn="just">
              <a:buFont typeface="Wingdings" panose="05000000000000000000" pitchFamily="2" charset="2"/>
              <a:buChar char="§"/>
            </a:pPr>
            <a:r>
              <a:rPr lang="cs-CZ" sz="2400" b="1" dirty="0"/>
              <a:t> Kdo všechno bude odpovídat?</a:t>
            </a:r>
          </a:p>
          <a:p>
            <a:pPr algn="just">
              <a:buFont typeface="Wingdings" panose="05000000000000000000" pitchFamily="2" charset="2"/>
              <a:buChar char="§"/>
            </a:pPr>
            <a:r>
              <a:rPr lang="cs-CZ" sz="2400" b="1" dirty="0"/>
              <a:t> Odpovídá i psycholog jako zaměstnavatel?</a:t>
            </a:r>
          </a:p>
        </p:txBody>
      </p:sp>
      <p:sp>
        <p:nvSpPr>
          <p:cNvPr id="7" name="Obdélník 6">
            <a:extLst>
              <a:ext uri="{FF2B5EF4-FFF2-40B4-BE49-F238E27FC236}">
                <a16:creationId xmlns:a16="http://schemas.microsoft.com/office/drawing/2014/main" id="{BA489829-CB56-1FB1-AD77-6E992E310FDE}"/>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20EE7283-0A44-52B2-ABD8-5AD2245040D9}"/>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6363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23F47-B80C-40A4-AC69-3A35BFE4FBB6}"/>
              </a:ext>
            </a:extLst>
          </p:cNvPr>
          <p:cNvSpPr>
            <a:spLocks noGrp="1"/>
          </p:cNvSpPr>
          <p:nvPr>
            <p:ph type="title"/>
          </p:nvPr>
        </p:nvSpPr>
        <p:spPr>
          <a:xfrm>
            <a:off x="0" y="2"/>
            <a:ext cx="7868843" cy="1385155"/>
          </a:xfrm>
        </p:spPr>
        <p:txBody>
          <a:bodyPr>
            <a:normAutofit fontScale="90000"/>
          </a:bodyPr>
          <a:lstStyle/>
          <a:p>
            <a:r>
              <a:rPr lang="cs-CZ" b="0" dirty="0"/>
              <a:t>Nejednotná praxe</a:t>
            </a:r>
            <a:br>
              <a:rPr lang="cs-CZ" b="0" dirty="0"/>
            </a:br>
            <a:r>
              <a:rPr lang="cs-CZ" b="0" dirty="0"/>
              <a:t>Proč to někde vypadá takto A jinde takto?</a:t>
            </a:r>
            <a:br>
              <a:rPr lang="cs-CZ" b="0" dirty="0"/>
            </a:br>
            <a:r>
              <a:rPr lang="cs-CZ" b="0" dirty="0"/>
              <a:t>Vzhled ložnic.</a:t>
            </a:r>
          </a:p>
        </p:txBody>
      </p:sp>
      <p:pic>
        <p:nvPicPr>
          <p:cNvPr id="4" name="Zástupný symbol pro obsah 3" descr="O:\OP\Detence\ROZCESTNÍK\zdravotnická zařízení\PSYCHIATRICKÉ LÉČEBNY\Ostatní\DPN Louny_2021\fotky\AF\prostředí\oddělení B\IMG_1244.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00100" y="1952625"/>
            <a:ext cx="5334000" cy="3898607"/>
          </a:xfrm>
          <a:prstGeom prst="rect">
            <a:avLst/>
          </a:prstGeom>
          <a:noFill/>
          <a:ln>
            <a:noFill/>
          </a:ln>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150" y="1952624"/>
            <a:ext cx="5198143" cy="3898608"/>
          </a:xfrm>
          <a:prstGeom prst="rect">
            <a:avLst/>
          </a:prstGeom>
        </p:spPr>
      </p:pic>
    </p:spTree>
    <p:extLst>
      <p:ext uri="{BB962C8B-B14F-4D97-AF65-F5344CB8AC3E}">
        <p14:creationId xmlns:p14="http://schemas.microsoft.com/office/powerpoint/2010/main" val="33286413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0F1E4-2595-4A81-334B-A33AB02F13C1}"/>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F1E62483-F3D1-27FF-7158-6CE8F4C707ED}"/>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1E580203-2A48-2254-3DCD-5F6C3AE110B5}"/>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D68749E8-7B91-8503-9E6C-22DA7BA19BE9}"/>
              </a:ext>
            </a:extLst>
          </p:cNvPr>
          <p:cNvSpPr>
            <a:spLocks noGrp="1"/>
          </p:cNvSpPr>
          <p:nvPr>
            <p:ph type="title"/>
          </p:nvPr>
        </p:nvSpPr>
        <p:spPr/>
        <p:txBody>
          <a:bodyPr/>
          <a:lstStyle/>
          <a:p>
            <a:r>
              <a:rPr lang="cs-CZ" dirty="0">
                <a:solidFill>
                  <a:schemeClr val="tx1"/>
                </a:solidFill>
              </a:rPr>
              <a:t>		Příklady odpovědnosti psychologa</a:t>
            </a:r>
            <a:endParaRPr lang="en-GB" dirty="0">
              <a:solidFill>
                <a:schemeClr val="tx1"/>
              </a:solidFill>
            </a:endParaRPr>
          </a:p>
        </p:txBody>
      </p:sp>
      <p:sp>
        <p:nvSpPr>
          <p:cNvPr id="3" name="Zástupný obsah 2">
            <a:extLst>
              <a:ext uri="{FF2B5EF4-FFF2-40B4-BE49-F238E27FC236}">
                <a16:creationId xmlns:a16="http://schemas.microsoft.com/office/drawing/2014/main" id="{2D7D13E3-314B-2DC4-C840-512E0051F55A}"/>
              </a:ext>
            </a:extLst>
          </p:cNvPr>
          <p:cNvSpPr>
            <a:spLocks noGrp="1"/>
          </p:cNvSpPr>
          <p:nvPr>
            <p:ph idx="1"/>
          </p:nvPr>
        </p:nvSpPr>
        <p:spPr/>
        <p:txBody>
          <a:bodyPr>
            <a:normAutofit/>
          </a:bodyPr>
          <a:lstStyle/>
          <a:p>
            <a:pPr marL="0" indent="0" algn="just">
              <a:buNone/>
            </a:pPr>
            <a:r>
              <a:rPr lang="cs-CZ" sz="2400" b="1" cap="all" dirty="0"/>
              <a:t>Odpovědnost psychologa za porušení mlčenlivosti jeho zaměstnancem</a:t>
            </a:r>
          </a:p>
          <a:p>
            <a:pPr marL="0" indent="0" algn="just">
              <a:buNone/>
            </a:pPr>
            <a:r>
              <a:rPr lang="cs-CZ" sz="2000" dirty="0"/>
              <a:t>1) Trestní odpovědnost zdravotní sestry a deníku za neoprávněné nakládání s osobními údaji.</a:t>
            </a:r>
          </a:p>
          <a:p>
            <a:pPr marL="0" indent="0" algn="just">
              <a:buNone/>
            </a:pPr>
            <a:r>
              <a:rPr lang="cs-CZ" sz="2000" dirty="0"/>
              <a:t>2) Správní odpovědnost poskytovatele za přestupek podle § 117 odst. 3 písm. c) zákona o zdravotních službách, by v této situaci nebylo možné vyvodit, protože porušení mlčenlivosti je v tomto případě excesem zdravotníka, kterému nemohl poskytovatel nijak předejít.</a:t>
            </a:r>
          </a:p>
          <a:p>
            <a:pPr marL="0" indent="0" algn="just">
              <a:buNone/>
            </a:pPr>
            <a:r>
              <a:rPr lang="cs-CZ" sz="2000" dirty="0"/>
              <a:t>3) odpovědnost za škodu, která pacientovi vznikla zveřejněním informací, zde by odpovídal zaměstnanec a deník, odpovědnost poskytovatele by zde pravděpodobně nebyla na místě z důvodu, že k porušení povinnosti nedošlo v souvislosti s plněním pracovních úkolů. </a:t>
            </a:r>
          </a:p>
          <a:p>
            <a:pPr marL="0" indent="0" algn="just">
              <a:buNone/>
            </a:pPr>
            <a:endParaRPr lang="cs-CZ" sz="2400" b="1" dirty="0"/>
          </a:p>
        </p:txBody>
      </p:sp>
      <p:sp>
        <p:nvSpPr>
          <p:cNvPr id="7" name="Obdélník 6">
            <a:extLst>
              <a:ext uri="{FF2B5EF4-FFF2-40B4-BE49-F238E27FC236}">
                <a16:creationId xmlns:a16="http://schemas.microsoft.com/office/drawing/2014/main" id="{0651A34D-247A-E102-5F14-C29BC7A53C66}"/>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530AB249-D336-56A1-4BA3-B3F8B90EFEE7}"/>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9855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6CC39-1519-070C-8377-A8DE73D2C4DA}"/>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2DCC22BB-E03E-90DE-4298-DB598AAF3651}"/>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9550F32F-1EF6-6098-4125-4298C82581EA}"/>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6A2A1F3D-F8C4-BEFA-909E-3371C1C6859B}"/>
              </a:ext>
            </a:extLst>
          </p:cNvPr>
          <p:cNvSpPr>
            <a:spLocks noGrp="1"/>
          </p:cNvSpPr>
          <p:nvPr>
            <p:ph type="title"/>
          </p:nvPr>
        </p:nvSpPr>
        <p:spPr/>
        <p:txBody>
          <a:bodyPr/>
          <a:lstStyle/>
          <a:p>
            <a:r>
              <a:rPr lang="cs-CZ" dirty="0">
                <a:solidFill>
                  <a:schemeClr val="tx1"/>
                </a:solidFill>
              </a:rPr>
              <a:t>		Příklady odpovědnosti psychologa</a:t>
            </a:r>
            <a:endParaRPr lang="en-GB" dirty="0">
              <a:solidFill>
                <a:schemeClr val="tx1"/>
              </a:solidFill>
            </a:endParaRPr>
          </a:p>
        </p:txBody>
      </p:sp>
      <p:sp>
        <p:nvSpPr>
          <p:cNvPr id="3" name="Zástupný obsah 2">
            <a:extLst>
              <a:ext uri="{FF2B5EF4-FFF2-40B4-BE49-F238E27FC236}">
                <a16:creationId xmlns:a16="http://schemas.microsoft.com/office/drawing/2014/main" id="{C5CBFAAA-AF91-3906-68A0-F8E114EB044A}"/>
              </a:ext>
            </a:extLst>
          </p:cNvPr>
          <p:cNvSpPr>
            <a:spLocks noGrp="1"/>
          </p:cNvSpPr>
          <p:nvPr>
            <p:ph idx="1"/>
          </p:nvPr>
        </p:nvSpPr>
        <p:spPr>
          <a:xfrm>
            <a:off x="1024129" y="2286000"/>
            <a:ext cx="6574536" cy="4023360"/>
          </a:xfrm>
        </p:spPr>
        <p:txBody>
          <a:bodyPr>
            <a:normAutofit lnSpcReduction="10000"/>
          </a:bodyPr>
          <a:lstStyle/>
          <a:p>
            <a:pPr marL="0" indent="0" algn="just">
              <a:buNone/>
            </a:pPr>
            <a:r>
              <a:rPr lang="cs-CZ" sz="2400" b="1" cap="all" dirty="0"/>
              <a:t>Odpovědnost pokud včas neodešle pacienta jinam</a:t>
            </a:r>
          </a:p>
          <a:p>
            <a:pPr marL="0" indent="0" algn="just">
              <a:buNone/>
            </a:pPr>
            <a:r>
              <a:rPr lang="cs-CZ" sz="2400" dirty="0"/>
              <a:t>Do ambulantní praxe k psychologovi dochází pacient, který má úzkosti a nemůže spát. Psycholog s pacientem trénuje relaxační techniky. Pacient opakovaně zmiňuje bolesti hlavy, psycholog je přesvědčen, že mají psychosomatický původ a pracuje s pacientem na zvládání úzkosti. Po několika měsících se pacient objedná k neurologovi a ten zjistí agresivní nádor na mozku. Pokud by byl odhalen dříve, tak by měl pacient větší šance na vyléčení.</a:t>
            </a:r>
          </a:p>
          <a:p>
            <a:pPr marL="0" indent="0" algn="just">
              <a:buNone/>
            </a:pPr>
            <a:endParaRPr lang="cs-CZ" sz="2400" b="1" cap="all" dirty="0"/>
          </a:p>
          <a:p>
            <a:pPr marL="0" indent="0" algn="just">
              <a:buNone/>
            </a:pPr>
            <a:endParaRPr lang="cs-CZ" sz="2400" b="1" cap="all" dirty="0"/>
          </a:p>
        </p:txBody>
      </p:sp>
      <p:sp>
        <p:nvSpPr>
          <p:cNvPr id="7" name="Obdélník 6">
            <a:extLst>
              <a:ext uri="{FF2B5EF4-FFF2-40B4-BE49-F238E27FC236}">
                <a16:creationId xmlns:a16="http://schemas.microsoft.com/office/drawing/2014/main" id="{ABA2B852-CF86-2FE6-141B-E265C1E48ED6}"/>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40615154-8572-66ED-03FA-E4718FBCA468}"/>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cký objekt 8" descr="Mozek obrys">
            <a:extLst>
              <a:ext uri="{FF2B5EF4-FFF2-40B4-BE49-F238E27FC236}">
                <a16:creationId xmlns:a16="http://schemas.microsoft.com/office/drawing/2014/main" id="{03DE2CD6-7AC4-9167-1C15-207E43B07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4624" y="1811700"/>
            <a:ext cx="4461083" cy="4461083"/>
          </a:xfrm>
          <a:prstGeom prst="rect">
            <a:avLst/>
          </a:prstGeom>
        </p:spPr>
      </p:pic>
    </p:spTree>
    <p:extLst>
      <p:ext uri="{BB962C8B-B14F-4D97-AF65-F5344CB8AC3E}">
        <p14:creationId xmlns:p14="http://schemas.microsoft.com/office/powerpoint/2010/main" val="8542454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AE1F1-3438-DB5C-2F32-47339604214F}"/>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6C167A94-06EA-1F6E-A78B-C59AC0B8EB8E}"/>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BA4CA112-9F8F-0F74-420C-EC0D24D9DDF0}"/>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B3CBE708-FAF1-0A9B-7C40-565639EBF2C4}"/>
              </a:ext>
            </a:extLst>
          </p:cNvPr>
          <p:cNvSpPr>
            <a:spLocks noGrp="1"/>
          </p:cNvSpPr>
          <p:nvPr>
            <p:ph type="title"/>
          </p:nvPr>
        </p:nvSpPr>
        <p:spPr/>
        <p:txBody>
          <a:bodyPr/>
          <a:lstStyle/>
          <a:p>
            <a:r>
              <a:rPr lang="cs-CZ" dirty="0">
                <a:solidFill>
                  <a:schemeClr val="tx1"/>
                </a:solidFill>
              </a:rPr>
              <a:t>		Příklady odpovědnosti psychologa</a:t>
            </a:r>
            <a:endParaRPr lang="en-GB" dirty="0">
              <a:solidFill>
                <a:schemeClr val="tx1"/>
              </a:solidFill>
            </a:endParaRPr>
          </a:p>
        </p:txBody>
      </p:sp>
      <p:sp>
        <p:nvSpPr>
          <p:cNvPr id="3" name="Zástupný obsah 2">
            <a:extLst>
              <a:ext uri="{FF2B5EF4-FFF2-40B4-BE49-F238E27FC236}">
                <a16:creationId xmlns:a16="http://schemas.microsoft.com/office/drawing/2014/main" id="{30718C2F-2C71-5DE0-DB1F-53C74AF607B1}"/>
              </a:ext>
            </a:extLst>
          </p:cNvPr>
          <p:cNvSpPr>
            <a:spLocks noGrp="1"/>
          </p:cNvSpPr>
          <p:nvPr>
            <p:ph idx="1"/>
          </p:nvPr>
        </p:nvSpPr>
        <p:spPr/>
        <p:txBody>
          <a:bodyPr>
            <a:normAutofit/>
          </a:bodyPr>
          <a:lstStyle/>
          <a:p>
            <a:pPr marL="0" indent="0" algn="just">
              <a:buNone/>
            </a:pPr>
            <a:r>
              <a:rPr lang="cs-CZ" sz="2400" b="1" cap="all" dirty="0"/>
              <a:t>Odpovědnost pokud včas neodešle pacienta jinam</a:t>
            </a:r>
          </a:p>
          <a:p>
            <a:pPr marL="0" indent="0" algn="just">
              <a:buNone/>
            </a:pPr>
            <a:r>
              <a:rPr lang="cs-CZ" sz="2800" b="1" dirty="0"/>
              <a:t>Soukromoprávní odpovědnost psycholog za vzniklou újmu</a:t>
            </a:r>
          </a:p>
          <a:p>
            <a:pPr marL="457200" indent="-457200" algn="just">
              <a:buAutoNum type="arabicParenR"/>
            </a:pPr>
            <a:r>
              <a:rPr lang="cs-CZ" sz="2400" dirty="0">
                <a:solidFill>
                  <a:srgbClr val="000000"/>
                </a:solidFill>
                <a:latin typeface="Arial" panose="020B0604020202020204" pitchFamily="34" charset="0"/>
              </a:rPr>
              <a:t>Porušil psycholog právní povinnost?</a:t>
            </a:r>
          </a:p>
          <a:p>
            <a:pPr marL="457200" indent="-457200" algn="just">
              <a:buAutoNum type="arabicParenR"/>
            </a:pPr>
            <a:r>
              <a:rPr lang="cs-CZ" sz="2400" dirty="0">
                <a:solidFill>
                  <a:srgbClr val="000000"/>
                </a:solidFill>
                <a:latin typeface="Arial" panose="020B0604020202020204" pitchFamily="34" charset="0"/>
              </a:rPr>
              <a:t>Vznikla újma?</a:t>
            </a:r>
          </a:p>
          <a:p>
            <a:pPr marL="457200" indent="-457200" algn="just">
              <a:buAutoNum type="arabicParenR"/>
            </a:pPr>
            <a:r>
              <a:rPr lang="cs-CZ" sz="2400" dirty="0">
                <a:solidFill>
                  <a:srgbClr val="000000"/>
                </a:solidFill>
                <a:latin typeface="Arial" panose="020B0604020202020204" pitchFamily="34" charset="0"/>
              </a:rPr>
              <a:t>Je mezi porušením a újmou příčinná souvislost?</a:t>
            </a:r>
          </a:p>
          <a:p>
            <a:pPr marL="457200" indent="-457200" algn="just">
              <a:buAutoNum type="arabicParenR"/>
            </a:pPr>
            <a:r>
              <a:rPr lang="cs-CZ" sz="2400" dirty="0">
                <a:solidFill>
                  <a:srgbClr val="000000"/>
                </a:solidFill>
                <a:latin typeface="Arial" panose="020B0604020202020204" pitchFamily="34" charset="0"/>
              </a:rPr>
              <a:t>Dopustil se psycholog alespoň nevědomé nedbalosti, tedy že nevěděl, jak má postupovat, ačkoliv to vědět měl a mohl.</a:t>
            </a:r>
          </a:p>
          <a:p>
            <a:pPr marL="0" indent="0" algn="just">
              <a:buNone/>
            </a:pPr>
            <a:r>
              <a:rPr lang="cs-CZ" sz="2400" b="1" dirty="0">
                <a:solidFill>
                  <a:srgbClr val="000000"/>
                </a:solidFill>
                <a:latin typeface="Arial" panose="020B0604020202020204" pitchFamily="34" charset="0"/>
              </a:rPr>
              <a:t>Teorie ztráty šance </a:t>
            </a:r>
            <a:r>
              <a:rPr lang="cs-CZ" sz="2400" dirty="0">
                <a:solidFill>
                  <a:srgbClr val="000000"/>
                </a:solidFill>
                <a:latin typeface="Arial" panose="020B0604020202020204" pitchFamily="34" charset="0"/>
              </a:rPr>
              <a:t>– neposuzuje se samotná újma na zdraví poškozeného, kdy byl-li by učiněn určitý úkon, který učiněn nebyl či pokud byl by takový úkon učiněn dříve, než ve skutečnosti učiněn byl, vedl by tento úkon (či jeho případná včasnost) k potenciálnímu přežití (uzdravení) poškozeného.</a:t>
            </a:r>
          </a:p>
          <a:p>
            <a:pPr marL="0" indent="0" algn="just">
              <a:buNone/>
            </a:pPr>
            <a:endParaRPr lang="cs-CZ" sz="2400" dirty="0">
              <a:solidFill>
                <a:srgbClr val="000000"/>
              </a:solidFill>
              <a:latin typeface="Arial" panose="020B0604020202020204" pitchFamily="34" charset="0"/>
            </a:endParaRPr>
          </a:p>
          <a:p>
            <a:pPr marL="0" indent="0" algn="just">
              <a:buNone/>
            </a:pPr>
            <a:endParaRPr lang="cs-CZ" sz="2400" dirty="0">
              <a:solidFill>
                <a:srgbClr val="000000"/>
              </a:solidFill>
              <a:latin typeface="Arial" panose="020B0604020202020204" pitchFamily="34" charset="0"/>
            </a:endParaRPr>
          </a:p>
          <a:p>
            <a:pPr marL="0" indent="0" algn="just">
              <a:buNone/>
            </a:pPr>
            <a:endParaRPr lang="cs-CZ" sz="2400" b="1" cap="all" dirty="0"/>
          </a:p>
          <a:p>
            <a:pPr marL="0" indent="0" algn="just">
              <a:buNone/>
            </a:pPr>
            <a:endParaRPr lang="cs-CZ" sz="2400" b="1" cap="all" dirty="0"/>
          </a:p>
          <a:p>
            <a:pPr marL="0" indent="0" algn="just">
              <a:buNone/>
            </a:pPr>
            <a:endParaRPr lang="cs-CZ" sz="2400" b="1" cap="all" dirty="0"/>
          </a:p>
        </p:txBody>
      </p:sp>
      <p:sp>
        <p:nvSpPr>
          <p:cNvPr id="7" name="Obdélník 6">
            <a:extLst>
              <a:ext uri="{FF2B5EF4-FFF2-40B4-BE49-F238E27FC236}">
                <a16:creationId xmlns:a16="http://schemas.microsoft.com/office/drawing/2014/main" id="{E695DCD5-BE80-28B3-25BF-08F04649A5DB}"/>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DCDCD332-B7D4-9262-F8C7-D4BEDB41DBE2}"/>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8559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9462-E331-C65C-061D-5339C73F96BF}"/>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DBED7ABB-4EFE-7F26-7660-98EB84E74A2A}"/>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A1CB6F84-9A50-D873-04BB-7180902E274C}"/>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E3CCC0CE-CE9F-0F68-A019-78C9B0261F5F}"/>
              </a:ext>
            </a:extLst>
          </p:cNvPr>
          <p:cNvSpPr>
            <a:spLocks noGrp="1"/>
          </p:cNvSpPr>
          <p:nvPr>
            <p:ph type="title"/>
          </p:nvPr>
        </p:nvSpPr>
        <p:spPr/>
        <p:txBody>
          <a:bodyPr/>
          <a:lstStyle/>
          <a:p>
            <a:r>
              <a:rPr lang="cs-CZ" dirty="0">
                <a:solidFill>
                  <a:schemeClr val="tx1"/>
                </a:solidFill>
              </a:rPr>
              <a:t>		Příklady odpovědnosti psychologa</a:t>
            </a:r>
            <a:endParaRPr lang="en-GB" dirty="0">
              <a:solidFill>
                <a:schemeClr val="tx1"/>
              </a:solidFill>
            </a:endParaRPr>
          </a:p>
        </p:txBody>
      </p:sp>
      <p:sp>
        <p:nvSpPr>
          <p:cNvPr id="3" name="Zástupný obsah 2">
            <a:extLst>
              <a:ext uri="{FF2B5EF4-FFF2-40B4-BE49-F238E27FC236}">
                <a16:creationId xmlns:a16="http://schemas.microsoft.com/office/drawing/2014/main" id="{CE9CCFAF-FAAA-9452-AF96-E48C811B8A1A}"/>
              </a:ext>
            </a:extLst>
          </p:cNvPr>
          <p:cNvSpPr>
            <a:spLocks noGrp="1"/>
          </p:cNvSpPr>
          <p:nvPr>
            <p:ph idx="1"/>
          </p:nvPr>
        </p:nvSpPr>
        <p:spPr/>
        <p:txBody>
          <a:bodyPr>
            <a:normAutofit/>
          </a:bodyPr>
          <a:lstStyle/>
          <a:p>
            <a:pPr>
              <a:lnSpc>
                <a:spcPct val="100000"/>
              </a:lnSpc>
            </a:pPr>
            <a:r>
              <a:rPr lang="cs-CZ" sz="2600" b="1" cap="all" dirty="0"/>
              <a:t>Odpovědnost zařízení v případě nedobrovolné hospitalizace</a:t>
            </a:r>
          </a:p>
          <a:p>
            <a:pPr>
              <a:lnSpc>
                <a:spcPct val="100000"/>
              </a:lnSpc>
            </a:pPr>
            <a:r>
              <a:rPr lang="en-GB" sz="2600" dirty="0" err="1"/>
              <a:t>Muž</a:t>
            </a:r>
            <a:r>
              <a:rPr lang="en-GB" sz="2600" dirty="0"/>
              <a:t> v </a:t>
            </a:r>
            <a:r>
              <a:rPr lang="en-GB" sz="2600" dirty="0" err="1"/>
              <a:t>kostýmu</a:t>
            </a:r>
            <a:r>
              <a:rPr lang="en-GB" sz="2600" dirty="0"/>
              <a:t> </a:t>
            </a:r>
            <a:r>
              <a:rPr lang="en-GB" sz="2600" dirty="0" err="1"/>
              <a:t>piráta</a:t>
            </a:r>
            <a:r>
              <a:rPr lang="en-GB" sz="2600" dirty="0"/>
              <a:t> je </a:t>
            </a:r>
            <a:r>
              <a:rPr lang="en-GB" sz="2600" dirty="0" err="1"/>
              <a:t>zastaven</a:t>
            </a:r>
            <a:r>
              <a:rPr lang="en-GB" sz="2600" dirty="0"/>
              <a:t> v </a:t>
            </a:r>
            <a:r>
              <a:rPr lang="en-GB" sz="2600" dirty="0" err="1"/>
              <a:t>rámci</a:t>
            </a:r>
            <a:r>
              <a:rPr lang="en-GB" sz="2600" dirty="0"/>
              <a:t> </a:t>
            </a:r>
            <a:r>
              <a:rPr lang="en-GB" sz="2600" dirty="0" err="1"/>
              <a:t>silniční</a:t>
            </a:r>
            <a:r>
              <a:rPr lang="en-GB" sz="2600" dirty="0"/>
              <a:t> </a:t>
            </a:r>
            <a:r>
              <a:rPr lang="en-GB" sz="2600" dirty="0" err="1"/>
              <a:t>kontroly</a:t>
            </a:r>
            <a:r>
              <a:rPr lang="en-GB" sz="2600" dirty="0"/>
              <a:t>. </a:t>
            </a:r>
            <a:r>
              <a:rPr lang="en-GB" sz="2600" dirty="0" err="1"/>
              <a:t>Policie</a:t>
            </a:r>
            <a:r>
              <a:rPr lang="en-GB" sz="2600" dirty="0"/>
              <a:t> </a:t>
            </a:r>
            <a:r>
              <a:rPr lang="en-GB" sz="2600" dirty="0" err="1"/>
              <a:t>měla</a:t>
            </a:r>
            <a:r>
              <a:rPr lang="en-GB" sz="2600" dirty="0"/>
              <a:t> </a:t>
            </a:r>
            <a:r>
              <a:rPr lang="en-GB" sz="2600" dirty="0" err="1"/>
              <a:t>podezření</a:t>
            </a:r>
            <a:r>
              <a:rPr lang="en-GB" sz="2600" dirty="0"/>
              <a:t>, </a:t>
            </a:r>
            <a:r>
              <a:rPr lang="en-GB" sz="2600" dirty="0" err="1"/>
              <a:t>že</a:t>
            </a:r>
            <a:r>
              <a:rPr lang="en-GB" sz="2600" dirty="0"/>
              <a:t> </a:t>
            </a:r>
            <a:r>
              <a:rPr lang="en-GB" sz="2600" dirty="0" err="1"/>
              <a:t>muž</a:t>
            </a:r>
            <a:r>
              <a:rPr lang="en-GB" sz="2600" dirty="0"/>
              <a:t> </a:t>
            </a:r>
            <a:r>
              <a:rPr lang="en-GB" sz="2600" dirty="0" err="1"/>
              <a:t>řídí</a:t>
            </a:r>
            <a:r>
              <a:rPr lang="en-GB" sz="2600" dirty="0"/>
              <a:t> pod </a:t>
            </a:r>
            <a:r>
              <a:rPr lang="en-GB" sz="2600" dirty="0" err="1"/>
              <a:t>vlivem</a:t>
            </a:r>
            <a:r>
              <a:rPr lang="en-GB" sz="2600" dirty="0"/>
              <a:t> </a:t>
            </a:r>
            <a:r>
              <a:rPr lang="en-GB" sz="2600" dirty="0" err="1"/>
              <a:t>marihuany</a:t>
            </a:r>
            <a:r>
              <a:rPr lang="en-GB" sz="2600" dirty="0"/>
              <a:t>, </a:t>
            </a:r>
            <a:r>
              <a:rPr lang="en-GB" sz="2600" dirty="0" err="1"/>
              <a:t>muž</a:t>
            </a:r>
            <a:r>
              <a:rPr lang="en-GB" sz="2600" dirty="0"/>
              <a:t> </a:t>
            </a:r>
            <a:r>
              <a:rPr lang="en-GB" sz="2600" dirty="0" err="1"/>
              <a:t>odmítal</a:t>
            </a:r>
            <a:r>
              <a:rPr lang="en-GB" sz="2600" dirty="0"/>
              <a:t> </a:t>
            </a:r>
            <a:r>
              <a:rPr lang="en-GB" sz="2600" dirty="0" err="1"/>
              <a:t>dát</a:t>
            </a:r>
            <a:r>
              <a:rPr lang="en-GB" sz="2600" dirty="0"/>
              <a:t> </a:t>
            </a:r>
            <a:r>
              <a:rPr lang="en-GB" sz="2600" dirty="0" err="1"/>
              <a:t>krev</a:t>
            </a:r>
            <a:r>
              <a:rPr lang="en-GB" sz="2600" dirty="0"/>
              <a:t> </a:t>
            </a:r>
            <a:r>
              <a:rPr lang="en-GB" sz="2600" dirty="0" err="1"/>
              <a:t>či</a:t>
            </a:r>
            <a:r>
              <a:rPr lang="en-GB" sz="2600" dirty="0"/>
              <a:t> </a:t>
            </a:r>
            <a:r>
              <a:rPr lang="en-GB" sz="2600" dirty="0" err="1"/>
              <a:t>moč</a:t>
            </a:r>
            <a:r>
              <a:rPr lang="en-GB" sz="2600" dirty="0"/>
              <a:t>. </a:t>
            </a:r>
            <a:r>
              <a:rPr lang="en-GB" sz="2600" dirty="0" err="1"/>
              <a:t>Policie</a:t>
            </a:r>
            <a:r>
              <a:rPr lang="en-GB" sz="2600" dirty="0"/>
              <a:t> </a:t>
            </a:r>
            <a:r>
              <a:rPr lang="en-GB" sz="2600" dirty="0" err="1"/>
              <a:t>navrhla</a:t>
            </a:r>
            <a:r>
              <a:rPr lang="en-GB" sz="2600" dirty="0"/>
              <a:t>, </a:t>
            </a:r>
            <a:r>
              <a:rPr lang="en-GB" sz="2600" dirty="0" err="1"/>
              <a:t>že</a:t>
            </a:r>
            <a:r>
              <a:rPr lang="en-GB" sz="2600" dirty="0"/>
              <a:t> by </a:t>
            </a:r>
            <a:r>
              <a:rPr lang="en-GB" sz="2600" dirty="0" err="1"/>
              <a:t>ho</a:t>
            </a:r>
            <a:r>
              <a:rPr lang="en-GB" sz="2600" dirty="0"/>
              <a:t> taky </a:t>
            </a:r>
            <a:r>
              <a:rPr lang="en-GB" sz="2600" dirty="0" err="1"/>
              <a:t>mohla</a:t>
            </a:r>
            <a:r>
              <a:rPr lang="en-GB" sz="2600" dirty="0"/>
              <a:t> </a:t>
            </a:r>
            <a:r>
              <a:rPr lang="en-GB" sz="2600" dirty="0" err="1"/>
              <a:t>odvést</a:t>
            </a:r>
            <a:r>
              <a:rPr lang="en-GB" sz="2600" dirty="0"/>
              <a:t> do PN. </a:t>
            </a:r>
            <a:r>
              <a:rPr lang="en-GB" sz="2600" dirty="0" err="1"/>
              <a:t>Muž</a:t>
            </a:r>
            <a:r>
              <a:rPr lang="en-GB" sz="2600" dirty="0"/>
              <a:t> </a:t>
            </a:r>
            <a:r>
              <a:rPr lang="en-GB" sz="2600" dirty="0" err="1"/>
              <a:t>souhlasil</a:t>
            </a:r>
            <a:r>
              <a:rPr lang="en-GB" sz="2600" dirty="0"/>
              <a:t>. Na </a:t>
            </a:r>
            <a:r>
              <a:rPr lang="en-GB" sz="2600" dirty="0" err="1"/>
              <a:t>příjmu</a:t>
            </a:r>
            <a:r>
              <a:rPr lang="en-GB" sz="2600" dirty="0"/>
              <a:t> v PN </a:t>
            </a:r>
            <a:r>
              <a:rPr lang="en-GB" sz="2600" dirty="0" err="1"/>
              <a:t>muž</a:t>
            </a:r>
            <a:r>
              <a:rPr lang="en-GB" sz="2600" dirty="0"/>
              <a:t> </a:t>
            </a:r>
            <a:r>
              <a:rPr lang="en-GB" sz="2600" dirty="0" err="1"/>
              <a:t>sdělil</a:t>
            </a:r>
            <a:r>
              <a:rPr lang="en-GB" sz="2600" dirty="0"/>
              <a:t>, </a:t>
            </a:r>
            <a:r>
              <a:rPr lang="en-GB" sz="2600" dirty="0" err="1"/>
              <a:t>že</a:t>
            </a:r>
            <a:r>
              <a:rPr lang="en-GB" sz="2600" dirty="0"/>
              <a:t> je </a:t>
            </a:r>
            <a:r>
              <a:rPr lang="en-GB" sz="2600" dirty="0" err="1"/>
              <a:t>pirát</a:t>
            </a:r>
            <a:r>
              <a:rPr lang="en-GB" sz="2600" dirty="0"/>
              <a:t> a </a:t>
            </a:r>
            <a:r>
              <a:rPr lang="en-GB" sz="2600" dirty="0" err="1"/>
              <a:t>že</a:t>
            </a:r>
            <a:r>
              <a:rPr lang="en-GB" sz="2600" dirty="0"/>
              <a:t> </a:t>
            </a:r>
            <a:r>
              <a:rPr lang="en-GB" sz="2600" dirty="0" err="1"/>
              <a:t>všichni</a:t>
            </a:r>
            <a:r>
              <a:rPr lang="en-GB" sz="2600" dirty="0"/>
              <a:t> </a:t>
            </a:r>
            <a:r>
              <a:rPr lang="en-GB" sz="2600" dirty="0" err="1"/>
              <a:t>lidé</a:t>
            </a:r>
            <a:r>
              <a:rPr lang="en-GB" sz="2600" dirty="0"/>
              <a:t> </a:t>
            </a:r>
            <a:r>
              <a:rPr lang="en-GB" sz="2600" dirty="0" err="1"/>
              <a:t>jsou</a:t>
            </a:r>
            <a:r>
              <a:rPr lang="en-GB" sz="2600" dirty="0"/>
              <a:t> v </a:t>
            </a:r>
            <a:r>
              <a:rPr lang="en-GB" sz="2600" dirty="0" err="1"/>
              <a:t>podstatě</a:t>
            </a:r>
            <a:r>
              <a:rPr lang="en-GB" sz="2600" dirty="0"/>
              <a:t> </a:t>
            </a:r>
            <a:r>
              <a:rPr lang="en-GB" sz="2600" dirty="0" err="1"/>
              <a:t>piráti</a:t>
            </a:r>
            <a:r>
              <a:rPr lang="en-GB" sz="2600" dirty="0"/>
              <a:t>, </a:t>
            </a:r>
            <a:r>
              <a:rPr lang="en-GB" sz="2600" dirty="0" err="1"/>
              <a:t>protože</a:t>
            </a:r>
            <a:r>
              <a:rPr lang="en-GB" sz="2600" dirty="0"/>
              <a:t> </a:t>
            </a:r>
            <a:r>
              <a:rPr lang="en-GB" sz="2600" dirty="0" err="1"/>
              <a:t>každý</a:t>
            </a:r>
            <a:r>
              <a:rPr lang="en-GB" sz="2600" dirty="0"/>
              <a:t> by </a:t>
            </a:r>
            <a:r>
              <a:rPr lang="en-GB" sz="2600" dirty="0" err="1"/>
              <a:t>rád</a:t>
            </a:r>
            <a:r>
              <a:rPr lang="en-GB" sz="2600" dirty="0"/>
              <a:t> </a:t>
            </a:r>
            <a:r>
              <a:rPr lang="en-GB" sz="2600" dirty="0" err="1"/>
              <a:t>měl</a:t>
            </a:r>
            <a:r>
              <a:rPr lang="en-GB" sz="2600" dirty="0"/>
              <a:t> </a:t>
            </a:r>
            <a:r>
              <a:rPr lang="en-GB" sz="2600" dirty="0" err="1"/>
              <a:t>truhlu</a:t>
            </a:r>
            <a:r>
              <a:rPr lang="en-GB" sz="2600" dirty="0"/>
              <a:t> </a:t>
            </a:r>
            <a:r>
              <a:rPr lang="en-GB" sz="2600" dirty="0" err="1"/>
              <a:t>zlata</a:t>
            </a:r>
            <a:r>
              <a:rPr lang="en-GB" sz="2600" dirty="0"/>
              <a:t>, </a:t>
            </a:r>
            <a:r>
              <a:rPr lang="en-GB" sz="2600" dirty="0" err="1"/>
              <a:t>válel</a:t>
            </a:r>
            <a:r>
              <a:rPr lang="en-GB" sz="2600" dirty="0"/>
              <a:t> se </a:t>
            </a:r>
            <a:r>
              <a:rPr lang="en-GB" sz="2600" dirty="0" err="1"/>
              <a:t>na</a:t>
            </a:r>
            <a:r>
              <a:rPr lang="en-GB" sz="2600" dirty="0"/>
              <a:t> </a:t>
            </a:r>
            <a:r>
              <a:rPr lang="en-GB" sz="2600" dirty="0" err="1"/>
              <a:t>pláži</a:t>
            </a:r>
            <a:r>
              <a:rPr lang="en-GB" sz="2600" dirty="0"/>
              <a:t> v </a:t>
            </a:r>
            <a:r>
              <a:rPr lang="en-GB" sz="2600" dirty="0" err="1"/>
              <a:t>Karibiku</a:t>
            </a:r>
            <a:r>
              <a:rPr lang="en-GB" sz="2600" dirty="0"/>
              <a:t> a </a:t>
            </a:r>
            <a:r>
              <a:rPr lang="en-GB" sz="2600" dirty="0" err="1"/>
              <a:t>pil</a:t>
            </a:r>
            <a:r>
              <a:rPr lang="en-GB" sz="2600" dirty="0"/>
              <a:t> </a:t>
            </a:r>
            <a:r>
              <a:rPr lang="en-GB" sz="2600" dirty="0" err="1"/>
              <a:t>dobrý</a:t>
            </a:r>
            <a:r>
              <a:rPr lang="en-GB" sz="2600" dirty="0"/>
              <a:t> rum. </a:t>
            </a:r>
            <a:r>
              <a:rPr lang="en-GB" sz="2600" dirty="0" err="1"/>
              <a:t>Dodal</a:t>
            </a:r>
            <a:r>
              <a:rPr lang="en-GB" sz="2600" dirty="0"/>
              <a:t> </a:t>
            </a:r>
            <a:r>
              <a:rPr lang="en-GB" sz="2600" dirty="0" err="1"/>
              <a:t>také</a:t>
            </a:r>
            <a:r>
              <a:rPr lang="en-GB" sz="2600" dirty="0"/>
              <a:t>, </a:t>
            </a:r>
            <a:r>
              <a:rPr lang="en-GB" sz="2600" dirty="0" err="1"/>
              <a:t>že</a:t>
            </a:r>
            <a:r>
              <a:rPr lang="en-GB" sz="2600" dirty="0"/>
              <a:t> </a:t>
            </a:r>
            <a:r>
              <a:rPr lang="en-GB" sz="2600" dirty="0" err="1"/>
              <a:t>jeho</a:t>
            </a:r>
            <a:r>
              <a:rPr lang="en-GB" sz="2600" dirty="0"/>
              <a:t> </a:t>
            </a:r>
            <a:r>
              <a:rPr lang="en-GB" sz="2600" dirty="0" err="1"/>
              <a:t>život</a:t>
            </a:r>
            <a:r>
              <a:rPr lang="en-GB" sz="2600" dirty="0"/>
              <a:t> </a:t>
            </a:r>
            <a:r>
              <a:rPr lang="en-GB" sz="2600" dirty="0" err="1"/>
              <a:t>nemá</a:t>
            </a:r>
            <a:r>
              <a:rPr lang="en-GB" sz="2600" dirty="0"/>
              <a:t> </a:t>
            </a:r>
            <a:r>
              <a:rPr lang="en-GB" sz="2600" dirty="0" err="1"/>
              <a:t>žádný</a:t>
            </a:r>
            <a:r>
              <a:rPr lang="en-GB" sz="2600" dirty="0"/>
              <a:t> </a:t>
            </a:r>
            <a:r>
              <a:rPr lang="en-GB" sz="2600" dirty="0" err="1"/>
              <a:t>smysl</a:t>
            </a:r>
            <a:r>
              <a:rPr lang="en-GB" sz="2600" dirty="0"/>
              <a:t>, </a:t>
            </a:r>
            <a:r>
              <a:rPr lang="en-GB" sz="2600" dirty="0" err="1"/>
              <a:t>stejně</a:t>
            </a:r>
            <a:r>
              <a:rPr lang="en-GB" sz="2600" dirty="0"/>
              <a:t> </a:t>
            </a:r>
            <a:r>
              <a:rPr lang="en-GB" sz="2600" dirty="0" err="1"/>
              <a:t>jako</a:t>
            </a:r>
            <a:r>
              <a:rPr lang="en-GB" sz="2600" dirty="0"/>
              <a:t> </a:t>
            </a:r>
            <a:r>
              <a:rPr lang="en-GB" sz="2600" dirty="0" err="1"/>
              <a:t>nemá</a:t>
            </a:r>
            <a:r>
              <a:rPr lang="en-GB" sz="2600" dirty="0"/>
              <a:t> </a:t>
            </a:r>
            <a:r>
              <a:rPr lang="en-GB" sz="2600" dirty="0" err="1"/>
              <a:t>smysl</a:t>
            </a:r>
            <a:r>
              <a:rPr lang="en-GB" sz="2600" dirty="0"/>
              <a:t> </a:t>
            </a:r>
            <a:r>
              <a:rPr lang="en-GB" sz="2600" dirty="0" err="1"/>
              <a:t>život</a:t>
            </a:r>
            <a:r>
              <a:rPr lang="en-GB" sz="2600" dirty="0"/>
              <a:t> </a:t>
            </a:r>
            <a:r>
              <a:rPr lang="en-GB" sz="2600" dirty="0" err="1"/>
              <a:t>nikoho</a:t>
            </a:r>
            <a:r>
              <a:rPr lang="en-GB" sz="2600" dirty="0"/>
              <a:t> </a:t>
            </a:r>
            <a:r>
              <a:rPr lang="en-GB" sz="2600" dirty="0" err="1"/>
              <a:t>jiného</a:t>
            </a:r>
            <a:r>
              <a:rPr lang="en-GB" sz="2600" dirty="0"/>
              <a:t>, </a:t>
            </a:r>
            <a:r>
              <a:rPr lang="en-GB" sz="2600" dirty="0" err="1"/>
              <a:t>protože</a:t>
            </a:r>
            <a:r>
              <a:rPr lang="en-GB" sz="2600" dirty="0"/>
              <a:t> </a:t>
            </a:r>
            <a:r>
              <a:rPr lang="en-GB" sz="2600" dirty="0" err="1"/>
              <a:t>všechno</a:t>
            </a:r>
            <a:r>
              <a:rPr lang="en-GB" sz="2600" dirty="0"/>
              <a:t> je </a:t>
            </a:r>
            <a:r>
              <a:rPr lang="en-GB" sz="2600" dirty="0" err="1"/>
              <a:t>jen</a:t>
            </a:r>
            <a:r>
              <a:rPr lang="en-GB" sz="2600" dirty="0"/>
              <a:t> </a:t>
            </a:r>
            <a:r>
              <a:rPr lang="en-GB" sz="2600" dirty="0" err="1"/>
              <a:t>náhoda</a:t>
            </a:r>
            <a:r>
              <a:rPr lang="en-GB" sz="2600" dirty="0"/>
              <a:t>.</a:t>
            </a:r>
            <a:r>
              <a:rPr lang="cs-CZ" sz="2600" dirty="0"/>
              <a:t> Muže po 7 dnech nařídil z nemocnice propustit soud, protože dle jeho hodnocení, není nemocný jen hodně zvláštní.</a:t>
            </a:r>
          </a:p>
          <a:p>
            <a:r>
              <a:rPr lang="cs-CZ" sz="2600" b="1" dirty="0"/>
              <a:t>Má nemocnice nahradit pacientovi újmu za nezákonné zadržování?</a:t>
            </a:r>
            <a:endParaRPr lang="en-GB" sz="2600" b="1" dirty="0"/>
          </a:p>
          <a:p>
            <a:endParaRPr lang="en-GB" sz="3200" dirty="0"/>
          </a:p>
        </p:txBody>
      </p:sp>
      <p:sp>
        <p:nvSpPr>
          <p:cNvPr id="7" name="Obdélník 6">
            <a:extLst>
              <a:ext uri="{FF2B5EF4-FFF2-40B4-BE49-F238E27FC236}">
                <a16:creationId xmlns:a16="http://schemas.microsoft.com/office/drawing/2014/main" id="{2ED29596-F92D-6969-4A49-CF25D08B5E7E}"/>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F6620FA1-0154-F1F0-F03E-7A7FEDC8F4C3}"/>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76034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E364C-9F2D-5982-BF73-B7AA3F10F8FA}"/>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5749E721-0FD1-565E-F749-C04D087DF407}"/>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CE7CA7FC-C27B-F8AB-C285-BF506C361E41}"/>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63ED8B92-06E5-DADD-DAFE-ECB36904E801}"/>
              </a:ext>
            </a:extLst>
          </p:cNvPr>
          <p:cNvSpPr>
            <a:spLocks noGrp="1"/>
          </p:cNvSpPr>
          <p:nvPr>
            <p:ph type="title"/>
          </p:nvPr>
        </p:nvSpPr>
        <p:spPr/>
        <p:txBody>
          <a:bodyPr/>
          <a:lstStyle/>
          <a:p>
            <a:r>
              <a:rPr lang="cs-CZ" dirty="0">
                <a:solidFill>
                  <a:schemeClr val="tx1"/>
                </a:solidFill>
              </a:rPr>
              <a:t>		Příklady odpovědnosti psychologa</a:t>
            </a:r>
            <a:endParaRPr lang="en-GB" dirty="0">
              <a:solidFill>
                <a:schemeClr val="tx1"/>
              </a:solidFill>
            </a:endParaRPr>
          </a:p>
        </p:txBody>
      </p:sp>
      <p:sp>
        <p:nvSpPr>
          <p:cNvPr id="3" name="Zástupný obsah 2">
            <a:extLst>
              <a:ext uri="{FF2B5EF4-FFF2-40B4-BE49-F238E27FC236}">
                <a16:creationId xmlns:a16="http://schemas.microsoft.com/office/drawing/2014/main" id="{CF50FB17-9A24-2BA7-A178-8495A118947F}"/>
              </a:ext>
            </a:extLst>
          </p:cNvPr>
          <p:cNvSpPr>
            <a:spLocks noGrp="1"/>
          </p:cNvSpPr>
          <p:nvPr>
            <p:ph idx="1"/>
          </p:nvPr>
        </p:nvSpPr>
        <p:spPr/>
        <p:txBody>
          <a:bodyPr>
            <a:normAutofit/>
          </a:bodyPr>
          <a:lstStyle/>
          <a:p>
            <a:pPr>
              <a:lnSpc>
                <a:spcPct val="100000"/>
              </a:lnSpc>
            </a:pPr>
            <a:r>
              <a:rPr lang="cs-CZ" sz="2600" b="1" cap="all" dirty="0"/>
              <a:t>Odpovědnost zařízení v případě nedobrovolné hospitalizace</a:t>
            </a:r>
          </a:p>
          <a:p>
            <a:pPr>
              <a:lnSpc>
                <a:spcPct val="100000"/>
              </a:lnSpc>
            </a:pPr>
            <a:r>
              <a:rPr lang="cs-CZ" sz="2600" b="1" dirty="0"/>
              <a:t>Podmínky pro přípustnost hospitalizace bez souhlasu dle § 38 odst. 1 písm. b) zákona o zdravotních službách</a:t>
            </a:r>
          </a:p>
          <a:p>
            <a:pPr marL="514350" lvl="0" indent="-514350">
              <a:buFont typeface="+mj-lt"/>
              <a:buAutoNum type="arabicPeriod"/>
            </a:pPr>
            <a:r>
              <a:rPr lang="cs-CZ" sz="2400" dirty="0"/>
              <a:t>Jeví osoba známky duševní poruchy nebo jí trpí nebo je pod vlivem návykové látky?</a:t>
            </a:r>
          </a:p>
          <a:p>
            <a:pPr marL="514350" lvl="0" indent="-514350">
              <a:buFont typeface="+mj-lt"/>
              <a:buAutoNum type="arabicPeriod"/>
            </a:pPr>
            <a:r>
              <a:rPr lang="cs-CZ" sz="2400" dirty="0"/>
              <a:t>Ohrožuje tato osoba sebe nebo své okolí?</a:t>
            </a:r>
          </a:p>
          <a:p>
            <a:pPr marL="514350" lvl="0" indent="-514350">
              <a:buFont typeface="+mj-lt"/>
              <a:buAutoNum type="arabicPeriod"/>
            </a:pPr>
            <a:r>
              <a:rPr lang="cs-CZ" sz="2400" dirty="0"/>
              <a:t>Je toto ohrožení závažné?</a:t>
            </a:r>
          </a:p>
          <a:p>
            <a:pPr marL="514350" lvl="0" indent="-514350">
              <a:buFont typeface="+mj-lt"/>
              <a:buAutoNum type="arabicPeriod"/>
            </a:pPr>
            <a:r>
              <a:rPr lang="cs-CZ" sz="2400" dirty="0"/>
              <a:t>Je toto ohrožení bezprostřední?</a:t>
            </a:r>
          </a:p>
          <a:p>
            <a:pPr marL="514350" lvl="0" indent="-514350">
              <a:buFont typeface="+mj-lt"/>
              <a:buAutoNum type="arabicPeriod"/>
            </a:pPr>
            <a:r>
              <a:rPr lang="cs-CZ" sz="2400" dirty="0"/>
              <a:t>Je pravdou, že toto ohrožení nelze odvrátit jinak?</a:t>
            </a:r>
          </a:p>
          <a:p>
            <a:endParaRPr lang="en-GB" sz="3200" dirty="0"/>
          </a:p>
        </p:txBody>
      </p:sp>
      <p:sp>
        <p:nvSpPr>
          <p:cNvPr id="7" name="Obdélník 6">
            <a:extLst>
              <a:ext uri="{FF2B5EF4-FFF2-40B4-BE49-F238E27FC236}">
                <a16:creationId xmlns:a16="http://schemas.microsoft.com/office/drawing/2014/main" id="{CFD49745-D744-09AF-8B8E-16BAB5226B6B}"/>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B8926E44-D6BB-64C4-FE8D-F31AC52059C9}"/>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83912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F869F-44EE-9252-352C-27068A81F8B6}"/>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23CC86A6-3003-EED4-941E-5AA2D4557E33}"/>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3E7EC71B-3FB8-3A1E-0D96-AD84A7AD8EA5}"/>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87A20789-A0D0-8846-DB8D-65E5A8B11103}"/>
              </a:ext>
            </a:extLst>
          </p:cNvPr>
          <p:cNvSpPr>
            <a:spLocks noGrp="1"/>
          </p:cNvSpPr>
          <p:nvPr>
            <p:ph type="title"/>
          </p:nvPr>
        </p:nvSpPr>
        <p:spPr/>
        <p:txBody>
          <a:bodyPr>
            <a:normAutofit/>
          </a:bodyPr>
          <a:lstStyle/>
          <a:p>
            <a:r>
              <a:rPr lang="cs-CZ" sz="2700" dirty="0">
                <a:solidFill>
                  <a:schemeClr val="tx1"/>
                </a:solidFill>
              </a:rPr>
              <a:t>		Příklady odpovědnosti psychologa</a:t>
            </a:r>
            <a:br>
              <a:rPr lang="cs-CZ" sz="2700" dirty="0">
                <a:solidFill>
                  <a:schemeClr val="tx1"/>
                </a:solidFill>
              </a:rPr>
            </a:br>
            <a:r>
              <a:rPr lang="cs-CZ" sz="2700" dirty="0">
                <a:solidFill>
                  <a:schemeClr val="tx1"/>
                </a:solidFill>
              </a:rPr>
              <a:t>		Rozsudek ESLP ze dne 28. března 2017 ve věci č. 78103/14 – 				</a:t>
            </a:r>
            <a:r>
              <a:rPr lang="cs-CZ" sz="2700" dirty="0" err="1">
                <a:solidFill>
                  <a:schemeClr val="tx1"/>
                </a:solidFill>
              </a:rPr>
              <a:t>Fernandes</a:t>
            </a:r>
            <a:r>
              <a:rPr lang="cs-CZ" sz="2700" dirty="0">
                <a:solidFill>
                  <a:schemeClr val="tx1"/>
                </a:solidFill>
              </a:rPr>
              <a:t> de </a:t>
            </a:r>
            <a:r>
              <a:rPr lang="cs-CZ" sz="2700" dirty="0" err="1">
                <a:solidFill>
                  <a:schemeClr val="tx1"/>
                </a:solidFill>
              </a:rPr>
              <a:t>Oliveira</a:t>
            </a:r>
            <a:r>
              <a:rPr lang="cs-CZ" sz="2700" dirty="0">
                <a:solidFill>
                  <a:schemeClr val="tx1"/>
                </a:solidFill>
              </a:rPr>
              <a:t> proti Portugalsku</a:t>
            </a:r>
            <a:endParaRPr lang="en-GB" sz="2700" dirty="0">
              <a:solidFill>
                <a:schemeClr val="tx1"/>
              </a:solidFill>
            </a:endParaRPr>
          </a:p>
        </p:txBody>
      </p:sp>
      <p:sp>
        <p:nvSpPr>
          <p:cNvPr id="3" name="Zástupný obsah 2">
            <a:extLst>
              <a:ext uri="{FF2B5EF4-FFF2-40B4-BE49-F238E27FC236}">
                <a16:creationId xmlns:a16="http://schemas.microsoft.com/office/drawing/2014/main" id="{E5A43E4A-12FA-4740-2711-8BB21E253F3E}"/>
              </a:ext>
            </a:extLst>
          </p:cNvPr>
          <p:cNvSpPr>
            <a:spLocks noGrp="1"/>
          </p:cNvSpPr>
          <p:nvPr>
            <p:ph idx="1"/>
          </p:nvPr>
        </p:nvSpPr>
        <p:spPr/>
        <p:txBody>
          <a:bodyPr>
            <a:normAutofit fontScale="92500" lnSpcReduction="10000"/>
          </a:bodyPr>
          <a:lstStyle/>
          <a:p>
            <a:pPr marL="0" indent="0" algn="just">
              <a:buNone/>
            </a:pPr>
            <a:r>
              <a:rPr lang="cs-CZ" sz="2800" dirty="0"/>
              <a:t>Muž trpěl duševní poruchou a závislostí na drogách a alkoholu. Byl několikrát hospitalizován. Během posledních dvou pobytů v nemocnici mohl strávit několik víkendů s rodinou. Současně však několikrát bez dovolení opustil prostory nemocnice. Nastoupil do nemocnice poté, co se pokusil spáchat sebevraždu. Strávil na propustce velikonoce doma s rodinou, ačkoli to lékař nedoporučil. Během tohoto víkendu se opil natolik, že musel navštívit pohotovost. Následně byl poslán zpět do nemocnice.</a:t>
            </a:r>
          </a:p>
          <a:p>
            <a:pPr marL="0" indent="0" algn="just">
              <a:buNone/>
            </a:pPr>
            <a:r>
              <a:rPr lang="cs-CZ" sz="2800" dirty="0"/>
              <a:t>Dne 26. dubna 2000 byl celý den pod lékařským dohledem, po medikaci se jeho stav zlepšil. Dne 27. dubna 2000 byl podle nemocničního personálu klidný, naposledy byla jeho přítomnost zaznamenána při podávání svačiny kolem čtvrté hodiny odpoledne. Následně bylo zjištěno, že zhruba v půl šesté spáchal sebevraždu skokem pod vlak nedaleko nemocnice.</a:t>
            </a:r>
          </a:p>
          <a:p>
            <a:pPr marL="0" indent="0" algn="just">
              <a:buNone/>
            </a:pPr>
            <a:r>
              <a:rPr lang="cs-CZ" sz="2800" b="1" dirty="0"/>
              <a:t>Pochybila nemocnice?</a:t>
            </a:r>
            <a:endParaRPr lang="en-GB" sz="2800" b="1" dirty="0"/>
          </a:p>
        </p:txBody>
      </p:sp>
      <p:sp>
        <p:nvSpPr>
          <p:cNvPr id="7" name="Obdélník 6">
            <a:extLst>
              <a:ext uri="{FF2B5EF4-FFF2-40B4-BE49-F238E27FC236}">
                <a16:creationId xmlns:a16="http://schemas.microsoft.com/office/drawing/2014/main" id="{3FBEB2E5-74EC-204A-0B09-F8EA249236E5}"/>
              </a:ext>
            </a:extLst>
          </p:cNvPr>
          <p:cNvSpPr/>
          <p:nvPr/>
        </p:nvSpPr>
        <p:spPr>
          <a:xfrm>
            <a:off x="12049664" y="154554"/>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AFB62837-BE0F-E61F-A0E0-AAE73AD073CF}"/>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46728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7997C-FE49-0FCF-69F6-D9903A467E13}"/>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4606D91D-BB85-9BF4-9CF8-FE94B8124178}"/>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C3B25EBE-3C53-E7ED-FBE4-08F480DB5BF0}"/>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0385EFFA-A41C-F33E-B540-26C071674F09}"/>
              </a:ext>
            </a:extLst>
          </p:cNvPr>
          <p:cNvSpPr>
            <a:spLocks noGrp="1"/>
          </p:cNvSpPr>
          <p:nvPr>
            <p:ph type="title"/>
          </p:nvPr>
        </p:nvSpPr>
        <p:spPr/>
        <p:txBody>
          <a:bodyPr>
            <a:normAutofit/>
          </a:bodyPr>
          <a:lstStyle/>
          <a:p>
            <a:r>
              <a:rPr lang="cs-CZ" sz="2700" dirty="0">
                <a:solidFill>
                  <a:prstClr val="black"/>
                </a:solidFill>
                <a:latin typeface="Calibri" panose="020F0502020204030204"/>
              </a:rPr>
              <a:t>		Příklady odpovědnosti psychologa</a:t>
            </a:r>
            <a:br>
              <a:rPr lang="cs-CZ" sz="2700" dirty="0">
                <a:solidFill>
                  <a:prstClr val="black"/>
                </a:solidFill>
                <a:latin typeface="Calibri" panose="020F0502020204030204"/>
              </a:rPr>
            </a:br>
            <a:r>
              <a:rPr lang="cs-CZ" sz="2700" dirty="0">
                <a:solidFill>
                  <a:prstClr val="black"/>
                </a:solidFill>
                <a:latin typeface="Calibri" panose="020F0502020204030204"/>
              </a:rPr>
              <a:t>		Rozsudek ESLP ze dne 28. března 2017 ve věci č. 78103/14 </a:t>
            </a:r>
            <a:br>
              <a:rPr lang="cs-CZ" sz="2700" dirty="0">
                <a:solidFill>
                  <a:prstClr val="black"/>
                </a:solidFill>
                <a:latin typeface="Calibri" panose="020F0502020204030204"/>
              </a:rPr>
            </a:br>
            <a:r>
              <a:rPr lang="cs-CZ" sz="2700" dirty="0">
                <a:solidFill>
                  <a:prstClr val="black"/>
                </a:solidFill>
                <a:latin typeface="Calibri" panose="020F0502020204030204"/>
              </a:rPr>
              <a:t>		</a:t>
            </a:r>
            <a:r>
              <a:rPr lang="cs-CZ" sz="2700" dirty="0" err="1">
                <a:solidFill>
                  <a:prstClr val="black"/>
                </a:solidFill>
                <a:latin typeface="Calibri" panose="020F0502020204030204"/>
              </a:rPr>
              <a:t>Fernandes</a:t>
            </a:r>
            <a:r>
              <a:rPr lang="cs-CZ" sz="2700" dirty="0">
                <a:solidFill>
                  <a:prstClr val="black"/>
                </a:solidFill>
                <a:latin typeface="Calibri" panose="020F0502020204030204"/>
              </a:rPr>
              <a:t> de </a:t>
            </a:r>
            <a:r>
              <a:rPr lang="cs-CZ" sz="2700" dirty="0" err="1">
                <a:solidFill>
                  <a:prstClr val="black"/>
                </a:solidFill>
                <a:latin typeface="Calibri" panose="020F0502020204030204"/>
              </a:rPr>
              <a:t>Oliveira</a:t>
            </a:r>
            <a:r>
              <a:rPr lang="cs-CZ" sz="2700" dirty="0">
                <a:solidFill>
                  <a:prstClr val="black"/>
                </a:solidFill>
                <a:latin typeface="Calibri" panose="020F0502020204030204"/>
              </a:rPr>
              <a:t> proti Portugalsku </a:t>
            </a:r>
            <a:r>
              <a:rPr lang="cs-CZ" sz="2700" dirty="0" err="1">
                <a:solidFill>
                  <a:prstClr val="black"/>
                </a:solidFill>
                <a:latin typeface="Calibri" panose="020F0502020204030204"/>
              </a:rPr>
              <a:t>Portugalsku</a:t>
            </a:r>
            <a:endParaRPr lang="en-GB" sz="2700" dirty="0">
              <a:solidFill>
                <a:prstClr val="black"/>
              </a:solidFill>
              <a:latin typeface="Calibri" panose="020F0502020204030204"/>
            </a:endParaRPr>
          </a:p>
        </p:txBody>
      </p:sp>
      <p:sp>
        <p:nvSpPr>
          <p:cNvPr id="3" name="Zástupný obsah 2">
            <a:extLst>
              <a:ext uri="{FF2B5EF4-FFF2-40B4-BE49-F238E27FC236}">
                <a16:creationId xmlns:a16="http://schemas.microsoft.com/office/drawing/2014/main" id="{695FF52A-ED70-9A27-9C0E-FD72F6032A1E}"/>
              </a:ext>
            </a:extLst>
          </p:cNvPr>
          <p:cNvSpPr>
            <a:spLocks noGrp="1"/>
          </p:cNvSpPr>
          <p:nvPr>
            <p:ph idx="1"/>
          </p:nvPr>
        </p:nvSpPr>
        <p:spPr/>
        <p:txBody>
          <a:bodyPr>
            <a:normAutofit fontScale="92500" lnSpcReduction="10000"/>
          </a:bodyPr>
          <a:lstStyle/>
          <a:p>
            <a:pPr marL="0" indent="0" algn="just">
              <a:buNone/>
            </a:pPr>
            <a:r>
              <a:rPr lang="cs-CZ" sz="2800" dirty="0"/>
              <a:t>Muž trpěl duševní poruchou a závislostí na drogách a alkoholu. Byl několikrát hospitalizován. Během posledních dvou pobytů v nemocnici mohl strávit několik víkendů s rodinou. Současně však několikrát bez dovolení opustil prostory nemocnice. Nastoupil do nemocnice poté, co se pokusil spáchat sebevraždu. Strávil na propustce velikonoce doma s rodinou, ačkoli to lékař nedoporučil. Během tohoto víkendu se opil natolik, že musel navštívit pohotovost. Následně byl poslán zpět do nemocnice.</a:t>
            </a:r>
          </a:p>
          <a:p>
            <a:pPr marL="0" indent="0" algn="just">
              <a:buNone/>
            </a:pPr>
            <a:r>
              <a:rPr lang="cs-CZ" sz="2800" dirty="0"/>
              <a:t>Dne 26. dubna 2000 byl celý den pod lékařským dohledem, po medikaci se jeho stav zlepšil. Dne 27. dubna 2000 byl podle nemocničního personálu klidný, naposledy byla jeho přítomnost zaznamenána při podávání svačiny kolem čtvrté hodiny odpoledne. Následně bylo zjištěno, že zhruba v půl šesté spáchal sebevraždu skokem pod vlak nedaleko nemocnice.</a:t>
            </a:r>
          </a:p>
          <a:p>
            <a:pPr marL="0" indent="0" algn="just">
              <a:buNone/>
            </a:pPr>
            <a:r>
              <a:rPr lang="cs-CZ" sz="2800" b="1" dirty="0"/>
              <a:t>Pochybila nemocnice?</a:t>
            </a:r>
            <a:endParaRPr lang="en-GB" sz="2800" b="1" dirty="0"/>
          </a:p>
        </p:txBody>
      </p:sp>
      <p:sp>
        <p:nvSpPr>
          <p:cNvPr id="7" name="Obdélník 6">
            <a:extLst>
              <a:ext uri="{FF2B5EF4-FFF2-40B4-BE49-F238E27FC236}">
                <a16:creationId xmlns:a16="http://schemas.microsoft.com/office/drawing/2014/main" id="{E8120F5B-A67F-DB66-B3DB-67CFC8470949}"/>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505B5DB2-8C4A-DE89-FAF7-1606F2C0FB60}"/>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49056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9E496-0817-60A5-0A1E-2A7D313E95CB}"/>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F5E8DE1D-968B-5298-3EA7-DFAF5D757E69}"/>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E4DB3EC0-8271-E526-D8FD-2B790E891F52}"/>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74C55030-465D-DAEC-A855-3E3A7032D0ED}"/>
              </a:ext>
            </a:extLst>
          </p:cNvPr>
          <p:cNvSpPr>
            <a:spLocks noGrp="1"/>
          </p:cNvSpPr>
          <p:nvPr>
            <p:ph type="title"/>
          </p:nvPr>
        </p:nvSpPr>
        <p:spPr/>
        <p:txBody>
          <a:bodyPr>
            <a:normAutofit/>
          </a:bodyPr>
          <a:lstStyle/>
          <a:p>
            <a:r>
              <a:rPr lang="cs-CZ" sz="2700" dirty="0">
                <a:solidFill>
                  <a:prstClr val="black"/>
                </a:solidFill>
                <a:latin typeface="Calibri" panose="020F0502020204030204"/>
              </a:rPr>
              <a:t>		Příklady odpovědnosti psychologa</a:t>
            </a:r>
            <a:br>
              <a:rPr lang="cs-CZ" sz="2700" dirty="0">
                <a:solidFill>
                  <a:prstClr val="black"/>
                </a:solidFill>
                <a:latin typeface="Calibri" panose="020F0502020204030204"/>
              </a:rPr>
            </a:br>
            <a:r>
              <a:rPr lang="cs-CZ" sz="2700" dirty="0">
                <a:solidFill>
                  <a:prstClr val="black"/>
                </a:solidFill>
                <a:latin typeface="Calibri" panose="020F0502020204030204"/>
              </a:rPr>
              <a:t>		Rozsudek ESLP ze dne 28. března 2017 ve věci č. 78103/14 </a:t>
            </a:r>
            <a:br>
              <a:rPr lang="cs-CZ" sz="2700" dirty="0">
                <a:solidFill>
                  <a:prstClr val="black"/>
                </a:solidFill>
                <a:latin typeface="Calibri" panose="020F0502020204030204"/>
              </a:rPr>
            </a:br>
            <a:r>
              <a:rPr lang="cs-CZ" sz="2700" dirty="0">
                <a:solidFill>
                  <a:prstClr val="black"/>
                </a:solidFill>
                <a:latin typeface="Calibri" panose="020F0502020204030204"/>
              </a:rPr>
              <a:t>		</a:t>
            </a:r>
            <a:r>
              <a:rPr lang="cs-CZ" sz="2700" dirty="0" err="1">
                <a:solidFill>
                  <a:prstClr val="black"/>
                </a:solidFill>
                <a:latin typeface="Calibri" panose="020F0502020204030204"/>
              </a:rPr>
              <a:t>Fernandes</a:t>
            </a:r>
            <a:r>
              <a:rPr lang="cs-CZ" sz="2700" dirty="0">
                <a:solidFill>
                  <a:prstClr val="black"/>
                </a:solidFill>
                <a:latin typeface="Calibri" panose="020F0502020204030204"/>
              </a:rPr>
              <a:t> de </a:t>
            </a:r>
            <a:r>
              <a:rPr lang="cs-CZ" sz="2700" dirty="0" err="1">
                <a:solidFill>
                  <a:prstClr val="black"/>
                </a:solidFill>
                <a:latin typeface="Calibri" panose="020F0502020204030204"/>
              </a:rPr>
              <a:t>Oliveira</a:t>
            </a:r>
            <a:r>
              <a:rPr lang="cs-CZ" sz="2700" dirty="0">
                <a:solidFill>
                  <a:prstClr val="black"/>
                </a:solidFill>
                <a:latin typeface="Calibri" panose="020F0502020204030204"/>
              </a:rPr>
              <a:t> proti Portugalsku</a:t>
            </a:r>
            <a:endParaRPr lang="en-GB" sz="2700" dirty="0">
              <a:solidFill>
                <a:prstClr val="black"/>
              </a:solidFill>
              <a:latin typeface="Calibri" panose="020F0502020204030204"/>
            </a:endParaRPr>
          </a:p>
        </p:txBody>
      </p:sp>
      <p:sp>
        <p:nvSpPr>
          <p:cNvPr id="3" name="Zástupný obsah 2">
            <a:extLst>
              <a:ext uri="{FF2B5EF4-FFF2-40B4-BE49-F238E27FC236}">
                <a16:creationId xmlns:a16="http://schemas.microsoft.com/office/drawing/2014/main" id="{074FA02A-57DE-DC09-7561-C39865CE79D9}"/>
              </a:ext>
            </a:extLst>
          </p:cNvPr>
          <p:cNvSpPr>
            <a:spLocks noGrp="1"/>
          </p:cNvSpPr>
          <p:nvPr>
            <p:ph idx="1"/>
          </p:nvPr>
        </p:nvSpPr>
        <p:spPr>
          <a:xfrm>
            <a:off x="1024128" y="2286000"/>
            <a:ext cx="5422391" cy="4023360"/>
          </a:xfrm>
        </p:spPr>
        <p:txBody>
          <a:bodyPr>
            <a:normAutofit/>
          </a:bodyPr>
          <a:lstStyle/>
          <a:p>
            <a:pPr marL="0" indent="0">
              <a:buNone/>
            </a:pPr>
            <a:r>
              <a:rPr lang="cs-CZ" sz="2800" dirty="0"/>
              <a:t>ESLP v uvedeném případě neshledal pochybení nemocnice, jejíž pacient vykonal sebevraždu v situaci, kdy nad ním nebyl vykonáván nepřetržitý dohled, a to s odkazem na respekt k právu pacienta na soukromí a na zásadu, aby léčba lidí s duševním onemocněním probíhala v co nejméně omezujícím prostředí.</a:t>
            </a:r>
          </a:p>
        </p:txBody>
      </p:sp>
      <p:sp>
        <p:nvSpPr>
          <p:cNvPr id="7" name="Obdélník 6">
            <a:extLst>
              <a:ext uri="{FF2B5EF4-FFF2-40B4-BE49-F238E27FC236}">
                <a16:creationId xmlns:a16="http://schemas.microsoft.com/office/drawing/2014/main" id="{009F3EAC-DAAB-6B87-28BF-7DCBE2B8021E}"/>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ABEB9B13-A732-26FD-5DE2-1D2C594893B9}"/>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cký objekt 8" descr="Banka se souvislou výplní">
            <a:extLst>
              <a:ext uri="{FF2B5EF4-FFF2-40B4-BE49-F238E27FC236}">
                <a16:creationId xmlns:a16="http://schemas.microsoft.com/office/drawing/2014/main" id="{AA602447-0801-9525-6B96-0E0BC36347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18852" y="1610408"/>
            <a:ext cx="4698952" cy="4698952"/>
          </a:xfrm>
          <a:prstGeom prst="rect">
            <a:avLst/>
          </a:prstGeom>
        </p:spPr>
      </p:pic>
    </p:spTree>
    <p:extLst>
      <p:ext uri="{BB962C8B-B14F-4D97-AF65-F5344CB8AC3E}">
        <p14:creationId xmlns:p14="http://schemas.microsoft.com/office/powerpoint/2010/main" val="31431674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08366-747E-2D63-6E37-F12CEFC4D8DD}"/>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AB61CA82-D34F-68F6-48E5-B9796A44F4EE}"/>
              </a:ext>
            </a:extLst>
          </p:cNvPr>
          <p:cNvSpPr/>
          <p:nvPr/>
        </p:nvSpPr>
        <p:spPr>
          <a:xfrm>
            <a:off x="-60385" y="-112145"/>
            <a:ext cx="828136" cy="73065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ál 3">
            <a:extLst>
              <a:ext uri="{FF2B5EF4-FFF2-40B4-BE49-F238E27FC236}">
                <a16:creationId xmlns:a16="http://schemas.microsoft.com/office/drawing/2014/main" id="{C109EC8D-3DC8-E738-348B-39A327420333}"/>
              </a:ext>
            </a:extLst>
          </p:cNvPr>
          <p:cNvSpPr/>
          <p:nvPr/>
        </p:nvSpPr>
        <p:spPr>
          <a:xfrm>
            <a:off x="-1898182" y="5458297"/>
            <a:ext cx="2922310" cy="25923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D296FABE-16F8-C496-85A8-C3FC60B3D35F}"/>
              </a:ext>
            </a:extLst>
          </p:cNvPr>
          <p:cNvSpPr>
            <a:spLocks noGrp="1"/>
          </p:cNvSpPr>
          <p:nvPr>
            <p:ph type="title"/>
          </p:nvPr>
        </p:nvSpPr>
        <p:spPr/>
        <p:txBody>
          <a:bodyPr>
            <a:normAutofit fontScale="90000"/>
          </a:bodyPr>
          <a:lstStyle/>
          <a:p>
            <a:r>
              <a:rPr lang="cs-CZ" sz="2700" dirty="0">
                <a:solidFill>
                  <a:prstClr val="black"/>
                </a:solidFill>
                <a:latin typeface="Calibri" panose="020F0502020204030204"/>
              </a:rPr>
              <a:t>		Příklady odpovědnosti psychologa</a:t>
            </a:r>
            <a:br>
              <a:rPr lang="cs-CZ" sz="2700" dirty="0">
                <a:solidFill>
                  <a:prstClr val="black"/>
                </a:solidFill>
                <a:latin typeface="Calibri" panose="020F0502020204030204"/>
              </a:rPr>
            </a:br>
            <a:r>
              <a:rPr lang="cs-CZ" sz="2700" dirty="0">
                <a:solidFill>
                  <a:prstClr val="black"/>
                </a:solidFill>
                <a:latin typeface="Calibri" panose="020F0502020204030204"/>
              </a:rPr>
              <a:t>		Rozsudek ESLP ze dne 28. března 2017 ve věci č. 78103/14 </a:t>
            </a:r>
            <a:br>
              <a:rPr lang="cs-CZ" sz="2700" dirty="0">
                <a:solidFill>
                  <a:prstClr val="black"/>
                </a:solidFill>
                <a:latin typeface="Calibri" panose="020F0502020204030204"/>
              </a:rPr>
            </a:br>
            <a:r>
              <a:rPr lang="cs-CZ" sz="2700" dirty="0">
                <a:solidFill>
                  <a:prstClr val="black"/>
                </a:solidFill>
                <a:latin typeface="Calibri" panose="020F0502020204030204"/>
              </a:rPr>
              <a:t>		</a:t>
            </a:r>
            <a:r>
              <a:rPr lang="cs-CZ" sz="2700" dirty="0" err="1">
                <a:solidFill>
                  <a:prstClr val="black"/>
                </a:solidFill>
                <a:latin typeface="Calibri" panose="020F0502020204030204"/>
              </a:rPr>
              <a:t>Fernandes</a:t>
            </a:r>
            <a:r>
              <a:rPr lang="cs-CZ" sz="2700" dirty="0">
                <a:solidFill>
                  <a:prstClr val="black"/>
                </a:solidFill>
                <a:latin typeface="Calibri" panose="020F0502020204030204"/>
              </a:rPr>
              <a:t> de </a:t>
            </a:r>
            <a:r>
              <a:rPr lang="cs-CZ" sz="2700" dirty="0" err="1">
                <a:solidFill>
                  <a:prstClr val="black"/>
                </a:solidFill>
                <a:latin typeface="Calibri" panose="020F0502020204030204"/>
              </a:rPr>
              <a:t>Oliveira</a:t>
            </a:r>
            <a:r>
              <a:rPr lang="cs-CZ" sz="2700" dirty="0">
                <a:solidFill>
                  <a:prstClr val="black"/>
                </a:solidFill>
                <a:latin typeface="Calibri" panose="020F0502020204030204"/>
              </a:rPr>
              <a:t> proti Portugalsku </a:t>
            </a:r>
            <a:r>
              <a:rPr lang="cs-CZ" sz="2700" dirty="0" err="1">
                <a:solidFill>
                  <a:prstClr val="black"/>
                </a:solidFill>
                <a:latin typeface="Calibri" panose="020F0502020204030204"/>
              </a:rPr>
              <a:t>PortugalskuPortugalsku</a:t>
            </a:r>
            <a:endParaRPr lang="en-GB" sz="2700" dirty="0">
              <a:solidFill>
                <a:prstClr val="black"/>
              </a:solidFill>
              <a:latin typeface="Calibri" panose="020F0502020204030204"/>
            </a:endParaRPr>
          </a:p>
        </p:txBody>
      </p:sp>
      <p:sp>
        <p:nvSpPr>
          <p:cNvPr id="3" name="Zástupný obsah 2">
            <a:extLst>
              <a:ext uri="{FF2B5EF4-FFF2-40B4-BE49-F238E27FC236}">
                <a16:creationId xmlns:a16="http://schemas.microsoft.com/office/drawing/2014/main" id="{7483705C-6948-C374-1CEA-8AD311FBBC18}"/>
              </a:ext>
            </a:extLst>
          </p:cNvPr>
          <p:cNvSpPr>
            <a:spLocks noGrp="1"/>
          </p:cNvSpPr>
          <p:nvPr>
            <p:ph idx="1"/>
          </p:nvPr>
        </p:nvSpPr>
        <p:spPr/>
        <p:txBody>
          <a:bodyPr>
            <a:normAutofit/>
          </a:bodyPr>
          <a:lstStyle/>
          <a:p>
            <a:pPr marL="0" indent="0" algn="just">
              <a:buNone/>
            </a:pPr>
            <a:r>
              <a:rPr lang="cs-CZ" sz="2800" dirty="0"/>
              <a:t>V obdobném případě v ČR by bylo možné uvažovat o trestní odpovědnosti nemocnice za usmrcení z nedbalosti.</a:t>
            </a:r>
          </a:p>
          <a:p>
            <a:pPr marL="0" indent="0" algn="just">
              <a:buNone/>
            </a:pPr>
            <a:r>
              <a:rPr lang="cs-CZ" sz="2800" dirty="0"/>
              <a:t>Důležité je zde ustanovení § 8 odst. 5 ZOTPO: právnická osoba se trestní odpovědnosti podle odstavců 1 až 4 </a:t>
            </a:r>
            <a:r>
              <a:rPr lang="cs-CZ" sz="2800" b="1" dirty="0"/>
              <a:t>zprostí, pokud vynaložila veškeré úsilí, které na ní bylo možno spravedlivě požadovat</a:t>
            </a:r>
            <a:r>
              <a:rPr lang="cs-CZ" sz="2800" dirty="0"/>
              <a:t>, aby spáchání protiprávního činu osobami uvedenými v odstavci 1 zabránila.</a:t>
            </a:r>
          </a:p>
          <a:p>
            <a:pPr marL="0" indent="0" algn="just">
              <a:buNone/>
            </a:pPr>
            <a:r>
              <a:rPr lang="cs-CZ" sz="2800" dirty="0"/>
              <a:t>Nebo by se pozůstalí mohli domáhat náhrady újmy v civilním řízení, </a:t>
            </a:r>
            <a:r>
              <a:rPr lang="cs-CZ" sz="2800" b="1" dirty="0"/>
              <a:t>zde by však museli prokázat že došlo k porušení preventivní povinnosti</a:t>
            </a:r>
            <a:r>
              <a:rPr lang="cs-CZ" sz="2800" dirty="0"/>
              <a:t>, tu vyvozuji jednak z generální povinnost prevence dle § 2900 NOZ a z obecné povinnosti poskytovatele poskytovat péči na náležité odborné úrovni dle § 45 zákona o zdravotních službách.</a:t>
            </a:r>
          </a:p>
        </p:txBody>
      </p:sp>
      <p:sp>
        <p:nvSpPr>
          <p:cNvPr id="7" name="Obdélník 6">
            <a:extLst>
              <a:ext uri="{FF2B5EF4-FFF2-40B4-BE49-F238E27FC236}">
                <a16:creationId xmlns:a16="http://schemas.microsoft.com/office/drawing/2014/main" id="{653D1343-7685-307B-6455-22C890F1781F}"/>
              </a:ext>
            </a:extLst>
          </p:cNvPr>
          <p:cNvSpPr/>
          <p:nvPr/>
        </p:nvSpPr>
        <p:spPr>
          <a:xfrm>
            <a:off x="11363864" y="-112146"/>
            <a:ext cx="828136" cy="73065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ál 4">
            <a:extLst>
              <a:ext uri="{FF2B5EF4-FFF2-40B4-BE49-F238E27FC236}">
                <a16:creationId xmlns:a16="http://schemas.microsoft.com/office/drawing/2014/main" id="{DDF9EDC0-8AEF-9ADD-B3A0-8E656C3F29F0}"/>
              </a:ext>
            </a:extLst>
          </p:cNvPr>
          <p:cNvSpPr/>
          <p:nvPr/>
        </p:nvSpPr>
        <p:spPr>
          <a:xfrm>
            <a:off x="10871743" y="-1296186"/>
            <a:ext cx="2922310" cy="25923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66273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64600-EEAC-7279-7E17-A46B2A07D41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E0F5B91-D4A7-463B-F0ED-A49CCC70DF8C}"/>
              </a:ext>
            </a:extLst>
          </p:cNvPr>
          <p:cNvSpPr>
            <a:spLocks noGrp="1"/>
          </p:cNvSpPr>
          <p:nvPr>
            <p:ph type="ctrTitle"/>
          </p:nvPr>
        </p:nvSpPr>
        <p:spPr/>
        <p:txBody>
          <a:bodyPr/>
          <a:lstStyle/>
          <a:p>
            <a:r>
              <a:rPr lang="cs-CZ" dirty="0">
                <a:solidFill>
                  <a:schemeClr val="tx1"/>
                </a:solidFill>
              </a:rPr>
              <a:t>Děkuji za pozornost</a:t>
            </a:r>
            <a:endParaRPr lang="en-GB" dirty="0">
              <a:solidFill>
                <a:schemeClr val="tx1"/>
              </a:solidFill>
            </a:endParaRPr>
          </a:p>
        </p:txBody>
      </p:sp>
      <p:sp>
        <p:nvSpPr>
          <p:cNvPr id="3" name="Podnadpis 2">
            <a:extLst>
              <a:ext uri="{FF2B5EF4-FFF2-40B4-BE49-F238E27FC236}">
                <a16:creationId xmlns:a16="http://schemas.microsoft.com/office/drawing/2014/main" id="{56731071-E00B-1482-93E1-85B839BFDE13}"/>
              </a:ext>
            </a:extLst>
          </p:cNvPr>
          <p:cNvSpPr>
            <a:spLocks noGrp="1"/>
          </p:cNvSpPr>
          <p:nvPr>
            <p:ph type="subTitle" idx="1"/>
          </p:nvPr>
        </p:nvSpPr>
        <p:spPr/>
        <p:txBody>
          <a:bodyPr/>
          <a:lstStyle/>
          <a:p>
            <a:r>
              <a:rPr lang="cs-CZ" dirty="0"/>
              <a:t>Matěj Stříteský</a:t>
            </a:r>
          </a:p>
          <a:p>
            <a:r>
              <a:rPr lang="cs-CZ" dirty="0"/>
              <a:t>Matej.stritesky@seznam.cz</a:t>
            </a:r>
          </a:p>
          <a:p>
            <a:endParaRPr lang="en-GB" dirty="0"/>
          </a:p>
        </p:txBody>
      </p:sp>
    </p:spTree>
    <p:extLst>
      <p:ext uri="{BB962C8B-B14F-4D97-AF65-F5344CB8AC3E}">
        <p14:creationId xmlns:p14="http://schemas.microsoft.com/office/powerpoint/2010/main" val="1215128878"/>
      </p:ext>
    </p:extLst>
  </p:cSld>
  <p:clrMapOvr>
    <a:masterClrMapping/>
  </p:clrMapOvr>
</p:sld>
</file>

<file path=ppt/theme/theme1.xml><?xml version="1.0" encoding="utf-8"?>
<a:theme xmlns:a="http://schemas.openxmlformats.org/drawingml/2006/main" name="Ombudsman">
  <a:themeElements>
    <a:clrScheme name="Ombudsman_obecny">
      <a:dk1>
        <a:sysClr val="windowText" lastClr="000000"/>
      </a:dk1>
      <a:lt1>
        <a:sysClr val="window" lastClr="FFFFFF"/>
      </a:lt1>
      <a:dk2>
        <a:srgbClr val="FFFFFF"/>
      </a:dk2>
      <a:lt2>
        <a:srgbClr val="E7E6E6"/>
      </a:lt2>
      <a:accent1>
        <a:srgbClr val="008276"/>
      </a:accent1>
      <a:accent2>
        <a:srgbClr val="00C8B5"/>
      </a:accent2>
      <a:accent3>
        <a:srgbClr val="9CBCB7"/>
      </a:accent3>
      <a:accent4>
        <a:srgbClr val="E2EFD9"/>
      </a:accent4>
      <a:accent5>
        <a:srgbClr val="D8D8D8"/>
      </a:accent5>
      <a:accent6>
        <a:srgbClr val="7F7F7F"/>
      </a:accent6>
      <a:hlink>
        <a:srgbClr val="008276"/>
      </a:hlink>
      <a:folHlink>
        <a:srgbClr val="00827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_vinova.potx" id="{D33E5C9C-D021-418D-8411-260561FD227E}" vid="{D72F8662-4874-4287-9EC6-E853F2F1AE42}"/>
    </a:ext>
  </a:extLst>
</a:theme>
</file>

<file path=ppt/theme/theme2.xml><?xml version="1.0" encoding="utf-8"?>
<a:theme xmlns:a="http://schemas.openxmlformats.org/drawingml/2006/main" name="Ombudsman vínová">
  <a:themeElements>
    <a:clrScheme name="Ombudsman_vínový">
      <a:dk1>
        <a:sysClr val="windowText" lastClr="000000"/>
      </a:dk1>
      <a:lt1>
        <a:sysClr val="window" lastClr="FFFFFF"/>
      </a:lt1>
      <a:dk2>
        <a:srgbClr val="FFFFFF"/>
      </a:dk2>
      <a:lt2>
        <a:srgbClr val="E7E6E6"/>
      </a:lt2>
      <a:accent1>
        <a:srgbClr val="AA0546"/>
      </a:accent1>
      <a:accent2>
        <a:srgbClr val="EF0765"/>
      </a:accent2>
      <a:accent3>
        <a:srgbClr val="FFBFBF"/>
      </a:accent3>
      <a:accent4>
        <a:srgbClr val="FFCCFF"/>
      </a:accent4>
      <a:accent5>
        <a:srgbClr val="D8D8D8"/>
      </a:accent5>
      <a:accent6>
        <a:srgbClr val="7F7F7F"/>
      </a:accent6>
      <a:hlink>
        <a:srgbClr val="008276"/>
      </a:hlink>
      <a:folHlink>
        <a:srgbClr val="00827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_vinova.potx" id="{D33E5C9C-D021-418D-8411-260561FD227E}" vid="{17D6DF06-7A7E-4F31-8117-044DD9752F14}"/>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3A71DC738674B4893D02C4CA0E22FAC" ma:contentTypeVersion="6" ma:contentTypeDescription="Vytvořit nový dokument" ma:contentTypeScope="" ma:versionID="a10d2442972f6aea282a9bd37d066590">
  <xsd:schema xmlns:xsd="http://www.w3.org/2001/XMLSchema" xmlns:xs="http://www.w3.org/2001/XMLSchema" xmlns:p="http://schemas.microsoft.com/office/2006/metadata/properties" xmlns:ns2="7aea5b64-986d-4ed0-9f25-146f1d978e98" targetNamespace="http://schemas.microsoft.com/office/2006/metadata/properties" ma:root="true" ma:fieldsID="59a29dd26b28b9f2e04c9198312141b3" ns2:_="">
    <xsd:import namespace="7aea5b64-986d-4ed0-9f25-146f1d978e98"/>
    <xsd:element name="properties">
      <xsd:complexType>
        <xsd:sequence>
          <xsd:element name="documentManagement">
            <xsd:complexType>
              <xsd:all>
                <xsd:element ref="ns2:datum_x0020_vzniku"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ea5b64-986d-4ed0-9f25-146f1d978e98" elementFormDefault="qualified">
    <xsd:import namespace="http://schemas.microsoft.com/office/2006/documentManagement/types"/>
    <xsd:import namespace="http://schemas.microsoft.com/office/infopath/2007/PartnerControls"/>
    <xsd:element name="datum_x0020_vzniku" ma:index="8" nillable="true" ma:displayName="datum vzniku" ma:internalName="datum_x0020_vzniku">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um_x0020_vzniku xmlns="7aea5b64-986d-4ed0-9f25-146f1d978e98" xsi:nil="true"/>
  </documentManagement>
</p:properties>
</file>

<file path=customXml/itemProps1.xml><?xml version="1.0" encoding="utf-8"?>
<ds:datastoreItem xmlns:ds="http://schemas.openxmlformats.org/officeDocument/2006/customXml" ds:itemID="{820DC973-8F4A-4817-89B4-A3913576A5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ea5b64-986d-4ed0-9f25-146f1d978e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5824A5-A248-4B0E-8D31-CD6D21E5E1EC}">
  <ds:schemaRefs>
    <ds:schemaRef ds:uri="http://schemas.microsoft.com/sharepoint/v3/contenttype/forms"/>
  </ds:schemaRefs>
</ds:datastoreItem>
</file>

<file path=customXml/itemProps3.xml><?xml version="1.0" encoding="utf-8"?>
<ds:datastoreItem xmlns:ds="http://schemas.openxmlformats.org/officeDocument/2006/customXml" ds:itemID="{83E37112-2AF5-4D2A-AF20-DC611A8D34EE}">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7aea5b64-986d-4ed0-9f25-146f1d978e98"/>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Prezentace_DET</Template>
  <TotalTime>3714</TotalTime>
  <Words>8746</Words>
  <Application>Microsoft Office PowerPoint</Application>
  <PresentationFormat>Širokoúhlá obrazovka</PresentationFormat>
  <Paragraphs>452</Paragraphs>
  <Slides>99</Slides>
  <Notes>0</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99</vt:i4>
      </vt:variant>
    </vt:vector>
  </HeadingPairs>
  <TitlesOfParts>
    <vt:vector size="105" baseType="lpstr">
      <vt:lpstr>Arial</vt:lpstr>
      <vt:lpstr>Calibri</vt:lpstr>
      <vt:lpstr>Times New Roman</vt:lpstr>
      <vt:lpstr>Wingdings</vt:lpstr>
      <vt:lpstr>Ombudsman</vt:lpstr>
      <vt:lpstr>Ombudsman vínová</vt:lpstr>
      <vt:lpstr>Právo v Klinické psychologii – Pohled právníka Veřejného ochránce práv</vt:lpstr>
      <vt:lpstr>Obsah přednášky</vt:lpstr>
      <vt:lpstr>Co A jak Děláme?</vt:lpstr>
      <vt:lpstr>Co A jak Děláme? OPČNí Protokol ke CAT</vt:lpstr>
      <vt:lpstr>Co A jak Děláme?</vt:lpstr>
      <vt:lpstr>V Čem v Oblasti psychiatrie nemůžeme pomoci</vt:lpstr>
      <vt:lpstr>Ombudsman A Lidé s Duševním onemocněním Zjištění z návštěv Psychiatrických nemocnic</vt:lpstr>
      <vt:lpstr>Nejednotná praxe Proč to někde vypadá takto A jinde takto? Počet lůžek na ložnici.</vt:lpstr>
      <vt:lpstr>Nejednotná praxe Proč to někde vypadá takto A jinde takto? Vzhled ložnic.</vt:lpstr>
      <vt:lpstr>Nejednotná praxe Proč to někde vypadá takto jinde takto? Ložnice pro pacienty v akutním stavu.</vt:lpstr>
      <vt:lpstr>Ombudsman A Lidé s Duševním onemocněním Zjištění z návštěv Psychiatrických nemocnic</vt:lpstr>
      <vt:lpstr>Bezpečnost pro pacienty a personál Na co v Této oblasti upozorňujeme?</vt:lpstr>
      <vt:lpstr>Bezpečnost pro pacienty a personál Vybraná zjištění z této oblasti</vt:lpstr>
      <vt:lpstr>Bezpečnost pro pacienty a personál Vybraná zjištění z této oblasti</vt:lpstr>
      <vt:lpstr>Bezpečnost pro pacienty a personál Vybraná zjištění z této oblasti</vt:lpstr>
      <vt:lpstr>Ombudsman A Lidé s Duševním onemocněním Zjištění z návštěv Psychiatrických nemocnic</vt:lpstr>
      <vt:lpstr>Personál Na co v Této oblasti upozorňujeme?</vt:lpstr>
      <vt:lpstr>Personál Vybraná zjištění z této oblasti</vt:lpstr>
      <vt:lpstr>Personál Vybraná zjištění z této oblasti</vt:lpstr>
      <vt:lpstr>Ombudsman A Lidé s Duševním onemocněním Zjištění z návštěv Psychiatrických nemocnic</vt:lpstr>
      <vt:lpstr>Soukromí a důstojnost pobytu Na co v Této oblasti upozorňujeme?</vt:lpstr>
      <vt:lpstr>Soukromí a důstojnost pobytu Vybraná zjištění z této oblasti</vt:lpstr>
      <vt:lpstr>Soukromí a důstojnost pobytu Vybraná zjištění z této oblasti</vt:lpstr>
      <vt:lpstr>Péče Vybraná zjištění z této oblasti</vt:lpstr>
      <vt:lpstr>Ombudsman A Lidé s Duševním onemocněním Zjištění z návštěv Psychiatrických nemocnic</vt:lpstr>
      <vt:lpstr>Používání omezovacích prostředků Na co v Této oblasti upozorňujeme?</vt:lpstr>
      <vt:lpstr>Používání omezovacích prostředků Vybraná zjištění z této oblasti</vt:lpstr>
      <vt:lpstr>Používání omezovacích prostředků Vybraná zjištění z této oblasti</vt:lpstr>
      <vt:lpstr>Ombudsman A Lidé s Duševním onemocněním Zjištění z návštěv Psychiatrických nemocnic</vt:lpstr>
      <vt:lpstr>Pojistky v průběhu hospitalizace Na co v Této oblasti upozorňujeme?</vt:lpstr>
      <vt:lpstr>Pojistky v průběhu hospitalizace Vybraná zjištění z této oblasti</vt:lpstr>
      <vt:lpstr>Duševní onemocnění a nebezpečnost</vt:lpstr>
      <vt:lpstr>Duševní onemocnění a nebezpečnost</vt:lpstr>
      <vt:lpstr>Duševní onemocnění a nebezpečnost</vt:lpstr>
      <vt:lpstr>Holubová (2015) výzkum na 1350 studentech VŠ</vt:lpstr>
      <vt:lpstr>Duševně nemocný je častěji obětí násilí než jeho pachatelem</vt:lpstr>
      <vt:lpstr>Duševně nemocný je častěji obětí násilí než jeho pachatelem</vt:lpstr>
      <vt:lpstr>Schizofrenie a násilí</vt:lpstr>
      <vt:lpstr>Schizofrenie a násilí</vt:lpstr>
      <vt:lpstr>Schizofrenie a násilí</vt:lpstr>
      <vt:lpstr>Schizofrenie a násilí</vt:lpstr>
      <vt:lpstr>Schizofrenie a násilí</vt:lpstr>
      <vt:lpstr>Schizofrenie a násilí</vt:lpstr>
      <vt:lpstr>Schizofrenie a násilí</vt:lpstr>
      <vt:lpstr>Schizofrenie a násilí</vt:lpstr>
      <vt:lpstr>Zdroje</vt:lpstr>
      <vt:lpstr>Ombudsman A Lidé s Duševním onemocněním Zjištění z návštěv Psychiatrických nemocnic</vt:lpstr>
      <vt:lpstr>Mlčenlivost psychologa ve zdravotnictví</vt:lpstr>
      <vt:lpstr>Mlčenlivost psychologa ve zdravotnictví</vt:lpstr>
      <vt:lpstr>Mlčenlivost psychologa ve zdravotnictví</vt:lpstr>
      <vt:lpstr>Mlčenlivost psychologa ve zdravotnictví</vt:lpstr>
      <vt:lpstr>Mlčenlivost psychologa ve zdravotnictví</vt:lpstr>
      <vt:lpstr>Mlčenlivost psychologa ve zdravotnictví</vt:lpstr>
      <vt:lpstr>Mlčenlivost psychologa ve zdravotnictví</vt:lpstr>
      <vt:lpstr>Mlčenlivost psychologa ve zdravotnictví</vt:lpstr>
      <vt:lpstr>Mlčenlivost psychologa ve zdravotnictví</vt:lpstr>
      <vt:lpstr>Mlčenlivost psychologa ve zdravotnictví</vt:lpstr>
      <vt:lpstr>Mlčenlivost psychologa ve zdravotnictví</vt:lpstr>
      <vt:lpstr>Mlčenlivost psychologa ve zdravotnictví</vt:lpstr>
      <vt:lpstr>Mlčenlivost psychologa ve zdravotnictví</vt:lpstr>
      <vt:lpstr>Mlčenlivost psychologa ve zdravotnictví</vt:lpstr>
      <vt:lpstr>Mlčenlivost psychologa ve zdravotnictví</vt:lpstr>
      <vt:lpstr>Předávání informací o nezletilém</vt:lpstr>
      <vt:lpstr>Předávání informací o nezletilém</vt:lpstr>
      <vt:lpstr>Předávání informací o nezletilém</vt:lpstr>
      <vt:lpstr>Předávání informací o nezletilém</vt:lpstr>
      <vt:lpstr>Další případy prolomení mlčenlivosti</vt:lpstr>
      <vt:lpstr>Shrnutí k mlčenlivosti</vt:lpstr>
      <vt:lpstr>Děkuji ZA Pozornost </vt:lpstr>
      <vt:lpstr>Odpovědnost psychologa</vt:lpstr>
      <vt:lpstr>  Odpovědnost – nejen právní pojem</vt:lpstr>
      <vt:lpstr>  Druhy právní odpovědnosti</vt:lpstr>
      <vt:lpstr>  Co se musí stát, aby vznikla Právní odpovědnost</vt:lpstr>
      <vt:lpstr>  Co se musí stát, aby vznikla Právní odpovědnost – zavinění</vt:lpstr>
      <vt:lpstr>  Co se musí stát, aby vznikla Právní odpovědnost – zavinění</vt:lpstr>
      <vt:lpstr>  Kdo odpovídá – Zaměstnanec nebo zaměstnavatel?</vt:lpstr>
      <vt:lpstr>  Kdo odpovídá – Zaměstnanec nebo zaměstnavatel?</vt:lpstr>
      <vt:lpstr>  Kdo odpovídá – Zaměstnanec nebo zaměstnavatel?</vt:lpstr>
      <vt:lpstr>  Kdo odpovídá – Zaměstnanec nebo zaměstnavatel?</vt:lpstr>
      <vt:lpstr>  Odpovědnost - Jak se pacient může domáhat kompenzace</vt:lpstr>
      <vt:lpstr>  Příklady odpovědnosti psychologa</vt:lpstr>
      <vt:lpstr>Prezentace aplikace PowerPoint</vt:lpstr>
      <vt:lpstr>  Příklady odpovědnosti psychologa</vt:lpstr>
      <vt:lpstr>Příklady odpovědnosti psychologa</vt:lpstr>
      <vt:lpstr>  Příklady odpovědnosti psychologa</vt:lpstr>
      <vt:lpstr>Příklady odpovědnosti psychologa</vt:lpstr>
      <vt:lpstr>  Příklady odpovědnosti psychologa</vt:lpstr>
      <vt:lpstr>  Příklady odpovědnosti psychologa</vt:lpstr>
      <vt:lpstr>  Příklady odpovědnosti psychologa</vt:lpstr>
      <vt:lpstr>  Příklady odpovědnosti psychologa</vt:lpstr>
      <vt:lpstr>  Příklady odpovědnosti psychologa</vt:lpstr>
      <vt:lpstr>  Příklady odpovědnosti psychologa</vt:lpstr>
      <vt:lpstr>  Příklady odpovědnosti psychologa</vt:lpstr>
      <vt:lpstr>  Příklady odpovědnosti psychologa</vt:lpstr>
      <vt:lpstr>  Příklady odpovědnosti psychologa   Rozsudek ESLP ze dne 28. března 2017 ve věci č. 78103/14 –     Fernandes de Oliveira proti Portugalsku</vt:lpstr>
      <vt:lpstr>  Příklady odpovědnosti psychologa   Rozsudek ESLP ze dne 28. března 2017 ve věci č. 78103/14    Fernandes de Oliveira proti Portugalsku Portugalsku</vt:lpstr>
      <vt:lpstr>  Příklady odpovědnosti psychologa   Rozsudek ESLP ze dne 28. března 2017 ve věci č. 78103/14    Fernandes de Oliveira proti Portugalsku</vt:lpstr>
      <vt:lpstr>  Příklady odpovědnosti psychologa   Rozsudek ESLP ze dne 28. března 2017 ve věci č. 78103/14    Fernandes de Oliveira proti Portugalsku PortugalskuPortugalsku</vt:lpstr>
      <vt:lpstr>Děkuji za pozornost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Stříteský Matěj Mgr. et Mgr.</dc:creator>
  <cp:keywords>MF</cp:keywords>
  <cp:lastModifiedBy>Matěj Stříteský</cp:lastModifiedBy>
  <cp:revision>178</cp:revision>
  <cp:lastPrinted>2021-05-18T12:33:45Z</cp:lastPrinted>
  <dcterms:created xsi:type="dcterms:W3CDTF">2019-11-13T10:02:47Z</dcterms:created>
  <dcterms:modified xsi:type="dcterms:W3CDTF">2025-03-04T06:39:52Z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0x010100D3A71DC738674B4893D02C4CA0E22FAC</vt:lpwstr>
  </property>
</Properties>
</file>