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6" r:id="rId3"/>
    <p:sldId id="27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12192000" cy="6858000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cs-CZ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CCB3D-1E96-4F01-B1BB-1A69661497B0}" type="datetimeFigureOut">
              <a:rPr lang="cs-CZ"/>
              <a:pPr>
                <a:defRPr/>
              </a:pPr>
              <a:t>20.02.2025</a:t>
            </a:fld>
            <a:endParaRPr lang="cs-CZ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6B38F-783B-4466-86DB-45B762B986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12F9E-7A7D-4D65-918B-49B905B58A0D}" type="datetimeFigureOut">
              <a:rPr lang="cs-CZ"/>
              <a:pPr>
                <a:defRPr/>
              </a:pPr>
              <a:t>20.02.2025</a:t>
            </a:fld>
            <a:endParaRPr lang="cs-CZ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E10BD-F02E-420B-8088-7585A5BBD9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0755B-6F85-42E4-AAD3-14D3FC0FB907}" type="datetimeFigureOut">
              <a:rPr lang="cs-CZ"/>
              <a:pPr>
                <a:defRPr/>
              </a:pPr>
              <a:t>20.02.2025</a:t>
            </a:fld>
            <a:endParaRPr lang="cs-CZ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383B0-EAFE-4364-A62E-AACC4C18A3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F0A24-EA70-4B69-8137-B0E7A253482B}" type="datetimeFigureOut">
              <a:rPr lang="cs-CZ"/>
              <a:pPr>
                <a:defRPr/>
              </a:pPr>
              <a:t>20.02.2025</a:t>
            </a:fld>
            <a:endParaRPr lang="cs-CZ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9ACE4-DA17-46DF-8872-24254A4E39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D91CE-409C-4093-891D-D6EAE4117299}" type="datetimeFigureOut">
              <a:rPr lang="cs-CZ"/>
              <a:pPr>
                <a:defRPr/>
              </a:pPr>
              <a:t>20.02.2025</a:t>
            </a:fld>
            <a:endParaRPr lang="cs-CZ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CE0E8-A81F-4B9F-A8B2-F5358A5B8A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5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2EB97-3DD8-42C7-AB25-E1DD9D6ACF10}" type="datetimeFigureOut">
              <a:rPr lang="cs-CZ"/>
              <a:pPr>
                <a:defRPr/>
              </a:pPr>
              <a:t>20.02.2025</a:t>
            </a:fld>
            <a:endParaRPr lang="cs-CZ"/>
          </a:p>
        </p:txBody>
      </p:sp>
      <p:sp>
        <p:nvSpPr>
          <p:cNvPr id="6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3EC6D-4BA7-4E8C-9897-EE637DBCE8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7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4C6FF-5B73-473B-B0A9-3D751AFAB775}" type="datetimeFigureOut">
              <a:rPr lang="cs-CZ"/>
              <a:pPr>
                <a:defRPr/>
              </a:pPr>
              <a:t>20.02.2025</a:t>
            </a:fld>
            <a:endParaRPr lang="cs-CZ"/>
          </a:p>
        </p:txBody>
      </p:sp>
      <p:sp>
        <p:nvSpPr>
          <p:cNvPr id="8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9EF6F-4431-4583-B824-84494D16DD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B2A05-8131-4979-A55C-56016D4776D3}" type="datetimeFigureOut">
              <a:rPr lang="cs-CZ"/>
              <a:pPr>
                <a:defRPr/>
              </a:pPr>
              <a:t>20.02.2025</a:t>
            </a:fld>
            <a:endParaRPr lang="cs-CZ"/>
          </a:p>
        </p:txBody>
      </p:sp>
      <p:sp>
        <p:nvSpPr>
          <p:cNvPr id="4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31734-6C37-4F8F-BAC8-2EFC151E20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0106E-C920-4826-A029-CE042BDD9ADD}" type="datetimeFigureOut">
              <a:rPr lang="cs-CZ"/>
              <a:pPr>
                <a:defRPr/>
              </a:pPr>
              <a:t>20.02.2025</a:t>
            </a:fld>
            <a:endParaRPr lang="cs-CZ"/>
          </a:p>
        </p:txBody>
      </p:sp>
      <p:sp>
        <p:nvSpPr>
          <p:cNvPr id="3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FEE01-DA0E-46A3-8B3B-BEC3D057AB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62FD6-F1EB-4F8B-85B6-68450BE6BB41}" type="datetimeFigureOut">
              <a:rPr lang="cs-CZ"/>
              <a:pPr>
                <a:defRPr/>
              </a:pPr>
              <a:t>20.02.2025</a:t>
            </a:fld>
            <a:endParaRPr lang="cs-CZ"/>
          </a:p>
        </p:txBody>
      </p:sp>
      <p:sp>
        <p:nvSpPr>
          <p:cNvPr id="6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FA0B1-869C-4758-BD0E-48D4A826ED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F16F2-91AC-48CD-973B-0E484A75A5D5}" type="datetimeFigureOut">
              <a:rPr lang="cs-CZ"/>
              <a:pPr>
                <a:defRPr/>
              </a:pPr>
              <a:t>20.02.2025</a:t>
            </a:fld>
            <a:endParaRPr lang="cs-CZ"/>
          </a:p>
        </p:txBody>
      </p:sp>
      <p:sp>
        <p:nvSpPr>
          <p:cNvPr id="6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C70DC-D2E3-43D4-9511-CB370C8F3D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objekt pre nadpis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1027" name="Zástupný tex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FF1F96-6A98-48B3-BC8E-DB5A562BA3A6}" type="datetimeFigureOut">
              <a:rPr lang="cs-CZ"/>
              <a:pPr>
                <a:defRPr/>
              </a:pPr>
              <a:t>20.02.2025</a:t>
            </a:fld>
            <a:endParaRPr lang="cs-CZ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C24264-1456-4575-B696-7272345E29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Exnerův komprehenzivní systém ROR v klinické praxi</a:t>
            </a:r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200" dirty="0"/>
          </a:p>
          <a:p>
            <a:pPr eaLnBrk="1" hangingPunct="1">
              <a:lnSpc>
                <a:spcPct val="80000"/>
              </a:lnSpc>
            </a:pPr>
            <a:endParaRPr lang="cs-CZ" sz="2200" dirty="0"/>
          </a:p>
          <a:p>
            <a:pPr eaLnBrk="1" hangingPunct="1">
              <a:lnSpc>
                <a:spcPct val="80000"/>
              </a:lnSpc>
            </a:pPr>
            <a:r>
              <a:rPr lang="cs-CZ" sz="2200" dirty="0"/>
              <a:t>Mgr. Marek Orenčák</a:t>
            </a:r>
          </a:p>
          <a:p>
            <a:pPr eaLnBrk="1" hangingPunct="1">
              <a:lnSpc>
                <a:spcPct val="80000"/>
              </a:lnSpc>
            </a:pPr>
            <a:endParaRPr lang="cs-CZ" sz="2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Administrácia – uvedenie metódy</a:t>
            </a:r>
          </a:p>
        </p:txBody>
      </p:sp>
      <p:sp>
        <p:nvSpPr>
          <p:cNvPr id="22530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Vhodné je opýtať sa na začiatku, či pacient má skúsenosť s ROR: „</a:t>
            </a:r>
            <a:r>
              <a:rPr lang="cs-CZ" i="1"/>
              <a:t>Teď budeme dělat Roschachův test inkoustových skvrn. Slyšel jste o něm někdy, nebo jste jej už někdy dělal?“</a:t>
            </a:r>
          </a:p>
          <a:p>
            <a:pPr eaLnBrk="1" hangingPunct="1"/>
            <a:r>
              <a:rPr lang="cs-CZ"/>
              <a:t>Ak s ním má skúsenosti, overiť si kedy ho robil, popr. sa opýtať aké to bolo, aký bol účel vyšetrenia atď.</a:t>
            </a:r>
          </a:p>
          <a:p>
            <a:pPr eaLnBrk="1" hangingPunct="1"/>
            <a:r>
              <a:rPr lang="cs-CZ"/>
              <a:t>Pokiaľ ROR nikdy nerobil, tak ho uvedieme krátkym vysvetlením: </a:t>
            </a:r>
            <a:r>
              <a:rPr lang="cs-CZ" i="1"/>
              <a:t>„Je to řada inkoustových skvrn, které vám budu ukazovat, a já po vás chci, abyste mi řekl, co to může být.“</a:t>
            </a:r>
            <a:endParaRPr lang="cs-CZ"/>
          </a:p>
          <a:p>
            <a:pPr eaLnBrk="1" hangingPunct="1"/>
            <a:r>
              <a:rPr lang="cs-CZ"/>
              <a:t>Je potrebné zdôrazniť, že neexistujú správne a nesprávne odpovede, ale že rôzni ľudia vidia rôzne veci</a:t>
            </a:r>
          </a:p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Administrácia – uvedenie metódy</a:t>
            </a:r>
          </a:p>
        </p:txBody>
      </p:sp>
      <p:sp>
        <p:nvSpPr>
          <p:cNvPr id="23554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V prípade ďalších otázok pacienta odkázať na koniec vyšetrenia, kedy dostane priestor na ich zodpovedanie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Pred uvedením metódy je dôležité pacienta ukľudniť, zmierniť mu úzkosť a čo najviac obmedziť jeho stres z toho, že je testovaný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Samotnej administrácii ROR však </a:t>
            </a:r>
            <a:r>
              <a:rPr lang="cs-CZ" u="sng"/>
              <a:t>vždy</a:t>
            </a:r>
            <a:r>
              <a:rPr lang="cs-CZ"/>
              <a:t> musí predchádzať anamnestický rozhovor, ktorý facilituje vytvorenie pracovného spojenectva</a:t>
            </a:r>
          </a:p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Administrácia - inštrukcia</a:t>
            </a:r>
          </a:p>
        </p:txBody>
      </p:sp>
      <p:sp>
        <p:nvSpPr>
          <p:cNvPr id="24578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Pri podaní prvej tabule dávam inštrukciu: „</a:t>
            </a:r>
            <a:r>
              <a:rPr lang="cs-CZ" i="1"/>
              <a:t>Co to může být?</a:t>
            </a:r>
            <a:r>
              <a:rPr lang="cs-CZ"/>
              <a:t>“ – to je exnerovská inštrukcia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V praxi, hlavne pri úzkostnejších, menej spolupracujúcich pacientoch, alebo pri pacientoch so závažnejšou psychopatológiou sa osvedčuje inštrukciu doplniť: „</a:t>
            </a:r>
            <a:r>
              <a:rPr lang="cs-CZ" i="1"/>
              <a:t>Na co se to podobá?</a:t>
            </a:r>
            <a:r>
              <a:rPr lang="cs-CZ"/>
              <a:t>“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Ak chceme u pac. povzbudiť projekciu, tak je vhodné sa opýtať: „</a:t>
            </a:r>
            <a:r>
              <a:rPr lang="cs-CZ" i="1"/>
              <a:t>Co vám to připomína?</a:t>
            </a:r>
            <a:r>
              <a:rPr lang="cs-CZ"/>
              <a:t>“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Administrácia</a:t>
            </a:r>
          </a:p>
        </p:txBody>
      </p:sp>
      <p:sp>
        <p:nvSpPr>
          <p:cNvPr id="25602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600" dirty="0"/>
              <a:t>V </a:t>
            </a:r>
            <a:r>
              <a:rPr lang="cs-CZ" sz="2600" dirty="0" err="1"/>
              <a:t>prípade</a:t>
            </a:r>
            <a:r>
              <a:rPr lang="cs-CZ" sz="2600" dirty="0"/>
              <a:t>, že pac. dá na I. kartu </a:t>
            </a:r>
            <a:r>
              <a:rPr lang="cs-CZ" sz="2600" dirty="0" err="1"/>
              <a:t>iba</a:t>
            </a:r>
            <a:r>
              <a:rPr lang="cs-CZ" sz="2600" dirty="0"/>
              <a:t> jednu </a:t>
            </a:r>
            <a:r>
              <a:rPr lang="cs-CZ" sz="2600" dirty="0" err="1"/>
              <a:t>odpoveď</a:t>
            </a:r>
            <a:r>
              <a:rPr lang="cs-CZ" sz="2600" dirty="0"/>
              <a:t>, tak ho povzbudím: „</a:t>
            </a:r>
            <a:r>
              <a:rPr lang="cs-CZ" sz="2600" i="1" dirty="0"/>
              <a:t>Nechte si dost času a dobře se podívejte. Jsem si jist, že najdete ještě něco dalšího</a:t>
            </a:r>
            <a:r>
              <a:rPr lang="cs-CZ" sz="2600" dirty="0"/>
              <a:t>“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dirty="0" err="1"/>
              <a:t>Osvedčuje</a:t>
            </a:r>
            <a:r>
              <a:rPr lang="cs-CZ" sz="2600" dirty="0"/>
              <a:t> </a:t>
            </a:r>
            <a:r>
              <a:rPr lang="cs-CZ" sz="2600" dirty="0" err="1"/>
              <a:t>sa</a:t>
            </a:r>
            <a:r>
              <a:rPr lang="cs-CZ" sz="2600" dirty="0"/>
              <a:t> </a:t>
            </a:r>
            <a:r>
              <a:rPr lang="cs-CZ" sz="2600" dirty="0" err="1"/>
              <a:t>použiť</a:t>
            </a:r>
            <a:r>
              <a:rPr lang="cs-CZ" sz="2600" dirty="0"/>
              <a:t> aj formulku: „</a:t>
            </a:r>
            <a:r>
              <a:rPr lang="cs-CZ" sz="2600" i="1" dirty="0"/>
              <a:t>Většina lidí vidí na každé kartě víc věcí</a:t>
            </a:r>
            <a:r>
              <a:rPr lang="cs-CZ" sz="2600" dirty="0"/>
              <a:t>“ 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dirty="0" err="1"/>
              <a:t>Ak</a:t>
            </a:r>
            <a:r>
              <a:rPr lang="cs-CZ" sz="2600" dirty="0"/>
              <a:t> dá 2 </a:t>
            </a:r>
            <a:r>
              <a:rPr lang="cs-CZ" sz="2600" dirty="0" err="1"/>
              <a:t>alebo</a:t>
            </a:r>
            <a:r>
              <a:rPr lang="cs-CZ" sz="2600" dirty="0"/>
              <a:t> 3 </a:t>
            </a:r>
            <a:r>
              <a:rPr lang="cs-CZ" sz="2600" dirty="0" err="1"/>
              <a:t>odpovede</a:t>
            </a:r>
            <a:r>
              <a:rPr lang="cs-CZ" sz="2600" dirty="0"/>
              <a:t> a </a:t>
            </a:r>
            <a:r>
              <a:rPr lang="cs-CZ" sz="2600" dirty="0" err="1"/>
              <a:t>pýta</a:t>
            </a:r>
            <a:r>
              <a:rPr lang="cs-CZ" sz="2600" dirty="0"/>
              <a:t> </a:t>
            </a:r>
            <a:r>
              <a:rPr lang="cs-CZ" sz="2600" dirty="0" err="1"/>
              <a:t>sa</a:t>
            </a:r>
            <a:r>
              <a:rPr lang="cs-CZ" sz="2600" dirty="0"/>
              <a:t>, či to stačí, tak </a:t>
            </a:r>
            <a:r>
              <a:rPr lang="cs-CZ" sz="2600" dirty="0" err="1"/>
              <a:t>odpovedáme</a:t>
            </a:r>
            <a:r>
              <a:rPr lang="cs-CZ" sz="2600" dirty="0"/>
              <a:t>: „</a:t>
            </a:r>
            <a:r>
              <a:rPr lang="cs-CZ" sz="2600" i="1" dirty="0"/>
              <a:t>To záleží na vás</a:t>
            </a:r>
            <a:r>
              <a:rPr lang="cs-CZ" sz="2600" dirty="0"/>
              <a:t>“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dirty="0"/>
              <a:t>V </a:t>
            </a:r>
            <a:r>
              <a:rPr lang="cs-CZ" sz="2600" dirty="0" err="1"/>
              <a:t>prípade</a:t>
            </a:r>
            <a:r>
              <a:rPr lang="cs-CZ" sz="2600" dirty="0"/>
              <a:t>, že dá </a:t>
            </a:r>
            <a:r>
              <a:rPr lang="cs-CZ" sz="2600" dirty="0" err="1"/>
              <a:t>viac</a:t>
            </a:r>
            <a:r>
              <a:rPr lang="cs-CZ" sz="2600" dirty="0"/>
              <a:t> </a:t>
            </a:r>
            <a:r>
              <a:rPr lang="cs-CZ" sz="2600" dirty="0" err="1"/>
              <a:t>ako</a:t>
            </a:r>
            <a:r>
              <a:rPr lang="cs-CZ" sz="2600" dirty="0"/>
              <a:t> 5 </a:t>
            </a:r>
            <a:r>
              <a:rPr lang="cs-CZ" sz="2600" dirty="0" err="1"/>
              <a:t>odpovedí</a:t>
            </a:r>
            <a:r>
              <a:rPr lang="cs-CZ" sz="2600" dirty="0"/>
              <a:t> na </a:t>
            </a:r>
            <a:r>
              <a:rPr lang="cs-CZ" sz="2600" dirty="0" err="1"/>
              <a:t>prvú</a:t>
            </a:r>
            <a:r>
              <a:rPr lang="cs-CZ" sz="2600" dirty="0"/>
              <a:t> kartu, tak do toho </a:t>
            </a:r>
            <a:r>
              <a:rPr lang="cs-CZ" sz="2600" dirty="0" err="1"/>
              <a:t>môžeme</a:t>
            </a:r>
            <a:r>
              <a:rPr lang="cs-CZ" sz="2600" dirty="0"/>
              <a:t> </a:t>
            </a:r>
            <a:r>
              <a:rPr lang="cs-CZ" sz="2600" dirty="0" err="1"/>
              <a:t>zasiahnuť</a:t>
            </a:r>
            <a:r>
              <a:rPr lang="cs-CZ" sz="2600" dirty="0"/>
              <a:t> a </a:t>
            </a:r>
            <a:r>
              <a:rPr lang="cs-CZ" sz="2600" dirty="0" err="1"/>
              <a:t>prejsť</a:t>
            </a:r>
            <a:r>
              <a:rPr lang="cs-CZ" sz="2600" dirty="0"/>
              <a:t> na </a:t>
            </a:r>
            <a:r>
              <a:rPr lang="cs-CZ" sz="2600" dirty="0" err="1"/>
              <a:t>ďalšiu</a:t>
            </a:r>
            <a:r>
              <a:rPr lang="cs-CZ" sz="2600" dirty="0"/>
              <a:t> kartu, </a:t>
            </a:r>
            <a:r>
              <a:rPr lang="cs-CZ" sz="2600" dirty="0" err="1"/>
              <a:t>overilo</a:t>
            </a:r>
            <a:r>
              <a:rPr lang="cs-CZ" sz="2600" dirty="0"/>
              <a:t> </a:t>
            </a:r>
            <a:r>
              <a:rPr lang="cs-CZ" sz="2600" dirty="0" err="1"/>
              <a:t>sa</a:t>
            </a:r>
            <a:r>
              <a:rPr lang="cs-CZ" sz="2600" dirty="0"/>
              <a:t>, že </a:t>
            </a:r>
            <a:r>
              <a:rPr lang="cs-CZ" sz="2600" dirty="0" err="1"/>
              <a:t>viac</a:t>
            </a:r>
            <a:r>
              <a:rPr lang="cs-CZ" sz="2600" dirty="0"/>
              <a:t> </a:t>
            </a:r>
            <a:r>
              <a:rPr lang="cs-CZ" sz="2600" dirty="0" err="1"/>
              <a:t>ako</a:t>
            </a:r>
            <a:r>
              <a:rPr lang="cs-CZ" sz="2600" dirty="0"/>
              <a:t> 5 </a:t>
            </a:r>
            <a:r>
              <a:rPr lang="cs-CZ" sz="2600" dirty="0" err="1"/>
              <a:t>odpovedí</a:t>
            </a:r>
            <a:r>
              <a:rPr lang="cs-CZ" sz="2600" dirty="0"/>
              <a:t> na kartu nemá </a:t>
            </a:r>
            <a:r>
              <a:rPr lang="cs-CZ" sz="2600" dirty="0" err="1"/>
              <a:t>interpretačný</a:t>
            </a:r>
            <a:r>
              <a:rPr lang="cs-CZ" sz="2600" dirty="0"/>
              <a:t> význam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dirty="0" err="1"/>
              <a:t>Cieľom</a:t>
            </a:r>
            <a:r>
              <a:rPr lang="cs-CZ" sz="2600" dirty="0"/>
              <a:t> je </a:t>
            </a:r>
            <a:r>
              <a:rPr lang="cs-CZ" sz="2600" dirty="0" err="1"/>
              <a:t>získať</a:t>
            </a:r>
            <a:r>
              <a:rPr lang="cs-CZ" sz="2600" dirty="0"/>
              <a:t> aspoň 14 </a:t>
            </a:r>
            <a:r>
              <a:rPr lang="cs-CZ" sz="2600" dirty="0" err="1"/>
              <a:t>odpovedí</a:t>
            </a:r>
            <a:r>
              <a:rPr lang="cs-CZ" sz="2600" dirty="0"/>
              <a:t>, ale </a:t>
            </a:r>
            <a:r>
              <a:rPr lang="cs-CZ" sz="2600" dirty="0" err="1"/>
              <a:t>nie</a:t>
            </a:r>
            <a:r>
              <a:rPr lang="cs-CZ" sz="2600" dirty="0"/>
              <a:t> </a:t>
            </a:r>
            <a:r>
              <a:rPr lang="cs-CZ" sz="2600" dirty="0" err="1"/>
              <a:t>viac</a:t>
            </a:r>
            <a:r>
              <a:rPr lang="cs-CZ" sz="2600" dirty="0"/>
              <a:t> </a:t>
            </a:r>
            <a:r>
              <a:rPr lang="cs-CZ" sz="2600" dirty="0" err="1"/>
              <a:t>ako</a:t>
            </a:r>
            <a:r>
              <a:rPr lang="cs-CZ" sz="2600" dirty="0"/>
              <a:t> 50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Zaznamenávanie odpovedí</a:t>
            </a:r>
          </a:p>
        </p:txBody>
      </p:sp>
      <p:sp>
        <p:nvSpPr>
          <p:cNvPr id="26626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Každú odpoveď zapisujeme verbatim, teda od slova do slova presne tak, ako ju povedal pacient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Môžeme ho požiadať o zopakovanie odpovede, ak nestíhame, popr. ho požiadať, aby hovoril pomalšie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Odporúča sa používať skratky pri zápise často sa opakujúcich slov (M-muž, Z-žena, tsp-to se podobá atď.)</a:t>
            </a:r>
          </a:p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Zaznamenávanie odpovedí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Číslo karty </a:t>
            </a:r>
            <a:r>
              <a:rPr lang="cs-CZ" dirty="0" err="1"/>
              <a:t>sa</a:t>
            </a:r>
            <a:r>
              <a:rPr lang="cs-CZ" dirty="0"/>
              <a:t> označuje vždy </a:t>
            </a:r>
            <a:r>
              <a:rPr lang="cs-CZ" dirty="0" err="1"/>
              <a:t>rímskou</a:t>
            </a:r>
            <a:r>
              <a:rPr lang="cs-CZ" dirty="0"/>
              <a:t> </a:t>
            </a:r>
            <a:r>
              <a:rPr lang="cs-CZ" dirty="0" err="1"/>
              <a:t>číslicou</a:t>
            </a:r>
            <a:r>
              <a:rPr lang="cs-CZ" dirty="0"/>
              <a:t>, teda I-X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Čísla </a:t>
            </a:r>
            <a:r>
              <a:rPr lang="cs-CZ" dirty="0" err="1"/>
              <a:t>odpovedí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značia</a:t>
            </a:r>
            <a:r>
              <a:rPr lang="cs-CZ" dirty="0"/>
              <a:t> arabskými </a:t>
            </a:r>
            <a:r>
              <a:rPr lang="cs-CZ" dirty="0" err="1"/>
              <a:t>číslicami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Pod každou </a:t>
            </a:r>
            <a:r>
              <a:rPr lang="cs-CZ" dirty="0" err="1"/>
              <a:t>odpoveďou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odporúča</a:t>
            </a:r>
            <a:r>
              <a:rPr lang="cs-CZ" dirty="0"/>
              <a:t> nechať si </a:t>
            </a:r>
            <a:r>
              <a:rPr lang="cs-CZ" dirty="0" err="1"/>
              <a:t>priestor</a:t>
            </a:r>
            <a:r>
              <a:rPr lang="cs-CZ" dirty="0"/>
              <a:t> na zápis </a:t>
            </a:r>
            <a:r>
              <a:rPr lang="cs-CZ" dirty="0" err="1"/>
              <a:t>inquiry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Zápis </a:t>
            </a:r>
            <a:r>
              <a:rPr lang="cs-CZ" dirty="0" err="1"/>
              <a:t>môže</a:t>
            </a:r>
            <a:r>
              <a:rPr lang="cs-CZ" dirty="0"/>
              <a:t> </a:t>
            </a:r>
            <a:r>
              <a:rPr lang="cs-CZ" dirty="0" err="1"/>
              <a:t>vyzerať</a:t>
            </a:r>
            <a:r>
              <a:rPr lang="cs-CZ" dirty="0"/>
              <a:t> </a:t>
            </a:r>
            <a:r>
              <a:rPr lang="cs-CZ" dirty="0" err="1"/>
              <a:t>nasledovne</a:t>
            </a:r>
            <a:r>
              <a:rPr lang="cs-CZ" dirty="0"/>
              <a:t>:</a:t>
            </a:r>
          </a:p>
          <a:p>
            <a:pPr marL="571500" indent="-571500" eaLnBrk="1" fontAlgn="auto" hangingPunct="1">
              <a:spcAft>
                <a:spcPts val="0"/>
              </a:spcAft>
              <a:buFont typeface="Arial" panose="020B0604020202020204" pitchFamily="34" charset="0"/>
              <a:buAutoNum type="romanUcPeriod"/>
              <a:defRPr/>
            </a:pPr>
            <a:r>
              <a:rPr lang="cs-CZ" dirty="0"/>
              <a:t>1. Motýl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       INQ: celé jako motýl, s těma </a:t>
            </a:r>
            <a:r>
              <a:rPr lang="cs-CZ" dirty="0" err="1"/>
              <a:t>křídlama</a:t>
            </a:r>
            <a:endParaRPr lang="cs-CZ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       2. Maska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       INQ: tohle jako maska a to bílé jako oči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II.    3. Dva medvědi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Zaznamenávanie odpovedí</a:t>
            </a:r>
          </a:p>
        </p:txBody>
      </p:sp>
      <p:sp>
        <p:nvSpPr>
          <p:cNvPr id="28674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Snažíme sa zachytiť aj komentáre pacienta: „</a:t>
            </a:r>
            <a:r>
              <a:rPr lang="cs-CZ" i="1"/>
              <a:t>Ten je ošklivý</a:t>
            </a:r>
            <a:r>
              <a:rPr lang="cs-CZ"/>
              <a:t>“, „</a:t>
            </a:r>
            <a:r>
              <a:rPr lang="cs-CZ" i="1"/>
              <a:t>Tady je moc barev</a:t>
            </a:r>
            <a:r>
              <a:rPr lang="cs-CZ"/>
              <a:t>“</a:t>
            </a:r>
          </a:p>
          <a:p>
            <a:pPr eaLnBrk="1" hangingPunct="1"/>
            <a:r>
              <a:rPr lang="cs-CZ"/>
              <a:t>Niekedy môžu mať interpretačný význam</a:t>
            </a:r>
          </a:p>
          <a:p>
            <a:pPr eaLnBrk="1" hangingPunct="1"/>
            <a:r>
              <a:rPr lang="cs-CZ"/>
              <a:t>Do záznamu zapisujeme aj polohu karty, napríklad pomocou písmen ABCD, kedy A – je základná poloha, B je karta otočená nabok po smere hodinových ručičiek, C – je karta obrátená dole hlavou a D – je karta otočená do strany proti smeru hodinových ručičiek</a:t>
            </a:r>
          </a:p>
          <a:p>
            <a:pPr eaLnBrk="1" hangingPunct="1"/>
            <a:r>
              <a:rPr lang="cs-CZ"/>
              <a:t>Do záznamu sa odporúča zapísať aj odhad časovej latencie pri prvej odpovedi na kartu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Inquiry</a:t>
            </a:r>
          </a:p>
        </p:txBody>
      </p:sp>
      <p:sp>
        <p:nvSpPr>
          <p:cNvPr id="29698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Najdôležitejšia súčasť administrácie</a:t>
            </a:r>
          </a:p>
          <a:p>
            <a:pPr eaLnBrk="1" hangingPunct="1"/>
            <a:r>
              <a:rPr lang="cs-CZ"/>
              <a:t>Slúži nám k tomu, aby sme dokázali čo najpresnejšie skórovať odpovede pacienta</a:t>
            </a:r>
          </a:p>
          <a:p>
            <a:pPr eaLnBrk="1" hangingPunct="1"/>
            <a:r>
              <a:rPr lang="cs-CZ"/>
              <a:t>Potrebujeme porozumieť tomu </a:t>
            </a:r>
            <a:r>
              <a:rPr lang="cs-CZ" i="1"/>
              <a:t>ako</a:t>
            </a:r>
            <a:r>
              <a:rPr lang="cs-CZ"/>
              <a:t> a </a:t>
            </a:r>
            <a:r>
              <a:rPr lang="cs-CZ" i="1"/>
              <a:t>prečo</a:t>
            </a:r>
            <a:r>
              <a:rPr lang="cs-CZ"/>
              <a:t> to pacient videl na karte</a:t>
            </a:r>
          </a:p>
          <a:p>
            <a:pPr eaLnBrk="1" hangingPunct="1"/>
            <a:r>
              <a:rPr lang="cs-CZ"/>
              <a:t>S pac. preberáme odpovede, ktoré sme získali v asociačnej fáze, nevyžadujeme od neho nové odpovede</a:t>
            </a:r>
          </a:p>
          <a:p>
            <a:pPr eaLnBrk="1" hangingPunct="1"/>
            <a:r>
              <a:rPr lang="cs-CZ"/>
              <a:t>Je veľmi dôležité pac. správne pripraviť na inquiry 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Inquiry	</a:t>
            </a:r>
          </a:p>
        </p:txBody>
      </p:sp>
      <p:sp>
        <p:nvSpPr>
          <p:cNvPr id="30722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Štandardná inštrukcia pre pac.: „</a:t>
            </a:r>
            <a:r>
              <a:rPr lang="cs-CZ" i="1"/>
              <a:t>Teď si tabule znovu projdeme. Chci pochopit to, co jste řekl, že jste viděl a ujistit se, že to vidím jak vy. Projdeme si postupně všechny vaše odpovědi. Já vám přečtu, co jste uvedl, a pak vám požádám, abyste mi ukázal, kde to na té skvrně je a potom abyste mi sdělil, čím vám to tu věc připomnělo, aby jsem to viděl tak jako vy. Rozumíte tomu?“</a:t>
            </a:r>
          </a:p>
          <a:p>
            <a:pPr eaLnBrk="1" hangingPunct="1"/>
            <a:r>
              <a:rPr lang="cs-CZ"/>
              <a:t>Je vhodné pac. uistiť, že od neho už nepotrebujeme nové odpovede, ale prejdeme si tie, ktoré nám dal a že to potrebujeme vidieť „jeho očami“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Inquiry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/>
              <a:t>Následne pac. dáme do ruky prvú tabuľu a doslovne mu prečítame jeho prvú odpoveď</a:t>
            </a:r>
          </a:p>
          <a:p>
            <a:pPr eaLnBrk="1" hangingPunct="1"/>
            <a:r>
              <a:rPr lang="cs-CZ"/>
              <a:t>Sledujeme či pochopil inštrukciu, teda či sa nám odpoveď snaží ukázať, vysvetliť</a:t>
            </a:r>
          </a:p>
          <a:p>
            <a:pPr eaLnBrk="1" hangingPunct="1"/>
            <a:r>
              <a:rPr lang="cs-CZ"/>
              <a:t>Postupne prechádzame všetky odpovede v poradí, v akom ich hovoril</a:t>
            </a:r>
          </a:p>
          <a:p>
            <a:pPr eaLnBrk="1" hangingPunct="1"/>
            <a:r>
              <a:rPr lang="cs-CZ"/>
              <a:t>Pomáhame si nedirektivními otázkami: „</a:t>
            </a:r>
            <a:r>
              <a:rPr lang="cs-CZ" i="1"/>
              <a:t>Nevím, jestli to vidím tak jako vy, pomozte mi</a:t>
            </a:r>
            <a:r>
              <a:rPr lang="cs-CZ"/>
              <a:t>“, „</a:t>
            </a:r>
            <a:r>
              <a:rPr lang="cs-CZ" i="1"/>
              <a:t>Nevím, čím vám to připomnělo ____</a:t>
            </a:r>
            <a:r>
              <a:rPr lang="cs-CZ"/>
              <a:t>“.</a:t>
            </a:r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Plán výuky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/>
              <a:t>Administrácia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/>
              <a:t>Lokalizácia</a:t>
            </a:r>
            <a:r>
              <a:rPr lang="cs-CZ" dirty="0"/>
              <a:t> a vývojová kvalita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Determinanty a formová kvalita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Obsahy a </a:t>
            </a:r>
            <a:r>
              <a:rPr lang="cs-CZ" dirty="0" err="1"/>
              <a:t>populárne</a:t>
            </a:r>
            <a:r>
              <a:rPr lang="cs-CZ" dirty="0"/>
              <a:t> </a:t>
            </a:r>
            <a:r>
              <a:rPr lang="cs-CZ" dirty="0" err="1"/>
              <a:t>odpovede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Organizačná aktivita a </a:t>
            </a:r>
            <a:r>
              <a:rPr lang="cs-CZ" dirty="0" err="1"/>
              <a:t>špeciálne</a:t>
            </a:r>
            <a:r>
              <a:rPr lang="cs-CZ" dirty="0"/>
              <a:t> skóry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/>
              <a:t>Štrukturálny</a:t>
            </a:r>
            <a:r>
              <a:rPr lang="cs-CZ" dirty="0"/>
              <a:t> </a:t>
            </a:r>
            <a:r>
              <a:rPr lang="cs-CZ" dirty="0" err="1"/>
              <a:t>súhrn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/>
              <a:t>Interpretácia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Klinická </a:t>
            </a:r>
            <a:r>
              <a:rPr lang="cs-CZ" dirty="0" err="1"/>
              <a:t>interpretácia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/>
              <a:t>Aplikácia</a:t>
            </a:r>
            <a:r>
              <a:rPr lang="cs-CZ" dirty="0"/>
              <a:t> ROR v klinicko-</a:t>
            </a:r>
            <a:r>
              <a:rPr lang="cs-CZ" dirty="0" err="1"/>
              <a:t>psychologickej</a:t>
            </a:r>
            <a:r>
              <a:rPr lang="cs-CZ" dirty="0"/>
              <a:t> praxi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Inquiry – kľúčové slová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600"/>
              <a:t>Kľučové slová sú výrazy, ktoré pacient uviedol v reakčnej fáze alebo na začiatku inquiry a naznačujú možnosť výskytu determinanty, ktorá ale nie je plne vyjadrená</a:t>
            </a:r>
          </a:p>
          <a:p>
            <a:pPr eaLnBrk="1" hangingPunct="1"/>
            <a:r>
              <a:rPr lang="cs-CZ" sz="2600"/>
              <a:t>Často to sú adjektíva: pekný, krásny, jemný, hrboľatý, temný, smutný, zranený atď.</a:t>
            </a:r>
          </a:p>
          <a:p>
            <a:pPr eaLnBrk="1" hangingPunct="1"/>
            <a:r>
              <a:rPr lang="cs-CZ" sz="2600"/>
              <a:t>Môžu to byť aj podstatné mená alebo slovesá: cirkus, večierok, srsť, krváca</a:t>
            </a:r>
          </a:p>
          <a:p>
            <a:pPr eaLnBrk="1" hangingPunct="1"/>
            <a:r>
              <a:rPr lang="cs-CZ" sz="2600"/>
              <a:t>Kľučové slová je potrebné vždy dôkladne dopýtať, aby sme nestratili významnú determinantu odpovede</a:t>
            </a:r>
          </a:p>
          <a:p>
            <a:pPr eaLnBrk="1" hangingPunct="1"/>
            <a:r>
              <a:rPr lang="cs-CZ" sz="2600"/>
              <a:t>Potrebné je sledovať, či sme kľúčové slovo neforsírovali my našimi otázkami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Inquiry</a:t>
            </a:r>
          </a:p>
        </p:txBody>
      </p:sp>
      <p:sp>
        <p:nvSpPr>
          <p:cNvPr id="33794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Dopytovanie pri jednotlivých odpovediach končíme až vtedy, keď sme si istí, že vieme spoľahlivo určit lokalizáciu, determinantu aj obsah odpovede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Pozor na sugestívne otázky a otázky týkajúce sa materiálu nedôležitého k interpretácii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Kontrolovať si či sa jedná o pacientov pohľad a či nejde o našu projekciu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Rorschachova metóda</a:t>
            </a:r>
          </a:p>
        </p:txBody>
      </p:sp>
      <p:sp>
        <p:nvSpPr>
          <p:cNvPr id="15362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Jeden z najkomplexnejších osobnostných testov</a:t>
            </a:r>
          </a:p>
          <a:p>
            <a:pPr eaLnBrk="1" hangingPunct="1"/>
            <a:r>
              <a:rPr lang="cs-CZ"/>
              <a:t>Najzložitejšia administrácia a vyhodnocovanie, ktoré kladie veľké nároky na odbornosť administrátora</a:t>
            </a:r>
          </a:p>
          <a:p>
            <a:pPr eaLnBrk="1" hangingPunct="1"/>
            <a:r>
              <a:rPr lang="cs-CZ"/>
              <a:t>Odhadom je potrebné vyhodnotiť cca 100 ROR protokolov, aby sa psychológ mohol cítiť sebaistý, že s metódou dokáže pracovať</a:t>
            </a:r>
          </a:p>
          <a:p>
            <a:pPr eaLnBrk="1" hangingPunct="1"/>
            <a:r>
              <a:rPr lang="cs-CZ"/>
              <a:t>Zároveň nám ROR ponúka informácie o prežívaní človeka v takom rozsahu, ako to nedokáže</a:t>
            </a:r>
            <a:r>
              <a:rPr lang="cs-CZ">
                <a:latin typeface="Arial" charset="0"/>
              </a:rPr>
              <a:t> </a:t>
            </a:r>
            <a:r>
              <a:rPr lang="cs-CZ"/>
              <a:t>v podstate žiadna iná metóda</a:t>
            </a:r>
          </a:p>
          <a:p>
            <a:pPr eaLnBrk="1" hangingPunct="1"/>
            <a:r>
              <a:rPr lang="cs-CZ"/>
              <a:t>V klinickej psychológii ide o najpoužívanejšiu metódu popri WAIS-III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Stručná história</a:t>
            </a:r>
          </a:p>
        </p:txBody>
      </p:sp>
      <p:sp>
        <p:nvSpPr>
          <p:cNvPr id="16386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/>
              <a:t>Prvýkrát uvedený do praxe Hermannom Rorschachom v r. 1921 ako percepčne-kognitívny experiment</a:t>
            </a:r>
          </a:p>
          <a:p>
            <a:pPr eaLnBrk="1" hangingPunct="1"/>
            <a:r>
              <a:rPr lang="sk-SK"/>
              <a:t>Rorschach sa pôvodne nezaoberal projektívnymi vlastnosťami škvŕn </a:t>
            </a:r>
          </a:p>
          <a:p>
            <a:pPr eaLnBrk="1" hangingPunct="1"/>
            <a:r>
              <a:rPr lang="sk-SK"/>
              <a:t>Neskôr sa vytvorili mnohé školy interpretácie, prevažne vychádzajúce z psychoanalýzy (Beck, Klopfer, Piotrowski)</a:t>
            </a:r>
          </a:p>
          <a:p>
            <a:pPr eaLnBrk="1" hangingPunct="1"/>
            <a:r>
              <a:rPr lang="sk-SK"/>
              <a:t>U nás najviac využívané interpretačné systémy podľa Ewalda Bohma a Ferenca Méreiho (prevažne na Slovensku)</a:t>
            </a:r>
          </a:p>
          <a:p>
            <a:pPr eaLnBrk="1" hangingPunct="1"/>
            <a:r>
              <a:rPr lang="sk-SK"/>
              <a:t>Aktuálne je vplyvným smerom v psychoanalytickej interpretácii ROR Paul Lerner (Psychoanalytic perspectives on the Rorschach)</a:t>
            </a:r>
          </a:p>
          <a:p>
            <a:pPr eaLnBrk="1" hangingPunct="1"/>
            <a:endParaRPr lang="sk-SK"/>
          </a:p>
          <a:p>
            <a:pPr eaLnBrk="1" hangingPunct="1"/>
            <a:endParaRPr lang="sk-SK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Exnerov komprehenzívny systém</a:t>
            </a:r>
          </a:p>
        </p:txBody>
      </p:sp>
      <p:sp>
        <p:nvSpPr>
          <p:cNvPr id="17410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/>
              <a:t>Tvorca systému John E. Exner</a:t>
            </a:r>
          </a:p>
          <a:p>
            <a:pPr eaLnBrk="1" hangingPunct="1"/>
            <a:r>
              <a:rPr lang="sk-SK"/>
              <a:t>Vzal všetky indexy a skóre z predošlých škôl a podrobil ich štatistickej analýze, ponechal iba tie, ktoré sa osvedčili</a:t>
            </a:r>
          </a:p>
          <a:p>
            <a:pPr eaLnBrk="1" hangingPunct="1"/>
            <a:r>
              <a:rPr lang="sk-SK"/>
              <a:t>Vytvoril rozsiahlu štatistickú databázu odpovedí a skórov</a:t>
            </a:r>
          </a:p>
          <a:p>
            <a:pPr eaLnBrk="1" hangingPunct="1"/>
            <a:r>
              <a:rPr lang="sk-SK"/>
              <a:t>Prispel k zlepšeniu reliability a validity ROR, čím čiastočne umlčal kritikov tejto metódy</a:t>
            </a:r>
          </a:p>
          <a:p>
            <a:pPr eaLnBrk="1" hangingPunct="1"/>
            <a:r>
              <a:rPr lang="sk-SK"/>
              <a:t>Exnerov systém je v súčasnosti celosvetovo najpoužívanejším prístupom k skórovaniu a interpretácii ROR</a:t>
            </a:r>
          </a:p>
          <a:p>
            <a:pPr eaLnBrk="1" hangingPunct="1"/>
            <a:r>
              <a:rPr lang="sk-SK"/>
              <a:t>Kritika Exnera: „kastrácia“ ROR, nadhodnocovanie validity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Zaradenie ROR v systéme psdg metód</a:t>
            </a:r>
          </a:p>
        </p:txBody>
      </p:sp>
      <p:sp>
        <p:nvSpPr>
          <p:cNvPr id="18434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Klasicky sa zaraďuje medzi verbálne projektívne metódy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Otázna je miera a intenzita projekcie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Weiner (2001) navrhuje zaradiť ROR medzi výkonové testy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Použitie</a:t>
            </a:r>
          </a:p>
        </p:txBody>
      </p:sp>
      <p:sp>
        <p:nvSpPr>
          <p:cNvPr id="19458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/>
              <a:t>Široká škála využitia – najdlhšia tradícia v klinickej psychológii</a:t>
            </a:r>
          </a:p>
          <a:p>
            <a:pPr eaLnBrk="1" hangingPunct="1">
              <a:lnSpc>
                <a:spcPct val="80000"/>
              </a:lnSpc>
            </a:pPr>
            <a:r>
              <a:rPr lang="cs-CZ"/>
              <a:t>Možnosť využiť aj v pracovnej, forenznej, psychoterapeutickej sfére</a:t>
            </a:r>
          </a:p>
          <a:p>
            <a:pPr eaLnBrk="1" hangingPunct="1">
              <a:lnSpc>
                <a:spcPct val="80000"/>
              </a:lnSpc>
            </a:pPr>
            <a:r>
              <a:rPr lang="cs-CZ"/>
              <a:t>V klinickej psychológii: pri zisťovaní psychózy, procesuality ochorenia, popise osobnosti a afektivity, ale aj pri neuropsychologickom vyšetrení</a:t>
            </a:r>
          </a:p>
          <a:p>
            <a:pPr eaLnBrk="1" hangingPunct="1">
              <a:lnSpc>
                <a:spcPct val="80000"/>
              </a:lnSpc>
            </a:pPr>
            <a:r>
              <a:rPr lang="cs-CZ"/>
              <a:t>Nutnosť dôkladnej znalosti testu (špeciálny kurz), vedomosti z všeobecnej psychológie, ps. osobnosti, psychopatológie (nutné ovládať 4 „jazyky“ – psychologický, psychiatrický, exnerovský a psychodynamický)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Popis testu</a:t>
            </a:r>
          </a:p>
        </p:txBody>
      </p:sp>
      <p:sp>
        <p:nvSpPr>
          <p:cNvPr id="20482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10 tabúľ</a:t>
            </a:r>
          </a:p>
          <a:p>
            <a:pPr eaLnBrk="1" hangingPunct="1"/>
            <a:r>
              <a:rPr lang="cs-CZ"/>
              <a:t>5 achromatických (I, IV, V, VI, VII), 2 s červenou farbou (II, III), 3 farebné (VIII, IX, X)</a:t>
            </a:r>
          </a:p>
          <a:p>
            <a:pPr eaLnBrk="1" hangingPunct="1"/>
            <a:r>
              <a:rPr lang="cs-CZ"/>
              <a:t>Každá karta má vyzývací charakter</a:t>
            </a:r>
          </a:p>
          <a:p>
            <a:pPr eaLnBrk="1" hangingPunct="1"/>
            <a:r>
              <a:rPr lang="cs-CZ"/>
              <a:t>Administrované v presnom poradí</a:t>
            </a:r>
          </a:p>
          <a:p>
            <a:pPr eaLnBrk="1" hangingPunct="1"/>
            <a:r>
              <a:rPr lang="cs-CZ"/>
              <a:t>Bez časového obmedzenia</a:t>
            </a:r>
          </a:p>
          <a:p>
            <a:pPr eaLnBrk="1" hangingPunct="1"/>
            <a:r>
              <a:rPr lang="cs-CZ"/>
              <a:t>Iba individuálna administrácia</a:t>
            </a:r>
          </a:p>
          <a:p>
            <a:pPr eaLnBrk="1" hangingPunct="1"/>
            <a:r>
              <a:rPr lang="cs-CZ"/>
              <a:t>Reakčná fáza – Dopytovanie (Inquiry) – Skórovanie - Interpretácia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Setting</a:t>
            </a:r>
          </a:p>
        </p:txBody>
      </p:sp>
      <p:sp>
        <p:nvSpPr>
          <p:cNvPr id="21506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Ideálne side by side alebo v 90° uhle, neodporúča sa face to face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Zabezpečiť čo najmenej podnetné prostredie – napr. bez výhľadu von oknom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Administrátor by mal byť tiež čo najmenej nápadný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Karty umiestniť mimo dosah pacienta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</TotalTime>
  <Words>1439</Words>
  <Application>Microsoft Office PowerPoint</Application>
  <PresentationFormat>Širokoúhlá obrazovka</PresentationFormat>
  <Paragraphs>130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Motív Office</vt:lpstr>
      <vt:lpstr>Exnerův komprehenzivní systém ROR v klinické praxi</vt:lpstr>
      <vt:lpstr>Plán výuky</vt:lpstr>
      <vt:lpstr>Rorschachova metóda</vt:lpstr>
      <vt:lpstr>Stručná história</vt:lpstr>
      <vt:lpstr>Exnerov komprehenzívny systém</vt:lpstr>
      <vt:lpstr>Zaradenie ROR v systéme psdg metód</vt:lpstr>
      <vt:lpstr>Použitie</vt:lpstr>
      <vt:lpstr>Popis testu</vt:lpstr>
      <vt:lpstr>Setting</vt:lpstr>
      <vt:lpstr>Administrácia – uvedenie metódy</vt:lpstr>
      <vt:lpstr>Administrácia – uvedenie metódy</vt:lpstr>
      <vt:lpstr>Administrácia - inštrukcia</vt:lpstr>
      <vt:lpstr>Administrácia</vt:lpstr>
      <vt:lpstr>Zaznamenávanie odpovedí</vt:lpstr>
      <vt:lpstr>Zaznamenávanie odpovedí</vt:lpstr>
      <vt:lpstr>Zaznamenávanie odpovedí</vt:lpstr>
      <vt:lpstr>Inquiry</vt:lpstr>
      <vt:lpstr>Inquiry </vt:lpstr>
      <vt:lpstr>Inquiry</vt:lpstr>
      <vt:lpstr>Inquiry – kľúčové slová</vt:lpstr>
      <vt:lpstr>Inquiry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Exnerův komprehenzivní systém ROR v klinické praxi</dc:title>
  <dc:creator>Marek Orenčák</dc:creator>
  <cp:lastModifiedBy>Orenčák Marek Mgr.</cp:lastModifiedBy>
  <cp:revision>28</cp:revision>
  <dcterms:created xsi:type="dcterms:W3CDTF">2023-09-17T10:14:37Z</dcterms:created>
  <dcterms:modified xsi:type="dcterms:W3CDTF">2025-02-20T06:52:55Z</dcterms:modified>
</cp:coreProperties>
</file>