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38D16-3614-417F-BEE9-51F6FFEDD45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8D43657-59DF-4336-82A2-2FEC0654B789}">
      <dgm:prSet/>
      <dgm:spPr/>
      <dgm:t>
        <a:bodyPr/>
        <a:lstStyle/>
        <a:p>
          <a:r>
            <a:rPr lang="cs-CZ"/>
            <a:t>Izolované tvary se překládají pomocí </a:t>
          </a:r>
          <a:r>
            <a:rPr lang="cs-CZ" b="1"/>
            <a:t>„ať“ </a:t>
          </a:r>
          <a:r>
            <a:rPr lang="cs-CZ"/>
            <a:t>+ slovesa v </a:t>
          </a:r>
          <a:r>
            <a:rPr lang="cs-CZ" b="1"/>
            <a:t>minulém čase</a:t>
          </a:r>
          <a:endParaRPr lang="en-US"/>
        </a:p>
      </dgm:t>
    </dgm:pt>
    <dgm:pt modelId="{985EAD38-248D-4AA8-9146-BE16ADACC873}" type="parTrans" cxnId="{6F496FF3-8371-4922-995A-D958B8DF654D}">
      <dgm:prSet/>
      <dgm:spPr/>
      <dgm:t>
        <a:bodyPr/>
        <a:lstStyle/>
        <a:p>
          <a:endParaRPr lang="en-US"/>
        </a:p>
      </dgm:t>
    </dgm:pt>
    <dgm:pt modelId="{1B710D0B-6A51-4FEF-B4FB-4313A5A29AD8}" type="sibTrans" cxnId="{6F496FF3-8371-4922-995A-D958B8DF654D}">
      <dgm:prSet/>
      <dgm:spPr/>
      <dgm:t>
        <a:bodyPr/>
        <a:lstStyle/>
        <a:p>
          <a:endParaRPr lang="en-US"/>
        </a:p>
      </dgm:t>
    </dgm:pt>
    <dgm:pt modelId="{EFBCD0C5-FBFA-4D8C-95F7-CB6E131B8118}">
      <dgm:prSet/>
      <dgm:spPr/>
      <dgm:t>
        <a:bodyPr/>
        <a:lstStyle/>
        <a:p>
          <a:r>
            <a:rPr lang="cs-CZ"/>
            <a:t>Laudaverim = ať jsem pochválil</a:t>
          </a:r>
          <a:endParaRPr lang="en-US"/>
        </a:p>
      </dgm:t>
    </dgm:pt>
    <dgm:pt modelId="{CDF2331E-1A86-4814-90B7-AD41F2D1FC65}" type="parTrans" cxnId="{BEF44767-A452-4769-BECF-99009CD2A217}">
      <dgm:prSet/>
      <dgm:spPr/>
      <dgm:t>
        <a:bodyPr/>
        <a:lstStyle/>
        <a:p>
          <a:endParaRPr lang="en-US"/>
        </a:p>
      </dgm:t>
    </dgm:pt>
    <dgm:pt modelId="{30974CAA-2FCE-4B98-BA23-D8CC545A4780}" type="sibTrans" cxnId="{BEF44767-A452-4769-BECF-99009CD2A217}">
      <dgm:prSet/>
      <dgm:spPr/>
      <dgm:t>
        <a:bodyPr/>
        <a:lstStyle/>
        <a:p>
          <a:endParaRPr lang="en-US"/>
        </a:p>
      </dgm:t>
    </dgm:pt>
    <dgm:pt modelId="{5C7615E6-61D4-48D8-9F87-5389F36A9B81}">
      <dgm:prSet/>
      <dgm:spPr/>
      <dgm:t>
        <a:bodyPr/>
        <a:lstStyle/>
        <a:p>
          <a:r>
            <a:rPr lang="cs-CZ"/>
            <a:t>Tvoří se od </a:t>
          </a:r>
          <a:r>
            <a:rPr lang="cs-CZ" b="1"/>
            <a:t>perfektního kmene </a:t>
          </a:r>
          <a:r>
            <a:rPr lang="cs-CZ"/>
            <a:t>sloves (laudav-; monu-; scrips- atd.)</a:t>
          </a:r>
          <a:endParaRPr lang="en-US"/>
        </a:p>
      </dgm:t>
    </dgm:pt>
    <dgm:pt modelId="{05314C9D-1AD8-47D9-ABD2-2490124C67C4}" type="parTrans" cxnId="{C44A5664-A94F-411D-8CD0-8476B6154CBE}">
      <dgm:prSet/>
      <dgm:spPr/>
      <dgm:t>
        <a:bodyPr/>
        <a:lstStyle/>
        <a:p>
          <a:endParaRPr lang="en-US"/>
        </a:p>
      </dgm:t>
    </dgm:pt>
    <dgm:pt modelId="{FE280632-6A60-42D5-B9DC-2E7D542F0BC3}" type="sibTrans" cxnId="{C44A5664-A94F-411D-8CD0-8476B6154CBE}">
      <dgm:prSet/>
      <dgm:spPr/>
      <dgm:t>
        <a:bodyPr/>
        <a:lstStyle/>
        <a:p>
          <a:endParaRPr lang="en-US"/>
        </a:p>
      </dgm:t>
    </dgm:pt>
    <dgm:pt modelId="{1C713D49-184F-4EC1-A860-E855A07B6768}">
      <dgm:prSet/>
      <dgm:spPr/>
      <dgm:t>
        <a:bodyPr/>
        <a:lstStyle/>
        <a:p>
          <a:r>
            <a:rPr lang="cs-CZ"/>
            <a:t>K perfektnínu kmeni se připojí </a:t>
          </a:r>
          <a:r>
            <a:rPr lang="cs-CZ" b="1"/>
            <a:t>koncovky</a:t>
          </a:r>
          <a:r>
            <a:rPr lang="cs-CZ"/>
            <a:t> -erim, -eris, -erit, -erimus, -eritis, -erint</a:t>
          </a:r>
          <a:endParaRPr lang="en-US"/>
        </a:p>
      </dgm:t>
    </dgm:pt>
    <dgm:pt modelId="{96184767-05B8-4507-AA44-33FAFBE51DDB}" type="parTrans" cxnId="{7791C6B4-D8D4-4306-8944-8F84C29C0B98}">
      <dgm:prSet/>
      <dgm:spPr/>
      <dgm:t>
        <a:bodyPr/>
        <a:lstStyle/>
        <a:p>
          <a:endParaRPr lang="en-US"/>
        </a:p>
      </dgm:t>
    </dgm:pt>
    <dgm:pt modelId="{6C8C7B96-73EF-4D26-9F5C-EC924D9853B8}" type="sibTrans" cxnId="{7791C6B4-D8D4-4306-8944-8F84C29C0B98}">
      <dgm:prSet/>
      <dgm:spPr/>
      <dgm:t>
        <a:bodyPr/>
        <a:lstStyle/>
        <a:p>
          <a:endParaRPr lang="en-US"/>
        </a:p>
      </dgm:t>
    </dgm:pt>
    <dgm:pt modelId="{ECDB9A5C-777F-47CD-8B18-FFA2F1D3414D}" type="pres">
      <dgm:prSet presAssocID="{18F38D16-3614-417F-BEE9-51F6FFEDD451}" presName="linear" presStyleCnt="0">
        <dgm:presLayoutVars>
          <dgm:animLvl val="lvl"/>
          <dgm:resizeHandles val="exact"/>
        </dgm:presLayoutVars>
      </dgm:prSet>
      <dgm:spPr/>
    </dgm:pt>
    <dgm:pt modelId="{8BEF8702-9FF7-48E1-A017-16BDB134B48F}" type="pres">
      <dgm:prSet presAssocID="{98D43657-59DF-4336-82A2-2FEC0654B78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8DA5236-1C4F-45DE-B601-C2D9BC1584EC}" type="pres">
      <dgm:prSet presAssocID="{1B710D0B-6A51-4FEF-B4FB-4313A5A29AD8}" presName="spacer" presStyleCnt="0"/>
      <dgm:spPr/>
    </dgm:pt>
    <dgm:pt modelId="{5C08B3FA-0B27-4B2B-B58A-196AD6E38B22}" type="pres">
      <dgm:prSet presAssocID="{EFBCD0C5-FBFA-4D8C-95F7-CB6E131B811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9A54893-28AB-4CF4-A739-7191DD994B69}" type="pres">
      <dgm:prSet presAssocID="{30974CAA-2FCE-4B98-BA23-D8CC545A4780}" presName="spacer" presStyleCnt="0"/>
      <dgm:spPr/>
    </dgm:pt>
    <dgm:pt modelId="{300BF85B-C7F7-4F35-8D70-454C5ABB80D2}" type="pres">
      <dgm:prSet presAssocID="{5C7615E6-61D4-48D8-9F87-5389F36A9B8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743F907-DDDF-46D5-AFFA-730F3444632E}" type="pres">
      <dgm:prSet presAssocID="{FE280632-6A60-42D5-B9DC-2E7D542F0BC3}" presName="spacer" presStyleCnt="0"/>
      <dgm:spPr/>
    </dgm:pt>
    <dgm:pt modelId="{BF06009D-A470-4236-B485-457313165816}" type="pres">
      <dgm:prSet presAssocID="{1C713D49-184F-4EC1-A860-E855A07B676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44A5664-A94F-411D-8CD0-8476B6154CBE}" srcId="{18F38D16-3614-417F-BEE9-51F6FFEDD451}" destId="{5C7615E6-61D4-48D8-9F87-5389F36A9B81}" srcOrd="2" destOrd="0" parTransId="{05314C9D-1AD8-47D9-ABD2-2490124C67C4}" sibTransId="{FE280632-6A60-42D5-B9DC-2E7D542F0BC3}"/>
    <dgm:cxn modelId="{BEF44767-A452-4769-BECF-99009CD2A217}" srcId="{18F38D16-3614-417F-BEE9-51F6FFEDD451}" destId="{EFBCD0C5-FBFA-4D8C-95F7-CB6E131B8118}" srcOrd="1" destOrd="0" parTransId="{CDF2331E-1A86-4814-90B7-AD41F2D1FC65}" sibTransId="{30974CAA-2FCE-4B98-BA23-D8CC545A4780}"/>
    <dgm:cxn modelId="{7791C6B4-D8D4-4306-8944-8F84C29C0B98}" srcId="{18F38D16-3614-417F-BEE9-51F6FFEDD451}" destId="{1C713D49-184F-4EC1-A860-E855A07B6768}" srcOrd="3" destOrd="0" parTransId="{96184767-05B8-4507-AA44-33FAFBE51DDB}" sibTransId="{6C8C7B96-73EF-4D26-9F5C-EC924D9853B8}"/>
    <dgm:cxn modelId="{ADDE90BB-A3F9-4B35-A5DB-8A19C3CD7C58}" type="presOf" srcId="{EFBCD0C5-FBFA-4D8C-95F7-CB6E131B8118}" destId="{5C08B3FA-0B27-4B2B-B58A-196AD6E38B22}" srcOrd="0" destOrd="0" presId="urn:microsoft.com/office/officeart/2005/8/layout/vList2"/>
    <dgm:cxn modelId="{00EE19EA-D852-4C46-89F4-D598242567BB}" type="presOf" srcId="{1C713D49-184F-4EC1-A860-E855A07B6768}" destId="{BF06009D-A470-4236-B485-457313165816}" srcOrd="0" destOrd="0" presId="urn:microsoft.com/office/officeart/2005/8/layout/vList2"/>
    <dgm:cxn modelId="{B34377ED-7638-4519-9323-79568308D01E}" type="presOf" srcId="{5C7615E6-61D4-48D8-9F87-5389F36A9B81}" destId="{300BF85B-C7F7-4F35-8D70-454C5ABB80D2}" srcOrd="0" destOrd="0" presId="urn:microsoft.com/office/officeart/2005/8/layout/vList2"/>
    <dgm:cxn modelId="{6F496FF3-8371-4922-995A-D958B8DF654D}" srcId="{18F38D16-3614-417F-BEE9-51F6FFEDD451}" destId="{98D43657-59DF-4336-82A2-2FEC0654B789}" srcOrd="0" destOrd="0" parTransId="{985EAD38-248D-4AA8-9146-BE16ADACC873}" sibTransId="{1B710D0B-6A51-4FEF-B4FB-4313A5A29AD8}"/>
    <dgm:cxn modelId="{2CDD54F9-B560-4A25-9D16-10102A23CC61}" type="presOf" srcId="{18F38D16-3614-417F-BEE9-51F6FFEDD451}" destId="{ECDB9A5C-777F-47CD-8B18-FFA2F1D3414D}" srcOrd="0" destOrd="0" presId="urn:microsoft.com/office/officeart/2005/8/layout/vList2"/>
    <dgm:cxn modelId="{AB3FFBFA-5A0A-4D19-AAB1-F68A2D5628C4}" type="presOf" srcId="{98D43657-59DF-4336-82A2-2FEC0654B789}" destId="{8BEF8702-9FF7-48E1-A017-16BDB134B48F}" srcOrd="0" destOrd="0" presId="urn:microsoft.com/office/officeart/2005/8/layout/vList2"/>
    <dgm:cxn modelId="{B4CD3B76-BA67-4E27-8D37-E70D316471FA}" type="presParOf" srcId="{ECDB9A5C-777F-47CD-8B18-FFA2F1D3414D}" destId="{8BEF8702-9FF7-48E1-A017-16BDB134B48F}" srcOrd="0" destOrd="0" presId="urn:microsoft.com/office/officeart/2005/8/layout/vList2"/>
    <dgm:cxn modelId="{6DBF1EC1-EA23-46A7-B46C-04A31B86402C}" type="presParOf" srcId="{ECDB9A5C-777F-47CD-8B18-FFA2F1D3414D}" destId="{C8DA5236-1C4F-45DE-B601-C2D9BC1584EC}" srcOrd="1" destOrd="0" presId="urn:microsoft.com/office/officeart/2005/8/layout/vList2"/>
    <dgm:cxn modelId="{D079ADBE-4C5D-4475-8038-9D437A22076C}" type="presParOf" srcId="{ECDB9A5C-777F-47CD-8B18-FFA2F1D3414D}" destId="{5C08B3FA-0B27-4B2B-B58A-196AD6E38B22}" srcOrd="2" destOrd="0" presId="urn:microsoft.com/office/officeart/2005/8/layout/vList2"/>
    <dgm:cxn modelId="{F3BE8CDD-A997-40EA-80C9-DBFB2C4BFE77}" type="presParOf" srcId="{ECDB9A5C-777F-47CD-8B18-FFA2F1D3414D}" destId="{C9A54893-28AB-4CF4-A739-7191DD994B69}" srcOrd="3" destOrd="0" presId="urn:microsoft.com/office/officeart/2005/8/layout/vList2"/>
    <dgm:cxn modelId="{E5ADCC43-6FDB-4815-86CE-8D5BB3A1A6C6}" type="presParOf" srcId="{ECDB9A5C-777F-47CD-8B18-FFA2F1D3414D}" destId="{300BF85B-C7F7-4F35-8D70-454C5ABB80D2}" srcOrd="4" destOrd="0" presId="urn:microsoft.com/office/officeart/2005/8/layout/vList2"/>
    <dgm:cxn modelId="{B13A89D5-7F5D-4187-8884-D925D61EF8C8}" type="presParOf" srcId="{ECDB9A5C-777F-47CD-8B18-FFA2F1D3414D}" destId="{8743F907-DDDF-46D5-AFFA-730F3444632E}" srcOrd="5" destOrd="0" presId="urn:microsoft.com/office/officeart/2005/8/layout/vList2"/>
    <dgm:cxn modelId="{C6FB1426-81E8-41EC-98F2-DE5B0E1669BD}" type="presParOf" srcId="{ECDB9A5C-777F-47CD-8B18-FFA2F1D3414D}" destId="{BF06009D-A470-4236-B485-45731316581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F38D16-3614-417F-BEE9-51F6FFEDD45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8D43657-59DF-4336-82A2-2FEC0654B789}">
      <dgm:prSet/>
      <dgm:spPr/>
      <dgm:t>
        <a:bodyPr/>
        <a:lstStyle/>
        <a:p>
          <a:r>
            <a:rPr lang="cs-CZ" dirty="0"/>
            <a:t>Izolované tvary se překládají pomocí </a:t>
          </a:r>
          <a:r>
            <a:rPr lang="cs-CZ" b="1" dirty="0"/>
            <a:t>kondicionálu minulého (byl </a:t>
          </a:r>
          <a:r>
            <a:rPr lang="cs-CZ" b="1"/>
            <a:t>bych pochválil</a:t>
          </a:r>
          <a:r>
            <a:rPr lang="cs-CZ" b="1" dirty="0"/>
            <a:t>)</a:t>
          </a:r>
          <a:endParaRPr lang="en-US" dirty="0"/>
        </a:p>
      </dgm:t>
    </dgm:pt>
    <dgm:pt modelId="{985EAD38-248D-4AA8-9146-BE16ADACC873}" type="parTrans" cxnId="{6F496FF3-8371-4922-995A-D958B8DF654D}">
      <dgm:prSet/>
      <dgm:spPr/>
      <dgm:t>
        <a:bodyPr/>
        <a:lstStyle/>
        <a:p>
          <a:endParaRPr lang="en-US"/>
        </a:p>
      </dgm:t>
    </dgm:pt>
    <dgm:pt modelId="{1B710D0B-6A51-4FEF-B4FB-4313A5A29AD8}" type="sibTrans" cxnId="{6F496FF3-8371-4922-995A-D958B8DF654D}">
      <dgm:prSet/>
      <dgm:spPr/>
      <dgm:t>
        <a:bodyPr/>
        <a:lstStyle/>
        <a:p>
          <a:endParaRPr lang="en-US"/>
        </a:p>
      </dgm:t>
    </dgm:pt>
    <dgm:pt modelId="{EFBCD0C5-FBFA-4D8C-95F7-CB6E131B8118}">
      <dgm:prSet/>
      <dgm:spPr/>
      <dgm:t>
        <a:bodyPr/>
        <a:lstStyle/>
        <a:p>
          <a:r>
            <a:rPr lang="cs-CZ" dirty="0" err="1"/>
            <a:t>Laudavissem</a:t>
          </a:r>
          <a:r>
            <a:rPr lang="cs-CZ" dirty="0"/>
            <a:t> = byl bych pochválil</a:t>
          </a:r>
          <a:endParaRPr lang="en-US" dirty="0"/>
        </a:p>
      </dgm:t>
    </dgm:pt>
    <dgm:pt modelId="{CDF2331E-1A86-4814-90B7-AD41F2D1FC65}" type="parTrans" cxnId="{BEF44767-A452-4769-BECF-99009CD2A217}">
      <dgm:prSet/>
      <dgm:spPr/>
      <dgm:t>
        <a:bodyPr/>
        <a:lstStyle/>
        <a:p>
          <a:endParaRPr lang="en-US"/>
        </a:p>
      </dgm:t>
    </dgm:pt>
    <dgm:pt modelId="{30974CAA-2FCE-4B98-BA23-D8CC545A4780}" type="sibTrans" cxnId="{BEF44767-A452-4769-BECF-99009CD2A217}">
      <dgm:prSet/>
      <dgm:spPr/>
      <dgm:t>
        <a:bodyPr/>
        <a:lstStyle/>
        <a:p>
          <a:endParaRPr lang="en-US"/>
        </a:p>
      </dgm:t>
    </dgm:pt>
    <dgm:pt modelId="{5C7615E6-61D4-48D8-9F87-5389F36A9B81}">
      <dgm:prSet/>
      <dgm:spPr/>
      <dgm:t>
        <a:bodyPr/>
        <a:lstStyle/>
        <a:p>
          <a:r>
            <a:rPr lang="cs-CZ" dirty="0"/>
            <a:t>Tvoří se od </a:t>
          </a:r>
          <a:r>
            <a:rPr lang="cs-CZ" b="1" dirty="0"/>
            <a:t>perfektního kmene </a:t>
          </a:r>
          <a:r>
            <a:rPr lang="cs-CZ" dirty="0"/>
            <a:t>sloves (</a:t>
          </a:r>
          <a:r>
            <a:rPr lang="cs-CZ" dirty="0" err="1"/>
            <a:t>laudav</a:t>
          </a:r>
          <a:r>
            <a:rPr lang="cs-CZ" dirty="0"/>
            <a:t>-; </a:t>
          </a:r>
          <a:r>
            <a:rPr lang="cs-CZ" dirty="0" err="1"/>
            <a:t>monu</a:t>
          </a:r>
          <a:r>
            <a:rPr lang="cs-CZ" dirty="0"/>
            <a:t>-; </a:t>
          </a:r>
          <a:r>
            <a:rPr lang="cs-CZ" dirty="0" err="1"/>
            <a:t>scrips</a:t>
          </a:r>
          <a:r>
            <a:rPr lang="cs-CZ" dirty="0"/>
            <a:t>- atd.)</a:t>
          </a:r>
          <a:endParaRPr lang="en-US" dirty="0"/>
        </a:p>
      </dgm:t>
    </dgm:pt>
    <dgm:pt modelId="{05314C9D-1AD8-47D9-ABD2-2490124C67C4}" type="parTrans" cxnId="{C44A5664-A94F-411D-8CD0-8476B6154CBE}">
      <dgm:prSet/>
      <dgm:spPr/>
      <dgm:t>
        <a:bodyPr/>
        <a:lstStyle/>
        <a:p>
          <a:endParaRPr lang="en-US"/>
        </a:p>
      </dgm:t>
    </dgm:pt>
    <dgm:pt modelId="{FE280632-6A60-42D5-B9DC-2E7D542F0BC3}" type="sibTrans" cxnId="{C44A5664-A94F-411D-8CD0-8476B6154CBE}">
      <dgm:prSet/>
      <dgm:spPr/>
      <dgm:t>
        <a:bodyPr/>
        <a:lstStyle/>
        <a:p>
          <a:endParaRPr lang="en-US"/>
        </a:p>
      </dgm:t>
    </dgm:pt>
    <dgm:pt modelId="{1C713D49-184F-4EC1-A860-E855A07B6768}">
      <dgm:prSet/>
      <dgm:spPr/>
      <dgm:t>
        <a:bodyPr/>
        <a:lstStyle/>
        <a:p>
          <a:r>
            <a:rPr lang="cs-CZ" dirty="0"/>
            <a:t>K </a:t>
          </a:r>
          <a:r>
            <a:rPr lang="cs-CZ" dirty="0" err="1"/>
            <a:t>perfektnínu</a:t>
          </a:r>
          <a:r>
            <a:rPr lang="cs-CZ" dirty="0"/>
            <a:t> kmeni se připojí </a:t>
          </a:r>
          <a:r>
            <a:rPr lang="cs-CZ" b="1" dirty="0"/>
            <a:t>koncovky</a:t>
          </a:r>
          <a:r>
            <a:rPr lang="cs-CZ" dirty="0"/>
            <a:t> </a:t>
          </a:r>
          <a:r>
            <a:rPr lang="cs-CZ" b="1" dirty="0">
              <a:solidFill>
                <a:schemeClr val="bg1"/>
              </a:solidFill>
            </a:rPr>
            <a:t>-</a:t>
          </a:r>
          <a:r>
            <a:rPr lang="cs-CZ" b="1" dirty="0" err="1">
              <a:solidFill>
                <a:schemeClr val="bg1"/>
              </a:solidFill>
            </a:rPr>
            <a:t>issem</a:t>
          </a:r>
          <a:r>
            <a:rPr lang="cs-CZ" b="1" dirty="0">
              <a:solidFill>
                <a:schemeClr val="bg1"/>
              </a:solidFill>
            </a:rPr>
            <a:t>, -</a:t>
          </a:r>
          <a:r>
            <a:rPr lang="cs-CZ" b="1" dirty="0" err="1">
              <a:solidFill>
                <a:schemeClr val="bg1"/>
              </a:solidFill>
            </a:rPr>
            <a:t>isses</a:t>
          </a:r>
          <a:r>
            <a:rPr lang="cs-CZ" b="1" dirty="0">
              <a:solidFill>
                <a:schemeClr val="bg1"/>
              </a:solidFill>
            </a:rPr>
            <a:t>, </a:t>
          </a:r>
          <a:r>
            <a:rPr lang="cs-CZ" b="1" dirty="0" err="1">
              <a:solidFill>
                <a:schemeClr val="bg1"/>
              </a:solidFill>
            </a:rPr>
            <a:t>isset</a:t>
          </a:r>
          <a:r>
            <a:rPr lang="cs-CZ" b="1" dirty="0">
              <a:solidFill>
                <a:schemeClr val="bg1"/>
              </a:solidFill>
            </a:rPr>
            <a:t>, -</a:t>
          </a:r>
          <a:r>
            <a:rPr lang="cs-CZ" b="1" dirty="0" err="1">
              <a:solidFill>
                <a:schemeClr val="bg1"/>
              </a:solidFill>
            </a:rPr>
            <a:t>issemus</a:t>
          </a:r>
          <a:r>
            <a:rPr lang="cs-CZ" b="1" dirty="0">
              <a:solidFill>
                <a:schemeClr val="bg1"/>
              </a:solidFill>
            </a:rPr>
            <a:t>, -</a:t>
          </a:r>
          <a:r>
            <a:rPr lang="cs-CZ" b="1" dirty="0" err="1">
              <a:solidFill>
                <a:schemeClr val="bg1"/>
              </a:solidFill>
            </a:rPr>
            <a:t>issetis</a:t>
          </a:r>
          <a:r>
            <a:rPr lang="cs-CZ" b="1" dirty="0">
              <a:solidFill>
                <a:schemeClr val="bg1"/>
              </a:solidFill>
            </a:rPr>
            <a:t>, -</a:t>
          </a:r>
          <a:r>
            <a:rPr lang="cs-CZ" b="1" dirty="0" err="1">
              <a:solidFill>
                <a:schemeClr val="bg1"/>
              </a:solidFill>
            </a:rPr>
            <a:t>issent</a:t>
          </a:r>
          <a:endParaRPr lang="en-US" b="1" dirty="0">
            <a:solidFill>
              <a:schemeClr val="bg1"/>
            </a:solidFill>
          </a:endParaRPr>
        </a:p>
      </dgm:t>
    </dgm:pt>
    <dgm:pt modelId="{96184767-05B8-4507-AA44-33FAFBE51DDB}" type="parTrans" cxnId="{7791C6B4-D8D4-4306-8944-8F84C29C0B98}">
      <dgm:prSet/>
      <dgm:spPr/>
      <dgm:t>
        <a:bodyPr/>
        <a:lstStyle/>
        <a:p>
          <a:endParaRPr lang="en-US"/>
        </a:p>
      </dgm:t>
    </dgm:pt>
    <dgm:pt modelId="{6C8C7B96-73EF-4D26-9F5C-EC924D9853B8}" type="sibTrans" cxnId="{7791C6B4-D8D4-4306-8944-8F84C29C0B98}">
      <dgm:prSet/>
      <dgm:spPr/>
      <dgm:t>
        <a:bodyPr/>
        <a:lstStyle/>
        <a:p>
          <a:endParaRPr lang="en-US"/>
        </a:p>
      </dgm:t>
    </dgm:pt>
    <dgm:pt modelId="{45A5051D-48B8-4631-B362-A31A47B289A6}">
      <dgm:prSet/>
      <dgm:spPr/>
      <dgm:t>
        <a:bodyPr/>
        <a:lstStyle/>
        <a:p>
          <a:r>
            <a:rPr lang="cs-CZ" i="1" dirty="0"/>
            <a:t>(rozdíl od konjunktivu imperfekta  (</a:t>
          </a:r>
          <a:r>
            <a:rPr lang="cs-CZ" i="1" dirty="0" err="1"/>
            <a:t>laudarem</a:t>
          </a:r>
          <a:r>
            <a:rPr lang="cs-CZ" i="1" dirty="0"/>
            <a:t> = pochválil bych)</a:t>
          </a:r>
          <a:endParaRPr lang="en-US" i="1" dirty="0"/>
        </a:p>
      </dgm:t>
    </dgm:pt>
    <dgm:pt modelId="{A1E51AE1-B768-4C1F-AF7E-8ECC5AD5ED64}" type="parTrans" cxnId="{F2A644CB-9D31-493F-92B5-4EA96ADD2C14}">
      <dgm:prSet/>
      <dgm:spPr/>
      <dgm:t>
        <a:bodyPr/>
        <a:lstStyle/>
        <a:p>
          <a:endParaRPr lang="cs-CZ"/>
        </a:p>
      </dgm:t>
    </dgm:pt>
    <dgm:pt modelId="{AEDAD8E2-B17F-441D-A4EC-0AD787C51392}" type="sibTrans" cxnId="{F2A644CB-9D31-493F-92B5-4EA96ADD2C14}">
      <dgm:prSet/>
      <dgm:spPr/>
      <dgm:t>
        <a:bodyPr/>
        <a:lstStyle/>
        <a:p>
          <a:endParaRPr lang="cs-CZ"/>
        </a:p>
      </dgm:t>
    </dgm:pt>
    <dgm:pt modelId="{ECDB9A5C-777F-47CD-8B18-FFA2F1D3414D}" type="pres">
      <dgm:prSet presAssocID="{18F38D16-3614-417F-BEE9-51F6FFEDD451}" presName="linear" presStyleCnt="0">
        <dgm:presLayoutVars>
          <dgm:animLvl val="lvl"/>
          <dgm:resizeHandles val="exact"/>
        </dgm:presLayoutVars>
      </dgm:prSet>
      <dgm:spPr/>
    </dgm:pt>
    <dgm:pt modelId="{8BEF8702-9FF7-48E1-A017-16BDB134B48F}" type="pres">
      <dgm:prSet presAssocID="{98D43657-59DF-4336-82A2-2FEC0654B78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8DA5236-1C4F-45DE-B601-C2D9BC1584EC}" type="pres">
      <dgm:prSet presAssocID="{1B710D0B-6A51-4FEF-B4FB-4313A5A29AD8}" presName="spacer" presStyleCnt="0"/>
      <dgm:spPr/>
    </dgm:pt>
    <dgm:pt modelId="{5C08B3FA-0B27-4B2B-B58A-196AD6E38B22}" type="pres">
      <dgm:prSet presAssocID="{EFBCD0C5-FBFA-4D8C-95F7-CB6E131B811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EE688CE-75BD-4247-9ED4-7CE904FADEEF}" type="pres">
      <dgm:prSet presAssocID="{EFBCD0C5-FBFA-4D8C-95F7-CB6E131B8118}" presName="childText" presStyleLbl="revTx" presStyleIdx="0" presStyleCnt="1">
        <dgm:presLayoutVars>
          <dgm:bulletEnabled val="1"/>
        </dgm:presLayoutVars>
      </dgm:prSet>
      <dgm:spPr/>
    </dgm:pt>
    <dgm:pt modelId="{300BF85B-C7F7-4F35-8D70-454C5ABB80D2}" type="pres">
      <dgm:prSet presAssocID="{5C7615E6-61D4-48D8-9F87-5389F36A9B8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743F907-DDDF-46D5-AFFA-730F3444632E}" type="pres">
      <dgm:prSet presAssocID="{FE280632-6A60-42D5-B9DC-2E7D542F0BC3}" presName="spacer" presStyleCnt="0"/>
      <dgm:spPr/>
    </dgm:pt>
    <dgm:pt modelId="{BF06009D-A470-4236-B485-457313165816}" type="pres">
      <dgm:prSet presAssocID="{1C713D49-184F-4EC1-A860-E855A07B676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44A5664-A94F-411D-8CD0-8476B6154CBE}" srcId="{18F38D16-3614-417F-BEE9-51F6FFEDD451}" destId="{5C7615E6-61D4-48D8-9F87-5389F36A9B81}" srcOrd="2" destOrd="0" parTransId="{05314C9D-1AD8-47D9-ABD2-2490124C67C4}" sibTransId="{FE280632-6A60-42D5-B9DC-2E7D542F0BC3}"/>
    <dgm:cxn modelId="{BEF44767-A452-4769-BECF-99009CD2A217}" srcId="{18F38D16-3614-417F-BEE9-51F6FFEDD451}" destId="{EFBCD0C5-FBFA-4D8C-95F7-CB6E131B8118}" srcOrd="1" destOrd="0" parTransId="{CDF2331E-1A86-4814-90B7-AD41F2D1FC65}" sibTransId="{30974CAA-2FCE-4B98-BA23-D8CC545A4780}"/>
    <dgm:cxn modelId="{7791C6B4-D8D4-4306-8944-8F84C29C0B98}" srcId="{18F38D16-3614-417F-BEE9-51F6FFEDD451}" destId="{1C713D49-184F-4EC1-A860-E855A07B6768}" srcOrd="3" destOrd="0" parTransId="{96184767-05B8-4507-AA44-33FAFBE51DDB}" sibTransId="{6C8C7B96-73EF-4D26-9F5C-EC924D9853B8}"/>
    <dgm:cxn modelId="{FE6280B5-D503-4BBD-B70E-7CBE05701321}" type="presOf" srcId="{45A5051D-48B8-4631-B362-A31A47B289A6}" destId="{BEE688CE-75BD-4247-9ED4-7CE904FADEEF}" srcOrd="0" destOrd="0" presId="urn:microsoft.com/office/officeart/2005/8/layout/vList2"/>
    <dgm:cxn modelId="{ADDE90BB-A3F9-4B35-A5DB-8A19C3CD7C58}" type="presOf" srcId="{EFBCD0C5-FBFA-4D8C-95F7-CB6E131B8118}" destId="{5C08B3FA-0B27-4B2B-B58A-196AD6E38B22}" srcOrd="0" destOrd="0" presId="urn:microsoft.com/office/officeart/2005/8/layout/vList2"/>
    <dgm:cxn modelId="{F2A644CB-9D31-493F-92B5-4EA96ADD2C14}" srcId="{EFBCD0C5-FBFA-4D8C-95F7-CB6E131B8118}" destId="{45A5051D-48B8-4631-B362-A31A47B289A6}" srcOrd="0" destOrd="0" parTransId="{A1E51AE1-B768-4C1F-AF7E-8ECC5AD5ED64}" sibTransId="{AEDAD8E2-B17F-441D-A4EC-0AD787C51392}"/>
    <dgm:cxn modelId="{00EE19EA-D852-4C46-89F4-D598242567BB}" type="presOf" srcId="{1C713D49-184F-4EC1-A860-E855A07B6768}" destId="{BF06009D-A470-4236-B485-457313165816}" srcOrd="0" destOrd="0" presId="urn:microsoft.com/office/officeart/2005/8/layout/vList2"/>
    <dgm:cxn modelId="{B34377ED-7638-4519-9323-79568308D01E}" type="presOf" srcId="{5C7615E6-61D4-48D8-9F87-5389F36A9B81}" destId="{300BF85B-C7F7-4F35-8D70-454C5ABB80D2}" srcOrd="0" destOrd="0" presId="urn:microsoft.com/office/officeart/2005/8/layout/vList2"/>
    <dgm:cxn modelId="{6F496FF3-8371-4922-995A-D958B8DF654D}" srcId="{18F38D16-3614-417F-BEE9-51F6FFEDD451}" destId="{98D43657-59DF-4336-82A2-2FEC0654B789}" srcOrd="0" destOrd="0" parTransId="{985EAD38-248D-4AA8-9146-BE16ADACC873}" sibTransId="{1B710D0B-6A51-4FEF-B4FB-4313A5A29AD8}"/>
    <dgm:cxn modelId="{2CDD54F9-B560-4A25-9D16-10102A23CC61}" type="presOf" srcId="{18F38D16-3614-417F-BEE9-51F6FFEDD451}" destId="{ECDB9A5C-777F-47CD-8B18-FFA2F1D3414D}" srcOrd="0" destOrd="0" presId="urn:microsoft.com/office/officeart/2005/8/layout/vList2"/>
    <dgm:cxn modelId="{AB3FFBFA-5A0A-4D19-AAB1-F68A2D5628C4}" type="presOf" srcId="{98D43657-59DF-4336-82A2-2FEC0654B789}" destId="{8BEF8702-9FF7-48E1-A017-16BDB134B48F}" srcOrd="0" destOrd="0" presId="urn:microsoft.com/office/officeart/2005/8/layout/vList2"/>
    <dgm:cxn modelId="{B4CD3B76-BA67-4E27-8D37-E70D316471FA}" type="presParOf" srcId="{ECDB9A5C-777F-47CD-8B18-FFA2F1D3414D}" destId="{8BEF8702-9FF7-48E1-A017-16BDB134B48F}" srcOrd="0" destOrd="0" presId="urn:microsoft.com/office/officeart/2005/8/layout/vList2"/>
    <dgm:cxn modelId="{6DBF1EC1-EA23-46A7-B46C-04A31B86402C}" type="presParOf" srcId="{ECDB9A5C-777F-47CD-8B18-FFA2F1D3414D}" destId="{C8DA5236-1C4F-45DE-B601-C2D9BC1584EC}" srcOrd="1" destOrd="0" presId="urn:microsoft.com/office/officeart/2005/8/layout/vList2"/>
    <dgm:cxn modelId="{D079ADBE-4C5D-4475-8038-9D437A22076C}" type="presParOf" srcId="{ECDB9A5C-777F-47CD-8B18-FFA2F1D3414D}" destId="{5C08B3FA-0B27-4B2B-B58A-196AD6E38B22}" srcOrd="2" destOrd="0" presId="urn:microsoft.com/office/officeart/2005/8/layout/vList2"/>
    <dgm:cxn modelId="{16E89D47-41D1-4852-A5B1-62191BEB7813}" type="presParOf" srcId="{ECDB9A5C-777F-47CD-8B18-FFA2F1D3414D}" destId="{BEE688CE-75BD-4247-9ED4-7CE904FADEEF}" srcOrd="3" destOrd="0" presId="urn:microsoft.com/office/officeart/2005/8/layout/vList2"/>
    <dgm:cxn modelId="{E5ADCC43-6FDB-4815-86CE-8D5BB3A1A6C6}" type="presParOf" srcId="{ECDB9A5C-777F-47CD-8B18-FFA2F1D3414D}" destId="{300BF85B-C7F7-4F35-8D70-454C5ABB80D2}" srcOrd="4" destOrd="0" presId="urn:microsoft.com/office/officeart/2005/8/layout/vList2"/>
    <dgm:cxn modelId="{B13A89D5-7F5D-4187-8884-D925D61EF8C8}" type="presParOf" srcId="{ECDB9A5C-777F-47CD-8B18-FFA2F1D3414D}" destId="{8743F907-DDDF-46D5-AFFA-730F3444632E}" srcOrd="5" destOrd="0" presId="urn:microsoft.com/office/officeart/2005/8/layout/vList2"/>
    <dgm:cxn modelId="{C6FB1426-81E8-41EC-98F2-DE5B0E1669BD}" type="presParOf" srcId="{ECDB9A5C-777F-47CD-8B18-FFA2F1D3414D}" destId="{BF06009D-A470-4236-B485-45731316581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0A2B33-8955-46CB-B0E9-2EA852376B1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ECA3EF9-2A10-45A3-B34D-0CC17A39E89B}">
      <dgm:prSet/>
      <dgm:spPr/>
      <dgm:t>
        <a:bodyPr/>
        <a:lstStyle/>
        <a:p>
          <a:r>
            <a:rPr lang="cs-CZ"/>
            <a:t>Přání (konjunktiv perfekta i plusquamperfekta)</a:t>
          </a:r>
          <a:endParaRPr lang="en-US"/>
        </a:p>
      </dgm:t>
    </dgm:pt>
    <dgm:pt modelId="{575FB1CE-D8E1-4274-ADBD-54F82FFAAD81}" type="parTrans" cxnId="{0F77FCAB-272C-4100-B2F4-01B2DFACC509}">
      <dgm:prSet/>
      <dgm:spPr/>
      <dgm:t>
        <a:bodyPr/>
        <a:lstStyle/>
        <a:p>
          <a:endParaRPr lang="en-US"/>
        </a:p>
      </dgm:t>
    </dgm:pt>
    <dgm:pt modelId="{F18C81D8-4D16-4318-A769-FED36100CDF9}" type="sibTrans" cxnId="{0F77FCAB-272C-4100-B2F4-01B2DFACC509}">
      <dgm:prSet/>
      <dgm:spPr/>
      <dgm:t>
        <a:bodyPr/>
        <a:lstStyle/>
        <a:p>
          <a:endParaRPr lang="en-US"/>
        </a:p>
      </dgm:t>
    </dgm:pt>
    <dgm:pt modelId="{7046F10A-A9F8-407F-B859-9DEED4DA7D30}">
      <dgm:prSet/>
      <dgm:spPr/>
      <dgm:t>
        <a:bodyPr/>
        <a:lstStyle/>
        <a:p>
          <a:r>
            <a:rPr lang="cs-CZ" dirty="0" err="1"/>
            <a:t>Utinam</a:t>
          </a:r>
          <a:r>
            <a:rPr lang="cs-CZ" dirty="0"/>
            <a:t> </a:t>
          </a:r>
          <a:r>
            <a:rPr lang="cs-CZ" dirty="0" err="1"/>
            <a:t>unusquisque</a:t>
          </a:r>
          <a:r>
            <a:rPr lang="cs-CZ" dirty="0"/>
            <a:t> </a:t>
          </a:r>
          <a:r>
            <a:rPr lang="cs-CZ" dirty="0" err="1"/>
            <a:t>sciverit</a:t>
          </a:r>
          <a:r>
            <a:rPr lang="cs-CZ" dirty="0"/>
            <a:t>! 		Kéž to každý </a:t>
          </a:r>
          <a:r>
            <a:rPr lang="cs-CZ" dirty="0" err="1"/>
            <a:t>vědel</a:t>
          </a:r>
          <a:r>
            <a:rPr lang="cs-CZ" dirty="0"/>
            <a:t>!	</a:t>
          </a:r>
          <a:endParaRPr lang="en-US" dirty="0"/>
        </a:p>
      </dgm:t>
    </dgm:pt>
    <dgm:pt modelId="{4677B785-0CCA-4B24-B586-8D072B2A1389}" type="parTrans" cxnId="{A7AB0F8C-B27F-4AE9-A988-00D709A007DF}">
      <dgm:prSet/>
      <dgm:spPr/>
      <dgm:t>
        <a:bodyPr/>
        <a:lstStyle/>
        <a:p>
          <a:endParaRPr lang="en-US"/>
        </a:p>
      </dgm:t>
    </dgm:pt>
    <dgm:pt modelId="{5FE5DFD5-63A2-488A-8649-774165E47CE6}" type="sibTrans" cxnId="{A7AB0F8C-B27F-4AE9-A988-00D709A007DF}">
      <dgm:prSet/>
      <dgm:spPr/>
      <dgm:t>
        <a:bodyPr/>
        <a:lstStyle/>
        <a:p>
          <a:endParaRPr lang="en-US"/>
        </a:p>
      </dgm:t>
    </dgm:pt>
    <dgm:pt modelId="{F63E3155-3F08-41A8-972C-32D9EE8DF4D7}">
      <dgm:prSet/>
      <dgm:spPr/>
      <dgm:t>
        <a:bodyPr/>
        <a:lstStyle/>
        <a:p>
          <a:r>
            <a:rPr lang="cs-CZ" dirty="0" err="1"/>
            <a:t>Utinam</a:t>
          </a:r>
          <a:r>
            <a:rPr lang="cs-CZ" dirty="0"/>
            <a:t> </a:t>
          </a:r>
          <a:r>
            <a:rPr lang="cs-CZ" dirty="0" err="1"/>
            <a:t>unusquisque</a:t>
          </a:r>
          <a:r>
            <a:rPr lang="cs-CZ" dirty="0"/>
            <a:t> </a:t>
          </a:r>
          <a:r>
            <a:rPr lang="cs-CZ" dirty="0" err="1"/>
            <a:t>scivisset</a:t>
          </a:r>
          <a:r>
            <a:rPr lang="cs-CZ" dirty="0"/>
            <a:t>!		Kéž by to byl každý věděl!</a:t>
          </a:r>
          <a:endParaRPr lang="en-US" dirty="0"/>
        </a:p>
      </dgm:t>
    </dgm:pt>
    <dgm:pt modelId="{CC62C250-F9DD-4CA7-9ED0-20560F3E1E42}" type="parTrans" cxnId="{ECCBF6BF-F038-45EC-8333-30DD329A5C2C}">
      <dgm:prSet/>
      <dgm:spPr/>
      <dgm:t>
        <a:bodyPr/>
        <a:lstStyle/>
        <a:p>
          <a:endParaRPr lang="en-US"/>
        </a:p>
      </dgm:t>
    </dgm:pt>
    <dgm:pt modelId="{1AB2DFD1-0A76-4090-8C5C-A9AB8EF78C57}" type="sibTrans" cxnId="{ECCBF6BF-F038-45EC-8333-30DD329A5C2C}">
      <dgm:prSet/>
      <dgm:spPr/>
      <dgm:t>
        <a:bodyPr/>
        <a:lstStyle/>
        <a:p>
          <a:endParaRPr lang="en-US"/>
        </a:p>
      </dgm:t>
    </dgm:pt>
    <dgm:pt modelId="{F8034D27-D777-477C-94C0-A02526D53FA6}">
      <dgm:prSet/>
      <dgm:spPr/>
      <dgm:t>
        <a:bodyPr/>
        <a:lstStyle/>
        <a:p>
          <a:r>
            <a:rPr lang="cs-CZ" dirty="0"/>
            <a:t>(</a:t>
          </a:r>
          <a:r>
            <a:rPr lang="cs-CZ" dirty="0" err="1"/>
            <a:t>Utinam</a:t>
          </a:r>
          <a:r>
            <a:rPr lang="cs-CZ" dirty="0"/>
            <a:t>) Ne id </a:t>
          </a:r>
          <a:r>
            <a:rPr lang="cs-CZ" dirty="0" err="1"/>
            <a:t>omnes</a:t>
          </a:r>
          <a:r>
            <a:rPr lang="cs-CZ" dirty="0"/>
            <a:t> </a:t>
          </a:r>
          <a:r>
            <a:rPr lang="cs-CZ" dirty="0" err="1"/>
            <a:t>sciverint</a:t>
          </a:r>
          <a:r>
            <a:rPr lang="cs-CZ" dirty="0"/>
            <a:t>! 	Ať to neví všichni!</a:t>
          </a:r>
          <a:endParaRPr lang="en-US" dirty="0"/>
        </a:p>
      </dgm:t>
    </dgm:pt>
    <dgm:pt modelId="{E77C6E1B-BBCE-4A78-A46A-DF720D561810}" type="parTrans" cxnId="{D24A7635-C398-469C-9BFB-9634FDA94F59}">
      <dgm:prSet/>
      <dgm:spPr/>
      <dgm:t>
        <a:bodyPr/>
        <a:lstStyle/>
        <a:p>
          <a:endParaRPr lang="en-US"/>
        </a:p>
      </dgm:t>
    </dgm:pt>
    <dgm:pt modelId="{9CD47EC3-9C15-45AB-9039-750F51CF8DE0}" type="sibTrans" cxnId="{D24A7635-C398-469C-9BFB-9634FDA94F59}">
      <dgm:prSet/>
      <dgm:spPr/>
      <dgm:t>
        <a:bodyPr/>
        <a:lstStyle/>
        <a:p>
          <a:endParaRPr lang="en-US"/>
        </a:p>
      </dgm:t>
    </dgm:pt>
    <dgm:pt modelId="{BE5FF42D-4190-459D-B93E-08DED3E5B528}">
      <dgm:prSet/>
      <dgm:spPr/>
      <dgm:t>
        <a:bodyPr/>
        <a:lstStyle/>
        <a:p>
          <a:r>
            <a:rPr lang="cs-CZ" dirty="0"/>
            <a:t>(</a:t>
          </a:r>
          <a:r>
            <a:rPr lang="cs-CZ" dirty="0" err="1"/>
            <a:t>Utinam</a:t>
          </a:r>
          <a:r>
            <a:rPr lang="cs-CZ" dirty="0"/>
            <a:t>) Ne id </a:t>
          </a:r>
          <a:r>
            <a:rPr lang="cs-CZ" dirty="0" err="1"/>
            <a:t>omnes</a:t>
          </a:r>
          <a:r>
            <a:rPr lang="cs-CZ" dirty="0"/>
            <a:t> </a:t>
          </a:r>
          <a:r>
            <a:rPr lang="cs-CZ" dirty="0" err="1"/>
            <a:t>scivissent</a:t>
          </a:r>
          <a:r>
            <a:rPr lang="cs-CZ" dirty="0"/>
            <a:t>! 	Kéž by to nebyli věděli všichni!</a:t>
          </a:r>
          <a:endParaRPr lang="en-US" dirty="0"/>
        </a:p>
      </dgm:t>
    </dgm:pt>
    <dgm:pt modelId="{4EEF7709-C636-4E0E-9143-4E6B39D90436}" type="parTrans" cxnId="{7A59B27E-889A-40A1-9CF8-DDEE05F00550}">
      <dgm:prSet/>
      <dgm:spPr/>
      <dgm:t>
        <a:bodyPr/>
        <a:lstStyle/>
        <a:p>
          <a:endParaRPr lang="en-US"/>
        </a:p>
      </dgm:t>
    </dgm:pt>
    <dgm:pt modelId="{951072E2-1739-4E75-A78C-E5D7ECFF7CBE}" type="sibTrans" cxnId="{7A59B27E-889A-40A1-9CF8-DDEE05F00550}">
      <dgm:prSet/>
      <dgm:spPr/>
      <dgm:t>
        <a:bodyPr/>
        <a:lstStyle/>
        <a:p>
          <a:endParaRPr lang="en-US"/>
        </a:p>
      </dgm:t>
    </dgm:pt>
    <dgm:pt modelId="{7895B3C6-331F-4FE9-8188-352BA68C6DA5}">
      <dgm:prSet/>
      <dgm:spPr/>
      <dgm:t>
        <a:bodyPr/>
        <a:lstStyle/>
        <a:p>
          <a:r>
            <a:rPr lang="cs-CZ"/>
            <a:t>Zákaz (pouze konjunktiv perfekta)</a:t>
          </a:r>
          <a:endParaRPr lang="en-US"/>
        </a:p>
      </dgm:t>
    </dgm:pt>
    <dgm:pt modelId="{F517D7BF-571F-4AC9-8FC1-B863EE870111}" type="parTrans" cxnId="{8B08E80D-4599-4561-AB62-2F8B67E59E3F}">
      <dgm:prSet/>
      <dgm:spPr/>
      <dgm:t>
        <a:bodyPr/>
        <a:lstStyle/>
        <a:p>
          <a:endParaRPr lang="en-US"/>
        </a:p>
      </dgm:t>
    </dgm:pt>
    <dgm:pt modelId="{F4C19507-7E3A-4822-AE96-8C66A2F9B557}" type="sibTrans" cxnId="{8B08E80D-4599-4561-AB62-2F8B67E59E3F}">
      <dgm:prSet/>
      <dgm:spPr/>
      <dgm:t>
        <a:bodyPr/>
        <a:lstStyle/>
        <a:p>
          <a:endParaRPr lang="en-US"/>
        </a:p>
      </dgm:t>
    </dgm:pt>
    <dgm:pt modelId="{B649AF1B-EF3D-41DF-BCEA-517FAD8E56BD}">
      <dgm:prSet/>
      <dgm:spPr/>
      <dgm:t>
        <a:bodyPr/>
        <a:lstStyle/>
        <a:p>
          <a:r>
            <a:rPr lang="cs-CZ"/>
            <a:t>Ne id feceris!	Nedělej to!</a:t>
          </a:r>
          <a:endParaRPr lang="en-US"/>
        </a:p>
      </dgm:t>
    </dgm:pt>
    <dgm:pt modelId="{7FFDB3CE-2A65-4C54-96B7-745AE9FAC639}" type="parTrans" cxnId="{D1BAF058-C23A-4769-B391-BF172CAD2E3C}">
      <dgm:prSet/>
      <dgm:spPr/>
      <dgm:t>
        <a:bodyPr/>
        <a:lstStyle/>
        <a:p>
          <a:endParaRPr lang="en-US"/>
        </a:p>
      </dgm:t>
    </dgm:pt>
    <dgm:pt modelId="{42EEF7FD-8B1A-4AB7-9CA1-9BA94BA3B198}" type="sibTrans" cxnId="{D1BAF058-C23A-4769-B391-BF172CAD2E3C}">
      <dgm:prSet/>
      <dgm:spPr/>
      <dgm:t>
        <a:bodyPr/>
        <a:lstStyle/>
        <a:p>
          <a:endParaRPr lang="en-US"/>
        </a:p>
      </dgm:t>
    </dgm:pt>
    <dgm:pt modelId="{9CF7A930-479E-4AEA-8F50-261A9831645E}">
      <dgm:prSet/>
      <dgm:spPr/>
      <dgm:t>
        <a:bodyPr/>
        <a:lstStyle/>
        <a:p>
          <a:r>
            <a:rPr lang="cs-CZ"/>
            <a:t>Nerealita v minulosti (pouze konjunktiv plusquamperfekta)</a:t>
          </a:r>
          <a:endParaRPr lang="en-US"/>
        </a:p>
      </dgm:t>
    </dgm:pt>
    <dgm:pt modelId="{64F446DE-E789-4A4A-8769-A308533BD426}" type="parTrans" cxnId="{E2CB1908-AFDB-4C8E-942C-E31E968C4654}">
      <dgm:prSet/>
      <dgm:spPr/>
      <dgm:t>
        <a:bodyPr/>
        <a:lstStyle/>
        <a:p>
          <a:endParaRPr lang="en-US"/>
        </a:p>
      </dgm:t>
    </dgm:pt>
    <dgm:pt modelId="{5CF23C14-CAFF-4690-B731-BA53B85B158D}" type="sibTrans" cxnId="{E2CB1908-AFDB-4C8E-942C-E31E968C4654}">
      <dgm:prSet/>
      <dgm:spPr/>
      <dgm:t>
        <a:bodyPr/>
        <a:lstStyle/>
        <a:p>
          <a:endParaRPr lang="en-US"/>
        </a:p>
      </dgm:t>
    </dgm:pt>
    <dgm:pt modelId="{E01BF76C-8E29-4F04-93C4-5F605B9F84B6}">
      <dgm:prSet/>
      <dgm:spPr/>
      <dgm:t>
        <a:bodyPr/>
        <a:lstStyle/>
        <a:p>
          <a:r>
            <a:rPr lang="cs-CZ" dirty="0" err="1"/>
            <a:t>Epistulam</a:t>
          </a:r>
          <a:r>
            <a:rPr lang="cs-CZ" dirty="0"/>
            <a:t> </a:t>
          </a:r>
          <a:r>
            <a:rPr lang="cs-CZ" dirty="0" err="1"/>
            <a:t>tuam</a:t>
          </a:r>
          <a:r>
            <a:rPr lang="cs-CZ" dirty="0"/>
            <a:t> </a:t>
          </a:r>
          <a:r>
            <a:rPr lang="cs-CZ" dirty="0" err="1"/>
            <a:t>libenter</a:t>
          </a:r>
          <a:r>
            <a:rPr lang="cs-CZ" dirty="0"/>
            <a:t> </a:t>
          </a:r>
          <a:r>
            <a:rPr lang="cs-CZ" dirty="0" err="1"/>
            <a:t>legissem</a:t>
          </a:r>
          <a:r>
            <a:rPr lang="cs-CZ" dirty="0"/>
            <a:t>.  	Byl bych si rád přečetl tvůj dopis.</a:t>
          </a:r>
          <a:endParaRPr lang="en-US" dirty="0"/>
        </a:p>
      </dgm:t>
    </dgm:pt>
    <dgm:pt modelId="{AB580497-39D8-405A-8725-7C2A45C47463}" type="parTrans" cxnId="{5781E862-C6A8-4A77-A45C-A049E71BC79E}">
      <dgm:prSet/>
      <dgm:spPr/>
      <dgm:t>
        <a:bodyPr/>
        <a:lstStyle/>
        <a:p>
          <a:endParaRPr lang="en-US"/>
        </a:p>
      </dgm:t>
    </dgm:pt>
    <dgm:pt modelId="{4E7FB87A-AA23-4601-9767-D876225AC910}" type="sibTrans" cxnId="{5781E862-C6A8-4A77-A45C-A049E71BC79E}">
      <dgm:prSet/>
      <dgm:spPr/>
      <dgm:t>
        <a:bodyPr/>
        <a:lstStyle/>
        <a:p>
          <a:endParaRPr lang="en-US"/>
        </a:p>
      </dgm:t>
    </dgm:pt>
    <dgm:pt modelId="{7A713877-24AD-4777-854C-E8E3AC453CB6}" type="pres">
      <dgm:prSet presAssocID="{BF0A2B33-8955-46CB-B0E9-2EA852376B1D}" presName="linear" presStyleCnt="0">
        <dgm:presLayoutVars>
          <dgm:dir/>
          <dgm:animLvl val="lvl"/>
          <dgm:resizeHandles val="exact"/>
        </dgm:presLayoutVars>
      </dgm:prSet>
      <dgm:spPr/>
    </dgm:pt>
    <dgm:pt modelId="{B2BEB389-9473-40EB-8F3C-4AA27A95FAB4}" type="pres">
      <dgm:prSet presAssocID="{DECA3EF9-2A10-45A3-B34D-0CC17A39E89B}" presName="parentLin" presStyleCnt="0"/>
      <dgm:spPr/>
    </dgm:pt>
    <dgm:pt modelId="{40974CBB-227D-47AE-8141-4459D8859CFE}" type="pres">
      <dgm:prSet presAssocID="{DECA3EF9-2A10-45A3-B34D-0CC17A39E89B}" presName="parentLeftMargin" presStyleLbl="node1" presStyleIdx="0" presStyleCnt="3"/>
      <dgm:spPr/>
    </dgm:pt>
    <dgm:pt modelId="{A83D810C-5DA2-4171-BCC2-B0A9F5B825DB}" type="pres">
      <dgm:prSet presAssocID="{DECA3EF9-2A10-45A3-B34D-0CC17A39E89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D855996-DDB7-4A3E-AC80-7C7CC882ADEB}" type="pres">
      <dgm:prSet presAssocID="{DECA3EF9-2A10-45A3-B34D-0CC17A39E89B}" presName="negativeSpace" presStyleCnt="0"/>
      <dgm:spPr/>
    </dgm:pt>
    <dgm:pt modelId="{CEC592FF-E131-463C-8266-C7815B3950C5}" type="pres">
      <dgm:prSet presAssocID="{DECA3EF9-2A10-45A3-B34D-0CC17A39E89B}" presName="childText" presStyleLbl="conFgAcc1" presStyleIdx="0" presStyleCnt="3">
        <dgm:presLayoutVars>
          <dgm:bulletEnabled val="1"/>
        </dgm:presLayoutVars>
      </dgm:prSet>
      <dgm:spPr/>
    </dgm:pt>
    <dgm:pt modelId="{358F8D64-036D-4B96-A485-1FC330DD160A}" type="pres">
      <dgm:prSet presAssocID="{F18C81D8-4D16-4318-A769-FED36100CDF9}" presName="spaceBetweenRectangles" presStyleCnt="0"/>
      <dgm:spPr/>
    </dgm:pt>
    <dgm:pt modelId="{99C8D307-2CD9-456D-87CC-07EC779D71CC}" type="pres">
      <dgm:prSet presAssocID="{7895B3C6-331F-4FE9-8188-352BA68C6DA5}" presName="parentLin" presStyleCnt="0"/>
      <dgm:spPr/>
    </dgm:pt>
    <dgm:pt modelId="{3A121DE2-F269-4D35-9F82-8DE9646B8CB7}" type="pres">
      <dgm:prSet presAssocID="{7895B3C6-331F-4FE9-8188-352BA68C6DA5}" presName="parentLeftMargin" presStyleLbl="node1" presStyleIdx="0" presStyleCnt="3"/>
      <dgm:spPr/>
    </dgm:pt>
    <dgm:pt modelId="{E9BEADC4-33E3-4E7F-9075-0EDE9E13B660}" type="pres">
      <dgm:prSet presAssocID="{7895B3C6-331F-4FE9-8188-352BA68C6DA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1F0DD3E-E858-4327-BAD0-2868EAE92B24}" type="pres">
      <dgm:prSet presAssocID="{7895B3C6-331F-4FE9-8188-352BA68C6DA5}" presName="negativeSpace" presStyleCnt="0"/>
      <dgm:spPr/>
    </dgm:pt>
    <dgm:pt modelId="{964C96DD-F1AE-4B61-BDB3-5A691FB0FFA8}" type="pres">
      <dgm:prSet presAssocID="{7895B3C6-331F-4FE9-8188-352BA68C6DA5}" presName="childText" presStyleLbl="conFgAcc1" presStyleIdx="1" presStyleCnt="3">
        <dgm:presLayoutVars>
          <dgm:bulletEnabled val="1"/>
        </dgm:presLayoutVars>
      </dgm:prSet>
      <dgm:spPr/>
    </dgm:pt>
    <dgm:pt modelId="{7E668884-F222-4D0C-8C19-F9084BD0EA6B}" type="pres">
      <dgm:prSet presAssocID="{F4C19507-7E3A-4822-AE96-8C66A2F9B557}" presName="spaceBetweenRectangles" presStyleCnt="0"/>
      <dgm:spPr/>
    </dgm:pt>
    <dgm:pt modelId="{9B2AC0C5-64C8-4220-8E97-BA12BB276291}" type="pres">
      <dgm:prSet presAssocID="{9CF7A930-479E-4AEA-8F50-261A9831645E}" presName="parentLin" presStyleCnt="0"/>
      <dgm:spPr/>
    </dgm:pt>
    <dgm:pt modelId="{87604266-3FF2-47EB-BBA6-15F2140E9758}" type="pres">
      <dgm:prSet presAssocID="{9CF7A930-479E-4AEA-8F50-261A9831645E}" presName="parentLeftMargin" presStyleLbl="node1" presStyleIdx="1" presStyleCnt="3"/>
      <dgm:spPr/>
    </dgm:pt>
    <dgm:pt modelId="{338AF135-1274-4FFF-BE43-17D1753DF182}" type="pres">
      <dgm:prSet presAssocID="{9CF7A930-479E-4AEA-8F50-261A9831645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60E97C2-E506-44B4-ACBE-4C805547F9F2}" type="pres">
      <dgm:prSet presAssocID="{9CF7A930-479E-4AEA-8F50-261A9831645E}" presName="negativeSpace" presStyleCnt="0"/>
      <dgm:spPr/>
    </dgm:pt>
    <dgm:pt modelId="{D587ED39-06F1-49D3-9572-235EC0BB9A6C}" type="pres">
      <dgm:prSet presAssocID="{9CF7A930-479E-4AEA-8F50-261A9831645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2CB1908-AFDB-4C8E-942C-E31E968C4654}" srcId="{BF0A2B33-8955-46CB-B0E9-2EA852376B1D}" destId="{9CF7A930-479E-4AEA-8F50-261A9831645E}" srcOrd="2" destOrd="0" parTransId="{64F446DE-E789-4A4A-8769-A308533BD426}" sibTransId="{5CF23C14-CAFF-4690-B731-BA53B85B158D}"/>
    <dgm:cxn modelId="{F358D709-A12C-431E-A421-CCC0F83BFB13}" type="presOf" srcId="{7895B3C6-331F-4FE9-8188-352BA68C6DA5}" destId="{3A121DE2-F269-4D35-9F82-8DE9646B8CB7}" srcOrd="0" destOrd="0" presId="urn:microsoft.com/office/officeart/2005/8/layout/list1"/>
    <dgm:cxn modelId="{8B08E80D-4599-4561-AB62-2F8B67E59E3F}" srcId="{BF0A2B33-8955-46CB-B0E9-2EA852376B1D}" destId="{7895B3C6-331F-4FE9-8188-352BA68C6DA5}" srcOrd="1" destOrd="0" parTransId="{F517D7BF-571F-4AC9-8FC1-B863EE870111}" sibTransId="{F4C19507-7E3A-4822-AE96-8C66A2F9B557}"/>
    <dgm:cxn modelId="{B0DD0A14-09C5-414B-8793-68F947D7B206}" type="presOf" srcId="{7046F10A-A9F8-407F-B859-9DEED4DA7D30}" destId="{CEC592FF-E131-463C-8266-C7815B3950C5}" srcOrd="0" destOrd="0" presId="urn:microsoft.com/office/officeart/2005/8/layout/list1"/>
    <dgm:cxn modelId="{EAB41035-07C3-4A66-B233-236F77E8A4C3}" type="presOf" srcId="{DECA3EF9-2A10-45A3-B34D-0CC17A39E89B}" destId="{40974CBB-227D-47AE-8141-4459D8859CFE}" srcOrd="0" destOrd="0" presId="urn:microsoft.com/office/officeart/2005/8/layout/list1"/>
    <dgm:cxn modelId="{D24A7635-C398-469C-9BFB-9634FDA94F59}" srcId="{DECA3EF9-2A10-45A3-B34D-0CC17A39E89B}" destId="{F8034D27-D777-477C-94C0-A02526D53FA6}" srcOrd="2" destOrd="0" parTransId="{E77C6E1B-BBCE-4A78-A46A-DF720D561810}" sibTransId="{9CD47EC3-9C15-45AB-9039-750F51CF8DE0}"/>
    <dgm:cxn modelId="{486EA540-6B20-4BCC-9AD1-020B6D339890}" type="presOf" srcId="{B649AF1B-EF3D-41DF-BCEA-517FAD8E56BD}" destId="{964C96DD-F1AE-4B61-BDB3-5A691FB0FFA8}" srcOrd="0" destOrd="0" presId="urn:microsoft.com/office/officeart/2005/8/layout/list1"/>
    <dgm:cxn modelId="{F953E060-E55E-4C8E-89E4-965A82209442}" type="presOf" srcId="{9CF7A930-479E-4AEA-8F50-261A9831645E}" destId="{87604266-3FF2-47EB-BBA6-15F2140E9758}" srcOrd="0" destOrd="0" presId="urn:microsoft.com/office/officeart/2005/8/layout/list1"/>
    <dgm:cxn modelId="{5781E862-C6A8-4A77-A45C-A049E71BC79E}" srcId="{9CF7A930-479E-4AEA-8F50-261A9831645E}" destId="{E01BF76C-8E29-4F04-93C4-5F605B9F84B6}" srcOrd="0" destOrd="0" parTransId="{AB580497-39D8-405A-8725-7C2A45C47463}" sibTransId="{4E7FB87A-AA23-4601-9767-D876225AC910}"/>
    <dgm:cxn modelId="{6B84E863-423F-46BA-9AFD-E7965D03CA15}" type="presOf" srcId="{F63E3155-3F08-41A8-972C-32D9EE8DF4D7}" destId="{CEC592FF-E131-463C-8266-C7815B3950C5}" srcOrd="0" destOrd="1" presId="urn:microsoft.com/office/officeart/2005/8/layout/list1"/>
    <dgm:cxn modelId="{75B60C6A-2FBB-4F47-B54F-5409A94D2D22}" type="presOf" srcId="{7895B3C6-331F-4FE9-8188-352BA68C6DA5}" destId="{E9BEADC4-33E3-4E7F-9075-0EDE9E13B660}" srcOrd="1" destOrd="0" presId="urn:microsoft.com/office/officeart/2005/8/layout/list1"/>
    <dgm:cxn modelId="{D1BAF058-C23A-4769-B391-BF172CAD2E3C}" srcId="{7895B3C6-331F-4FE9-8188-352BA68C6DA5}" destId="{B649AF1B-EF3D-41DF-BCEA-517FAD8E56BD}" srcOrd="0" destOrd="0" parTransId="{7FFDB3CE-2A65-4C54-96B7-745AE9FAC639}" sibTransId="{42EEF7FD-8B1A-4AB7-9CA1-9BA94BA3B198}"/>
    <dgm:cxn modelId="{7A59B27E-889A-40A1-9CF8-DDEE05F00550}" srcId="{DECA3EF9-2A10-45A3-B34D-0CC17A39E89B}" destId="{BE5FF42D-4190-459D-B93E-08DED3E5B528}" srcOrd="3" destOrd="0" parTransId="{4EEF7709-C636-4E0E-9143-4E6B39D90436}" sibTransId="{951072E2-1739-4E75-A78C-E5D7ECFF7CBE}"/>
    <dgm:cxn modelId="{A7AB0F8C-B27F-4AE9-A988-00D709A007DF}" srcId="{DECA3EF9-2A10-45A3-B34D-0CC17A39E89B}" destId="{7046F10A-A9F8-407F-B859-9DEED4DA7D30}" srcOrd="0" destOrd="0" parTransId="{4677B785-0CCA-4B24-B586-8D072B2A1389}" sibTransId="{5FE5DFD5-63A2-488A-8649-774165E47CE6}"/>
    <dgm:cxn modelId="{0D019090-A1E9-4960-B11C-22BB2351E7A5}" type="presOf" srcId="{BE5FF42D-4190-459D-B93E-08DED3E5B528}" destId="{CEC592FF-E131-463C-8266-C7815B3950C5}" srcOrd="0" destOrd="3" presId="urn:microsoft.com/office/officeart/2005/8/layout/list1"/>
    <dgm:cxn modelId="{8A4FC69F-7FB0-40B8-AD39-D59605195EF1}" type="presOf" srcId="{BF0A2B33-8955-46CB-B0E9-2EA852376B1D}" destId="{7A713877-24AD-4777-854C-E8E3AC453CB6}" srcOrd="0" destOrd="0" presId="urn:microsoft.com/office/officeart/2005/8/layout/list1"/>
    <dgm:cxn modelId="{0F77FCAB-272C-4100-B2F4-01B2DFACC509}" srcId="{BF0A2B33-8955-46CB-B0E9-2EA852376B1D}" destId="{DECA3EF9-2A10-45A3-B34D-0CC17A39E89B}" srcOrd="0" destOrd="0" parTransId="{575FB1CE-D8E1-4274-ADBD-54F82FFAAD81}" sibTransId="{F18C81D8-4D16-4318-A769-FED36100CDF9}"/>
    <dgm:cxn modelId="{29327EB7-DBF7-4A80-8278-9406BFE139A6}" type="presOf" srcId="{9CF7A930-479E-4AEA-8F50-261A9831645E}" destId="{338AF135-1274-4FFF-BE43-17D1753DF182}" srcOrd="1" destOrd="0" presId="urn:microsoft.com/office/officeart/2005/8/layout/list1"/>
    <dgm:cxn modelId="{ECCBF6BF-F038-45EC-8333-30DD329A5C2C}" srcId="{DECA3EF9-2A10-45A3-B34D-0CC17A39E89B}" destId="{F63E3155-3F08-41A8-972C-32D9EE8DF4D7}" srcOrd="1" destOrd="0" parTransId="{CC62C250-F9DD-4CA7-9ED0-20560F3E1E42}" sibTransId="{1AB2DFD1-0A76-4090-8C5C-A9AB8EF78C57}"/>
    <dgm:cxn modelId="{D6CE0BC4-5190-41FA-8956-28261B48DB5F}" type="presOf" srcId="{F8034D27-D777-477C-94C0-A02526D53FA6}" destId="{CEC592FF-E131-463C-8266-C7815B3950C5}" srcOrd="0" destOrd="2" presId="urn:microsoft.com/office/officeart/2005/8/layout/list1"/>
    <dgm:cxn modelId="{B84291D2-932F-4F3C-8DBE-147860DEB1EC}" type="presOf" srcId="{DECA3EF9-2A10-45A3-B34D-0CC17A39E89B}" destId="{A83D810C-5DA2-4171-BCC2-B0A9F5B825DB}" srcOrd="1" destOrd="0" presId="urn:microsoft.com/office/officeart/2005/8/layout/list1"/>
    <dgm:cxn modelId="{180D98F6-4E7D-49C5-A2A0-101296FC2927}" type="presOf" srcId="{E01BF76C-8E29-4F04-93C4-5F605B9F84B6}" destId="{D587ED39-06F1-49D3-9572-235EC0BB9A6C}" srcOrd="0" destOrd="0" presId="urn:microsoft.com/office/officeart/2005/8/layout/list1"/>
    <dgm:cxn modelId="{D6D635A2-A8A3-4DA2-9991-170BFEB33022}" type="presParOf" srcId="{7A713877-24AD-4777-854C-E8E3AC453CB6}" destId="{B2BEB389-9473-40EB-8F3C-4AA27A95FAB4}" srcOrd="0" destOrd="0" presId="urn:microsoft.com/office/officeart/2005/8/layout/list1"/>
    <dgm:cxn modelId="{B900EE6C-8DFB-4224-A22F-ADCF1612F2C5}" type="presParOf" srcId="{B2BEB389-9473-40EB-8F3C-4AA27A95FAB4}" destId="{40974CBB-227D-47AE-8141-4459D8859CFE}" srcOrd="0" destOrd="0" presId="urn:microsoft.com/office/officeart/2005/8/layout/list1"/>
    <dgm:cxn modelId="{9A029521-08A6-4069-924C-3F8E1F8EE891}" type="presParOf" srcId="{B2BEB389-9473-40EB-8F3C-4AA27A95FAB4}" destId="{A83D810C-5DA2-4171-BCC2-B0A9F5B825DB}" srcOrd="1" destOrd="0" presId="urn:microsoft.com/office/officeart/2005/8/layout/list1"/>
    <dgm:cxn modelId="{8FF5CF65-9A27-4991-85FD-411F626468D8}" type="presParOf" srcId="{7A713877-24AD-4777-854C-E8E3AC453CB6}" destId="{AD855996-DDB7-4A3E-AC80-7C7CC882ADEB}" srcOrd="1" destOrd="0" presId="urn:microsoft.com/office/officeart/2005/8/layout/list1"/>
    <dgm:cxn modelId="{8775B1BF-CFDC-4F6C-9F69-7AA128D23276}" type="presParOf" srcId="{7A713877-24AD-4777-854C-E8E3AC453CB6}" destId="{CEC592FF-E131-463C-8266-C7815B3950C5}" srcOrd="2" destOrd="0" presId="urn:microsoft.com/office/officeart/2005/8/layout/list1"/>
    <dgm:cxn modelId="{DE7C5BD5-CDB0-4334-A87B-9E49A1489BD6}" type="presParOf" srcId="{7A713877-24AD-4777-854C-E8E3AC453CB6}" destId="{358F8D64-036D-4B96-A485-1FC330DD160A}" srcOrd="3" destOrd="0" presId="urn:microsoft.com/office/officeart/2005/8/layout/list1"/>
    <dgm:cxn modelId="{B14996CB-04C4-4745-8EA2-781A3AE19FE5}" type="presParOf" srcId="{7A713877-24AD-4777-854C-E8E3AC453CB6}" destId="{99C8D307-2CD9-456D-87CC-07EC779D71CC}" srcOrd="4" destOrd="0" presId="urn:microsoft.com/office/officeart/2005/8/layout/list1"/>
    <dgm:cxn modelId="{1D5D6824-69CA-404B-A774-82428B8CD1F1}" type="presParOf" srcId="{99C8D307-2CD9-456D-87CC-07EC779D71CC}" destId="{3A121DE2-F269-4D35-9F82-8DE9646B8CB7}" srcOrd="0" destOrd="0" presId="urn:microsoft.com/office/officeart/2005/8/layout/list1"/>
    <dgm:cxn modelId="{1C6C0E35-3A55-4C79-8BDB-58C37907A528}" type="presParOf" srcId="{99C8D307-2CD9-456D-87CC-07EC779D71CC}" destId="{E9BEADC4-33E3-4E7F-9075-0EDE9E13B660}" srcOrd="1" destOrd="0" presId="urn:microsoft.com/office/officeart/2005/8/layout/list1"/>
    <dgm:cxn modelId="{D89A30A3-07FB-41F8-BE96-3ABB1B5C3805}" type="presParOf" srcId="{7A713877-24AD-4777-854C-E8E3AC453CB6}" destId="{B1F0DD3E-E858-4327-BAD0-2868EAE92B24}" srcOrd="5" destOrd="0" presId="urn:microsoft.com/office/officeart/2005/8/layout/list1"/>
    <dgm:cxn modelId="{E95F967E-AD4E-4C58-B0EF-10C9252A8466}" type="presParOf" srcId="{7A713877-24AD-4777-854C-E8E3AC453CB6}" destId="{964C96DD-F1AE-4B61-BDB3-5A691FB0FFA8}" srcOrd="6" destOrd="0" presId="urn:microsoft.com/office/officeart/2005/8/layout/list1"/>
    <dgm:cxn modelId="{7FD03C2B-99C5-499F-A197-7DCCEEAB0D5F}" type="presParOf" srcId="{7A713877-24AD-4777-854C-E8E3AC453CB6}" destId="{7E668884-F222-4D0C-8C19-F9084BD0EA6B}" srcOrd="7" destOrd="0" presId="urn:microsoft.com/office/officeart/2005/8/layout/list1"/>
    <dgm:cxn modelId="{9F7F6C54-A8E8-4490-8517-667942894F0A}" type="presParOf" srcId="{7A713877-24AD-4777-854C-E8E3AC453CB6}" destId="{9B2AC0C5-64C8-4220-8E97-BA12BB276291}" srcOrd="8" destOrd="0" presId="urn:microsoft.com/office/officeart/2005/8/layout/list1"/>
    <dgm:cxn modelId="{AB3F852A-C924-43EA-8CC7-24066427F0CF}" type="presParOf" srcId="{9B2AC0C5-64C8-4220-8E97-BA12BB276291}" destId="{87604266-3FF2-47EB-BBA6-15F2140E9758}" srcOrd="0" destOrd="0" presId="urn:microsoft.com/office/officeart/2005/8/layout/list1"/>
    <dgm:cxn modelId="{E19EA86E-8FF2-4C67-B7E7-5329F24F7377}" type="presParOf" srcId="{9B2AC0C5-64C8-4220-8E97-BA12BB276291}" destId="{338AF135-1274-4FFF-BE43-17D1753DF182}" srcOrd="1" destOrd="0" presId="urn:microsoft.com/office/officeart/2005/8/layout/list1"/>
    <dgm:cxn modelId="{14B38CA8-D64E-426F-93EB-22E531422FE2}" type="presParOf" srcId="{7A713877-24AD-4777-854C-E8E3AC453CB6}" destId="{860E97C2-E506-44B4-ACBE-4C805547F9F2}" srcOrd="9" destOrd="0" presId="urn:microsoft.com/office/officeart/2005/8/layout/list1"/>
    <dgm:cxn modelId="{8915FE82-383C-423C-97D1-1B85ACCAE19B}" type="presParOf" srcId="{7A713877-24AD-4777-854C-E8E3AC453CB6}" destId="{D587ED39-06F1-49D3-9572-235EC0BB9A6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F8702-9FF7-48E1-A017-16BDB134B48F}">
      <dsp:nvSpPr>
        <dsp:cNvPr id="0" name=""/>
        <dsp:cNvSpPr/>
      </dsp:nvSpPr>
      <dsp:spPr>
        <a:xfrm>
          <a:off x="0" y="674644"/>
          <a:ext cx="6301601" cy="1074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Izolované tvary se překládají pomocí </a:t>
          </a:r>
          <a:r>
            <a:rPr lang="cs-CZ" sz="2700" b="1" kern="1200"/>
            <a:t>„ať“ </a:t>
          </a:r>
          <a:r>
            <a:rPr lang="cs-CZ" sz="2700" kern="1200"/>
            <a:t>+ slovesa v </a:t>
          </a:r>
          <a:r>
            <a:rPr lang="cs-CZ" sz="2700" b="1" kern="1200"/>
            <a:t>minulém čase</a:t>
          </a:r>
          <a:endParaRPr lang="en-US" sz="2700" kern="1200"/>
        </a:p>
      </dsp:txBody>
      <dsp:txXfrm>
        <a:off x="52431" y="727075"/>
        <a:ext cx="6196739" cy="969198"/>
      </dsp:txXfrm>
    </dsp:sp>
    <dsp:sp modelId="{5C08B3FA-0B27-4B2B-B58A-196AD6E38B22}">
      <dsp:nvSpPr>
        <dsp:cNvPr id="0" name=""/>
        <dsp:cNvSpPr/>
      </dsp:nvSpPr>
      <dsp:spPr>
        <a:xfrm>
          <a:off x="0" y="1826464"/>
          <a:ext cx="6301601" cy="1074060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Laudaverim = ať jsem pochválil</a:t>
          </a:r>
          <a:endParaRPr lang="en-US" sz="2700" kern="1200"/>
        </a:p>
      </dsp:txBody>
      <dsp:txXfrm>
        <a:off x="52431" y="1878895"/>
        <a:ext cx="6196739" cy="969198"/>
      </dsp:txXfrm>
    </dsp:sp>
    <dsp:sp modelId="{300BF85B-C7F7-4F35-8D70-454C5ABB80D2}">
      <dsp:nvSpPr>
        <dsp:cNvPr id="0" name=""/>
        <dsp:cNvSpPr/>
      </dsp:nvSpPr>
      <dsp:spPr>
        <a:xfrm>
          <a:off x="0" y="2978284"/>
          <a:ext cx="6301601" cy="1074060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Tvoří se od </a:t>
          </a:r>
          <a:r>
            <a:rPr lang="cs-CZ" sz="2700" b="1" kern="1200"/>
            <a:t>perfektního kmene </a:t>
          </a:r>
          <a:r>
            <a:rPr lang="cs-CZ" sz="2700" kern="1200"/>
            <a:t>sloves (laudav-; monu-; scrips- atd.)</a:t>
          </a:r>
          <a:endParaRPr lang="en-US" sz="2700" kern="1200"/>
        </a:p>
      </dsp:txBody>
      <dsp:txXfrm>
        <a:off x="52431" y="3030715"/>
        <a:ext cx="6196739" cy="969198"/>
      </dsp:txXfrm>
    </dsp:sp>
    <dsp:sp modelId="{BF06009D-A470-4236-B485-457313165816}">
      <dsp:nvSpPr>
        <dsp:cNvPr id="0" name=""/>
        <dsp:cNvSpPr/>
      </dsp:nvSpPr>
      <dsp:spPr>
        <a:xfrm>
          <a:off x="0" y="4130104"/>
          <a:ext cx="6301601" cy="107406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K perfektnínu kmeni se připojí </a:t>
          </a:r>
          <a:r>
            <a:rPr lang="cs-CZ" sz="2700" b="1" kern="1200"/>
            <a:t>koncovky</a:t>
          </a:r>
          <a:r>
            <a:rPr lang="cs-CZ" sz="2700" kern="1200"/>
            <a:t> -erim, -eris, -erit, -erimus, -eritis, -erint</a:t>
          </a:r>
          <a:endParaRPr lang="en-US" sz="2700" kern="1200"/>
        </a:p>
      </dsp:txBody>
      <dsp:txXfrm>
        <a:off x="52431" y="4182535"/>
        <a:ext cx="6196739" cy="969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F8702-9FF7-48E1-A017-16BDB134B48F}">
      <dsp:nvSpPr>
        <dsp:cNvPr id="0" name=""/>
        <dsp:cNvSpPr/>
      </dsp:nvSpPr>
      <dsp:spPr>
        <a:xfrm>
          <a:off x="0" y="14235"/>
          <a:ext cx="6301601" cy="12866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Izolované tvary se překládají pomocí </a:t>
          </a:r>
          <a:r>
            <a:rPr lang="cs-CZ" sz="2300" b="1" kern="1200" dirty="0"/>
            <a:t>kondicionálu minulého (byl </a:t>
          </a:r>
          <a:r>
            <a:rPr lang="cs-CZ" sz="2300" b="1" kern="1200"/>
            <a:t>bych pochválil</a:t>
          </a:r>
          <a:r>
            <a:rPr lang="cs-CZ" sz="2300" b="1" kern="1200" dirty="0"/>
            <a:t>)</a:t>
          </a:r>
          <a:endParaRPr lang="en-US" sz="2300" kern="1200" dirty="0"/>
        </a:p>
      </dsp:txBody>
      <dsp:txXfrm>
        <a:off x="62808" y="77043"/>
        <a:ext cx="6175985" cy="1161018"/>
      </dsp:txXfrm>
    </dsp:sp>
    <dsp:sp modelId="{5C08B3FA-0B27-4B2B-B58A-196AD6E38B22}">
      <dsp:nvSpPr>
        <dsp:cNvPr id="0" name=""/>
        <dsp:cNvSpPr/>
      </dsp:nvSpPr>
      <dsp:spPr>
        <a:xfrm>
          <a:off x="0" y="1367110"/>
          <a:ext cx="6301601" cy="1286634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Laudavissem</a:t>
          </a:r>
          <a:r>
            <a:rPr lang="cs-CZ" sz="2300" kern="1200" dirty="0"/>
            <a:t> = byl bych pochválil</a:t>
          </a:r>
          <a:endParaRPr lang="en-US" sz="2300" kern="1200" dirty="0"/>
        </a:p>
      </dsp:txBody>
      <dsp:txXfrm>
        <a:off x="62808" y="1429918"/>
        <a:ext cx="6175985" cy="1161018"/>
      </dsp:txXfrm>
    </dsp:sp>
    <dsp:sp modelId="{BEE688CE-75BD-4247-9ED4-7CE904FADEEF}">
      <dsp:nvSpPr>
        <dsp:cNvPr id="0" name=""/>
        <dsp:cNvSpPr/>
      </dsp:nvSpPr>
      <dsp:spPr>
        <a:xfrm>
          <a:off x="0" y="2653744"/>
          <a:ext cx="6301601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07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i="1" kern="1200" dirty="0"/>
            <a:t>(rozdíl od konjunktivu imperfekta  (</a:t>
          </a:r>
          <a:r>
            <a:rPr lang="cs-CZ" sz="1800" i="1" kern="1200" dirty="0" err="1"/>
            <a:t>laudarem</a:t>
          </a:r>
          <a:r>
            <a:rPr lang="cs-CZ" sz="1800" i="1" kern="1200" dirty="0"/>
            <a:t> = pochválil bych)</a:t>
          </a:r>
          <a:endParaRPr lang="en-US" sz="1800" i="1" kern="1200" dirty="0"/>
        </a:p>
      </dsp:txBody>
      <dsp:txXfrm>
        <a:off x="0" y="2653744"/>
        <a:ext cx="6301601" cy="571320"/>
      </dsp:txXfrm>
    </dsp:sp>
    <dsp:sp modelId="{300BF85B-C7F7-4F35-8D70-454C5ABB80D2}">
      <dsp:nvSpPr>
        <dsp:cNvPr id="0" name=""/>
        <dsp:cNvSpPr/>
      </dsp:nvSpPr>
      <dsp:spPr>
        <a:xfrm>
          <a:off x="0" y="3225064"/>
          <a:ext cx="6301601" cy="1286634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Tvoří se od </a:t>
          </a:r>
          <a:r>
            <a:rPr lang="cs-CZ" sz="2300" b="1" kern="1200" dirty="0"/>
            <a:t>perfektního kmene </a:t>
          </a:r>
          <a:r>
            <a:rPr lang="cs-CZ" sz="2300" kern="1200" dirty="0"/>
            <a:t>sloves (</a:t>
          </a:r>
          <a:r>
            <a:rPr lang="cs-CZ" sz="2300" kern="1200" dirty="0" err="1"/>
            <a:t>laudav</a:t>
          </a:r>
          <a:r>
            <a:rPr lang="cs-CZ" sz="2300" kern="1200" dirty="0"/>
            <a:t>-; </a:t>
          </a:r>
          <a:r>
            <a:rPr lang="cs-CZ" sz="2300" kern="1200" dirty="0" err="1"/>
            <a:t>monu</a:t>
          </a:r>
          <a:r>
            <a:rPr lang="cs-CZ" sz="2300" kern="1200" dirty="0"/>
            <a:t>-; </a:t>
          </a:r>
          <a:r>
            <a:rPr lang="cs-CZ" sz="2300" kern="1200" dirty="0" err="1"/>
            <a:t>scrips</a:t>
          </a:r>
          <a:r>
            <a:rPr lang="cs-CZ" sz="2300" kern="1200" dirty="0"/>
            <a:t>- atd.)</a:t>
          </a:r>
          <a:endParaRPr lang="en-US" sz="2300" kern="1200" dirty="0"/>
        </a:p>
      </dsp:txBody>
      <dsp:txXfrm>
        <a:off x="62808" y="3287872"/>
        <a:ext cx="6175985" cy="1161018"/>
      </dsp:txXfrm>
    </dsp:sp>
    <dsp:sp modelId="{BF06009D-A470-4236-B485-457313165816}">
      <dsp:nvSpPr>
        <dsp:cNvPr id="0" name=""/>
        <dsp:cNvSpPr/>
      </dsp:nvSpPr>
      <dsp:spPr>
        <a:xfrm>
          <a:off x="0" y="4577938"/>
          <a:ext cx="6301601" cy="1286634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K </a:t>
          </a:r>
          <a:r>
            <a:rPr lang="cs-CZ" sz="2300" kern="1200" dirty="0" err="1"/>
            <a:t>perfektnínu</a:t>
          </a:r>
          <a:r>
            <a:rPr lang="cs-CZ" sz="2300" kern="1200" dirty="0"/>
            <a:t> kmeni se připojí </a:t>
          </a:r>
          <a:r>
            <a:rPr lang="cs-CZ" sz="2300" b="1" kern="1200" dirty="0"/>
            <a:t>koncovky</a:t>
          </a:r>
          <a:r>
            <a:rPr lang="cs-CZ" sz="2300" kern="1200" dirty="0"/>
            <a:t> </a:t>
          </a:r>
          <a:r>
            <a:rPr lang="cs-CZ" sz="2300" b="1" kern="1200" dirty="0">
              <a:solidFill>
                <a:schemeClr val="bg1"/>
              </a:solidFill>
            </a:rPr>
            <a:t>-</a:t>
          </a:r>
          <a:r>
            <a:rPr lang="cs-CZ" sz="2300" b="1" kern="1200" dirty="0" err="1">
              <a:solidFill>
                <a:schemeClr val="bg1"/>
              </a:solidFill>
            </a:rPr>
            <a:t>issem</a:t>
          </a:r>
          <a:r>
            <a:rPr lang="cs-CZ" sz="2300" b="1" kern="1200" dirty="0">
              <a:solidFill>
                <a:schemeClr val="bg1"/>
              </a:solidFill>
            </a:rPr>
            <a:t>, -</a:t>
          </a:r>
          <a:r>
            <a:rPr lang="cs-CZ" sz="2300" b="1" kern="1200" dirty="0" err="1">
              <a:solidFill>
                <a:schemeClr val="bg1"/>
              </a:solidFill>
            </a:rPr>
            <a:t>isses</a:t>
          </a:r>
          <a:r>
            <a:rPr lang="cs-CZ" sz="2300" b="1" kern="1200" dirty="0">
              <a:solidFill>
                <a:schemeClr val="bg1"/>
              </a:solidFill>
            </a:rPr>
            <a:t>, </a:t>
          </a:r>
          <a:r>
            <a:rPr lang="cs-CZ" sz="2300" b="1" kern="1200" dirty="0" err="1">
              <a:solidFill>
                <a:schemeClr val="bg1"/>
              </a:solidFill>
            </a:rPr>
            <a:t>isset</a:t>
          </a:r>
          <a:r>
            <a:rPr lang="cs-CZ" sz="2300" b="1" kern="1200" dirty="0">
              <a:solidFill>
                <a:schemeClr val="bg1"/>
              </a:solidFill>
            </a:rPr>
            <a:t>, -</a:t>
          </a:r>
          <a:r>
            <a:rPr lang="cs-CZ" sz="2300" b="1" kern="1200" dirty="0" err="1">
              <a:solidFill>
                <a:schemeClr val="bg1"/>
              </a:solidFill>
            </a:rPr>
            <a:t>issemus</a:t>
          </a:r>
          <a:r>
            <a:rPr lang="cs-CZ" sz="2300" b="1" kern="1200" dirty="0">
              <a:solidFill>
                <a:schemeClr val="bg1"/>
              </a:solidFill>
            </a:rPr>
            <a:t>, -</a:t>
          </a:r>
          <a:r>
            <a:rPr lang="cs-CZ" sz="2300" b="1" kern="1200" dirty="0" err="1">
              <a:solidFill>
                <a:schemeClr val="bg1"/>
              </a:solidFill>
            </a:rPr>
            <a:t>issetis</a:t>
          </a:r>
          <a:r>
            <a:rPr lang="cs-CZ" sz="2300" b="1" kern="1200" dirty="0">
              <a:solidFill>
                <a:schemeClr val="bg1"/>
              </a:solidFill>
            </a:rPr>
            <a:t>, -</a:t>
          </a:r>
          <a:r>
            <a:rPr lang="cs-CZ" sz="2300" b="1" kern="1200" dirty="0" err="1">
              <a:solidFill>
                <a:schemeClr val="bg1"/>
              </a:solidFill>
            </a:rPr>
            <a:t>issent</a:t>
          </a:r>
          <a:endParaRPr lang="en-US" sz="2300" b="1" kern="1200" dirty="0">
            <a:solidFill>
              <a:schemeClr val="bg1"/>
            </a:solidFill>
          </a:endParaRPr>
        </a:p>
      </dsp:txBody>
      <dsp:txXfrm>
        <a:off x="62808" y="4640746"/>
        <a:ext cx="6175985" cy="11610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592FF-E131-463C-8266-C7815B3950C5}">
      <dsp:nvSpPr>
        <dsp:cNvPr id="0" name=""/>
        <dsp:cNvSpPr/>
      </dsp:nvSpPr>
      <dsp:spPr>
        <a:xfrm>
          <a:off x="0" y="272065"/>
          <a:ext cx="10260106" cy="1278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298" tIns="291592" rIns="79629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err="1"/>
            <a:t>Utinam</a:t>
          </a:r>
          <a:r>
            <a:rPr lang="cs-CZ" sz="1400" kern="1200" dirty="0"/>
            <a:t> </a:t>
          </a:r>
          <a:r>
            <a:rPr lang="cs-CZ" sz="1400" kern="1200" dirty="0" err="1"/>
            <a:t>unusquisque</a:t>
          </a:r>
          <a:r>
            <a:rPr lang="cs-CZ" sz="1400" kern="1200" dirty="0"/>
            <a:t> </a:t>
          </a:r>
          <a:r>
            <a:rPr lang="cs-CZ" sz="1400" kern="1200" dirty="0" err="1"/>
            <a:t>sciverit</a:t>
          </a:r>
          <a:r>
            <a:rPr lang="cs-CZ" sz="1400" kern="1200" dirty="0"/>
            <a:t>! 		Kéž to každý </a:t>
          </a:r>
          <a:r>
            <a:rPr lang="cs-CZ" sz="1400" kern="1200" dirty="0" err="1"/>
            <a:t>vědel</a:t>
          </a:r>
          <a:r>
            <a:rPr lang="cs-CZ" sz="1400" kern="1200" dirty="0"/>
            <a:t>!	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err="1"/>
            <a:t>Utinam</a:t>
          </a:r>
          <a:r>
            <a:rPr lang="cs-CZ" sz="1400" kern="1200" dirty="0"/>
            <a:t> </a:t>
          </a:r>
          <a:r>
            <a:rPr lang="cs-CZ" sz="1400" kern="1200" dirty="0" err="1"/>
            <a:t>unusquisque</a:t>
          </a:r>
          <a:r>
            <a:rPr lang="cs-CZ" sz="1400" kern="1200" dirty="0"/>
            <a:t> </a:t>
          </a:r>
          <a:r>
            <a:rPr lang="cs-CZ" sz="1400" kern="1200" dirty="0" err="1"/>
            <a:t>scivisset</a:t>
          </a:r>
          <a:r>
            <a:rPr lang="cs-CZ" sz="1400" kern="1200" dirty="0"/>
            <a:t>!		Kéž by to byl každý věděl!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(</a:t>
          </a:r>
          <a:r>
            <a:rPr lang="cs-CZ" sz="1400" kern="1200" dirty="0" err="1"/>
            <a:t>Utinam</a:t>
          </a:r>
          <a:r>
            <a:rPr lang="cs-CZ" sz="1400" kern="1200" dirty="0"/>
            <a:t>) Ne id </a:t>
          </a:r>
          <a:r>
            <a:rPr lang="cs-CZ" sz="1400" kern="1200" dirty="0" err="1"/>
            <a:t>omnes</a:t>
          </a:r>
          <a:r>
            <a:rPr lang="cs-CZ" sz="1400" kern="1200" dirty="0"/>
            <a:t> </a:t>
          </a:r>
          <a:r>
            <a:rPr lang="cs-CZ" sz="1400" kern="1200" dirty="0" err="1"/>
            <a:t>sciverint</a:t>
          </a:r>
          <a:r>
            <a:rPr lang="cs-CZ" sz="1400" kern="1200" dirty="0"/>
            <a:t>! 	Ať to neví všichni!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(</a:t>
          </a:r>
          <a:r>
            <a:rPr lang="cs-CZ" sz="1400" kern="1200" dirty="0" err="1"/>
            <a:t>Utinam</a:t>
          </a:r>
          <a:r>
            <a:rPr lang="cs-CZ" sz="1400" kern="1200" dirty="0"/>
            <a:t>) Ne id </a:t>
          </a:r>
          <a:r>
            <a:rPr lang="cs-CZ" sz="1400" kern="1200" dirty="0" err="1"/>
            <a:t>omnes</a:t>
          </a:r>
          <a:r>
            <a:rPr lang="cs-CZ" sz="1400" kern="1200" dirty="0"/>
            <a:t> </a:t>
          </a:r>
          <a:r>
            <a:rPr lang="cs-CZ" sz="1400" kern="1200" dirty="0" err="1"/>
            <a:t>scivissent</a:t>
          </a:r>
          <a:r>
            <a:rPr lang="cs-CZ" sz="1400" kern="1200" dirty="0"/>
            <a:t>! 	Kéž by to nebyli věděli všichni!</a:t>
          </a:r>
          <a:endParaRPr lang="en-US" sz="1400" kern="1200" dirty="0"/>
        </a:p>
      </dsp:txBody>
      <dsp:txXfrm>
        <a:off x="0" y="272065"/>
        <a:ext cx="10260106" cy="1278900"/>
      </dsp:txXfrm>
    </dsp:sp>
    <dsp:sp modelId="{A83D810C-5DA2-4171-BCC2-B0A9F5B825DB}">
      <dsp:nvSpPr>
        <dsp:cNvPr id="0" name=""/>
        <dsp:cNvSpPr/>
      </dsp:nvSpPr>
      <dsp:spPr>
        <a:xfrm>
          <a:off x="513005" y="65425"/>
          <a:ext cx="7182074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1465" tIns="0" rIns="27146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Přání (konjunktiv perfekta i plusquamperfekta)</a:t>
          </a:r>
          <a:endParaRPr lang="en-US" sz="1400" kern="1200"/>
        </a:p>
      </dsp:txBody>
      <dsp:txXfrm>
        <a:off x="533180" y="85600"/>
        <a:ext cx="7141724" cy="372930"/>
      </dsp:txXfrm>
    </dsp:sp>
    <dsp:sp modelId="{964C96DD-F1AE-4B61-BDB3-5A691FB0FFA8}">
      <dsp:nvSpPr>
        <dsp:cNvPr id="0" name=""/>
        <dsp:cNvSpPr/>
      </dsp:nvSpPr>
      <dsp:spPr>
        <a:xfrm>
          <a:off x="0" y="1833205"/>
          <a:ext cx="10260106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298" tIns="291592" rIns="79629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Ne id feceris!	Nedělej to!</a:t>
          </a:r>
          <a:endParaRPr lang="en-US" sz="1400" kern="1200"/>
        </a:p>
      </dsp:txBody>
      <dsp:txXfrm>
        <a:off x="0" y="1833205"/>
        <a:ext cx="10260106" cy="595350"/>
      </dsp:txXfrm>
    </dsp:sp>
    <dsp:sp modelId="{E9BEADC4-33E3-4E7F-9075-0EDE9E13B660}">
      <dsp:nvSpPr>
        <dsp:cNvPr id="0" name=""/>
        <dsp:cNvSpPr/>
      </dsp:nvSpPr>
      <dsp:spPr>
        <a:xfrm>
          <a:off x="513005" y="1626565"/>
          <a:ext cx="7182074" cy="413280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1465" tIns="0" rIns="27146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Zákaz (pouze konjunktiv perfekta)</a:t>
          </a:r>
          <a:endParaRPr lang="en-US" sz="1400" kern="1200"/>
        </a:p>
      </dsp:txBody>
      <dsp:txXfrm>
        <a:off x="533180" y="1646740"/>
        <a:ext cx="7141724" cy="372930"/>
      </dsp:txXfrm>
    </dsp:sp>
    <dsp:sp modelId="{D587ED39-06F1-49D3-9572-235EC0BB9A6C}">
      <dsp:nvSpPr>
        <dsp:cNvPr id="0" name=""/>
        <dsp:cNvSpPr/>
      </dsp:nvSpPr>
      <dsp:spPr>
        <a:xfrm>
          <a:off x="0" y="2710795"/>
          <a:ext cx="10260106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298" tIns="291592" rIns="79629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err="1"/>
            <a:t>Epistulam</a:t>
          </a:r>
          <a:r>
            <a:rPr lang="cs-CZ" sz="1400" kern="1200" dirty="0"/>
            <a:t> </a:t>
          </a:r>
          <a:r>
            <a:rPr lang="cs-CZ" sz="1400" kern="1200" dirty="0" err="1"/>
            <a:t>tuam</a:t>
          </a:r>
          <a:r>
            <a:rPr lang="cs-CZ" sz="1400" kern="1200" dirty="0"/>
            <a:t> </a:t>
          </a:r>
          <a:r>
            <a:rPr lang="cs-CZ" sz="1400" kern="1200" dirty="0" err="1"/>
            <a:t>libenter</a:t>
          </a:r>
          <a:r>
            <a:rPr lang="cs-CZ" sz="1400" kern="1200" dirty="0"/>
            <a:t> </a:t>
          </a:r>
          <a:r>
            <a:rPr lang="cs-CZ" sz="1400" kern="1200" dirty="0" err="1"/>
            <a:t>legissem</a:t>
          </a:r>
          <a:r>
            <a:rPr lang="cs-CZ" sz="1400" kern="1200" dirty="0"/>
            <a:t>.  	Byl bych si rád přečetl tvůj dopis.</a:t>
          </a:r>
          <a:endParaRPr lang="en-US" sz="1400" kern="1200" dirty="0"/>
        </a:p>
      </dsp:txBody>
      <dsp:txXfrm>
        <a:off x="0" y="2710795"/>
        <a:ext cx="10260106" cy="595350"/>
      </dsp:txXfrm>
    </dsp:sp>
    <dsp:sp modelId="{338AF135-1274-4FFF-BE43-17D1753DF182}">
      <dsp:nvSpPr>
        <dsp:cNvPr id="0" name=""/>
        <dsp:cNvSpPr/>
      </dsp:nvSpPr>
      <dsp:spPr>
        <a:xfrm>
          <a:off x="513005" y="2504155"/>
          <a:ext cx="7182074" cy="41328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1465" tIns="0" rIns="27146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Nerealita v minulosti (pouze konjunktiv plusquamperfekta)</a:t>
          </a:r>
          <a:endParaRPr lang="en-US" sz="1400" kern="1200"/>
        </a:p>
      </dsp:txBody>
      <dsp:txXfrm>
        <a:off x="533180" y="2524330"/>
        <a:ext cx="7141724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CD58D-93A9-2D23-DBA7-A2B0E6E42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2ACCD6-694B-AE4C-5BC1-5C50AA108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020EEE-0CC1-FF98-9670-C99DD037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0D5B14-02D9-72BA-680B-36C27E24D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D96571-51BE-5685-4BD1-46A155A5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66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AE01B-D4E0-672D-0791-5DFF28D9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0D5C74-F846-6B4F-3C7C-8224A2062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970BED-0ACE-23D6-F11C-F28E8840D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1F903C-C236-E99E-3FDF-38DF2E0FF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B77000-BDB8-BC51-375C-07DB126B3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64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E6ACCD7-1E09-E986-01C5-126B2CB06C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771AB1-F245-754B-C472-73D33889A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81FEE1-2035-C5E3-C615-63F0A1F41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20CBFF-13FF-D6B5-785A-229B615C8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E941E8-38A3-A4AE-ADB9-559CA6EB2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2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E6509-459E-B039-425A-FD6ADF43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B38BCF-3C00-48C2-735E-0F4870ACC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331133-51DD-29C3-52B3-266320D2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A873E4-7534-820C-E293-4C31DDBF9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E26EFD-9DAB-A5AA-CF49-E08D823E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92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DCA644-B353-6902-C402-00BE3FA6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6D4E31-A031-A772-7E4C-66B45A895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C4D083-BAE6-B714-4A71-92BC36AB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07FFBF-146C-AA28-85BE-1A04A6431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90347-5A6E-57E8-AFBE-AB2BFC95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24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9D04E-B92D-6B48-A271-7D5158CD0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2083E-3AA4-513D-66D0-FF1E28AF2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A1D709-E89B-DD8D-7EC0-75F0C372C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D75D7B-1599-DFFF-3F97-A24F50B55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7757DE-2DCC-D596-74AC-0590729BE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B7FD40-2F55-E2C0-0F3B-686DC146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03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BBF49-BD28-F203-DC92-733E18C43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2D7EE-196D-234A-8B65-0BC621991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58F783-8361-BE31-5C50-B485AC1A1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1FE1392-3C9B-3C40-BF0D-BD21871BE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42CFB64-9C81-EE51-0EF6-228046D1A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77DDD8-88DC-58A1-FF01-C0C302851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2E3CAFA-CB4B-1B59-ADAE-C3C03342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B35299-86BF-198E-837A-8E9662FD0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74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69B88-92CA-B19A-B411-F8E27568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0C2AAA-EEF5-F3C6-B67C-68EBA666C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5D2994-51FA-6970-58A8-54CBB197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EE1E34-8597-BAA6-8DF2-06B02450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35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1E035AC-DDA8-2533-CEC3-60F4CA5F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5CF602-53AC-4369-36E1-070FAD7E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C755E83-1F2B-3B7A-8F13-428C15CC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04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5DD6F-405A-ADAD-B352-BF23B89C8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6EBE4-9CF8-FA04-5F5D-22767EFBF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872DC3-2C81-1797-464C-7C93633DC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BCAB75-2E3B-0B7D-0113-93A6D794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B41CA1-31EF-4DD4-0C58-F3B52FC96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412822-0B89-0C1D-D279-60AE620F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57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8C8D1-A8BC-AFDB-E3AF-9CA05605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BF1FF3A-F945-0459-17F8-7DA08F6598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9F0814-D7F6-D283-4C50-1362CE67A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EB3837-C054-30E1-93F7-847EA38D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6E0307-C4B0-DB8C-DC59-522A9CE4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9444D7-4683-668E-DD29-26CBBFAE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4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B6ED3D7-2902-2912-D71D-FE50D91C3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B34A59-7670-D50B-A253-200877216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0BF459-88A8-69B2-424F-9B1B00167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10F426-A20E-46E5-9F66-33671E817663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0328F6-9F32-FF54-532D-20B0B2A621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B3FF0A-5AAA-03C6-05F5-F707FDC2E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8F5402-8CDB-4647-9783-6EB15E66C8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86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E0CEE6-1E89-7131-5BCB-401CB1D95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965580"/>
            <a:ext cx="5204489" cy="3160593"/>
          </a:xfrm>
        </p:spPr>
        <p:txBody>
          <a:bodyPr>
            <a:normAutofit/>
          </a:bodyPr>
          <a:lstStyle/>
          <a:p>
            <a:r>
              <a:rPr lang="cs-CZ" sz="5400">
                <a:solidFill>
                  <a:schemeClr val="bg1"/>
                </a:solidFill>
              </a:rPr>
              <a:t>Konjunktiv perfekta aktiva a pasiva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B0CC3A-CB82-0A33-F52D-4EA09F474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0817" y="4409960"/>
            <a:ext cx="4508641" cy="1116414"/>
          </a:xfrm>
        </p:spPr>
        <p:txBody>
          <a:bodyPr>
            <a:normAutofit/>
          </a:bodyPr>
          <a:lstStyle/>
          <a:p>
            <a:r>
              <a:rPr lang="cs-CZ" sz="1700">
                <a:solidFill>
                  <a:schemeClr val="bg1"/>
                </a:solidFill>
              </a:rPr>
              <a:t>27. Lekce</a:t>
            </a:r>
          </a:p>
          <a:p>
            <a:r>
              <a:rPr lang="cs-CZ" sz="1700">
                <a:solidFill>
                  <a:schemeClr val="bg1"/>
                </a:solidFill>
              </a:rPr>
              <a:t>27.2. 2025</a:t>
            </a:r>
          </a:p>
          <a:p>
            <a:r>
              <a:rPr lang="cs-CZ" sz="1700">
                <a:solidFill>
                  <a:schemeClr val="bg1"/>
                </a:solidFill>
              </a:rPr>
              <a:t>Latina PVH/ARCH IV</a:t>
            </a:r>
          </a:p>
        </p:txBody>
      </p:sp>
      <p:sp>
        <p:nvSpPr>
          <p:cNvPr id="16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0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8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9216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6C9259-2387-2ABB-D82A-9508BCC7E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Konjunktiv perfekta aktiva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DC97581-89C4-3BE6-0778-CF4F70B34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365772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52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D9A3F0-4676-0BEB-E8B8-0F88CAA84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88" y="565739"/>
            <a:ext cx="9745883" cy="1124949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Konjunktiv perfekta aktiva</a:t>
            </a:r>
          </a:p>
        </p:txBody>
      </p:sp>
      <p:sp>
        <p:nvSpPr>
          <p:cNvPr id="41" name="Freeform: Shape 10">
            <a:extLst>
              <a:ext uri="{FF2B5EF4-FFF2-40B4-BE49-F238E27FC236}">
                <a16:creationId xmlns:a16="http://schemas.microsoft.com/office/drawing/2014/main" id="{AAD42DD4-86F6-4FD2-869F-32D35E310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1037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2" name="Freeform: Shape 12">
            <a:extLst>
              <a:ext uri="{FF2B5EF4-FFF2-40B4-BE49-F238E27FC236}">
                <a16:creationId xmlns:a16="http://schemas.microsoft.com/office/drawing/2014/main" id="{4C36B8C5-0DEB-41B5-911D-572E2E835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16069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14">
            <a:extLst>
              <a:ext uri="{FF2B5EF4-FFF2-40B4-BE49-F238E27FC236}">
                <a16:creationId xmlns:a16="http://schemas.microsoft.com/office/drawing/2014/main" id="{B5DC987A-A8C7-4C23-9BF5-33E9F6F21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6766" y="2256427"/>
            <a:ext cx="10855283" cy="3963398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6">
            <a:extLst>
              <a:ext uri="{FF2B5EF4-FFF2-40B4-BE49-F238E27FC236}">
                <a16:creationId xmlns:a16="http://schemas.microsoft.com/office/drawing/2014/main" id="{F213F2CF-C6DF-4CE1-A6F0-E3B1BFBB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256427"/>
            <a:ext cx="10853849" cy="3955009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8">
            <a:extLst>
              <a:ext uri="{FF2B5EF4-FFF2-40B4-BE49-F238E27FC236}">
                <a16:creationId xmlns:a16="http://schemas.microsoft.com/office/drawing/2014/main" id="{84325C15-4820-4911-B66E-A5F917CFA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5106" y="2125615"/>
            <a:ext cx="10855283" cy="397476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1204AB9-DE81-E26C-EDAE-2A52DE0078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452896"/>
              </p:ext>
            </p:extLst>
          </p:nvPr>
        </p:nvGraphicFramePr>
        <p:xfrm>
          <a:off x="1093694" y="2602317"/>
          <a:ext cx="10260109" cy="301815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38181">
                  <a:extLst>
                    <a:ext uri="{9D8B030D-6E8A-4147-A177-3AD203B41FA5}">
                      <a16:colId xmlns:a16="http://schemas.microsoft.com/office/drawing/2014/main" val="3211579346"/>
                    </a:ext>
                  </a:extLst>
                </a:gridCol>
                <a:gridCol w="1779407">
                  <a:extLst>
                    <a:ext uri="{9D8B030D-6E8A-4147-A177-3AD203B41FA5}">
                      <a16:colId xmlns:a16="http://schemas.microsoft.com/office/drawing/2014/main" val="3230307456"/>
                    </a:ext>
                  </a:extLst>
                </a:gridCol>
                <a:gridCol w="1622569">
                  <a:extLst>
                    <a:ext uri="{9D8B030D-6E8A-4147-A177-3AD203B41FA5}">
                      <a16:colId xmlns:a16="http://schemas.microsoft.com/office/drawing/2014/main" val="925135810"/>
                    </a:ext>
                  </a:extLst>
                </a:gridCol>
                <a:gridCol w="1351665">
                  <a:extLst>
                    <a:ext uri="{9D8B030D-6E8A-4147-A177-3AD203B41FA5}">
                      <a16:colId xmlns:a16="http://schemas.microsoft.com/office/drawing/2014/main" val="3195242178"/>
                    </a:ext>
                  </a:extLst>
                </a:gridCol>
                <a:gridCol w="1337407">
                  <a:extLst>
                    <a:ext uri="{9D8B030D-6E8A-4147-A177-3AD203B41FA5}">
                      <a16:colId xmlns:a16="http://schemas.microsoft.com/office/drawing/2014/main" val="3832606766"/>
                    </a:ext>
                  </a:extLst>
                </a:gridCol>
                <a:gridCol w="1636827">
                  <a:extLst>
                    <a:ext uri="{9D8B030D-6E8A-4147-A177-3AD203B41FA5}">
                      <a16:colId xmlns:a16="http://schemas.microsoft.com/office/drawing/2014/main" val="4189009037"/>
                    </a:ext>
                  </a:extLst>
                </a:gridCol>
                <a:gridCol w="1594053">
                  <a:extLst>
                    <a:ext uri="{9D8B030D-6E8A-4147-A177-3AD203B41FA5}">
                      <a16:colId xmlns:a16="http://schemas.microsoft.com/office/drawing/2014/main" val="709299320"/>
                    </a:ext>
                  </a:extLst>
                </a:gridCol>
              </a:tblGrid>
              <a:tr h="451696">
                <a:tc>
                  <a:txBody>
                    <a:bodyPr/>
                    <a:lstStyle/>
                    <a:p>
                      <a:pPr algn="r"/>
                      <a:r>
                        <a:rPr lang="cs-CZ" sz="2000" err="1"/>
                        <a:t>Sg</a:t>
                      </a:r>
                      <a:r>
                        <a:rPr lang="cs-CZ" sz="2000"/>
                        <a:t>. 1.</a:t>
                      </a:r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Laudav-erim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Monu-</a:t>
                      </a:r>
                      <a:r>
                        <a:rPr lang="cs-CZ" sz="2000" err="1"/>
                        <a:t>erim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Dix-erim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Vic-erim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Pepul-erim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b="1" err="1"/>
                        <a:t>Fu-erim</a:t>
                      </a:r>
                      <a:endParaRPr lang="cs-CZ" sz="2000" b="1"/>
                    </a:p>
                  </a:txBody>
                  <a:tcPr marL="102658" marR="102658" marT="51329" marB="51329"/>
                </a:tc>
                <a:extLst>
                  <a:ext uri="{0D108BD9-81ED-4DB2-BD59-A6C34878D82A}">
                    <a16:rowId xmlns:a16="http://schemas.microsoft.com/office/drawing/2014/main" val="3340915616"/>
                  </a:ext>
                </a:extLst>
              </a:tr>
              <a:tr h="451696">
                <a:tc>
                  <a:txBody>
                    <a:bodyPr/>
                    <a:lstStyle/>
                    <a:p>
                      <a:pPr algn="r"/>
                      <a:r>
                        <a:rPr lang="cs-CZ" sz="2000"/>
                        <a:t>2.</a:t>
                      </a:r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Laudav-eris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Monu-</a:t>
                      </a:r>
                      <a:r>
                        <a:rPr lang="cs-CZ" sz="2000" err="1"/>
                        <a:t>eris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Dix-eris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Vic-eris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Pepul-eris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b="1" err="1"/>
                        <a:t>Fu-eris</a:t>
                      </a:r>
                      <a:endParaRPr lang="cs-CZ" sz="2000" b="1"/>
                    </a:p>
                  </a:txBody>
                  <a:tcPr marL="102658" marR="102658" marT="51329" marB="51329"/>
                </a:tc>
                <a:extLst>
                  <a:ext uri="{0D108BD9-81ED-4DB2-BD59-A6C34878D82A}">
                    <a16:rowId xmlns:a16="http://schemas.microsoft.com/office/drawing/2014/main" val="1656417393"/>
                  </a:ext>
                </a:extLst>
              </a:tr>
              <a:tr h="451696">
                <a:tc>
                  <a:txBody>
                    <a:bodyPr/>
                    <a:lstStyle/>
                    <a:p>
                      <a:pPr algn="r"/>
                      <a:r>
                        <a:rPr lang="cs-CZ" sz="2000"/>
                        <a:t>3.</a:t>
                      </a:r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Laudav-erit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Monu-</a:t>
                      </a:r>
                      <a:r>
                        <a:rPr lang="cs-CZ" sz="2000" err="1"/>
                        <a:t>erit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Dix-erit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Vic-erit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Pepul-erit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b="1" err="1"/>
                        <a:t>Fu-erit</a:t>
                      </a:r>
                      <a:endParaRPr lang="cs-CZ" sz="2000" b="1"/>
                    </a:p>
                  </a:txBody>
                  <a:tcPr marL="102658" marR="102658" marT="51329" marB="51329"/>
                </a:tc>
                <a:extLst>
                  <a:ext uri="{0D108BD9-81ED-4DB2-BD59-A6C34878D82A}">
                    <a16:rowId xmlns:a16="http://schemas.microsoft.com/office/drawing/2014/main" val="2297812471"/>
                  </a:ext>
                </a:extLst>
              </a:tr>
              <a:tr h="759670">
                <a:tc>
                  <a:txBody>
                    <a:bodyPr/>
                    <a:lstStyle/>
                    <a:p>
                      <a:pPr algn="r"/>
                      <a:r>
                        <a:rPr lang="cs-CZ" sz="2000" err="1"/>
                        <a:t>Pl</a:t>
                      </a:r>
                      <a:r>
                        <a:rPr lang="cs-CZ" sz="2000"/>
                        <a:t>. 1.</a:t>
                      </a:r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Laudav-erimus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Monu-</a:t>
                      </a:r>
                      <a:r>
                        <a:rPr lang="cs-CZ" sz="2000" err="1"/>
                        <a:t>erimus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Dix-erimus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Vic-erimus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Pepul-erimus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b="1" err="1"/>
                        <a:t>Fu-erimus</a:t>
                      </a:r>
                      <a:endParaRPr lang="cs-CZ" sz="2000" b="1"/>
                    </a:p>
                  </a:txBody>
                  <a:tcPr marL="102658" marR="102658" marT="51329" marB="51329"/>
                </a:tc>
                <a:extLst>
                  <a:ext uri="{0D108BD9-81ED-4DB2-BD59-A6C34878D82A}">
                    <a16:rowId xmlns:a16="http://schemas.microsoft.com/office/drawing/2014/main" val="2715296946"/>
                  </a:ext>
                </a:extLst>
              </a:tr>
              <a:tr h="451696">
                <a:tc>
                  <a:txBody>
                    <a:bodyPr/>
                    <a:lstStyle/>
                    <a:p>
                      <a:pPr algn="r"/>
                      <a:r>
                        <a:rPr lang="cs-CZ" sz="2000"/>
                        <a:t>2.</a:t>
                      </a:r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Laudav-eritis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Monu-</a:t>
                      </a:r>
                      <a:r>
                        <a:rPr lang="cs-CZ" sz="2000" err="1"/>
                        <a:t>eritis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Dix-eritis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Vic-eritis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Pepul-eritis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b="1" err="1"/>
                        <a:t>Fu-eritis</a:t>
                      </a:r>
                      <a:endParaRPr lang="cs-CZ" sz="2000" b="1"/>
                    </a:p>
                  </a:txBody>
                  <a:tcPr marL="102658" marR="102658" marT="51329" marB="51329"/>
                </a:tc>
                <a:extLst>
                  <a:ext uri="{0D108BD9-81ED-4DB2-BD59-A6C34878D82A}">
                    <a16:rowId xmlns:a16="http://schemas.microsoft.com/office/drawing/2014/main" val="3108551117"/>
                  </a:ext>
                </a:extLst>
              </a:tr>
              <a:tr h="451696">
                <a:tc>
                  <a:txBody>
                    <a:bodyPr/>
                    <a:lstStyle/>
                    <a:p>
                      <a:pPr algn="r"/>
                      <a:r>
                        <a:rPr lang="cs-CZ" sz="2000"/>
                        <a:t>3.</a:t>
                      </a:r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Laudav-erint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/>
                        <a:t>Monu-</a:t>
                      </a:r>
                      <a:r>
                        <a:rPr lang="cs-CZ" sz="2000" err="1"/>
                        <a:t>erint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Dix-erint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Vic-erint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err="1"/>
                        <a:t>Pepul-erint</a:t>
                      </a:r>
                      <a:endParaRPr lang="cs-CZ" sz="2000"/>
                    </a:p>
                  </a:txBody>
                  <a:tcPr marL="102658" marR="102658" marT="51329" marB="51329"/>
                </a:tc>
                <a:tc>
                  <a:txBody>
                    <a:bodyPr/>
                    <a:lstStyle/>
                    <a:p>
                      <a:r>
                        <a:rPr lang="cs-CZ" sz="2000" b="1" err="1"/>
                        <a:t>Fu-erint</a:t>
                      </a:r>
                      <a:endParaRPr lang="cs-CZ" sz="2000" b="1"/>
                    </a:p>
                  </a:txBody>
                  <a:tcPr marL="102658" marR="102658" marT="51329" marB="51329"/>
                </a:tc>
                <a:extLst>
                  <a:ext uri="{0D108BD9-81ED-4DB2-BD59-A6C34878D82A}">
                    <a16:rowId xmlns:a16="http://schemas.microsoft.com/office/drawing/2014/main" val="234751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65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94DF06-1214-BC21-10A6-E1BE55CFC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chemeClr val="bg1"/>
                </a:solidFill>
              </a:rPr>
              <a:t>Konjunktiv perfekta pasiva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6FD297-BE20-EEB2-986C-2AA69A9A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4" cy="2454300"/>
          </a:xfrm>
        </p:spPr>
        <p:txBody>
          <a:bodyPr>
            <a:normAutofit/>
          </a:bodyPr>
          <a:lstStyle/>
          <a:p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Skládá se z </a:t>
            </a:r>
            <a:r>
              <a:rPr lang="cs-CZ" sz="2200" b="1">
                <a:solidFill>
                  <a:schemeClr val="bg1">
                    <a:alpha val="80000"/>
                  </a:schemeClr>
                </a:solidFill>
              </a:rPr>
              <a:t>participia perfekta pasiva </a:t>
            </a:r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a </a:t>
            </a:r>
            <a:r>
              <a:rPr lang="cs-CZ" sz="2200" b="1">
                <a:solidFill>
                  <a:schemeClr val="bg1">
                    <a:alpha val="80000"/>
                  </a:schemeClr>
                </a:solidFill>
              </a:rPr>
              <a:t>konjunktivu prézentu slovesa esse </a:t>
            </a:r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(sim, sis, sit, simus, sitis, sint)</a:t>
            </a:r>
          </a:p>
          <a:p>
            <a:r>
              <a:rPr lang="cs-CZ" sz="2200" b="1">
                <a:solidFill>
                  <a:schemeClr val="bg1">
                    <a:alpha val="80000"/>
                  </a:schemeClr>
                </a:solidFill>
              </a:rPr>
              <a:t>Laudatus, a, um sim = ať jsem byl, byla, bylo pochválen/a/o</a:t>
            </a:r>
          </a:p>
          <a:p>
            <a:pPr marL="0" indent="0">
              <a:buNone/>
            </a:pPr>
            <a:endParaRPr lang="cs-CZ" sz="2200" b="1">
              <a:solidFill>
                <a:schemeClr val="bg1">
                  <a:alpha val="80000"/>
                </a:schemeClr>
              </a:solidFill>
            </a:endParaRPr>
          </a:p>
        </p:txBody>
      </p:sp>
      <p:grpSp>
        <p:nvGrpSpPr>
          <p:cNvPr id="19" name="Group 10">
            <a:extLst>
              <a:ext uri="{FF2B5EF4-FFF2-40B4-BE49-F238E27FC236}">
                <a16:creationId xmlns:a16="http://schemas.microsoft.com/office/drawing/2014/main" id="{D44E3F87-3D58-4B03-86B2-15A5C5B9C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841376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4D09509-F6FC-47A6-B196-CCCFD8E83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A5B9D66-192D-4F12-964D-2B23A1D275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C9C14E68-C469-4A71-AF08-169DB545FC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0" name="Group 12">
              <a:extLst>
                <a:ext uri="{FF2B5EF4-FFF2-40B4-BE49-F238E27FC236}">
                  <a16:creationId xmlns:a16="http://schemas.microsoft.com/office/drawing/2014/main" id="{B2C18990-7F62-45E8-B68F-47E95E48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AC206BB2-3759-4DF0-9932-7445B6367A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81FA6FA-3CB6-4F57-8871-82DDE5BE8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E00C898-E904-55BE-95C3-292E19A54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476781"/>
              </p:ext>
            </p:extLst>
          </p:nvPr>
        </p:nvGraphicFramePr>
        <p:xfrm>
          <a:off x="6292645" y="1032387"/>
          <a:ext cx="4876799" cy="3200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624">
                  <a:extLst>
                    <a:ext uri="{9D8B030D-6E8A-4147-A177-3AD203B41FA5}">
                      <a16:colId xmlns:a16="http://schemas.microsoft.com/office/drawing/2014/main" val="2211779765"/>
                    </a:ext>
                  </a:extLst>
                </a:gridCol>
                <a:gridCol w="1120626">
                  <a:extLst>
                    <a:ext uri="{9D8B030D-6E8A-4147-A177-3AD203B41FA5}">
                      <a16:colId xmlns:a16="http://schemas.microsoft.com/office/drawing/2014/main" val="1427664854"/>
                    </a:ext>
                  </a:extLst>
                </a:gridCol>
                <a:gridCol w="1158358">
                  <a:extLst>
                    <a:ext uri="{9D8B030D-6E8A-4147-A177-3AD203B41FA5}">
                      <a16:colId xmlns:a16="http://schemas.microsoft.com/office/drawing/2014/main" val="2412635178"/>
                    </a:ext>
                  </a:extLst>
                </a:gridCol>
                <a:gridCol w="1035730">
                  <a:extLst>
                    <a:ext uri="{9D8B030D-6E8A-4147-A177-3AD203B41FA5}">
                      <a16:colId xmlns:a16="http://schemas.microsoft.com/office/drawing/2014/main" val="1518879599"/>
                    </a:ext>
                  </a:extLst>
                </a:gridCol>
                <a:gridCol w="1073461">
                  <a:extLst>
                    <a:ext uri="{9D8B030D-6E8A-4147-A177-3AD203B41FA5}">
                      <a16:colId xmlns:a16="http://schemas.microsoft.com/office/drawing/2014/main" val="3779716287"/>
                    </a:ext>
                  </a:extLst>
                </a:gridCol>
              </a:tblGrid>
              <a:tr h="533485">
                <a:tc>
                  <a:txBody>
                    <a:bodyPr/>
                    <a:lstStyle/>
                    <a:p>
                      <a:pPr algn="r"/>
                      <a:r>
                        <a:rPr lang="cs-CZ" sz="1200" b="1" err="1">
                          <a:solidFill>
                            <a:schemeClr val="bg1"/>
                          </a:solidFill>
                        </a:rPr>
                        <a:t>Sg</a:t>
                      </a:r>
                      <a:r>
                        <a:rPr lang="cs-CZ" sz="1200" b="1">
                          <a:solidFill>
                            <a:schemeClr val="bg1"/>
                          </a:solidFill>
                        </a:rPr>
                        <a:t>. 1.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b="1" err="1">
                          <a:solidFill>
                            <a:schemeClr val="bg1"/>
                          </a:solidFill>
                        </a:rPr>
                        <a:t>Laudatus</a:t>
                      </a:r>
                      <a:r>
                        <a:rPr lang="cs-CZ" sz="1200" b="1">
                          <a:solidFill>
                            <a:schemeClr val="bg1"/>
                          </a:solidFill>
                        </a:rPr>
                        <a:t>, a, um  sim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b="1" err="1">
                          <a:solidFill>
                            <a:schemeClr val="bg1"/>
                          </a:solidFill>
                        </a:rPr>
                        <a:t>Monitus</a:t>
                      </a:r>
                      <a:r>
                        <a:rPr lang="cs-CZ" sz="1200" b="1">
                          <a:solidFill>
                            <a:schemeClr val="bg1"/>
                          </a:solidFill>
                        </a:rPr>
                        <a:t> , a, um sim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b="1" err="1">
                          <a:solidFill>
                            <a:schemeClr val="bg1"/>
                          </a:solidFill>
                        </a:rPr>
                        <a:t>Dictus</a:t>
                      </a:r>
                      <a:r>
                        <a:rPr lang="cs-CZ" sz="1200" b="1">
                          <a:solidFill>
                            <a:schemeClr val="bg1"/>
                          </a:solidFill>
                        </a:rPr>
                        <a:t> , a, um sim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b="1" dirty="0" err="1">
                          <a:solidFill>
                            <a:schemeClr val="bg1"/>
                          </a:solidFill>
                        </a:rPr>
                        <a:t>Pulsus</a:t>
                      </a:r>
                      <a:r>
                        <a:rPr lang="cs-CZ" sz="1200" b="1" dirty="0">
                          <a:solidFill>
                            <a:schemeClr val="bg1"/>
                          </a:solidFill>
                        </a:rPr>
                        <a:t> , a, um sim</a:t>
                      </a:r>
                    </a:p>
                  </a:txBody>
                  <a:tcPr marL="60846" marR="60846" marT="30423" marB="30423"/>
                </a:tc>
                <a:extLst>
                  <a:ext uri="{0D108BD9-81ED-4DB2-BD59-A6C34878D82A}">
                    <a16:rowId xmlns:a16="http://schemas.microsoft.com/office/drawing/2014/main" val="62378726"/>
                  </a:ext>
                </a:extLst>
              </a:tr>
              <a:tr h="533485">
                <a:tc>
                  <a:txBody>
                    <a:bodyPr/>
                    <a:lstStyle/>
                    <a:p>
                      <a:pPr algn="r"/>
                      <a:r>
                        <a:rPr lang="cs-CZ" sz="1200"/>
                        <a:t>2.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Laudatus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a, um sis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err="1"/>
                        <a:t>Monitus</a:t>
                      </a:r>
                      <a:r>
                        <a:rPr lang="cs-CZ" sz="1200"/>
                        <a:t> 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a, um sis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Dictus</a:t>
                      </a:r>
                      <a:r>
                        <a:rPr lang="cs-CZ" sz="1200"/>
                        <a:t> 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a, um sis</a:t>
                      </a:r>
                      <a:endParaRPr lang="cs-CZ" sz="1200"/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Pulsus</a:t>
                      </a:r>
                      <a:r>
                        <a:rPr lang="cs-CZ" sz="1200"/>
                        <a:t> 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a, um</a:t>
                      </a:r>
                      <a:r>
                        <a:rPr lang="cs-CZ" sz="1200"/>
                        <a:t> 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sis</a:t>
                      </a:r>
                      <a:endParaRPr lang="cs-CZ" sz="1200"/>
                    </a:p>
                  </a:txBody>
                  <a:tcPr marL="60846" marR="60846" marT="30423" marB="30423"/>
                </a:tc>
                <a:extLst>
                  <a:ext uri="{0D108BD9-81ED-4DB2-BD59-A6C34878D82A}">
                    <a16:rowId xmlns:a16="http://schemas.microsoft.com/office/drawing/2014/main" val="2673503408"/>
                  </a:ext>
                </a:extLst>
              </a:tr>
              <a:tr h="533485">
                <a:tc>
                  <a:txBody>
                    <a:bodyPr/>
                    <a:lstStyle/>
                    <a:p>
                      <a:pPr algn="r"/>
                      <a:r>
                        <a:rPr lang="cs-CZ" sz="1200"/>
                        <a:t>3.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Laudatus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a, um 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sit</a:t>
                      </a:r>
                      <a:endParaRPr lang="cs-CZ" sz="1200" b="0">
                        <a:solidFill>
                          <a:schemeClr val="tx1"/>
                        </a:solidFill>
                      </a:endParaRP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Monitus</a:t>
                      </a:r>
                      <a:r>
                        <a:rPr lang="cs-CZ" sz="1200"/>
                        <a:t> 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a, um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sit</a:t>
                      </a:r>
                      <a:endParaRPr lang="cs-CZ" sz="1200"/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Dictus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a, um</a:t>
                      </a:r>
                      <a:r>
                        <a:rPr lang="cs-CZ" sz="1200"/>
                        <a:t>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sit</a:t>
                      </a:r>
                      <a:endParaRPr lang="cs-CZ" sz="1200"/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Pulsus</a:t>
                      </a:r>
                      <a:r>
                        <a:rPr lang="cs-CZ" sz="1200"/>
                        <a:t> 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a, um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sit</a:t>
                      </a:r>
                      <a:endParaRPr lang="cs-CZ" sz="1200"/>
                    </a:p>
                  </a:txBody>
                  <a:tcPr marL="60846" marR="60846" marT="30423" marB="30423"/>
                </a:tc>
                <a:extLst>
                  <a:ext uri="{0D108BD9-81ED-4DB2-BD59-A6C34878D82A}">
                    <a16:rowId xmlns:a16="http://schemas.microsoft.com/office/drawing/2014/main" val="1772996751"/>
                  </a:ext>
                </a:extLst>
              </a:tr>
              <a:tr h="533485">
                <a:tc>
                  <a:txBody>
                    <a:bodyPr/>
                    <a:lstStyle/>
                    <a:p>
                      <a:pPr algn="r"/>
                      <a:r>
                        <a:rPr lang="cs-CZ" sz="1200" err="1"/>
                        <a:t>Pl</a:t>
                      </a:r>
                      <a:r>
                        <a:rPr lang="cs-CZ" sz="1200"/>
                        <a:t>. 1.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Laudati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simus</a:t>
                      </a:r>
                      <a:endParaRPr lang="cs-CZ" sz="1200" b="0">
                        <a:solidFill>
                          <a:schemeClr val="tx1"/>
                        </a:solidFill>
                      </a:endParaRP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Monitus</a:t>
                      </a:r>
                      <a:r>
                        <a:rPr lang="cs-CZ" sz="1200"/>
                        <a:t>,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simus</a:t>
                      </a:r>
                      <a:endParaRPr lang="cs-CZ" sz="1200"/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Dictus</a:t>
                      </a:r>
                      <a:r>
                        <a:rPr lang="cs-CZ" sz="1200"/>
                        <a:t>,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simus</a:t>
                      </a:r>
                      <a:endParaRPr lang="cs-CZ" sz="1200"/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Pulsus</a:t>
                      </a:r>
                      <a:r>
                        <a:rPr lang="cs-CZ" sz="1200"/>
                        <a:t>,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simus</a:t>
                      </a:r>
                      <a:endParaRPr lang="cs-CZ" sz="1200"/>
                    </a:p>
                  </a:txBody>
                  <a:tcPr marL="60846" marR="60846" marT="30423" marB="30423"/>
                </a:tc>
                <a:extLst>
                  <a:ext uri="{0D108BD9-81ED-4DB2-BD59-A6C34878D82A}">
                    <a16:rowId xmlns:a16="http://schemas.microsoft.com/office/drawing/2014/main" val="3615722556"/>
                  </a:ext>
                </a:extLst>
              </a:tr>
              <a:tr h="533485">
                <a:tc>
                  <a:txBody>
                    <a:bodyPr/>
                    <a:lstStyle/>
                    <a:p>
                      <a:pPr algn="r"/>
                      <a:r>
                        <a:rPr lang="cs-CZ" sz="1200"/>
                        <a:t>2.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Laudati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sitis</a:t>
                      </a:r>
                      <a:endParaRPr lang="cs-CZ" sz="1200" b="0">
                        <a:solidFill>
                          <a:schemeClr val="tx1"/>
                        </a:solidFill>
                      </a:endParaRP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Monitus</a:t>
                      </a:r>
                      <a:r>
                        <a:rPr lang="cs-CZ" sz="1200"/>
                        <a:t>,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sitis</a:t>
                      </a:r>
                      <a:endParaRPr lang="cs-CZ" sz="1200"/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Dictus</a:t>
                      </a:r>
                      <a:r>
                        <a:rPr lang="cs-CZ" sz="1200"/>
                        <a:t>,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sitis</a:t>
                      </a:r>
                      <a:endParaRPr lang="cs-CZ" sz="1200"/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Pulsus</a:t>
                      </a:r>
                      <a:r>
                        <a:rPr lang="cs-CZ" sz="1200" dirty="0"/>
                        <a:t>,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sitis</a:t>
                      </a:r>
                      <a:endParaRPr lang="cs-CZ" sz="1200" dirty="0"/>
                    </a:p>
                  </a:txBody>
                  <a:tcPr marL="60846" marR="60846" marT="30423" marB="30423"/>
                </a:tc>
                <a:extLst>
                  <a:ext uri="{0D108BD9-81ED-4DB2-BD59-A6C34878D82A}">
                    <a16:rowId xmlns:a16="http://schemas.microsoft.com/office/drawing/2014/main" val="2325446963"/>
                  </a:ext>
                </a:extLst>
              </a:tr>
              <a:tr h="533485">
                <a:tc>
                  <a:txBody>
                    <a:bodyPr/>
                    <a:lstStyle/>
                    <a:p>
                      <a:pPr algn="r"/>
                      <a:r>
                        <a:rPr lang="cs-CZ" sz="1200"/>
                        <a:t>3.</a:t>
                      </a: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Laudati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sint</a:t>
                      </a:r>
                      <a:endParaRPr lang="cs-CZ" sz="1200" b="0">
                        <a:solidFill>
                          <a:schemeClr val="tx1"/>
                        </a:solidFill>
                      </a:endParaRPr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Monitus</a:t>
                      </a:r>
                      <a:r>
                        <a:rPr lang="cs-CZ" sz="1200"/>
                        <a:t>,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sint</a:t>
                      </a:r>
                      <a:endParaRPr lang="cs-CZ" sz="1200"/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err="1"/>
                        <a:t>Dictus</a:t>
                      </a:r>
                      <a:r>
                        <a:rPr lang="cs-CZ" sz="1200"/>
                        <a:t>,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err="1">
                          <a:solidFill>
                            <a:schemeClr val="tx1"/>
                          </a:solidFill>
                        </a:rPr>
                        <a:t>sint</a:t>
                      </a:r>
                      <a:endParaRPr lang="cs-CZ" sz="1200"/>
                    </a:p>
                  </a:txBody>
                  <a:tcPr marL="60846" marR="60846" marT="30423" marB="30423"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Pulsus</a:t>
                      </a:r>
                      <a:r>
                        <a:rPr lang="cs-CZ" sz="1200" dirty="0"/>
                        <a:t>,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200" b="0" dirty="0" err="1">
                          <a:solidFill>
                            <a:schemeClr val="tx1"/>
                          </a:solidFill>
                        </a:rPr>
                        <a:t>sint</a:t>
                      </a:r>
                      <a:endParaRPr lang="cs-CZ" sz="1200" dirty="0"/>
                    </a:p>
                  </a:txBody>
                  <a:tcPr marL="60846" marR="60846" marT="30423" marB="30423"/>
                </a:tc>
                <a:extLst>
                  <a:ext uri="{0D108BD9-81ED-4DB2-BD59-A6C34878D82A}">
                    <a16:rowId xmlns:a16="http://schemas.microsoft.com/office/drawing/2014/main" val="1422409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97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BBA6A1-4AE1-FA67-CAE9-CCA43F497F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9641AD-FEDF-A61C-7E88-91609D0E1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A74A3A-EBFA-3D6B-8CA3-C4EC87B9C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00C825-8EB8-0C4D-B0C7-9334CDA5D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466570" cy="423811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Konjunktiv plusquamperfekta aktiva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1A54BBEE-D59F-3A4B-B763-2C5C2A6EC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553005B-A600-64EF-E05C-2ECE178804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934873-91F7-64BA-59C6-C0C0EDE25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554894C4-4515-7625-2B96-DCAA4A981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FC68432-0AFF-14E1-51FE-7D7B6792A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4F56B111-937D-36A6-ED24-7F01367D3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4D6212F-5699-D5F7-9BE6-76FCF1444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A0CDC5F-7959-FF8B-AD20-5AFCBFF787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941904-DD50-122D-028D-19792A68F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4ABC1E8-7096-8031-FDC4-9973BDC49B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2D6118E-D636-CEB3-BF86-0BF588CCB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7928920-1877-1FCE-4081-954FE8DE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E48480-DEA0-7CD8-746B-6717033D7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81C34B0-8E8B-2EB8-76EF-7FA67EA8F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848BE83-C6A1-D7F3-F20A-CE87F922B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5ECE422-C45D-1013-03F0-3D87800806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EE0FEE2-E949-2A3A-CF8B-13E1D10EE8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7E387C3-4A48-E8D2-88B9-3432DCC38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CCC6D3C-6BAA-7246-256F-6B60D8414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FBFA0C9-7DB9-54A2-51D9-E49EA1425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627935"/>
              </p:ext>
            </p:extLst>
          </p:nvPr>
        </p:nvGraphicFramePr>
        <p:xfrm>
          <a:off x="5484139" y="477540"/>
          <a:ext cx="63016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6358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D9A3F0-4676-0BEB-E8B8-0F88CAA84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88" y="565739"/>
            <a:ext cx="9745883" cy="1124949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Konjunktiv plusquamperfekta aktiva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AD42DD4-86F6-4FD2-869F-32D35E310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1037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36B8C5-0DEB-41B5-911D-572E2E835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16069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DC987A-A8C7-4C23-9BF5-33E9F6F21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6766" y="2256427"/>
            <a:ext cx="10855283" cy="3963398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13F2CF-C6DF-4CE1-A6F0-E3B1BFBB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256427"/>
            <a:ext cx="10853849" cy="3955009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4325C15-4820-4911-B66E-A5F917CFA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5106" y="2125615"/>
            <a:ext cx="10855283" cy="397476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1204AB9-DE81-E26C-EDAE-2A52DE0078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516994"/>
              </p:ext>
            </p:extLst>
          </p:nvPr>
        </p:nvGraphicFramePr>
        <p:xfrm>
          <a:off x="1093694" y="2520984"/>
          <a:ext cx="10260109" cy="318081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88745">
                  <a:extLst>
                    <a:ext uri="{9D8B030D-6E8A-4147-A177-3AD203B41FA5}">
                      <a16:colId xmlns:a16="http://schemas.microsoft.com/office/drawing/2014/main" val="3211579346"/>
                    </a:ext>
                  </a:extLst>
                </a:gridCol>
                <a:gridCol w="2100708">
                  <a:extLst>
                    <a:ext uri="{9D8B030D-6E8A-4147-A177-3AD203B41FA5}">
                      <a16:colId xmlns:a16="http://schemas.microsoft.com/office/drawing/2014/main" val="3230307456"/>
                    </a:ext>
                  </a:extLst>
                </a:gridCol>
                <a:gridCol w="1890336">
                  <a:extLst>
                    <a:ext uri="{9D8B030D-6E8A-4147-A177-3AD203B41FA5}">
                      <a16:colId xmlns:a16="http://schemas.microsoft.com/office/drawing/2014/main" val="925135810"/>
                    </a:ext>
                  </a:extLst>
                </a:gridCol>
                <a:gridCol w="1604833">
                  <a:extLst>
                    <a:ext uri="{9D8B030D-6E8A-4147-A177-3AD203B41FA5}">
                      <a16:colId xmlns:a16="http://schemas.microsoft.com/office/drawing/2014/main" val="3195242178"/>
                    </a:ext>
                  </a:extLst>
                </a:gridCol>
                <a:gridCol w="1905363">
                  <a:extLst>
                    <a:ext uri="{9D8B030D-6E8A-4147-A177-3AD203B41FA5}">
                      <a16:colId xmlns:a16="http://schemas.microsoft.com/office/drawing/2014/main" val="4189009037"/>
                    </a:ext>
                  </a:extLst>
                </a:gridCol>
                <a:gridCol w="1770124">
                  <a:extLst>
                    <a:ext uri="{9D8B030D-6E8A-4147-A177-3AD203B41FA5}">
                      <a16:colId xmlns:a16="http://schemas.microsoft.com/office/drawing/2014/main" val="709299320"/>
                    </a:ext>
                  </a:extLst>
                </a:gridCol>
              </a:tblGrid>
              <a:tr h="476041">
                <a:tc>
                  <a:txBody>
                    <a:bodyPr/>
                    <a:lstStyle/>
                    <a:p>
                      <a:pPr algn="r"/>
                      <a:r>
                        <a:rPr lang="cs-CZ" sz="2100" err="1"/>
                        <a:t>Sg</a:t>
                      </a:r>
                      <a:r>
                        <a:rPr lang="cs-CZ" sz="2100"/>
                        <a:t>. 1.</a:t>
                      </a:r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Laudav-issem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/>
                        <a:t>Monu-</a:t>
                      </a:r>
                      <a:r>
                        <a:rPr lang="cs-CZ" sz="2100" err="1"/>
                        <a:t>issem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Dix-issem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Pepul-issem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b="0" err="1"/>
                        <a:t>Fu-issem</a:t>
                      </a:r>
                      <a:endParaRPr lang="cs-CZ" sz="2100" b="0"/>
                    </a:p>
                  </a:txBody>
                  <a:tcPr marL="108191" marR="108191" marT="54095" marB="54095"/>
                </a:tc>
                <a:extLst>
                  <a:ext uri="{0D108BD9-81ED-4DB2-BD59-A6C34878D82A}">
                    <a16:rowId xmlns:a16="http://schemas.microsoft.com/office/drawing/2014/main" val="3340915616"/>
                  </a:ext>
                </a:extLst>
              </a:tr>
              <a:tr h="476041">
                <a:tc>
                  <a:txBody>
                    <a:bodyPr/>
                    <a:lstStyle/>
                    <a:p>
                      <a:pPr algn="r"/>
                      <a:r>
                        <a:rPr lang="cs-CZ" sz="2100"/>
                        <a:t>2.</a:t>
                      </a:r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Laudav-isses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/>
                        <a:t>Monu-</a:t>
                      </a:r>
                      <a:r>
                        <a:rPr lang="cs-CZ" sz="2100" err="1"/>
                        <a:t>isses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Dix-isses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Pepul-isses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b="0" err="1"/>
                        <a:t>Fu-isses</a:t>
                      </a:r>
                      <a:endParaRPr lang="cs-CZ" sz="2100" b="0"/>
                    </a:p>
                  </a:txBody>
                  <a:tcPr marL="108191" marR="108191" marT="54095" marB="54095"/>
                </a:tc>
                <a:extLst>
                  <a:ext uri="{0D108BD9-81ED-4DB2-BD59-A6C34878D82A}">
                    <a16:rowId xmlns:a16="http://schemas.microsoft.com/office/drawing/2014/main" val="1656417393"/>
                  </a:ext>
                </a:extLst>
              </a:tr>
              <a:tr h="476041">
                <a:tc>
                  <a:txBody>
                    <a:bodyPr/>
                    <a:lstStyle/>
                    <a:p>
                      <a:pPr algn="r"/>
                      <a:r>
                        <a:rPr lang="cs-CZ" sz="2100"/>
                        <a:t>3.</a:t>
                      </a:r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Laudav-isset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/>
                        <a:t>Monu-</a:t>
                      </a:r>
                      <a:r>
                        <a:rPr lang="cs-CZ" sz="2100" err="1"/>
                        <a:t>isset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Dix-isset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Pepul-isset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b="0" err="1"/>
                        <a:t>Fu-isset</a:t>
                      </a:r>
                      <a:endParaRPr lang="cs-CZ" sz="2100" b="0"/>
                    </a:p>
                  </a:txBody>
                  <a:tcPr marL="108191" marR="108191" marT="54095" marB="54095"/>
                </a:tc>
                <a:extLst>
                  <a:ext uri="{0D108BD9-81ED-4DB2-BD59-A6C34878D82A}">
                    <a16:rowId xmlns:a16="http://schemas.microsoft.com/office/drawing/2014/main" val="2297812471"/>
                  </a:ext>
                </a:extLst>
              </a:tr>
              <a:tr h="800613">
                <a:tc>
                  <a:txBody>
                    <a:bodyPr/>
                    <a:lstStyle/>
                    <a:p>
                      <a:pPr algn="r"/>
                      <a:r>
                        <a:rPr lang="cs-CZ" sz="2100" err="1"/>
                        <a:t>Pl</a:t>
                      </a:r>
                      <a:r>
                        <a:rPr lang="cs-CZ" sz="2100"/>
                        <a:t>. 1.</a:t>
                      </a:r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Laudav-issemus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/>
                        <a:t>Monu-</a:t>
                      </a:r>
                      <a:r>
                        <a:rPr lang="cs-CZ" sz="2100" err="1"/>
                        <a:t>issemus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Dix-issemus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Pepul-issemus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b="0" err="1"/>
                        <a:t>Fu-issemus</a:t>
                      </a:r>
                      <a:endParaRPr lang="cs-CZ" sz="2100" b="0"/>
                    </a:p>
                  </a:txBody>
                  <a:tcPr marL="108191" marR="108191" marT="54095" marB="54095"/>
                </a:tc>
                <a:extLst>
                  <a:ext uri="{0D108BD9-81ED-4DB2-BD59-A6C34878D82A}">
                    <a16:rowId xmlns:a16="http://schemas.microsoft.com/office/drawing/2014/main" val="2715296946"/>
                  </a:ext>
                </a:extLst>
              </a:tr>
              <a:tr h="476041">
                <a:tc>
                  <a:txBody>
                    <a:bodyPr/>
                    <a:lstStyle/>
                    <a:p>
                      <a:pPr algn="r"/>
                      <a:r>
                        <a:rPr lang="cs-CZ" sz="2100"/>
                        <a:t>2.</a:t>
                      </a:r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Laudav-issetis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/>
                        <a:t>Monu-</a:t>
                      </a:r>
                      <a:r>
                        <a:rPr lang="cs-CZ" sz="2100" err="1"/>
                        <a:t>issetis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Dix-issetis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Pepul-issetis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b="0" err="1"/>
                        <a:t>Fu-issetis</a:t>
                      </a:r>
                      <a:endParaRPr lang="cs-CZ" sz="2100" b="0"/>
                    </a:p>
                  </a:txBody>
                  <a:tcPr marL="108191" marR="108191" marT="54095" marB="54095"/>
                </a:tc>
                <a:extLst>
                  <a:ext uri="{0D108BD9-81ED-4DB2-BD59-A6C34878D82A}">
                    <a16:rowId xmlns:a16="http://schemas.microsoft.com/office/drawing/2014/main" val="3108551117"/>
                  </a:ext>
                </a:extLst>
              </a:tr>
              <a:tr h="476041">
                <a:tc>
                  <a:txBody>
                    <a:bodyPr/>
                    <a:lstStyle/>
                    <a:p>
                      <a:pPr algn="r"/>
                      <a:r>
                        <a:rPr lang="cs-CZ" sz="2100"/>
                        <a:t>3.</a:t>
                      </a:r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Laudav-issent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/>
                        <a:t>Monu-</a:t>
                      </a:r>
                      <a:r>
                        <a:rPr lang="cs-CZ" sz="2100" err="1"/>
                        <a:t>issent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Dix-issent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err="1"/>
                        <a:t>Pepul-issent</a:t>
                      </a:r>
                      <a:endParaRPr lang="cs-CZ" sz="2100"/>
                    </a:p>
                  </a:txBody>
                  <a:tcPr marL="108191" marR="108191" marT="54095" marB="54095"/>
                </a:tc>
                <a:tc>
                  <a:txBody>
                    <a:bodyPr/>
                    <a:lstStyle/>
                    <a:p>
                      <a:r>
                        <a:rPr lang="cs-CZ" sz="2100" b="0" err="1"/>
                        <a:t>Fu-issent</a:t>
                      </a:r>
                      <a:endParaRPr lang="cs-CZ" sz="2100" b="0"/>
                    </a:p>
                  </a:txBody>
                  <a:tcPr marL="108191" marR="108191" marT="54095" marB="54095"/>
                </a:tc>
                <a:extLst>
                  <a:ext uri="{0D108BD9-81ED-4DB2-BD59-A6C34878D82A}">
                    <a16:rowId xmlns:a16="http://schemas.microsoft.com/office/drawing/2014/main" val="234751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845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351116-53C1-CB2B-CFC6-2299906BF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67EDB3-CE0E-9ACC-C2C7-C6F135E1B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cs-CZ" sz="3100">
                <a:solidFill>
                  <a:schemeClr val="bg1"/>
                </a:solidFill>
              </a:rPr>
              <a:t>Konjunktiv plusquamperfekta pasiva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31592-29A5-7530-4C7A-CB11B6720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4" cy="2454300"/>
          </a:xfrm>
        </p:spPr>
        <p:txBody>
          <a:bodyPr>
            <a:normAutofit/>
          </a:bodyPr>
          <a:lstStyle/>
          <a:p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Skládá se z </a:t>
            </a:r>
            <a:r>
              <a:rPr lang="cs-CZ" sz="2200" b="1">
                <a:solidFill>
                  <a:schemeClr val="bg1">
                    <a:alpha val="80000"/>
                  </a:schemeClr>
                </a:solidFill>
              </a:rPr>
              <a:t>participia perfekta pasiva </a:t>
            </a:r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a </a:t>
            </a:r>
            <a:r>
              <a:rPr lang="cs-CZ" sz="2200" b="1">
                <a:solidFill>
                  <a:schemeClr val="bg1">
                    <a:alpha val="80000"/>
                  </a:schemeClr>
                </a:solidFill>
              </a:rPr>
              <a:t>konjunktivu imperfekta esse </a:t>
            </a:r>
            <a:r>
              <a:rPr lang="cs-CZ" sz="2200">
                <a:solidFill>
                  <a:schemeClr val="bg1">
                    <a:alpha val="80000"/>
                  </a:schemeClr>
                </a:solidFill>
              </a:rPr>
              <a:t>(essem, esses, esset, essemus, essetis, essent)</a:t>
            </a:r>
          </a:p>
          <a:p>
            <a:r>
              <a:rPr lang="cs-CZ" sz="2200" b="1">
                <a:solidFill>
                  <a:schemeClr val="bg1">
                    <a:alpha val="80000"/>
                  </a:schemeClr>
                </a:solidFill>
              </a:rPr>
              <a:t>Laudatus, a, um essem = byl, byla, bylo bych pochválen/a/o</a:t>
            </a:r>
          </a:p>
          <a:p>
            <a:pPr marL="0" indent="0">
              <a:buNone/>
            </a:pPr>
            <a:endParaRPr lang="cs-CZ" sz="2200" b="1">
              <a:solidFill>
                <a:schemeClr val="bg1">
                  <a:alpha val="80000"/>
                </a:schemeClr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44E3F87-3D58-4B03-86B2-15A5C5B9C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841376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4D09509-F6FC-47A6-B196-CCCFD8E83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A5B9D66-192D-4F12-964D-2B23A1D275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C9C14E68-C469-4A71-AF08-169DB545FC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2C18990-7F62-45E8-B68F-47E95E48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AC206BB2-3759-4DF0-9932-7445B6367A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81FA6FA-3CB6-4F57-8871-82DDE5BE8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CA52757-EFB6-907F-3295-D87E48D53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70806"/>
              </p:ext>
            </p:extLst>
          </p:nvPr>
        </p:nvGraphicFramePr>
        <p:xfrm>
          <a:off x="6233653" y="1026368"/>
          <a:ext cx="5014450" cy="2971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2502">
                  <a:extLst>
                    <a:ext uri="{9D8B030D-6E8A-4147-A177-3AD203B41FA5}">
                      <a16:colId xmlns:a16="http://schemas.microsoft.com/office/drawing/2014/main" val="2211779765"/>
                    </a:ext>
                  </a:extLst>
                </a:gridCol>
                <a:gridCol w="1142988">
                  <a:extLst>
                    <a:ext uri="{9D8B030D-6E8A-4147-A177-3AD203B41FA5}">
                      <a16:colId xmlns:a16="http://schemas.microsoft.com/office/drawing/2014/main" val="1427664854"/>
                    </a:ext>
                  </a:extLst>
                </a:gridCol>
                <a:gridCol w="1177156">
                  <a:extLst>
                    <a:ext uri="{9D8B030D-6E8A-4147-A177-3AD203B41FA5}">
                      <a16:colId xmlns:a16="http://schemas.microsoft.com/office/drawing/2014/main" val="2412635178"/>
                    </a:ext>
                  </a:extLst>
                </a:gridCol>
                <a:gridCol w="1151530">
                  <a:extLst>
                    <a:ext uri="{9D8B030D-6E8A-4147-A177-3AD203B41FA5}">
                      <a16:colId xmlns:a16="http://schemas.microsoft.com/office/drawing/2014/main" val="1518879599"/>
                    </a:ext>
                  </a:extLst>
                </a:gridCol>
                <a:gridCol w="1100274">
                  <a:extLst>
                    <a:ext uri="{9D8B030D-6E8A-4147-A177-3AD203B41FA5}">
                      <a16:colId xmlns:a16="http://schemas.microsoft.com/office/drawing/2014/main" val="3779716287"/>
                    </a:ext>
                  </a:extLst>
                </a:gridCol>
              </a:tblGrid>
              <a:tr h="495167">
                <a:tc>
                  <a:txBody>
                    <a:bodyPr/>
                    <a:lstStyle/>
                    <a:p>
                      <a:pPr algn="r"/>
                      <a:r>
                        <a:rPr lang="cs-CZ" sz="1100" err="1"/>
                        <a:t>Sg</a:t>
                      </a:r>
                      <a:r>
                        <a:rPr lang="cs-CZ" sz="1100"/>
                        <a:t>. 1.</a:t>
                      </a: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b="1" err="1">
                          <a:solidFill>
                            <a:schemeClr val="bg1"/>
                          </a:solidFill>
                        </a:rPr>
                        <a:t>Laudatus</a:t>
                      </a:r>
                      <a:r>
                        <a:rPr lang="cs-CZ" sz="1100" b="1">
                          <a:solidFill>
                            <a:schemeClr val="bg1"/>
                          </a:solidFill>
                        </a:rPr>
                        <a:t>, a, um  </a:t>
                      </a:r>
                      <a:r>
                        <a:rPr lang="cs-CZ" sz="1100" b="1" err="1">
                          <a:solidFill>
                            <a:schemeClr val="bg1"/>
                          </a:solidFill>
                        </a:rPr>
                        <a:t>essem</a:t>
                      </a:r>
                      <a:endParaRPr lang="cs-CZ" sz="1100" b="1">
                        <a:solidFill>
                          <a:schemeClr val="bg1"/>
                        </a:solidFill>
                      </a:endParaRP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b="1" dirty="0" err="1">
                          <a:solidFill>
                            <a:schemeClr val="bg1"/>
                          </a:solidFill>
                        </a:rPr>
                        <a:t>Monitus</a:t>
                      </a:r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 , a, um </a:t>
                      </a:r>
                      <a:r>
                        <a:rPr lang="cs-CZ" sz="1100" b="1" dirty="0" err="1">
                          <a:solidFill>
                            <a:schemeClr val="bg1"/>
                          </a:solidFill>
                        </a:rPr>
                        <a:t>essem</a:t>
                      </a:r>
                      <a:endParaRPr lang="cs-CZ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b="1" err="1">
                          <a:solidFill>
                            <a:schemeClr val="bg1"/>
                          </a:solidFill>
                        </a:rPr>
                        <a:t>Dictus</a:t>
                      </a:r>
                      <a:r>
                        <a:rPr lang="cs-CZ" sz="1100" b="1">
                          <a:solidFill>
                            <a:schemeClr val="bg1"/>
                          </a:solidFill>
                        </a:rPr>
                        <a:t> , a, um </a:t>
                      </a:r>
                      <a:r>
                        <a:rPr lang="cs-CZ" sz="1100" b="1" err="1">
                          <a:solidFill>
                            <a:schemeClr val="bg1"/>
                          </a:solidFill>
                        </a:rPr>
                        <a:t>essem</a:t>
                      </a:r>
                      <a:endParaRPr lang="cs-CZ" sz="1100" b="1">
                        <a:solidFill>
                          <a:schemeClr val="bg1"/>
                        </a:solidFill>
                      </a:endParaRP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b="1" dirty="0" err="1">
                          <a:solidFill>
                            <a:schemeClr val="bg1"/>
                          </a:solidFill>
                        </a:rPr>
                        <a:t>Pulsus</a:t>
                      </a:r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 , a, um </a:t>
                      </a:r>
                      <a:r>
                        <a:rPr lang="cs-CZ" sz="1100" b="1" dirty="0" err="1">
                          <a:solidFill>
                            <a:schemeClr val="bg1"/>
                          </a:solidFill>
                        </a:rPr>
                        <a:t>essem</a:t>
                      </a:r>
                      <a:endParaRPr lang="cs-CZ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53590" marR="53590" marT="26795" marB="26795"/>
                </a:tc>
                <a:extLst>
                  <a:ext uri="{0D108BD9-81ED-4DB2-BD59-A6C34878D82A}">
                    <a16:rowId xmlns:a16="http://schemas.microsoft.com/office/drawing/2014/main" val="62378726"/>
                  </a:ext>
                </a:extLst>
              </a:tr>
              <a:tr h="495167"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2.</a:t>
                      </a: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Laudatus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a, um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esses</a:t>
                      </a:r>
                      <a:endParaRPr lang="cs-CZ" sz="1100" b="0">
                        <a:solidFill>
                          <a:schemeClr val="tx1"/>
                        </a:solidFill>
                      </a:endParaRP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err="1"/>
                        <a:t>Monitus</a:t>
                      </a:r>
                      <a:r>
                        <a:rPr lang="cs-CZ" sz="1100"/>
                        <a:t> 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a, um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esses</a:t>
                      </a:r>
                      <a:endParaRPr lang="cs-CZ" sz="1100" b="0">
                        <a:solidFill>
                          <a:schemeClr val="tx1"/>
                        </a:solidFill>
                      </a:endParaRP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Dictus</a:t>
                      </a:r>
                      <a:r>
                        <a:rPr lang="cs-CZ" sz="1100"/>
                        <a:t> 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a, um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esses</a:t>
                      </a:r>
                      <a:endParaRPr lang="cs-CZ" sz="1100"/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Pulsus</a:t>
                      </a:r>
                      <a:r>
                        <a:rPr lang="cs-CZ" sz="1100"/>
                        <a:t> 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a, um</a:t>
                      </a:r>
                      <a:r>
                        <a:rPr lang="cs-CZ" sz="1100"/>
                        <a:t>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esses</a:t>
                      </a:r>
                      <a:endParaRPr lang="cs-CZ" sz="1100"/>
                    </a:p>
                  </a:txBody>
                  <a:tcPr marL="53590" marR="53590" marT="26795" marB="26795"/>
                </a:tc>
                <a:extLst>
                  <a:ext uri="{0D108BD9-81ED-4DB2-BD59-A6C34878D82A}">
                    <a16:rowId xmlns:a16="http://schemas.microsoft.com/office/drawing/2014/main" val="2673503408"/>
                  </a:ext>
                </a:extLst>
              </a:tr>
              <a:tr h="495167"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3.</a:t>
                      </a: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Laudatus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a, um 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esset</a:t>
                      </a:r>
                      <a:endParaRPr lang="cs-CZ" sz="1100" b="0">
                        <a:solidFill>
                          <a:schemeClr val="tx1"/>
                        </a:solidFill>
                      </a:endParaRP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Monitus</a:t>
                      </a:r>
                      <a:r>
                        <a:rPr lang="cs-CZ" sz="1100"/>
                        <a:t> 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a, um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esset</a:t>
                      </a:r>
                      <a:endParaRPr lang="cs-CZ" sz="1100"/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Dictus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a, um</a:t>
                      </a:r>
                      <a:r>
                        <a:rPr lang="cs-CZ" sz="1100"/>
                        <a:t>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esset</a:t>
                      </a:r>
                      <a:endParaRPr lang="cs-CZ" sz="1100"/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Pulsus</a:t>
                      </a:r>
                      <a:r>
                        <a:rPr lang="cs-CZ" sz="1100"/>
                        <a:t> 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a, um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esset</a:t>
                      </a:r>
                      <a:endParaRPr lang="cs-CZ" sz="1100"/>
                    </a:p>
                  </a:txBody>
                  <a:tcPr marL="53590" marR="53590" marT="26795" marB="26795"/>
                </a:tc>
                <a:extLst>
                  <a:ext uri="{0D108BD9-81ED-4DB2-BD59-A6C34878D82A}">
                    <a16:rowId xmlns:a16="http://schemas.microsoft.com/office/drawing/2014/main" val="1772996751"/>
                  </a:ext>
                </a:extLst>
              </a:tr>
              <a:tr h="495167">
                <a:tc>
                  <a:txBody>
                    <a:bodyPr/>
                    <a:lstStyle/>
                    <a:p>
                      <a:pPr algn="r"/>
                      <a:r>
                        <a:rPr lang="cs-CZ" sz="1100" err="1"/>
                        <a:t>Pl</a:t>
                      </a:r>
                      <a:r>
                        <a:rPr lang="cs-CZ" sz="1100"/>
                        <a:t>. 1.</a:t>
                      </a: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Laudati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essemus</a:t>
                      </a:r>
                      <a:endParaRPr lang="cs-CZ" sz="1100" b="0">
                        <a:solidFill>
                          <a:schemeClr val="tx1"/>
                        </a:solidFill>
                      </a:endParaRP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Monitus</a:t>
                      </a:r>
                      <a:r>
                        <a:rPr lang="cs-CZ" sz="1100"/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essemus</a:t>
                      </a:r>
                      <a:endParaRPr lang="cs-CZ" sz="1100"/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Dictus</a:t>
                      </a:r>
                      <a:r>
                        <a:rPr lang="cs-CZ" sz="1100"/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essemus</a:t>
                      </a:r>
                      <a:endParaRPr lang="cs-CZ" sz="1100"/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Pulsus</a:t>
                      </a:r>
                      <a:r>
                        <a:rPr lang="cs-CZ" sz="1100"/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essemus</a:t>
                      </a:r>
                      <a:endParaRPr lang="cs-CZ" sz="1100"/>
                    </a:p>
                  </a:txBody>
                  <a:tcPr marL="53590" marR="53590" marT="26795" marB="26795"/>
                </a:tc>
                <a:extLst>
                  <a:ext uri="{0D108BD9-81ED-4DB2-BD59-A6C34878D82A}">
                    <a16:rowId xmlns:a16="http://schemas.microsoft.com/office/drawing/2014/main" val="3615722556"/>
                  </a:ext>
                </a:extLst>
              </a:tr>
              <a:tr h="495167"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2.</a:t>
                      </a: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Laudati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essetis</a:t>
                      </a:r>
                      <a:endParaRPr lang="cs-CZ" sz="1100" b="0">
                        <a:solidFill>
                          <a:schemeClr val="tx1"/>
                        </a:solidFill>
                      </a:endParaRP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Monitus</a:t>
                      </a:r>
                      <a:r>
                        <a:rPr lang="cs-CZ" sz="1100"/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essetis</a:t>
                      </a:r>
                      <a:endParaRPr lang="cs-CZ" sz="1100"/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Dictus</a:t>
                      </a:r>
                      <a:r>
                        <a:rPr lang="cs-CZ" sz="1100"/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essetis</a:t>
                      </a:r>
                      <a:endParaRPr lang="cs-CZ" sz="1100"/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Pulsus</a:t>
                      </a:r>
                      <a:r>
                        <a:rPr lang="cs-CZ" sz="1100"/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essetis</a:t>
                      </a:r>
                      <a:endParaRPr lang="cs-CZ" sz="1100"/>
                    </a:p>
                  </a:txBody>
                  <a:tcPr marL="53590" marR="53590" marT="26795" marB="26795"/>
                </a:tc>
                <a:extLst>
                  <a:ext uri="{0D108BD9-81ED-4DB2-BD59-A6C34878D82A}">
                    <a16:rowId xmlns:a16="http://schemas.microsoft.com/office/drawing/2014/main" val="2325446963"/>
                  </a:ext>
                </a:extLst>
              </a:tr>
              <a:tr h="495167">
                <a:tc>
                  <a:txBody>
                    <a:bodyPr/>
                    <a:lstStyle/>
                    <a:p>
                      <a:pPr algn="r"/>
                      <a:r>
                        <a:rPr lang="cs-CZ" sz="1100"/>
                        <a:t>3.</a:t>
                      </a: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Laudati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essent</a:t>
                      </a:r>
                      <a:endParaRPr lang="cs-CZ" sz="1100" b="0">
                        <a:solidFill>
                          <a:schemeClr val="tx1"/>
                        </a:solidFill>
                      </a:endParaRPr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Monitus</a:t>
                      </a:r>
                      <a:r>
                        <a:rPr lang="cs-CZ" sz="1100"/>
                        <a:t>,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essent</a:t>
                      </a:r>
                      <a:endParaRPr lang="cs-CZ" sz="1100"/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err="1"/>
                        <a:t>Dictus</a:t>
                      </a:r>
                      <a:r>
                        <a:rPr lang="cs-CZ" sz="1100"/>
                        <a:t>,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err="1">
                          <a:solidFill>
                            <a:schemeClr val="tx1"/>
                          </a:solidFill>
                        </a:rPr>
                        <a:t>essent</a:t>
                      </a:r>
                      <a:endParaRPr lang="cs-CZ" sz="1100"/>
                    </a:p>
                  </a:txBody>
                  <a:tcPr marL="53590" marR="53590" marT="26795" marB="26795"/>
                </a:tc>
                <a:tc>
                  <a:txBody>
                    <a:bodyPr/>
                    <a:lstStyle/>
                    <a:p>
                      <a:r>
                        <a:rPr lang="cs-CZ" sz="1100" dirty="0" err="1"/>
                        <a:t>Pulsus</a:t>
                      </a:r>
                      <a:r>
                        <a:rPr lang="cs-CZ" sz="1100" dirty="0"/>
                        <a:t>, </a:t>
                      </a:r>
                      <a:r>
                        <a:rPr lang="cs-CZ" sz="1100" b="0" dirty="0" err="1">
                          <a:solidFill>
                            <a:schemeClr val="tx1"/>
                          </a:solidFill>
                        </a:rPr>
                        <a:t>ae</a:t>
                      </a:r>
                      <a:r>
                        <a:rPr lang="cs-CZ" sz="1100" b="0" dirty="0">
                          <a:solidFill>
                            <a:schemeClr val="tx1"/>
                          </a:solidFill>
                        </a:rPr>
                        <a:t>, a </a:t>
                      </a:r>
                      <a:r>
                        <a:rPr lang="cs-CZ" sz="1100" b="0" dirty="0" err="1">
                          <a:solidFill>
                            <a:schemeClr val="tx1"/>
                          </a:solidFill>
                        </a:rPr>
                        <a:t>essent</a:t>
                      </a:r>
                      <a:endParaRPr lang="cs-CZ" sz="1100" dirty="0"/>
                    </a:p>
                  </a:txBody>
                  <a:tcPr marL="53590" marR="53590" marT="26795" marB="26795"/>
                </a:tc>
                <a:extLst>
                  <a:ext uri="{0D108BD9-81ED-4DB2-BD59-A6C34878D82A}">
                    <a16:rowId xmlns:a16="http://schemas.microsoft.com/office/drawing/2014/main" val="1422409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981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A819C8-9F35-CBB1-DDE3-FAE32FEF8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88" y="565739"/>
            <a:ext cx="9745883" cy="1124949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chemeClr val="bg1"/>
                </a:solidFill>
              </a:rPr>
              <a:t>Konjunktiv perfekta a plusquamperfekta v hlavní větě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AD42DD4-86F6-4FD2-869F-32D35E310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1037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C36B8C5-0DEB-41B5-911D-572E2E835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16069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DC987A-A8C7-4C23-9BF5-33E9F6F21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6766" y="2256427"/>
            <a:ext cx="10855283" cy="3963398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13F2CF-C6DF-4CE1-A6F0-E3B1BFBB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256427"/>
            <a:ext cx="10853849" cy="3955009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4325C15-4820-4911-B66E-A5F917CFA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5106" y="2125615"/>
            <a:ext cx="10855283" cy="397476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1969F18-EE30-4FDC-0A0B-6E6929847D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029203"/>
              </p:ext>
            </p:extLst>
          </p:nvPr>
        </p:nvGraphicFramePr>
        <p:xfrm>
          <a:off x="1093694" y="2425605"/>
          <a:ext cx="10260106" cy="3371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9535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760</Words>
  <Application>Microsoft Office PowerPoint</Application>
  <PresentationFormat>Širokoúhlá obrazovka</PresentationFormat>
  <Paragraphs>171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Motiv Office</vt:lpstr>
      <vt:lpstr>Konjunktiv perfekta aktiva a pasiva</vt:lpstr>
      <vt:lpstr>Konjunktiv perfekta aktiva</vt:lpstr>
      <vt:lpstr>Konjunktiv perfekta aktiva</vt:lpstr>
      <vt:lpstr>Konjunktiv perfekta pasiva</vt:lpstr>
      <vt:lpstr>Konjunktiv plusquamperfekta aktiva</vt:lpstr>
      <vt:lpstr>Konjunktiv plusquamperfekta aktiva</vt:lpstr>
      <vt:lpstr>Konjunktiv plusquamperfekta pasiva</vt:lpstr>
      <vt:lpstr>Konjunktiv perfekta a plusquamperfekta v hlavní větě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Zuzana Lukšová</dc:creator>
  <cp:lastModifiedBy>Zuzana Čermáková Lukšová</cp:lastModifiedBy>
  <cp:revision>4</cp:revision>
  <dcterms:created xsi:type="dcterms:W3CDTF">2025-02-26T06:57:02Z</dcterms:created>
  <dcterms:modified xsi:type="dcterms:W3CDTF">2025-02-27T07:47:32Z</dcterms:modified>
</cp:coreProperties>
</file>