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7CBC7-A9B7-AF25-9BA0-06EABAD5B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DA43C73-989A-078D-C9A6-A32C9C362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FC4AA9-5659-69D7-F24B-3D5B33ED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54DD9B-E5F6-E757-466F-4C3E37FDB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23AF5B-EE77-AC3C-4120-E2E2A037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15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BC2B95-477E-F9C2-B3A7-0FBACEB4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492367-770B-D358-A8F2-DFA7A06BD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E9BB89-F4CE-2597-6643-FFCD320D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09A14D-747C-6A50-90F0-14CA0B9B7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6061B1-1293-C8F2-7F75-2A46B0901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88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CA5EA9-43E2-402D-C53A-6CB02932AD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CD86E0-D04C-03BA-D613-30329C585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49B79C-619A-BD72-6687-55777290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E1B8E1-B8D4-D3AC-14E4-474086D0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F14FFC-AAC8-21FF-9FB1-B35D25DBD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41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7E39B-7B64-A0B2-D496-8CCD5703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E4D625-30F5-04E7-8313-33562882E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1F6305-5CFE-E727-2877-ED843F3F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EF96A6-B3E1-5AC5-EE1B-5624428B1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B83F78-E177-E04F-17B9-AC3EF047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33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24E02-9744-3330-9EB6-B9ABD189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EC7201-DD43-7930-2399-6440E9881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FD598-4D1E-5F17-4582-59A80EB0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A6370C-1FD4-0677-56FA-34C20372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948814-CCC6-E1B3-73EF-211EE36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55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4F8F75-2784-1471-507D-B473ACCE4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EE1710-ABF2-E5CF-1026-D57BCD368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EDAA99-C50B-0D57-DDA7-AC4C33D70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40FF10-9C7B-084B-DE93-0DA1EA7F8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122D61-D43E-6018-3EFC-DB603293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16D44D-67AC-1210-5AA8-9C3CC817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65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BBF59-A77F-198C-57D8-7513AEB7E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582C9B-3F60-D073-2643-D7AF158C6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E7BFAB-DFC7-D397-BB6D-510D45337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2D56E-F142-084A-8F9D-2B47A4B7F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3580398-694B-5983-B0D5-0C8FB798F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69E47F2-8D91-F45B-F046-29136DF6B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3099AF-F0BD-3882-6636-AECF7274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DDC635-8BB2-33E1-A27B-4EE8880F2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67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26757-7394-CE9F-E63C-D8968C2E2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72BF28-BCFF-FFED-37AA-49BF9610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0F1DD1-0629-D2E1-7877-5D49FDCF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9D8011-F66C-A205-E18F-B19F77B6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60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CB7A33-28B4-FB06-B5B9-C2B5A20D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AEAE22-BD83-98C1-791E-B8387A56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2FCEAB-3217-66A4-BAF8-5E44C813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44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8A1B2-80BE-A67E-A7BE-93AC6E47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ED785-8299-DC32-AFE4-37098F8F3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C1A8CC-1EBC-1376-0469-00C4D7271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FF1502-618E-9123-E347-2C49A309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4C255B-06CD-4C81-00AE-04D4040E4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10BAA2-78DE-E407-F9DB-8D605BE7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03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7D4C0-E635-5A28-D563-2BC3F5AF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56655F-5D4D-A0D3-E08D-2D949DD4FA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A1CC2C8-78AB-6887-97E3-5B40B3961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73B2F2-33FB-D31E-3327-BAA865F51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37D08D-47B6-A202-F1EE-1CBCFF56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4BE804-9B28-1EBE-475A-61D6352FE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46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190C39F-B783-2EF3-54CE-BA2EF68B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843DE3-D230-FF74-FF42-29F01700C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1AE8C2-B59E-DBB7-7C9C-E57E86F1F9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ED6B05-D56A-4D4D-8EE9-A9E3AB80B55E}" type="datetimeFigureOut">
              <a:rPr lang="cs-CZ" smtClean="0"/>
              <a:t>5. 3. 2025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6FC429-4743-CF0A-AC53-B6D3B1FB1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7F01B-0DA5-5994-00C7-2FE8F87FC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69186F-930C-481A-B85F-D431AFC6F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232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6336DA-CB59-B1D5-17CB-9AB5CB1D7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cs-CZ" sz="5600"/>
              <a:t>Konjunktivy ve větách vedlejších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286C0C-7BAE-B0FB-2B40-7899997E5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Latina IV pro PVH/ARCH</a:t>
            </a:r>
            <a:endParaRPr lang="cs-CZ"/>
          </a:p>
          <a:p>
            <a:pPr algn="l"/>
            <a:r>
              <a:rPr lang="cs-CZ" dirty="0"/>
              <a:t>6.3. 2025</a:t>
            </a:r>
            <a:endParaRPr lang="cs-CZ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7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A99A74-1B79-E6A3-6912-763D0993E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historicum</a:t>
            </a:r>
            <a:endParaRPr lang="cs-CZ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1CAD60-58C8-65A9-23E3-2FEAF7D4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cs-CZ" sz="1800" dirty="0"/>
              <a:t>Vedlejší věta časová vyjadřující minulý děj</a:t>
            </a:r>
          </a:p>
          <a:p>
            <a:r>
              <a:rPr lang="cs-CZ" sz="1800" dirty="0"/>
              <a:t>Užívá se:</a:t>
            </a:r>
          </a:p>
          <a:p>
            <a:pPr lvl="1"/>
            <a:r>
              <a:rPr lang="cs-CZ" sz="1800" b="1" dirty="0"/>
              <a:t>Konjunktiv imperfekta </a:t>
            </a:r>
            <a:r>
              <a:rPr lang="cs-CZ" sz="1800" dirty="0"/>
              <a:t>(</a:t>
            </a:r>
            <a:r>
              <a:rPr lang="cs-CZ" sz="1800" b="1" dirty="0"/>
              <a:t>současnost</a:t>
            </a:r>
            <a:r>
              <a:rPr lang="cs-CZ" sz="1800" dirty="0"/>
              <a:t> s dějem věty hlavní)</a:t>
            </a:r>
          </a:p>
          <a:p>
            <a:pPr lvl="2"/>
            <a:r>
              <a:rPr lang="cs-CZ" sz="1800" dirty="0" err="1"/>
              <a:t>Cum</a:t>
            </a:r>
            <a:r>
              <a:rPr lang="cs-CZ" sz="1800" dirty="0"/>
              <a:t> </a:t>
            </a:r>
            <a:r>
              <a:rPr lang="cs-CZ" sz="1800" b="1" dirty="0" err="1"/>
              <a:t>venirem</a:t>
            </a:r>
            <a:r>
              <a:rPr lang="cs-CZ" sz="1800" dirty="0"/>
              <a:t> ad vos per </a:t>
            </a:r>
            <a:r>
              <a:rPr lang="cs-CZ" sz="1800" dirty="0" err="1"/>
              <a:t>silvas</a:t>
            </a:r>
            <a:r>
              <a:rPr lang="cs-CZ" sz="1800" dirty="0"/>
              <a:t>, </a:t>
            </a:r>
            <a:r>
              <a:rPr lang="cs-CZ" sz="1800" dirty="0" err="1"/>
              <a:t>proch</a:t>
            </a:r>
            <a:r>
              <a:rPr lang="cs-CZ" sz="1800" dirty="0"/>
              <a:t> </a:t>
            </a:r>
            <a:r>
              <a:rPr lang="cs-CZ" sz="1800" dirty="0" err="1"/>
              <a:t>dolor</a:t>
            </a:r>
            <a:r>
              <a:rPr lang="cs-CZ" sz="1800" dirty="0"/>
              <a:t>, per </a:t>
            </a:r>
            <a:r>
              <a:rPr lang="cs-CZ" sz="1800" dirty="0" err="1"/>
              <a:t>silvas</a:t>
            </a:r>
            <a:r>
              <a:rPr lang="cs-CZ" sz="1800" dirty="0"/>
              <a:t>, </a:t>
            </a:r>
            <a:r>
              <a:rPr lang="cs-CZ" sz="1800" dirty="0" err="1"/>
              <a:t>laetior</a:t>
            </a:r>
            <a:r>
              <a:rPr lang="cs-CZ" sz="1800" dirty="0"/>
              <a:t>, cara mea, </a:t>
            </a:r>
            <a:r>
              <a:rPr lang="cs-CZ" sz="1800" dirty="0" err="1"/>
              <a:t>eras</a:t>
            </a:r>
            <a:r>
              <a:rPr lang="cs-CZ" sz="1800" dirty="0"/>
              <a:t>.</a:t>
            </a:r>
          </a:p>
          <a:p>
            <a:pPr lvl="2"/>
            <a:r>
              <a:rPr lang="cs-CZ" sz="1800" i="1" dirty="0"/>
              <a:t>Když jsem k vám chodíval přes ty lesy, ach ouvej, přes ty lesy, </a:t>
            </a:r>
            <a:r>
              <a:rPr lang="cs-CZ" sz="1800" i="1" dirty="0" err="1"/>
              <a:t>bejvalas</a:t>
            </a:r>
            <a:r>
              <a:rPr lang="cs-CZ" sz="1800" i="1" dirty="0"/>
              <a:t>, má milá, veselejší.</a:t>
            </a:r>
          </a:p>
          <a:p>
            <a:pPr lvl="1"/>
            <a:r>
              <a:rPr lang="cs-CZ" sz="1800" b="1" dirty="0"/>
              <a:t>Konjunktiv plusquamperfekta </a:t>
            </a:r>
            <a:r>
              <a:rPr lang="cs-CZ" sz="1800" dirty="0"/>
              <a:t>(</a:t>
            </a:r>
            <a:r>
              <a:rPr lang="cs-CZ" sz="1800" b="1" dirty="0"/>
              <a:t>předčasnost</a:t>
            </a:r>
            <a:r>
              <a:rPr lang="cs-CZ" sz="1800" dirty="0"/>
              <a:t> před dějem věty hlavní)</a:t>
            </a:r>
          </a:p>
          <a:p>
            <a:pPr lvl="2"/>
            <a:r>
              <a:rPr lang="cs-CZ" sz="1800" dirty="0" err="1"/>
              <a:t>Cum</a:t>
            </a:r>
            <a:r>
              <a:rPr lang="cs-CZ" sz="1800" dirty="0"/>
              <a:t> ad </a:t>
            </a:r>
            <a:r>
              <a:rPr lang="cs-CZ" sz="1800" dirty="0" err="1"/>
              <a:t>bellum</a:t>
            </a:r>
            <a:r>
              <a:rPr lang="cs-CZ" sz="1800" dirty="0"/>
              <a:t> </a:t>
            </a:r>
            <a:r>
              <a:rPr lang="cs-CZ" sz="1800" b="1" dirty="0" err="1"/>
              <a:t>conscripsissem</a:t>
            </a:r>
            <a:r>
              <a:rPr lang="cs-CZ" sz="1800" dirty="0"/>
              <a:t>, </a:t>
            </a:r>
            <a:r>
              <a:rPr lang="cs-CZ" sz="1800" dirty="0" err="1"/>
              <a:t>apud</a:t>
            </a:r>
            <a:r>
              <a:rPr lang="cs-CZ" sz="1800" dirty="0"/>
              <a:t> </a:t>
            </a:r>
            <a:r>
              <a:rPr lang="cs-CZ" sz="1800" dirty="0" err="1"/>
              <a:t>musicam</a:t>
            </a:r>
            <a:r>
              <a:rPr lang="cs-CZ" sz="1800" dirty="0"/>
              <a:t> </a:t>
            </a:r>
            <a:r>
              <a:rPr lang="cs-CZ" sz="1800" dirty="0" err="1"/>
              <a:t>mihi</a:t>
            </a:r>
            <a:r>
              <a:rPr lang="cs-CZ" sz="1800" dirty="0"/>
              <a:t> </a:t>
            </a:r>
            <a:r>
              <a:rPr lang="cs-CZ" sz="1800" dirty="0" err="1"/>
              <a:t>dictabam</a:t>
            </a:r>
            <a:r>
              <a:rPr lang="cs-CZ" sz="1800" dirty="0"/>
              <a:t>.</a:t>
            </a:r>
          </a:p>
          <a:p>
            <a:pPr lvl="2"/>
            <a:r>
              <a:rPr lang="cs-CZ" sz="1800" i="1" dirty="0"/>
              <a:t>Když jsem na tu vojnu narukoval, před </a:t>
            </a:r>
            <a:r>
              <a:rPr lang="cs-CZ" sz="1800" i="1" dirty="0" err="1"/>
              <a:t>muziků</a:t>
            </a:r>
            <a:r>
              <a:rPr lang="cs-CZ" sz="1800" i="1" dirty="0"/>
              <a:t> jsem si rozkazoval.</a:t>
            </a:r>
          </a:p>
          <a:p>
            <a:pPr lvl="2"/>
            <a:endParaRPr lang="cs-CZ" sz="14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0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DDF6D1-4367-483E-668B-EAF3FBBDB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Podmínkové věty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5C0F3-81B8-12D5-C316-4C65FB7CC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Reálné – indikativy všech časů; ve VV i VH můžou, ale nemusí být stejné časy</a:t>
            </a:r>
          </a:p>
          <a:p>
            <a:pPr lvl="1"/>
            <a:r>
              <a:rPr lang="cs-CZ" dirty="0"/>
              <a:t>Si </a:t>
            </a:r>
            <a:r>
              <a:rPr lang="cs-CZ" dirty="0" err="1"/>
              <a:t>nimius</a:t>
            </a:r>
            <a:r>
              <a:rPr lang="cs-CZ" dirty="0"/>
              <a:t> </a:t>
            </a:r>
            <a:r>
              <a:rPr lang="cs-CZ" b="1" dirty="0" err="1"/>
              <a:t>bibis</a:t>
            </a:r>
            <a:r>
              <a:rPr lang="cs-CZ" dirty="0"/>
              <a:t>, non </a:t>
            </a:r>
            <a:r>
              <a:rPr lang="cs-CZ" dirty="0" err="1"/>
              <a:t>diu</a:t>
            </a:r>
            <a:r>
              <a:rPr lang="cs-CZ" dirty="0"/>
              <a:t> </a:t>
            </a:r>
            <a:r>
              <a:rPr lang="cs-CZ" b="1" dirty="0" err="1"/>
              <a:t>eris</a:t>
            </a:r>
            <a:r>
              <a:rPr lang="cs-CZ" dirty="0"/>
              <a:t> in </a:t>
            </a:r>
            <a:r>
              <a:rPr lang="cs-CZ" dirty="0" err="1"/>
              <a:t>vivis</a:t>
            </a:r>
            <a:r>
              <a:rPr lang="cs-CZ" dirty="0"/>
              <a:t>.</a:t>
            </a:r>
          </a:p>
          <a:p>
            <a:pPr lvl="2"/>
            <a:r>
              <a:rPr lang="cs-CZ" i="1" dirty="0"/>
              <a:t>Jestliže budeš příliš pít, nebudeš dlouho žít. </a:t>
            </a:r>
          </a:p>
          <a:p>
            <a:r>
              <a:rPr lang="cs-CZ" dirty="0"/>
              <a:t>Nereálné – konjunktivy imperfekta a plusquamperfekta – ve VH i VV stejný čas:</a:t>
            </a:r>
          </a:p>
          <a:p>
            <a:pPr lvl="1"/>
            <a:r>
              <a:rPr lang="cs-CZ" dirty="0"/>
              <a:t>Si </a:t>
            </a:r>
            <a:r>
              <a:rPr lang="cs-CZ" dirty="0" err="1"/>
              <a:t>taceres</a:t>
            </a:r>
            <a:r>
              <a:rPr lang="cs-CZ" dirty="0"/>
              <a:t>, </a:t>
            </a:r>
            <a:r>
              <a:rPr lang="cs-CZ" dirty="0" err="1"/>
              <a:t>philosophus</a:t>
            </a:r>
            <a:r>
              <a:rPr lang="cs-CZ" dirty="0"/>
              <a:t> </a:t>
            </a:r>
            <a:r>
              <a:rPr lang="cs-CZ" dirty="0" err="1"/>
              <a:t>maneres</a:t>
            </a:r>
            <a:r>
              <a:rPr lang="cs-CZ" dirty="0"/>
              <a:t>.</a:t>
            </a:r>
          </a:p>
          <a:p>
            <a:pPr lvl="2"/>
            <a:r>
              <a:rPr lang="cs-CZ" i="1" dirty="0"/>
              <a:t>Kdybys mlčel, zůstal bys filosofem.</a:t>
            </a:r>
          </a:p>
          <a:p>
            <a:pPr lvl="1"/>
            <a:r>
              <a:rPr lang="cs-CZ" dirty="0"/>
              <a:t>Si </a:t>
            </a:r>
            <a:r>
              <a:rPr lang="cs-CZ" dirty="0" err="1"/>
              <a:t>tacuisses</a:t>
            </a:r>
            <a:r>
              <a:rPr lang="cs-CZ" dirty="0"/>
              <a:t>, </a:t>
            </a:r>
            <a:r>
              <a:rPr lang="cs-CZ" dirty="0" err="1"/>
              <a:t>philosophus</a:t>
            </a:r>
            <a:r>
              <a:rPr lang="cs-CZ" dirty="0"/>
              <a:t> </a:t>
            </a:r>
            <a:r>
              <a:rPr lang="cs-CZ" dirty="0" err="1"/>
              <a:t>mansisses</a:t>
            </a:r>
            <a:r>
              <a:rPr lang="cs-CZ" dirty="0"/>
              <a:t>.</a:t>
            </a:r>
          </a:p>
          <a:p>
            <a:pPr lvl="2"/>
            <a:r>
              <a:rPr lang="cs-CZ" i="1" dirty="0"/>
              <a:t>Kdybys byl mlčel, byl bys zůstal filosofem.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056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6E8801-717B-206E-F975-77B87ED9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Podmínkové věty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000F6-B0BC-4C4B-0783-33BD991B7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79"/>
            <a:ext cx="5257799" cy="5437875"/>
          </a:xfrm>
        </p:spPr>
        <p:txBody>
          <a:bodyPr anchor="t">
            <a:normAutofit lnSpcReduction="10000"/>
          </a:bodyPr>
          <a:lstStyle/>
          <a:p>
            <a:r>
              <a:rPr lang="cs-CZ" sz="2400" b="1" dirty="0"/>
              <a:t>Potenciální</a:t>
            </a:r>
          </a:p>
          <a:p>
            <a:pPr lvl="1"/>
            <a:r>
              <a:rPr lang="cs-CZ" sz="2000" b="1" dirty="0"/>
              <a:t>konjunktiv </a:t>
            </a:r>
            <a:r>
              <a:rPr lang="cs-CZ" sz="2000" b="1" dirty="0" err="1"/>
              <a:t>prézenta</a:t>
            </a:r>
            <a:r>
              <a:rPr lang="cs-CZ" sz="2000" b="1" dirty="0"/>
              <a:t> </a:t>
            </a:r>
            <a:r>
              <a:rPr lang="cs-CZ" sz="2000" dirty="0"/>
              <a:t>(vyjadřuje možné, nedokončené děje v přítomnosti a budoucnosti)</a:t>
            </a:r>
          </a:p>
          <a:p>
            <a:pPr lvl="2"/>
            <a:r>
              <a:rPr lang="cs-CZ" dirty="0"/>
              <a:t>Si </a:t>
            </a:r>
            <a:r>
              <a:rPr lang="cs-CZ" dirty="0" err="1"/>
              <a:t>iste</a:t>
            </a:r>
            <a:r>
              <a:rPr lang="cs-CZ" dirty="0"/>
              <a:t> homo</a:t>
            </a:r>
            <a:r>
              <a:rPr lang="cs-CZ" b="1" dirty="0"/>
              <a:t> </a:t>
            </a:r>
            <a:r>
              <a:rPr lang="cs-CZ" b="1" dirty="0" err="1"/>
              <a:t>veniat</a:t>
            </a:r>
            <a:r>
              <a:rPr lang="cs-CZ" dirty="0"/>
              <a:t>, </a:t>
            </a:r>
            <a:r>
              <a:rPr lang="cs-CZ" dirty="0" err="1"/>
              <a:t>omnes</a:t>
            </a:r>
            <a:r>
              <a:rPr lang="cs-CZ" dirty="0"/>
              <a:t> </a:t>
            </a:r>
            <a:r>
              <a:rPr lang="cs-CZ" dirty="0" err="1"/>
              <a:t>eum</a:t>
            </a:r>
            <a:r>
              <a:rPr lang="cs-CZ" dirty="0"/>
              <a:t> </a:t>
            </a:r>
            <a:r>
              <a:rPr lang="cs-CZ" b="1" dirty="0" err="1"/>
              <a:t>eligant</a:t>
            </a:r>
            <a:r>
              <a:rPr lang="cs-CZ" b="1" dirty="0"/>
              <a:t>.</a:t>
            </a:r>
          </a:p>
          <a:p>
            <a:pPr lvl="3"/>
            <a:r>
              <a:rPr lang="cs-CZ" sz="2000" dirty="0"/>
              <a:t>Jestl</a:t>
            </a:r>
            <a:r>
              <a:rPr lang="cs-CZ" sz="2000" i="1" dirty="0"/>
              <a:t>iže ten člověk přijde, všichni ho budou volit.</a:t>
            </a:r>
          </a:p>
          <a:p>
            <a:pPr lvl="1"/>
            <a:r>
              <a:rPr lang="cs-CZ" sz="2000" b="1" dirty="0"/>
              <a:t>konjunktiv perfekta  </a:t>
            </a:r>
            <a:r>
              <a:rPr lang="cs-CZ" sz="2000" dirty="0"/>
              <a:t>(vyjadřuje možné, dokončené děje v přítomnosti a budoucnosti)</a:t>
            </a:r>
          </a:p>
          <a:p>
            <a:pPr lvl="2"/>
            <a:r>
              <a:rPr lang="cs-CZ" dirty="0"/>
              <a:t>Si </a:t>
            </a:r>
            <a:r>
              <a:rPr lang="cs-CZ" dirty="0" err="1"/>
              <a:t>istum</a:t>
            </a:r>
            <a:r>
              <a:rPr lang="cs-CZ" dirty="0"/>
              <a:t> </a:t>
            </a:r>
            <a:r>
              <a:rPr lang="cs-CZ" dirty="0" err="1"/>
              <a:t>hominem</a:t>
            </a:r>
            <a:r>
              <a:rPr lang="cs-CZ" dirty="0"/>
              <a:t> </a:t>
            </a:r>
            <a:r>
              <a:rPr lang="cs-CZ" b="1" dirty="0" err="1"/>
              <a:t>elegeritis</a:t>
            </a:r>
            <a:r>
              <a:rPr lang="cs-CZ" dirty="0"/>
              <a:t>, </a:t>
            </a:r>
            <a:r>
              <a:rPr lang="cs-CZ" dirty="0" err="1"/>
              <a:t>libertas</a:t>
            </a:r>
            <a:r>
              <a:rPr lang="cs-CZ" dirty="0"/>
              <a:t> </a:t>
            </a:r>
            <a:r>
              <a:rPr lang="cs-CZ" dirty="0" err="1"/>
              <a:t>vobis</a:t>
            </a:r>
            <a:r>
              <a:rPr lang="cs-CZ" dirty="0"/>
              <a:t> </a:t>
            </a:r>
            <a:r>
              <a:rPr lang="cs-CZ" b="1" dirty="0" err="1"/>
              <a:t>erepta</a:t>
            </a:r>
            <a:r>
              <a:rPr lang="cs-CZ" b="1" dirty="0"/>
              <a:t> </a:t>
            </a:r>
            <a:r>
              <a:rPr lang="cs-CZ" b="1" dirty="0" err="1"/>
              <a:t>sit</a:t>
            </a:r>
            <a:r>
              <a:rPr lang="cs-CZ" dirty="0"/>
              <a:t>.</a:t>
            </a:r>
          </a:p>
          <a:p>
            <a:pPr lvl="2"/>
            <a:r>
              <a:rPr lang="cs-CZ" i="1" dirty="0"/>
              <a:t>Jestliže jste zvolili toho člověka, přijdete o svobodu / Kdybyste zvolili toho člověka, přišli byste o svobodu</a:t>
            </a:r>
          </a:p>
          <a:p>
            <a:pPr lvl="3"/>
            <a:r>
              <a:rPr lang="cs-CZ" sz="2000" dirty="0"/>
              <a:t>Tj. nevím, zda jste ho zvolili, ale považuji to za možné</a:t>
            </a:r>
          </a:p>
          <a:p>
            <a:endParaRPr lang="cs-CZ" sz="15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3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2AF9E5-DE4A-5C6F-38C3-FF9FB423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Nepřímé otázky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F03FB-47C6-88F1-7B59-BC0D62FE6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79"/>
            <a:ext cx="5257799" cy="5437875"/>
          </a:xfrm>
        </p:spPr>
        <p:txBody>
          <a:bodyPr anchor="t">
            <a:normAutofit/>
          </a:bodyPr>
          <a:lstStyle/>
          <a:p>
            <a:r>
              <a:rPr lang="cs-CZ" sz="2400" dirty="0"/>
              <a:t>Tázací věty závislé na řídícím přísudku</a:t>
            </a:r>
          </a:p>
          <a:p>
            <a:pPr lvl="1"/>
            <a:r>
              <a:rPr lang="cs-CZ" dirty="0"/>
              <a:t>Ptal se, proč jsem to udělal.</a:t>
            </a:r>
          </a:p>
          <a:p>
            <a:pPr lvl="1"/>
            <a:r>
              <a:rPr lang="cs-CZ" dirty="0"/>
              <a:t>Nevím, kdy ti to řekl.</a:t>
            </a:r>
          </a:p>
          <a:p>
            <a:r>
              <a:rPr lang="cs-CZ" sz="2400" dirty="0"/>
              <a:t>Všechny tyto vedlejší tázací věty jsou </a:t>
            </a:r>
            <a:r>
              <a:rPr lang="cs-CZ" sz="2400" b="1" dirty="0"/>
              <a:t>konjunktivní:</a:t>
            </a:r>
          </a:p>
          <a:p>
            <a:pPr lvl="1"/>
            <a:r>
              <a:rPr lang="cs-CZ" dirty="0" err="1"/>
              <a:t>Interrogabat</a:t>
            </a:r>
            <a:r>
              <a:rPr lang="cs-CZ" dirty="0"/>
              <a:t>, </a:t>
            </a:r>
            <a:r>
              <a:rPr lang="cs-CZ" dirty="0" err="1"/>
              <a:t>cur</a:t>
            </a:r>
            <a:r>
              <a:rPr lang="cs-CZ" dirty="0"/>
              <a:t> id </a:t>
            </a:r>
            <a:r>
              <a:rPr lang="cs-CZ" b="1" dirty="0" err="1"/>
              <a:t>fecissem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Nescio</a:t>
            </a:r>
            <a:r>
              <a:rPr lang="cs-CZ" dirty="0"/>
              <a:t>, </a:t>
            </a:r>
            <a:r>
              <a:rPr lang="cs-CZ" dirty="0" err="1"/>
              <a:t>quando</a:t>
            </a:r>
            <a:r>
              <a:rPr lang="cs-CZ" dirty="0"/>
              <a:t> </a:t>
            </a:r>
            <a:r>
              <a:rPr lang="cs-CZ" dirty="0" err="1"/>
              <a:t>rem</a:t>
            </a:r>
            <a:r>
              <a:rPr lang="cs-CZ" dirty="0"/>
              <a:t> </a:t>
            </a:r>
            <a:r>
              <a:rPr lang="cs-CZ" dirty="0" err="1"/>
              <a:t>eam</a:t>
            </a:r>
            <a:r>
              <a:rPr lang="cs-CZ" dirty="0"/>
              <a:t> </a:t>
            </a:r>
            <a:r>
              <a:rPr lang="cs-CZ" dirty="0" err="1"/>
              <a:t>tibi</a:t>
            </a:r>
            <a:r>
              <a:rPr lang="cs-CZ" dirty="0"/>
              <a:t> </a:t>
            </a:r>
            <a:r>
              <a:rPr lang="cs-CZ" b="1" dirty="0" err="1"/>
              <a:t>dixerit</a:t>
            </a:r>
            <a:r>
              <a:rPr lang="cs-CZ" dirty="0"/>
              <a:t>.</a:t>
            </a:r>
          </a:p>
          <a:p>
            <a:r>
              <a:rPr lang="cs-CZ" sz="2400" dirty="0"/>
              <a:t>Konjunktivy se řídí:</a:t>
            </a:r>
          </a:p>
          <a:p>
            <a:pPr lvl="1"/>
            <a:r>
              <a:rPr lang="cs-CZ" sz="2000" b="1" dirty="0"/>
              <a:t>časem věty hlavní </a:t>
            </a:r>
          </a:p>
          <a:p>
            <a:pPr lvl="1"/>
            <a:r>
              <a:rPr lang="cs-CZ" sz="2000" dirty="0"/>
              <a:t>podle toho, zda </a:t>
            </a:r>
            <a:r>
              <a:rPr lang="cs-CZ" sz="2000" b="1" dirty="0"/>
              <a:t>vedlejší věta vyjadřuje předčasnost, současnost či následnost </a:t>
            </a:r>
            <a:r>
              <a:rPr lang="cs-CZ" sz="2000" dirty="0"/>
              <a:t>vzhledem k ději věty hlavní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9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544BC6-5BED-3F23-EFF7-F6E70F503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Konjunktivy v nepřímých otázkách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5708D90-E54C-F90E-3BA4-1A56A46E28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020554"/>
              </p:ext>
            </p:extLst>
          </p:nvPr>
        </p:nvGraphicFramePr>
        <p:xfrm>
          <a:off x="838200" y="2019763"/>
          <a:ext cx="10515602" cy="3913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9195">
                  <a:extLst>
                    <a:ext uri="{9D8B030D-6E8A-4147-A177-3AD203B41FA5}">
                      <a16:colId xmlns:a16="http://schemas.microsoft.com/office/drawing/2014/main" val="1196688729"/>
                    </a:ext>
                  </a:extLst>
                </a:gridCol>
                <a:gridCol w="4286866">
                  <a:extLst>
                    <a:ext uri="{9D8B030D-6E8A-4147-A177-3AD203B41FA5}">
                      <a16:colId xmlns:a16="http://schemas.microsoft.com/office/drawing/2014/main" val="1852362272"/>
                    </a:ext>
                  </a:extLst>
                </a:gridCol>
                <a:gridCol w="4569541">
                  <a:extLst>
                    <a:ext uri="{9D8B030D-6E8A-4147-A177-3AD203B41FA5}">
                      <a16:colId xmlns:a16="http://schemas.microsoft.com/office/drawing/2014/main" val="780673795"/>
                    </a:ext>
                  </a:extLst>
                </a:gridCol>
              </a:tblGrid>
              <a:tr h="676657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 vedlejším (= minulém) čase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 hlavním čase (prézens, futurum, imperativ)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477681"/>
                  </a:ext>
                </a:extLst>
              </a:tr>
              <a:tr h="402337">
                <a:tc rowSpan="2">
                  <a:txBody>
                    <a:bodyPr/>
                    <a:lstStyle/>
                    <a:p>
                      <a:r>
                        <a:rPr lang="cs-CZ" sz="1800"/>
                        <a:t>Současnost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Konjunktiv imperfekta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Konjunktiv prézenta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616118"/>
                  </a:ext>
                </a:extLst>
              </a:tr>
              <a:tr h="6766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Interrogavit, quid </a:t>
                      </a:r>
                      <a:r>
                        <a:rPr lang="cs-CZ" sz="1800" b="1">
                          <a:solidFill>
                            <a:srgbClr val="FF0000"/>
                          </a:solidFill>
                        </a:rPr>
                        <a:t>faceres</a:t>
                      </a:r>
                      <a:r>
                        <a:rPr lang="cs-CZ" sz="1800"/>
                        <a:t>.</a:t>
                      </a:r>
                    </a:p>
                    <a:p>
                      <a:r>
                        <a:rPr lang="cs-CZ" sz="1800"/>
                        <a:t>Zeptal se, co děláš.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Interrogat, quid </a:t>
                      </a:r>
                      <a:r>
                        <a:rPr lang="cs-CZ" sz="1800" b="1">
                          <a:solidFill>
                            <a:srgbClr val="FF0000"/>
                          </a:solidFill>
                        </a:rPr>
                        <a:t>facias</a:t>
                      </a:r>
                      <a:r>
                        <a:rPr lang="cs-CZ" sz="1800"/>
                        <a:t>.</a:t>
                      </a:r>
                    </a:p>
                    <a:p>
                      <a:r>
                        <a:rPr lang="cs-CZ" sz="1800"/>
                        <a:t>Ptá se, co děláš.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740744"/>
                  </a:ext>
                </a:extLst>
              </a:tr>
              <a:tr h="402337">
                <a:tc rowSpan="2">
                  <a:txBody>
                    <a:bodyPr/>
                    <a:lstStyle/>
                    <a:p>
                      <a:r>
                        <a:rPr lang="cs-CZ" sz="1800"/>
                        <a:t>Předčasnost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Konjunktiv plusquamperfekta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Konjunktiv perfekta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829134"/>
                  </a:ext>
                </a:extLst>
              </a:tr>
              <a:tr h="6766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Interrogavit, quid </a:t>
                      </a:r>
                      <a:r>
                        <a:rPr lang="cs-CZ" sz="1800" b="1">
                          <a:solidFill>
                            <a:srgbClr val="FF0000"/>
                          </a:solidFill>
                        </a:rPr>
                        <a:t>fecisses</a:t>
                      </a:r>
                      <a:r>
                        <a:rPr lang="cs-CZ" sz="1800"/>
                        <a:t>.</a:t>
                      </a:r>
                    </a:p>
                    <a:p>
                      <a:r>
                        <a:rPr lang="cs-CZ" sz="1800"/>
                        <a:t>Zeptal se, cos udělal.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Interrogat, quid </a:t>
                      </a:r>
                      <a:r>
                        <a:rPr lang="cs-CZ" sz="1800" b="1">
                          <a:solidFill>
                            <a:srgbClr val="FF0000"/>
                          </a:solidFill>
                        </a:rPr>
                        <a:t>feceris</a:t>
                      </a:r>
                      <a:r>
                        <a:rPr lang="cs-CZ" sz="1800"/>
                        <a:t>.</a:t>
                      </a:r>
                    </a:p>
                    <a:p>
                      <a:r>
                        <a:rPr lang="cs-CZ" sz="1800"/>
                        <a:t>Ptá se, cos udělal.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194311"/>
                  </a:ext>
                </a:extLst>
              </a:tr>
              <a:tr h="402337">
                <a:tc rowSpan="2">
                  <a:txBody>
                    <a:bodyPr/>
                    <a:lstStyle/>
                    <a:p>
                      <a:r>
                        <a:rPr lang="cs-CZ" sz="1800"/>
                        <a:t>následnost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Tvar na –urus essem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Tvar na –urus 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719892"/>
                  </a:ext>
                </a:extLst>
              </a:tr>
              <a:tr h="6766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Interrogavit, quid </a:t>
                      </a:r>
                      <a:r>
                        <a:rPr lang="cs-CZ" sz="1800" b="1">
                          <a:solidFill>
                            <a:srgbClr val="FF0000"/>
                          </a:solidFill>
                        </a:rPr>
                        <a:t>facturus esses</a:t>
                      </a:r>
                      <a:r>
                        <a:rPr lang="cs-CZ" sz="1800"/>
                        <a:t>.</a:t>
                      </a:r>
                    </a:p>
                    <a:p>
                      <a:r>
                        <a:rPr lang="cs-CZ" sz="1800"/>
                        <a:t>Zeptal se, co budeš dělat.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Interrogat, quid </a:t>
                      </a:r>
                      <a:r>
                        <a:rPr lang="cs-CZ" sz="1800" b="1">
                          <a:solidFill>
                            <a:srgbClr val="FF0000"/>
                          </a:solidFill>
                        </a:rPr>
                        <a:t>facturus sis</a:t>
                      </a:r>
                      <a:r>
                        <a:rPr lang="cs-CZ" sz="1800"/>
                        <a:t>.</a:t>
                      </a:r>
                    </a:p>
                    <a:p>
                      <a:r>
                        <a:rPr lang="cs-CZ" sz="1800"/>
                        <a:t>Ptá se, co budeš dělat.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455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534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459</Words>
  <Application>Microsoft Office PowerPoint</Application>
  <PresentationFormat>Širokoúhlá obrazovka</PresentationFormat>
  <Paragraphs>64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Motiv Office</vt:lpstr>
      <vt:lpstr>Konjunktivy ve větách vedlejších</vt:lpstr>
      <vt:lpstr>Cum historicum</vt:lpstr>
      <vt:lpstr>Podmínkové věty</vt:lpstr>
      <vt:lpstr>Podmínkové věty</vt:lpstr>
      <vt:lpstr>Nepřímé otázky</vt:lpstr>
      <vt:lpstr>Konjunktivy v nepřímých otázkách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Zuzana Lukšová</dc:creator>
  <cp:lastModifiedBy>Zuzana Lukšová</cp:lastModifiedBy>
  <cp:revision>1</cp:revision>
  <dcterms:created xsi:type="dcterms:W3CDTF">2025-03-05T18:46:01Z</dcterms:created>
  <dcterms:modified xsi:type="dcterms:W3CDTF">2025-03-05T19:41:17Z</dcterms:modified>
</cp:coreProperties>
</file>