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57" r:id="rId9"/>
    <p:sldId id="258" r:id="rId10"/>
    <p:sldId id="259" r:id="rId11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29BE78-D7F5-1C80-1E20-6AAB27330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93320-5D69-46A4-B17F-939869A6920C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6E0BB7-7D43-516C-79C1-8B10958AD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8A8FF8-4F77-07FB-F089-38D29BEE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B8B9E-1E6E-4F72-9E69-EFCEDF8B88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69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BB75EA-7368-0211-1171-DE8E8D3C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EE23C-8BED-469A-8705-CFBE38500183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52087C-7A66-AFB7-FEEF-DCEB84CFD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B52DF3-142C-3C14-FCF4-7199960E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6DC78-75E7-4193-BFE3-23FEA32537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31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138F64-E42A-B55F-4FA0-F206B9671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81430-956E-44AC-8BAE-39FDA52CCB43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8848E8-32C0-313D-9103-17D404675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3F8D9F-2476-1347-9718-C00F341A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E91F-F418-4DAA-9D6D-B260DC9BDC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16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03D3EA-091D-8A6C-BA46-E30D9733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CD6E-0B69-4D1F-BB03-CB0CEDA25A29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9B4A16-5E1C-1C1E-1ECA-E47A7299C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2ECA78-9811-B36B-0DA4-25B0139C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64FBB-4007-4BB9-BC73-15BF5981A1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19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50CFC1-439C-564E-AE52-FD742BF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E962C-5EE0-49D1-86CA-49CBFE57F840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E3F70E-EB1A-DE9F-578A-5AFE2C4C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AC2E84-D554-9B8B-B38F-DD1BA05E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A6E73-383B-4EB5-930B-C2E9F6BCEE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2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BE26B43-4B11-33B0-A182-817F5F5CD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CA488-64DC-4A0C-8D24-7ECC169404E4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FA8E21D-30A2-2D58-1789-CFCE634A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449F9BF-B068-BBDB-48A8-4E55FF067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BF622-375E-4C17-8DBF-BC40F70CAB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99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18C8209D-C355-6986-181B-86688773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4494F-6473-44F2-B5D8-1312C5C182DD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EFE5404C-5134-3582-F3DE-58D66EEB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C009EF33-2447-804D-48BF-7E1C736B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BCDBE-800A-404E-A770-34C16E637C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44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D7BAE55F-5714-33AF-4620-CB3D43EF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E3979-AA34-4572-BB40-C6A76D8D7DBB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7562FFBC-1ABD-0815-6350-BD49C09B5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F74EB992-8D17-0EA0-7F25-55B112B5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A0841-CC22-47B0-B86D-4567C42F22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00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AB66E5A4-A6D0-49FC-933C-2A562BE22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F278-53CD-4918-A48A-D65DB3677FF3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BD822D62-2C4E-4CA5-9BCD-6C560FAB0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5185F03C-F842-A979-F522-E277B893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CCE00-A0C4-4F24-B132-33A590D5AD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231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A954B7D-85D7-A777-99C3-D9A75835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1DDE5-C669-4E34-816B-AE43EE80A8F2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57652E1-4FFC-C815-4E22-207E0CD81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7ABDD41-4162-E44E-EC0F-7808BB00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86655-FA76-49E3-9F46-F0F20AFC05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59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5AC6244-69E4-C9D3-E700-14ED1C29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696F8-8A6D-41F8-BA12-CC17614E4975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5EDC7DD-898B-E19A-E36C-A5EB3B15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9B374B2-BAB6-1D0C-C91E-15FBE4CF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09A3F-A860-4CCE-A5F5-1081360D96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58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nadpis 1">
            <a:extLst>
              <a:ext uri="{FF2B5EF4-FFF2-40B4-BE49-F238E27FC236}">
                <a16:creationId xmlns:a16="http://schemas.microsoft.com/office/drawing/2014/main" id="{CDBB68AC-8521-94CD-B3BF-BAA02C7DD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text 2">
            <a:extLst>
              <a:ext uri="{FF2B5EF4-FFF2-40B4-BE49-F238E27FC236}">
                <a16:creationId xmlns:a16="http://schemas.microsoft.com/office/drawing/2014/main" id="{6EF471CE-C114-FBBF-E6F4-0108C9100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17AA25-55A0-3A73-111E-AC86E360A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F216C9-0B6B-4B08-B8E5-DC65C5C0E723}" type="datetimeFigureOut">
              <a:rPr lang="cs-CZ"/>
              <a:pPr>
                <a:defRPr/>
              </a:pPr>
              <a:t>12.02.2023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C963A2-B14F-887A-C5D6-F8DC7B0CE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E33AD3-D458-1C29-10FF-B2E8055B7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28E6D8-3746-4DDD-B58C-92F4830F19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lovniky.lingea.cz/portugalsko-cesky/de" TargetMode="External"/><Relationship Id="rId2" Type="http://schemas.openxmlformats.org/officeDocument/2006/relationships/hyperlink" Target="https://slovniky.lingea.cz/portugalsko-cesky/e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lovniky.lingea.cz/portugalsko-cesky/por" TargetMode="External"/><Relationship Id="rId4" Type="http://schemas.openxmlformats.org/officeDocument/2006/relationships/hyperlink" Target="https://slovniky.lingea.cz/portugalsko-cesky/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04BDEB-407C-2C79-C5E8-22DFA4C83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0" name="Nadpis 1">
            <a:extLst>
              <a:ext uri="{FF2B5EF4-FFF2-40B4-BE49-F238E27FC236}">
                <a16:creationId xmlns:a16="http://schemas.microsoft.com/office/drawing/2014/main" id="{32BA513A-5903-7429-3FE2-D7619D36BC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cs-CZ" altLang="cs-CZ" b="1" dirty="0">
                <a:solidFill>
                  <a:schemeClr val="bg1"/>
                </a:solidFill>
              </a:rPr>
              <a:t>Portugalština II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0667497-C537-BCBC-59A6-EC316480497D}"/>
              </a:ext>
            </a:extLst>
          </p:cNvPr>
          <p:cNvSpPr txBox="1"/>
          <p:nvPr/>
        </p:nvSpPr>
        <p:spPr>
          <a:xfrm>
            <a:off x="10306976" y="6330181"/>
            <a:ext cx="150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Sintra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78F6349-7C8F-3901-18F0-A8661B03D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r="12796"/>
          <a:stretch/>
        </p:blipFill>
        <p:spPr>
          <a:xfrm>
            <a:off x="0" y="954799"/>
            <a:ext cx="4856316" cy="4948400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E141174-EAD7-7A3F-0724-3D5BB5E97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39" y="147500"/>
            <a:ext cx="7922063" cy="6563000"/>
          </a:xfrm>
        </p:spPr>
      </p:pic>
      <p:pic>
        <p:nvPicPr>
          <p:cNvPr id="8" name="25_Stopa_25 - str 85">
            <a:hlinkClick r:id="" action="ppaction://media"/>
            <a:extLst>
              <a:ext uri="{FF2B5EF4-FFF2-40B4-BE49-F238E27FC236}">
                <a16:creationId xmlns:a16="http://schemas.microsoft.com/office/drawing/2014/main" id="{EE68B513-C512-46C5-8597-07FF35959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6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1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552437-844E-9EC8-53CD-C49F53EE0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88" y="0"/>
            <a:ext cx="10283219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50B52AD-4959-2B18-69B7-48CD38EFD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695" y="350537"/>
            <a:ext cx="10515600" cy="1325563"/>
          </a:xfrm>
        </p:spPr>
        <p:txBody>
          <a:bodyPr/>
          <a:lstStyle/>
          <a:p>
            <a:r>
              <a:rPr lang="pt-PT" b="1" dirty="0">
                <a:solidFill>
                  <a:schemeClr val="bg1"/>
                </a:solidFill>
              </a:rPr>
              <a:t>Informações necessárias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9D6BD3-6C7C-118B-033A-523E6A9F9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885" y="2157648"/>
            <a:ext cx="10283219" cy="179646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Docházka – 3 povolené absence</a:t>
            </a:r>
          </a:p>
          <a:p>
            <a:r>
              <a:rPr lang="cs-CZ" dirty="0">
                <a:solidFill>
                  <a:schemeClr val="bg1"/>
                </a:solidFill>
              </a:rPr>
              <a:t>Zápočet – test a ústní zkouška/prezentace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1CC8C99-3ACF-CE80-30DC-B550C5F6A4FE}"/>
              </a:ext>
            </a:extLst>
          </p:cNvPr>
          <p:cNvSpPr txBox="1"/>
          <p:nvPr/>
        </p:nvSpPr>
        <p:spPr>
          <a:xfrm>
            <a:off x="7995819" y="6232124"/>
            <a:ext cx="304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Cas</a:t>
            </a:r>
            <a:r>
              <a:rPr lang="cs-CZ" dirty="0">
                <a:solidFill>
                  <a:schemeClr val="bg1"/>
                </a:solidFill>
              </a:rPr>
              <a:t>t</a:t>
            </a:r>
            <a:r>
              <a:rPr lang="pt-PT" dirty="0">
                <a:solidFill>
                  <a:schemeClr val="bg1"/>
                </a:solidFill>
              </a:rPr>
              <a:t>elo dos mouros, Sintra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28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36398-ECCB-77B6-3622-80B599A9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Repasse</a:t>
            </a: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CADEEDBD-F7AF-4814-69CA-BFBBB40048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894242"/>
              </p:ext>
            </p:extLst>
          </p:nvPr>
        </p:nvGraphicFramePr>
        <p:xfrm>
          <a:off x="1761662" y="1825623"/>
          <a:ext cx="8668676" cy="3367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169">
                  <a:extLst>
                    <a:ext uri="{9D8B030D-6E8A-4147-A177-3AD203B41FA5}">
                      <a16:colId xmlns:a16="http://schemas.microsoft.com/office/drawing/2014/main" val="834129717"/>
                    </a:ext>
                  </a:extLst>
                </a:gridCol>
                <a:gridCol w="2167169">
                  <a:extLst>
                    <a:ext uri="{9D8B030D-6E8A-4147-A177-3AD203B41FA5}">
                      <a16:colId xmlns:a16="http://schemas.microsoft.com/office/drawing/2014/main" val="2328933072"/>
                    </a:ext>
                  </a:extLst>
                </a:gridCol>
                <a:gridCol w="2167169">
                  <a:extLst>
                    <a:ext uri="{9D8B030D-6E8A-4147-A177-3AD203B41FA5}">
                      <a16:colId xmlns:a16="http://schemas.microsoft.com/office/drawing/2014/main" val="4183398164"/>
                    </a:ext>
                  </a:extLst>
                </a:gridCol>
                <a:gridCol w="2167169">
                  <a:extLst>
                    <a:ext uri="{9D8B030D-6E8A-4147-A177-3AD203B41FA5}">
                      <a16:colId xmlns:a16="http://schemas.microsoft.com/office/drawing/2014/main" val="486196556"/>
                    </a:ext>
                  </a:extLst>
                </a:gridCol>
              </a:tblGrid>
              <a:tr h="561302">
                <a:tc>
                  <a:txBody>
                    <a:bodyPr/>
                    <a:lstStyle/>
                    <a:p>
                      <a:pPr algn="ctr"/>
                      <a:endParaRPr lang="cs-CZ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FALAR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COMER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PARTIR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112216"/>
                  </a:ext>
                </a:extLst>
              </a:tr>
              <a:tr h="561302"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EU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chemeClr val="tx1"/>
                          </a:solidFill>
                        </a:rPr>
                        <a:t>fal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chemeClr val="tx1"/>
                          </a:solidFill>
                        </a:rPr>
                        <a:t>com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456136"/>
                  </a:ext>
                </a:extLst>
              </a:tr>
              <a:tr h="561302"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chemeClr val="tx1"/>
                          </a:solidFill>
                        </a:rPr>
                        <a:t>fal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chemeClr val="tx1"/>
                          </a:solidFill>
                        </a:rPr>
                        <a:t>com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494671"/>
                  </a:ext>
                </a:extLst>
              </a:tr>
              <a:tr h="561302"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ELE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chemeClr val="tx1"/>
                          </a:solidFill>
                        </a:rPr>
                        <a:t>fal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chemeClr val="tx1"/>
                          </a:solidFill>
                        </a:rPr>
                        <a:t>com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846920"/>
                  </a:ext>
                </a:extLst>
              </a:tr>
              <a:tr h="561302"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NÓS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chemeClr val="tx1"/>
                          </a:solidFill>
                        </a:rPr>
                        <a:t>fal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amos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chemeClr val="tx1"/>
                          </a:solidFill>
                        </a:rPr>
                        <a:t>com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emos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imos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650602"/>
                  </a:ext>
                </a:extLst>
              </a:tr>
              <a:tr h="561302"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VOC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ÊS</a:t>
                      </a:r>
                      <a:endParaRPr lang="cs-CZ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chemeClr val="tx1"/>
                          </a:solidFill>
                        </a:rPr>
                        <a:t>fal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am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chemeClr val="tx1"/>
                          </a:solidFill>
                        </a:rPr>
                        <a:t>com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em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pt-PT" b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em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7790228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3CCC455E-D0F4-94B0-9E9A-21B82F0259B2}"/>
              </a:ext>
            </a:extLst>
          </p:cNvPr>
          <p:cNvSpPr txBox="1"/>
          <p:nvPr/>
        </p:nvSpPr>
        <p:spPr>
          <a:xfrm>
            <a:off x="838200" y="5779363"/>
            <a:ext cx="902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Verbos irregulares: ser, estar, ter, querer, ir, dizer, trazer, fazer, poder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38748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E2DE2A8-3B99-4885-3057-371576ECE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/>
        </p:blipFill>
        <p:spPr>
          <a:xfrm>
            <a:off x="641438" y="0"/>
            <a:ext cx="10909123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D39993D-CF7C-DE4E-76D8-17ED6442E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184" y="365125"/>
            <a:ext cx="10515600" cy="1325563"/>
          </a:xfrm>
        </p:spPr>
        <p:txBody>
          <a:bodyPr/>
          <a:lstStyle/>
          <a:p>
            <a:r>
              <a:rPr lang="pt-PT" b="1" dirty="0">
                <a:solidFill>
                  <a:schemeClr val="bg1"/>
                </a:solidFill>
              </a:rPr>
              <a:t>Singular –&gt; plural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23055F-029F-906C-7D42-7404CC89F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81600" cy="4351338"/>
          </a:xfrm>
        </p:spPr>
        <p:txBody>
          <a:bodyPr/>
          <a:lstStyle/>
          <a:p>
            <a:r>
              <a:rPr lang="pt-PT" sz="2400" dirty="0">
                <a:solidFill>
                  <a:schemeClr val="bg1"/>
                </a:solidFill>
              </a:rPr>
              <a:t>gato -&gt; gato</a:t>
            </a:r>
            <a:r>
              <a:rPr lang="pt-PT" sz="2400" b="1" dirty="0">
                <a:solidFill>
                  <a:schemeClr val="bg1"/>
                </a:solidFill>
              </a:rPr>
              <a:t>s</a:t>
            </a:r>
            <a:r>
              <a:rPr lang="pt-PT" sz="2400" dirty="0">
                <a:solidFill>
                  <a:schemeClr val="bg1"/>
                </a:solidFill>
              </a:rPr>
              <a:t>, peru -&gt; peru</a:t>
            </a:r>
            <a:r>
              <a:rPr lang="pt-PT" sz="2400" b="1" dirty="0">
                <a:solidFill>
                  <a:schemeClr val="bg1"/>
                </a:solidFill>
              </a:rPr>
              <a:t>s</a:t>
            </a:r>
            <a:r>
              <a:rPr lang="pt-PT" sz="2400" dirty="0">
                <a:solidFill>
                  <a:schemeClr val="bg1"/>
                </a:solidFill>
              </a:rPr>
              <a:t>, </a:t>
            </a:r>
            <a:br>
              <a:rPr lang="pt-PT" sz="2400" dirty="0">
                <a:solidFill>
                  <a:schemeClr val="bg1"/>
                </a:solidFill>
              </a:rPr>
            </a:br>
            <a:r>
              <a:rPr lang="pt-PT" sz="2400" dirty="0">
                <a:solidFill>
                  <a:schemeClr val="bg1"/>
                </a:solidFill>
              </a:rPr>
              <a:t>mãe -&gt; mãe</a:t>
            </a:r>
            <a:r>
              <a:rPr lang="pt-PT" sz="2400" b="1" dirty="0">
                <a:solidFill>
                  <a:schemeClr val="bg1"/>
                </a:solidFill>
              </a:rPr>
              <a:t>s</a:t>
            </a:r>
          </a:p>
          <a:p>
            <a:pPr lvl="1"/>
            <a:endParaRPr lang="pt-PT" sz="18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jardim -&gt; jardi</a:t>
            </a:r>
            <a:r>
              <a:rPr lang="pt-PT" sz="2400" b="1" dirty="0">
                <a:solidFill>
                  <a:schemeClr val="bg1"/>
                </a:solidFill>
              </a:rPr>
              <a:t>ns</a:t>
            </a:r>
            <a:r>
              <a:rPr lang="pt-PT" sz="2400" dirty="0">
                <a:solidFill>
                  <a:schemeClr val="bg1"/>
                </a:solidFill>
              </a:rPr>
              <a:t>, homem -&gt; home</a:t>
            </a:r>
            <a:r>
              <a:rPr lang="pt-PT" sz="2400" b="1" dirty="0">
                <a:solidFill>
                  <a:schemeClr val="bg1"/>
                </a:solidFill>
              </a:rPr>
              <a:t>ns</a:t>
            </a:r>
            <a:r>
              <a:rPr lang="pt-PT" sz="2400" dirty="0">
                <a:solidFill>
                  <a:schemeClr val="bg1"/>
                </a:solidFill>
              </a:rPr>
              <a:t>, som -&gt; so</a:t>
            </a:r>
            <a:r>
              <a:rPr lang="pt-PT" sz="2400" b="1" dirty="0">
                <a:solidFill>
                  <a:schemeClr val="bg1"/>
                </a:solidFill>
              </a:rPr>
              <a:t>ns</a:t>
            </a:r>
          </a:p>
          <a:p>
            <a:pPr lvl="1"/>
            <a:endParaRPr lang="pt-PT" sz="18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dólar -&gt; dólar</a:t>
            </a:r>
            <a:r>
              <a:rPr lang="pt-PT" sz="2400" b="1" dirty="0">
                <a:solidFill>
                  <a:schemeClr val="bg1"/>
                </a:solidFill>
              </a:rPr>
              <a:t>es</a:t>
            </a:r>
            <a:r>
              <a:rPr lang="pt-PT" sz="2400" dirty="0">
                <a:solidFill>
                  <a:schemeClr val="bg1"/>
                </a:solidFill>
              </a:rPr>
              <a:t>, país -&gt; país</a:t>
            </a:r>
            <a:r>
              <a:rPr lang="pt-PT" sz="2400" b="1" dirty="0">
                <a:solidFill>
                  <a:schemeClr val="bg1"/>
                </a:solidFill>
              </a:rPr>
              <a:t>es</a:t>
            </a:r>
          </a:p>
          <a:p>
            <a:pPr lvl="1"/>
            <a:endParaRPr lang="pt-PT" sz="18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mão -&gt; m</a:t>
            </a:r>
            <a:r>
              <a:rPr lang="pt-PT" sz="2400" b="1" dirty="0">
                <a:solidFill>
                  <a:schemeClr val="bg1"/>
                </a:solidFill>
              </a:rPr>
              <a:t>ãos</a:t>
            </a:r>
            <a:r>
              <a:rPr lang="pt-PT" sz="2400" dirty="0">
                <a:solidFill>
                  <a:schemeClr val="bg1"/>
                </a:solidFill>
              </a:rPr>
              <a:t>, irmão -&gt; irm</a:t>
            </a:r>
            <a:r>
              <a:rPr lang="pt-PT" sz="2400" b="1" dirty="0">
                <a:solidFill>
                  <a:schemeClr val="bg1"/>
                </a:solidFill>
              </a:rPr>
              <a:t>ãos</a:t>
            </a:r>
          </a:p>
          <a:p>
            <a:pPr lvl="1"/>
            <a:endParaRPr lang="pt-PT" sz="18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pão -&gt; p</a:t>
            </a:r>
            <a:r>
              <a:rPr lang="pt-PT" sz="2400" b="1" dirty="0">
                <a:solidFill>
                  <a:schemeClr val="bg1"/>
                </a:solidFill>
              </a:rPr>
              <a:t>ães</a:t>
            </a:r>
            <a:r>
              <a:rPr lang="pt-PT" sz="2400" dirty="0">
                <a:solidFill>
                  <a:schemeClr val="bg1"/>
                </a:solidFill>
              </a:rPr>
              <a:t>, alemão -&gt; alem</a:t>
            </a:r>
            <a:r>
              <a:rPr lang="pt-PT" sz="2400" b="1" dirty="0">
                <a:solidFill>
                  <a:schemeClr val="bg1"/>
                </a:solidFill>
              </a:rPr>
              <a:t>ães</a:t>
            </a:r>
          </a:p>
          <a:p>
            <a:pPr lvl="1"/>
            <a:endParaRPr lang="pt-PT" sz="1800" dirty="0">
              <a:solidFill>
                <a:schemeClr val="bg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DE0E4AA-82F0-92F4-DDD8-195DA0C84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0372" y="1825625"/>
            <a:ext cx="5181600" cy="4351338"/>
          </a:xfrm>
        </p:spPr>
        <p:txBody>
          <a:bodyPr/>
          <a:lstStyle/>
          <a:p>
            <a:r>
              <a:rPr lang="pt-PT" sz="2400" dirty="0">
                <a:solidFill>
                  <a:schemeClr val="bg1"/>
                </a:solidFill>
              </a:rPr>
              <a:t>coração -&gt; coraç</a:t>
            </a:r>
            <a:r>
              <a:rPr lang="pt-PT" sz="2400" b="1" dirty="0">
                <a:solidFill>
                  <a:schemeClr val="bg1"/>
                </a:solidFill>
              </a:rPr>
              <a:t>ões</a:t>
            </a:r>
            <a:r>
              <a:rPr lang="pt-PT" sz="2400" dirty="0">
                <a:solidFill>
                  <a:schemeClr val="bg1"/>
                </a:solidFill>
              </a:rPr>
              <a:t>, </a:t>
            </a:r>
            <a:br>
              <a:rPr lang="pt-PT" sz="2400" dirty="0">
                <a:solidFill>
                  <a:schemeClr val="bg1"/>
                </a:solidFill>
              </a:rPr>
            </a:br>
            <a:r>
              <a:rPr lang="pt-PT" sz="2400" dirty="0">
                <a:solidFill>
                  <a:schemeClr val="bg1"/>
                </a:solidFill>
              </a:rPr>
              <a:t>situação -&gt; situaç</a:t>
            </a:r>
            <a:r>
              <a:rPr lang="pt-PT" sz="2400" b="1" dirty="0">
                <a:solidFill>
                  <a:schemeClr val="bg1"/>
                </a:solidFill>
              </a:rPr>
              <a:t>ões</a:t>
            </a:r>
          </a:p>
          <a:p>
            <a:pPr lvl="1"/>
            <a:endParaRPr lang="pt-PT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capital -&gt; capit</a:t>
            </a:r>
            <a:r>
              <a:rPr lang="pt-PT" sz="2400" b="1" dirty="0">
                <a:solidFill>
                  <a:schemeClr val="bg1"/>
                </a:solidFill>
              </a:rPr>
              <a:t>ais</a:t>
            </a:r>
            <a:r>
              <a:rPr lang="pt-PT" sz="2400" dirty="0">
                <a:solidFill>
                  <a:schemeClr val="bg1"/>
                </a:solidFill>
              </a:rPr>
              <a:t>, animal -&gt; anim</a:t>
            </a:r>
            <a:r>
              <a:rPr lang="pt-PT" sz="2400" b="1" dirty="0">
                <a:solidFill>
                  <a:schemeClr val="bg1"/>
                </a:solidFill>
              </a:rPr>
              <a:t>ais</a:t>
            </a:r>
          </a:p>
          <a:p>
            <a:pPr lvl="1"/>
            <a:endParaRPr lang="pt-PT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anel -&gt; an</a:t>
            </a:r>
            <a:r>
              <a:rPr lang="pt-PT" sz="2400" b="1" dirty="0">
                <a:solidFill>
                  <a:schemeClr val="bg1"/>
                </a:solidFill>
              </a:rPr>
              <a:t>éis</a:t>
            </a:r>
            <a:r>
              <a:rPr lang="pt-PT" sz="2400" dirty="0">
                <a:solidFill>
                  <a:schemeClr val="bg1"/>
                </a:solidFill>
              </a:rPr>
              <a:t>, papel -&gt; pap</a:t>
            </a:r>
            <a:r>
              <a:rPr lang="pt-PT" sz="2400" b="1" dirty="0">
                <a:solidFill>
                  <a:schemeClr val="bg1"/>
                </a:solidFill>
              </a:rPr>
              <a:t>éis</a:t>
            </a:r>
          </a:p>
          <a:p>
            <a:pPr lvl="1"/>
            <a:endParaRPr lang="pt-PT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projétil -&gt; projét</a:t>
            </a:r>
            <a:r>
              <a:rPr lang="pt-PT" sz="2400" b="1" dirty="0">
                <a:solidFill>
                  <a:schemeClr val="bg1"/>
                </a:solidFill>
              </a:rPr>
              <a:t>eis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63FFF86-21B4-6A8A-908B-B23A52688EB7}"/>
              </a:ext>
            </a:extLst>
          </p:cNvPr>
          <p:cNvSpPr txBox="1"/>
          <p:nvPr/>
        </p:nvSpPr>
        <p:spPr>
          <a:xfrm>
            <a:off x="9924494" y="6189139"/>
            <a:ext cx="1421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Coxinha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7040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F0A9F-54C8-1674-9A49-51874D0A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Pronomes e advérbios interrogativos com preposições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B82B6BA-1DF8-8F38-8D0E-CB37ED529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33" y="1853529"/>
            <a:ext cx="8212190" cy="47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44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37F2838-701D-2655-3022-18568152F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13" y="1242152"/>
            <a:ext cx="9815774" cy="43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8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A019D-B5F4-FC13-E943-B664A6A84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Preposições + artigo</a:t>
            </a:r>
            <a:endParaRPr lang="cs-CZ" dirty="0"/>
          </a:p>
        </p:txBody>
      </p:sp>
      <p:graphicFrame>
        <p:nvGraphicFramePr>
          <p:cNvPr id="4" name="Tabulka 5">
            <a:extLst>
              <a:ext uri="{FF2B5EF4-FFF2-40B4-BE49-F238E27FC236}">
                <a16:creationId xmlns:a16="http://schemas.microsoft.com/office/drawing/2014/main" id="{13EB3901-0BC9-2418-D1EA-36114A5F57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5609808"/>
              </p:ext>
            </p:extLst>
          </p:nvPr>
        </p:nvGraphicFramePr>
        <p:xfrm>
          <a:off x="993775" y="1933359"/>
          <a:ext cx="10360025" cy="2352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2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2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 algn="ctr"/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o/um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a/uma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os/uns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as/umas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  <a:hlinkClick r:id="rId2"/>
                        </a:rPr>
                        <a:t>em</a:t>
                      </a:r>
                      <a:endParaRPr lang="pt-PT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no/num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na/numa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nos/(nuns)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nas/(numas)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  <a:hlinkClick r:id="rId3"/>
                        </a:rPr>
                        <a:t>de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do/dum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da/duma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dos/(duns)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das/(dumas)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  <a:hlinkClick r:id="rId4"/>
                        </a:rPr>
                        <a:t>a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ao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à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aos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às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  <a:hlinkClick r:id="rId5"/>
                        </a:rPr>
                        <a:t>por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pelo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pela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pelos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pelas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ovéPole 5">
            <a:extLst>
              <a:ext uri="{FF2B5EF4-FFF2-40B4-BE49-F238E27FC236}">
                <a16:creationId xmlns:a16="http://schemas.microsoft.com/office/drawing/2014/main" id="{58696DB8-DF34-DB2E-6267-641B5988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4681537"/>
            <a:ext cx="9729788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PT" altLang="cs-CZ" sz="1800" b="1" dirty="0"/>
              <a:t>Na</a:t>
            </a:r>
            <a:r>
              <a:rPr lang="pt-PT" altLang="cs-CZ" sz="1800" dirty="0"/>
              <a:t> República Checa falamos checo. O </a:t>
            </a:r>
            <a:r>
              <a:rPr lang="cs-CZ" altLang="cs-CZ" sz="1800" dirty="0"/>
              <a:t>Miguel</a:t>
            </a:r>
            <a:r>
              <a:rPr lang="pt-PT" altLang="cs-CZ" sz="1800" dirty="0"/>
              <a:t> está </a:t>
            </a:r>
            <a:r>
              <a:rPr lang="pt-PT" altLang="cs-CZ" sz="1800" b="1" dirty="0"/>
              <a:t>nas</a:t>
            </a:r>
            <a:r>
              <a:rPr lang="pt-PT" altLang="cs-CZ" sz="1800" dirty="0"/>
              <a:t> aulas. Estou </a:t>
            </a:r>
            <a:r>
              <a:rPr lang="pt-PT" altLang="cs-CZ" sz="1800" b="1" dirty="0"/>
              <a:t>numa</a:t>
            </a:r>
            <a:r>
              <a:rPr lang="pt-PT" altLang="cs-CZ" sz="1800" dirty="0"/>
              <a:t> casa portuguesa.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PT" altLang="cs-CZ" sz="1800" dirty="0"/>
              <a:t>Sou </a:t>
            </a:r>
            <a:r>
              <a:rPr lang="pt-PT" altLang="cs-CZ" sz="1800" b="1" dirty="0"/>
              <a:t>do</a:t>
            </a:r>
            <a:r>
              <a:rPr lang="pt-PT" altLang="cs-CZ" sz="1800" dirty="0"/>
              <a:t> Brasil. Ele é </a:t>
            </a:r>
            <a:r>
              <a:rPr lang="pt-PT" altLang="cs-CZ" sz="1800" b="1" dirty="0"/>
              <a:t>da</a:t>
            </a:r>
            <a:r>
              <a:rPr lang="pt-PT" altLang="cs-CZ" sz="1800" dirty="0"/>
              <a:t> Alemanha. O gato é </a:t>
            </a:r>
            <a:r>
              <a:rPr lang="pt-PT" altLang="cs-CZ" sz="1800" b="1" dirty="0"/>
              <a:t>das</a:t>
            </a:r>
            <a:r>
              <a:rPr lang="pt-PT" altLang="cs-CZ" sz="1800" dirty="0"/>
              <a:t> vizinhas.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PT" altLang="cs-CZ" sz="1800" dirty="0"/>
              <a:t>Estudo português </a:t>
            </a:r>
            <a:r>
              <a:rPr lang="pt-PT" altLang="cs-CZ" sz="1800" b="1" dirty="0"/>
              <a:t>às</a:t>
            </a:r>
            <a:r>
              <a:rPr lang="pt-PT" altLang="cs-CZ" sz="1800" dirty="0"/>
              <a:t> terças e quartas. Vou </a:t>
            </a:r>
            <a:r>
              <a:rPr lang="pt-PT" altLang="cs-CZ" sz="1800" b="1" dirty="0"/>
              <a:t>à</a:t>
            </a:r>
            <a:r>
              <a:rPr lang="pt-PT" altLang="cs-CZ" sz="1800" dirty="0"/>
              <a:t> faculdade. Um brinde </a:t>
            </a:r>
            <a:r>
              <a:rPr lang="pt-PT" altLang="cs-CZ" sz="1800" b="1" dirty="0"/>
              <a:t>ao</a:t>
            </a:r>
            <a:r>
              <a:rPr lang="pt-PT" altLang="cs-CZ" sz="1800" dirty="0"/>
              <a:t> teu livro.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PT" altLang="cs-CZ" sz="1800" dirty="0"/>
              <a:t>Obrigada </a:t>
            </a:r>
            <a:r>
              <a:rPr lang="pt-PT" altLang="cs-CZ" sz="1800" b="1" dirty="0"/>
              <a:t>pela</a:t>
            </a:r>
            <a:r>
              <a:rPr lang="pt-PT" altLang="cs-CZ" sz="1800" dirty="0"/>
              <a:t> sua atenção. 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94871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1667FCF-59E6-835C-A2AC-0C5FF227A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280986"/>
            <a:ext cx="5229225" cy="6353175"/>
          </a:xfrm>
          <a:prstGeom prst="rect">
            <a:avLst/>
          </a:prstGeom>
        </p:spPr>
      </p:pic>
      <p:pic>
        <p:nvPicPr>
          <p:cNvPr id="3074" name="Zástupný obsah 4">
            <a:extLst>
              <a:ext uri="{FF2B5EF4-FFF2-40B4-BE49-F238E27FC236}">
                <a16:creationId xmlns:a16="http://schemas.microsoft.com/office/drawing/2014/main" id="{373926D0-D206-DEAE-DC40-11358508AC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/>
          <a:stretch/>
        </p:blipFill>
        <p:spPr>
          <a:xfrm>
            <a:off x="88777" y="65087"/>
            <a:ext cx="7022462" cy="6727825"/>
          </a:xfrm>
        </p:spPr>
      </p:pic>
      <p:pic>
        <p:nvPicPr>
          <p:cNvPr id="2" name="23_Stopa_23 - str 76">
            <a:hlinkClick r:id="" action="ppaction://media"/>
            <a:extLst>
              <a:ext uri="{FF2B5EF4-FFF2-40B4-BE49-F238E27FC236}">
                <a16:creationId xmlns:a16="http://schemas.microsoft.com/office/drawing/2014/main" id="{1D8FFA90-89F8-3586-0173-3E8BE6443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9652" y="461815"/>
            <a:ext cx="487363" cy="48736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51B7186-6A7B-DEFE-B93B-5CDBBB791A63}"/>
              </a:ext>
            </a:extLst>
          </p:cNvPr>
          <p:cNvSpPr txBox="1"/>
          <p:nvPr/>
        </p:nvSpPr>
        <p:spPr>
          <a:xfrm>
            <a:off x="9507984" y="6159539"/>
            <a:ext cx="249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Casa típica da Madeira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4">
            <a:extLst>
              <a:ext uri="{FF2B5EF4-FFF2-40B4-BE49-F238E27FC236}">
                <a16:creationId xmlns:a16="http://schemas.microsoft.com/office/drawing/2014/main" id="{75F171FB-A2F4-7625-3F85-BF89D5A68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33560" r="18242" b="32439"/>
          <a:stretch>
            <a:fillRect/>
          </a:stretch>
        </p:blipFill>
        <p:spPr bwMode="auto">
          <a:xfrm>
            <a:off x="601663" y="1382713"/>
            <a:ext cx="1098867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292</Words>
  <Application>Microsoft Office PowerPoint</Application>
  <PresentationFormat>Širokoúhlá obrazovka</PresentationFormat>
  <Paragraphs>80</Paragraphs>
  <Slides>10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Portugalština II</vt:lpstr>
      <vt:lpstr>Informações necessárias </vt:lpstr>
      <vt:lpstr>Repasse</vt:lpstr>
      <vt:lpstr>Singular –&gt; plural </vt:lpstr>
      <vt:lpstr>Pronomes e advérbios interrogativos com preposições</vt:lpstr>
      <vt:lpstr>Prezentace aplikace PowerPoint</vt:lpstr>
      <vt:lpstr>Preposições + artigo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Portugalština II</dc:title>
  <dc:creator>Barbora Střechovská</dc:creator>
  <cp:lastModifiedBy>Barbora Střechovská</cp:lastModifiedBy>
  <cp:revision>6</cp:revision>
  <dcterms:created xsi:type="dcterms:W3CDTF">2023-02-09T10:49:46Z</dcterms:created>
  <dcterms:modified xsi:type="dcterms:W3CDTF">2023-02-12T17:35:16Z</dcterms:modified>
</cp:coreProperties>
</file>