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9" r:id="rId1"/>
  </p:sldMasterIdLst>
  <p:notesMasterIdLst>
    <p:notesMasterId r:id="rId20"/>
  </p:notesMasterIdLst>
  <p:handoutMasterIdLst>
    <p:handoutMasterId r:id="rId21"/>
  </p:handoutMasterIdLst>
  <p:sldIdLst>
    <p:sldId id="256" r:id="rId2"/>
    <p:sldId id="257" r:id="rId3"/>
    <p:sldId id="258" r:id="rId4"/>
    <p:sldId id="259" r:id="rId5"/>
    <p:sldId id="267" r:id="rId6"/>
    <p:sldId id="260" r:id="rId7"/>
    <p:sldId id="261" r:id="rId8"/>
    <p:sldId id="262" r:id="rId9"/>
    <p:sldId id="263" r:id="rId10"/>
    <p:sldId id="264" r:id="rId11"/>
    <p:sldId id="268" r:id="rId12"/>
    <p:sldId id="265" r:id="rId13"/>
    <p:sldId id="266"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F6EF"/>
          </a:solidFill>
        </a:fill>
      </a:tcStyle>
    </a:wholeTbl>
    <a:band1H>
      <a:tcStyle>
        <a:tcBdr/>
        <a:fill>
          <a:solidFill>
            <a:srgbClr val="CBECDE"/>
          </a:solidFill>
        </a:fill>
      </a:tcStyle>
    </a:band1H>
    <a:band2H>
      <a:tcStyle>
        <a:tcBdr/>
      </a:tcStyle>
    </a:band2H>
    <a:band1V>
      <a:tcStyle>
        <a:tcBdr/>
        <a:fill>
          <a:solidFill>
            <a:srgbClr val="CBECDE"/>
          </a:solidFill>
        </a:fill>
      </a:tcStyle>
    </a:band1V>
    <a:band2V>
      <a:tcStyle>
        <a:tcBdr/>
      </a:tcStyle>
    </a:band2V>
    <a:lastCol>
      <a:tcTxStyle b="on">
        <a:font>
          <a:latin typeface="+mn-lt"/>
          <a:ea typeface="+mn-ea"/>
          <a:cs typeface="+mn-cs"/>
        </a:font>
        <a:srgbClr val="FFFFFF"/>
      </a:tcTxStyle>
      <a:tcStyle>
        <a:tcBdr/>
        <a:fill>
          <a:solidFill>
            <a:srgbClr val="00CC99"/>
          </a:solidFill>
        </a:fill>
      </a:tcStyle>
    </a:lastCol>
    <a:firstCol>
      <a:tcTxStyle b="on">
        <a:font>
          <a:latin typeface="+mn-lt"/>
          <a:ea typeface="+mn-ea"/>
          <a:cs typeface="+mn-cs"/>
        </a:font>
        <a:srgbClr val="FFFFFF"/>
      </a:tcTxStyle>
      <a:tcStyle>
        <a:tcBdr/>
        <a:fill>
          <a:solidFill>
            <a:srgbClr val="00CC9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CC9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CC9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61"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BBB0EB-15FF-E874-78A5-35D0BB881C50}"/>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000000"/>
              </a:solidFill>
              <a:uFillTx/>
              <a:latin typeface="Tahoma" pitchFamily="34"/>
            </a:endParaRPr>
          </a:p>
        </p:txBody>
      </p:sp>
      <p:sp>
        <p:nvSpPr>
          <p:cNvPr id="3" name="Rectangle 3">
            <a:extLst>
              <a:ext uri="{FF2B5EF4-FFF2-40B4-BE49-F238E27FC236}">
                <a16:creationId xmlns:a16="http://schemas.microsoft.com/office/drawing/2014/main" id="{BC7C0DB3-5CF7-FCC2-FADF-1B6190995658}"/>
              </a:ext>
            </a:extLst>
          </p:cNvPr>
          <p:cNvSpPr txBox="1">
            <a:spLocks noGrp="1"/>
          </p:cNvSpPr>
          <p:nvPr>
            <p:ph type="dt" sz="quarter" idx="1"/>
          </p:nvPr>
        </p:nvSpPr>
        <p:spPr>
          <a:xfrm>
            <a:off x="3886200" y="0"/>
            <a:ext cx="2971800" cy="457200"/>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000000"/>
              </a:solidFill>
              <a:uFillTx/>
              <a:latin typeface="Tahoma" pitchFamily="34"/>
            </a:endParaRPr>
          </a:p>
        </p:txBody>
      </p:sp>
      <p:sp>
        <p:nvSpPr>
          <p:cNvPr id="4" name="Rectangle 4">
            <a:extLst>
              <a:ext uri="{FF2B5EF4-FFF2-40B4-BE49-F238E27FC236}">
                <a16:creationId xmlns:a16="http://schemas.microsoft.com/office/drawing/2014/main" id="{86610063-5B3A-E085-A6AF-E245AC05C372}"/>
              </a:ext>
            </a:extLst>
          </p:cNvPr>
          <p:cNvSpPr txBox="1">
            <a:spLocks noGrp="1"/>
          </p:cNvSpPr>
          <p:nvPr>
            <p:ph type="ftr" sz="quarter" idx="2"/>
          </p:nvPr>
        </p:nvSpPr>
        <p:spPr>
          <a:xfrm>
            <a:off x="0" y="8686800"/>
            <a:ext cx="2971800" cy="457200"/>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000000"/>
              </a:solidFill>
              <a:uFillTx/>
              <a:latin typeface="Tahoma" pitchFamily="34"/>
            </a:endParaRPr>
          </a:p>
        </p:txBody>
      </p:sp>
      <p:sp>
        <p:nvSpPr>
          <p:cNvPr id="5" name="Rectangle 5">
            <a:extLst>
              <a:ext uri="{FF2B5EF4-FFF2-40B4-BE49-F238E27FC236}">
                <a16:creationId xmlns:a16="http://schemas.microsoft.com/office/drawing/2014/main" id="{BBD5B56D-06DC-A439-3673-95B40DB99C3E}"/>
              </a:ext>
            </a:extLst>
          </p:cNvPr>
          <p:cNvSpPr txBox="1">
            <a:spLocks noGrp="1"/>
          </p:cNvSpPr>
          <p:nvPr>
            <p:ph type="sldNum" sz="quarter" idx="3"/>
          </p:nvPr>
        </p:nvSpPr>
        <p:spPr>
          <a:xfrm>
            <a:off x="3886200" y="8686800"/>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EEC832-C0F1-484A-8713-29A995F859B8}" type="slidenum">
              <a:t>‹#›</a:t>
            </a:fld>
            <a:endParaRPr lang="cs-CZ" sz="1200" b="0" i="0" u="none" strike="noStrike" kern="1200" cap="none" spc="0" baseline="0">
              <a:solidFill>
                <a:srgbClr val="000000"/>
              </a:solidFill>
              <a:uFillTx/>
              <a:latin typeface="Tahoma" pitchFamily="34"/>
            </a:endParaRPr>
          </a:p>
        </p:txBody>
      </p:sp>
    </p:spTree>
    <p:extLst>
      <p:ext uri="{BB962C8B-B14F-4D97-AF65-F5344CB8AC3E}">
        <p14:creationId xmlns:p14="http://schemas.microsoft.com/office/powerpoint/2010/main" val="1156064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24BFA5-7811-DF97-43AD-6FCD097E00E8}"/>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endParaRPr lang="cs-CZ"/>
          </a:p>
        </p:txBody>
      </p:sp>
      <p:sp>
        <p:nvSpPr>
          <p:cNvPr id="3" name="Rectangle 3">
            <a:extLst>
              <a:ext uri="{FF2B5EF4-FFF2-40B4-BE49-F238E27FC236}">
                <a16:creationId xmlns:a16="http://schemas.microsoft.com/office/drawing/2014/main" id="{2E62D701-DE26-19B9-1C05-59B2F9A6396C}"/>
              </a:ext>
            </a:extLst>
          </p:cNvPr>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endParaRPr lang="cs-CZ"/>
          </a:p>
        </p:txBody>
      </p:sp>
      <p:sp>
        <p:nvSpPr>
          <p:cNvPr id="4" name="Rectangle 4">
            <a:extLst>
              <a:ext uri="{FF2B5EF4-FFF2-40B4-BE49-F238E27FC236}">
                <a16:creationId xmlns:a16="http://schemas.microsoft.com/office/drawing/2014/main" id="{857B308B-C450-B7C3-875B-9C251F9C04EE}"/>
              </a:ext>
            </a:extLst>
          </p:cNvPr>
          <p:cNvSpPr>
            <a:spLocks noGrp="1" noRot="1" noChangeAspect="1"/>
          </p:cNvSpPr>
          <p:nvPr>
            <p:ph type="sldImg" idx="2"/>
          </p:nvPr>
        </p:nvSpPr>
        <p:spPr>
          <a:xfrm>
            <a:off x="381003" y="685800"/>
            <a:ext cx="6096003" cy="3429000"/>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D6A34BBD-B182-6587-B792-C26D953B41D9}"/>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a16="http://schemas.microsoft.com/office/drawing/2014/main" id="{0CA0187C-95AA-1008-2A4E-F8817DCB3AD7}"/>
              </a:ext>
            </a:extLst>
          </p:cNvPr>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endParaRPr lang="cs-CZ"/>
          </a:p>
        </p:txBody>
      </p:sp>
      <p:sp>
        <p:nvSpPr>
          <p:cNvPr id="7" name="Rectangle 7">
            <a:extLst>
              <a:ext uri="{FF2B5EF4-FFF2-40B4-BE49-F238E27FC236}">
                <a16:creationId xmlns:a16="http://schemas.microsoft.com/office/drawing/2014/main" id="{27EECD90-AF4C-936F-2BC1-65B19C59E7A0}"/>
              </a:ext>
            </a:extLst>
          </p:cNvPr>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Arial"/>
              </a:defRPr>
            </a:lvl1pPr>
          </a:lstStyle>
          <a:p>
            <a:pPr lvl="0"/>
            <a:fld id="{26233CDB-87B0-4C49-9068-687AC03054AF}" type="slidenum">
              <a:t>‹#›</a:t>
            </a:fld>
            <a:endParaRPr lang="cs-CZ"/>
          </a:p>
        </p:txBody>
      </p:sp>
    </p:spTree>
    <p:extLst>
      <p:ext uri="{BB962C8B-B14F-4D97-AF65-F5344CB8AC3E}">
        <p14:creationId xmlns:p14="http://schemas.microsoft.com/office/powerpoint/2010/main" val="405229084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1pPr>
    <a:lvl2pPr marL="457200" marR="0" lvl="1"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2pPr>
    <a:lvl3pPr marL="914400" marR="0" lvl="2"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3pPr>
    <a:lvl4pPr marL="1371600" marR="0" lvl="3"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4pPr>
    <a:lvl5pPr marL="1828800" marR="0" lvl="4" indent="0" algn="l" defTabSz="914400" rtl="0" fontAlgn="auto" hangingPunct="1">
      <a:lnSpc>
        <a:spcPct val="100000"/>
      </a:lnSpc>
      <a:spcBef>
        <a:spcPts val="400"/>
      </a:spcBef>
      <a:spcAft>
        <a:spcPts val="0"/>
      </a:spcAft>
      <a:buNone/>
      <a:tabLst/>
      <a:defRPr lang="cs-CZ" sz="1200" b="0" i="0" u="none" strike="noStrike" kern="1200" cap="none" spc="0" baseline="0">
        <a:solidFill>
          <a:srgbClr val="000000"/>
        </a:solidFill>
        <a:uFillTx/>
        <a:latin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2E3D110-40C5-6A43-9F3E-4D31E9851B02}"/>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B5646E59-56A4-E396-295B-02A21B397834}"/>
              </a:ext>
            </a:extLst>
          </p:cNvPr>
          <p:cNvSpPr txBox="1">
            <a:spLocks noGrp="1"/>
          </p:cNvSpPr>
          <p:nvPr>
            <p:ph type="body" sz="quarter" idx="1"/>
          </p:nvPr>
        </p:nvSpPr>
        <p:spPr/>
        <p:txBody>
          <a:bodyPr/>
          <a:lstStyle/>
          <a:p>
            <a:endParaRPr lang="it-IT" dirty="0"/>
          </a:p>
        </p:txBody>
      </p:sp>
      <p:sp>
        <p:nvSpPr>
          <p:cNvPr id="4" name="Segnaposto numero diapositiva 3">
            <a:extLst>
              <a:ext uri="{FF2B5EF4-FFF2-40B4-BE49-F238E27FC236}">
                <a16:creationId xmlns:a16="http://schemas.microsoft.com/office/drawing/2014/main" id="{CF9D34B2-DAC1-5554-1E5A-AD4F224908B8}"/>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F6E17B-0443-5A4E-A6F4-95F2BB383C7F}" type="slidenum">
              <a:t>1</a:t>
            </a:fld>
            <a:endParaRPr lang="cs-CZ" sz="1200" b="0" i="0" u="none" strike="noStrike" kern="1200" cap="none" spc="0" baseline="0">
              <a:solidFill>
                <a:srgbClr val="000000"/>
              </a:solidFill>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426480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80054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3637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19547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783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38451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25236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3091500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apositiva titolo">
    <p:spTree>
      <p:nvGrpSpPr>
        <p:cNvPr id="1" name=""/>
        <p:cNvGrpSpPr/>
        <p:nvPr/>
      </p:nvGrpSpPr>
      <p:grpSpPr>
        <a:xfrm>
          <a:off x="0" y="0"/>
          <a:ext cx="0" cy="0"/>
          <a:chOff x="0" y="0"/>
          <a:chExt cx="0" cy="0"/>
        </a:xfrm>
      </p:grpSpPr>
      <p:sp>
        <p:nvSpPr>
          <p:cNvPr id="2" name="Zástupný symbol pro zápatí 2">
            <a:extLst>
              <a:ext uri="{FF2B5EF4-FFF2-40B4-BE49-F238E27FC236}">
                <a16:creationId xmlns:a16="http://schemas.microsoft.com/office/drawing/2014/main" id="{84D5D12A-D990-9B05-AC6F-C4F8EB1E03C8}"/>
              </a:ext>
            </a:extLst>
          </p:cNvPr>
          <p:cNvSpPr txBox="1">
            <a:spLocks noGrp="1"/>
          </p:cNvSpPr>
          <p:nvPr>
            <p:ph type="ftr" sz="quarter" idx="9"/>
          </p:nvPr>
        </p:nvSpPr>
        <p:spPr/>
        <p:txBody>
          <a:bodyPr/>
          <a:lstStyle>
            <a:lvl1pPr>
              <a:defRPr/>
            </a:lvl1pPr>
          </a:lstStyle>
          <a:p>
            <a:pPr lvl="0"/>
            <a:r>
              <a:rPr lang="en-GB"/>
              <a:t>Define footer – presentation title / department</a:t>
            </a:r>
          </a:p>
        </p:txBody>
      </p:sp>
      <p:sp>
        <p:nvSpPr>
          <p:cNvPr id="3" name="Zástupný symbol pro číslo snímku 3">
            <a:extLst>
              <a:ext uri="{FF2B5EF4-FFF2-40B4-BE49-F238E27FC236}">
                <a16:creationId xmlns:a16="http://schemas.microsoft.com/office/drawing/2014/main" id="{40B043B3-9E8D-20CB-D2A9-DACCBA753AFB}"/>
              </a:ext>
            </a:extLst>
          </p:cNvPr>
          <p:cNvSpPr txBox="1">
            <a:spLocks noGrp="1"/>
          </p:cNvSpPr>
          <p:nvPr>
            <p:ph type="sldNum" sz="quarter" idx="8"/>
          </p:nvPr>
        </p:nvSpPr>
        <p:spPr/>
        <p:txBody>
          <a:bodyPr/>
          <a:lstStyle>
            <a:lvl1pPr>
              <a:defRPr/>
            </a:lvl1pPr>
          </a:lstStyle>
          <a:p>
            <a:pPr lvl="0"/>
            <a:fld id="{3919FCB0-A2B4-F944-92A6-1A7695C35E1B}" type="slidenum">
              <a:t>‹#›</a:t>
            </a:fld>
            <a:endParaRPr lang="en-GB"/>
          </a:p>
        </p:txBody>
      </p:sp>
      <p:sp>
        <p:nvSpPr>
          <p:cNvPr id="4" name="Nadpis 6">
            <a:extLst>
              <a:ext uri="{FF2B5EF4-FFF2-40B4-BE49-F238E27FC236}">
                <a16:creationId xmlns:a16="http://schemas.microsoft.com/office/drawing/2014/main" id="{9BB3029D-7E0A-E90E-1C7D-33229658B5E1}"/>
              </a:ext>
            </a:extLst>
          </p:cNvPr>
          <p:cNvSpPr txBox="1">
            <a:spLocks noGrp="1"/>
          </p:cNvSpPr>
          <p:nvPr>
            <p:ph type="title"/>
          </p:nvPr>
        </p:nvSpPr>
        <p:spPr>
          <a:xfrm>
            <a:off x="398504" y="2900367"/>
            <a:ext cx="11361602" cy="1171584"/>
          </a:xfrm>
        </p:spPr>
        <p:txBody>
          <a:bodyPr/>
          <a:lstStyle>
            <a:lvl1pPr>
              <a:lnSpc>
                <a:spcPts val="4400"/>
              </a:lnSpc>
              <a:defRPr sz="4400"/>
            </a:lvl1pPr>
          </a:lstStyle>
          <a:p>
            <a:pPr lvl="0"/>
            <a:r>
              <a:rPr lang="en-GB"/>
              <a:t>Click here to insert title</a:t>
            </a:r>
            <a:endParaRPr lang="cs-CZ"/>
          </a:p>
        </p:txBody>
      </p:sp>
      <p:sp>
        <p:nvSpPr>
          <p:cNvPr id="6" name="Podnadpis 2">
            <a:extLst>
              <a:ext uri="{FF2B5EF4-FFF2-40B4-BE49-F238E27FC236}">
                <a16:creationId xmlns:a16="http://schemas.microsoft.com/office/drawing/2014/main" id="{B2FBC89B-E0E8-A554-F7A8-93A1EEA562B2}"/>
              </a:ext>
            </a:extLst>
          </p:cNvPr>
          <p:cNvSpPr txBox="1">
            <a:spLocks noGrp="1"/>
          </p:cNvSpPr>
          <p:nvPr>
            <p:ph type="subTitle" idx="4294967295"/>
          </p:nvPr>
        </p:nvSpPr>
        <p:spPr>
          <a:xfrm>
            <a:off x="398504" y="4116400"/>
            <a:ext cx="11361602" cy="698501"/>
          </a:xfrm>
        </p:spPr>
        <p:txBody>
          <a:bodyPr/>
          <a:lstStyle>
            <a:lvl1pPr>
              <a:defRPr sz="2400"/>
            </a:lvl1pPr>
          </a:lstStyle>
          <a:p>
            <a:pPr lvl="0"/>
            <a:r>
              <a:rPr lang="en-GB"/>
              <a:t>Click here to insert subtitle</a:t>
            </a:r>
          </a:p>
        </p:txBody>
      </p:sp>
    </p:spTree>
    <p:extLst>
      <p:ext uri="{BB962C8B-B14F-4D97-AF65-F5344CB8AC3E}">
        <p14:creationId xmlns:p14="http://schemas.microsoft.com/office/powerpoint/2010/main" val="93657266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35401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5" name="Footer Placeholder 4"/>
          <p:cNvSpPr>
            <a:spLocks noGrp="1"/>
          </p:cNvSpPr>
          <p:nvPr>
            <p:ph type="ftr" sz="quarter" idx="11"/>
          </p:nvPr>
        </p:nvSpPr>
        <p:spPr/>
        <p:txBody>
          <a:bodyPr/>
          <a:lstStyle/>
          <a:p>
            <a:pPr lvl="0"/>
            <a:r>
              <a:rPr lang="en-GB"/>
              <a:t>Define footer – presentation title / department</a:t>
            </a:r>
          </a:p>
        </p:txBody>
      </p:sp>
      <p:sp>
        <p:nvSpPr>
          <p:cNvPr id="6" name="Slide Number Placeholder 5"/>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8594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6" name="Footer Placeholder 5"/>
          <p:cNvSpPr>
            <a:spLocks noGrp="1"/>
          </p:cNvSpPr>
          <p:nvPr>
            <p:ph type="ftr" sz="quarter" idx="11"/>
          </p:nvPr>
        </p:nvSpPr>
        <p:spPr/>
        <p:txBody>
          <a:bodyPr/>
          <a:lstStyle/>
          <a:p>
            <a:pPr lvl="0"/>
            <a:r>
              <a:rPr lang="en-GB"/>
              <a:t>Define footer – presentation title / department</a:t>
            </a:r>
          </a:p>
        </p:txBody>
      </p:sp>
      <p:sp>
        <p:nvSpPr>
          <p:cNvPr id="7" name="Slide Number Placeholder 6"/>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2952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8" name="Footer Placeholder 7"/>
          <p:cNvSpPr>
            <a:spLocks noGrp="1"/>
          </p:cNvSpPr>
          <p:nvPr>
            <p:ph type="ftr" sz="quarter" idx="11"/>
          </p:nvPr>
        </p:nvSpPr>
        <p:spPr/>
        <p:txBody>
          <a:bodyPr/>
          <a:lstStyle/>
          <a:p>
            <a:pPr lvl="0"/>
            <a:r>
              <a:rPr lang="en-GB"/>
              <a:t>Define footer – presentation title / department</a:t>
            </a:r>
          </a:p>
        </p:txBody>
      </p:sp>
      <p:sp>
        <p:nvSpPr>
          <p:cNvPr id="9" name="Slide Number Placeholder 8"/>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255577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4" name="Footer Placeholder 3"/>
          <p:cNvSpPr>
            <a:spLocks noGrp="1"/>
          </p:cNvSpPr>
          <p:nvPr>
            <p:ph type="ftr" sz="quarter" idx="11"/>
          </p:nvPr>
        </p:nvSpPr>
        <p:spPr/>
        <p:txBody>
          <a:bodyPr/>
          <a:lstStyle/>
          <a:p>
            <a:pPr lvl="0"/>
            <a:r>
              <a:rPr lang="en-GB"/>
              <a:t>Define footer – presentation title / department</a:t>
            </a:r>
          </a:p>
        </p:txBody>
      </p:sp>
      <p:sp>
        <p:nvSpPr>
          <p:cNvPr id="5" name="Slide Number Placeholder 4"/>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15434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3" name="Footer Placeholder 2"/>
          <p:cNvSpPr>
            <a:spLocks noGrp="1"/>
          </p:cNvSpPr>
          <p:nvPr>
            <p:ph type="ftr" sz="quarter" idx="11"/>
          </p:nvPr>
        </p:nvSpPr>
        <p:spPr/>
        <p:txBody>
          <a:bodyPr/>
          <a:lstStyle/>
          <a:p>
            <a:pPr lvl="0"/>
            <a:r>
              <a:rPr lang="en-GB"/>
              <a:t>Define footer – presentation title / department</a:t>
            </a:r>
          </a:p>
        </p:txBody>
      </p:sp>
      <p:sp>
        <p:nvSpPr>
          <p:cNvPr id="4" name="Slide Number Placeholder 3"/>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166755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6" name="Footer Placeholder 5"/>
          <p:cNvSpPr>
            <a:spLocks noGrp="1"/>
          </p:cNvSpPr>
          <p:nvPr>
            <p:ph type="ftr" sz="quarter" idx="11"/>
          </p:nvPr>
        </p:nvSpPr>
        <p:spPr/>
        <p:txBody>
          <a:bodyPr/>
          <a:lstStyle/>
          <a:p>
            <a:pPr lvl="0"/>
            <a:r>
              <a:rPr lang="en-GB"/>
              <a:t>Define footer – presentation title / department</a:t>
            </a:r>
          </a:p>
        </p:txBody>
      </p:sp>
      <p:sp>
        <p:nvSpPr>
          <p:cNvPr id="7" name="Slide Number Placeholder 6"/>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309353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764DE79-268F-4C1A-8933-263129D2AF90}" type="datetimeFigureOut">
              <a:rPr lang="en-US" smtClean="0"/>
              <a:t>3/11/2024</a:t>
            </a:fld>
            <a:endParaRPr lang="en-US" dirty="0"/>
          </a:p>
        </p:txBody>
      </p:sp>
      <p:sp>
        <p:nvSpPr>
          <p:cNvPr id="6" name="Footer Placeholder 5"/>
          <p:cNvSpPr>
            <a:spLocks noGrp="1"/>
          </p:cNvSpPr>
          <p:nvPr>
            <p:ph type="ftr" sz="quarter" idx="11"/>
          </p:nvPr>
        </p:nvSpPr>
        <p:spPr/>
        <p:txBody>
          <a:bodyPr/>
          <a:lstStyle/>
          <a:p>
            <a:pPr lvl="0"/>
            <a:r>
              <a:rPr lang="en-GB"/>
              <a:t>Define footer – presentation title / department</a:t>
            </a:r>
          </a:p>
        </p:txBody>
      </p:sp>
      <p:sp>
        <p:nvSpPr>
          <p:cNvPr id="7" name="Slide Number Placeholder 6"/>
          <p:cNvSpPr>
            <a:spLocks noGrp="1"/>
          </p:cNvSpPr>
          <p:nvPr>
            <p:ph type="sldNum" sz="quarter" idx="12"/>
          </p:nvPr>
        </p:nvSpPr>
        <p:spPr/>
        <p:txBody>
          <a:bodyPr/>
          <a:lstStyle/>
          <a:p>
            <a:pPr lvl="0"/>
            <a:fld id="{40548F87-CEE3-BF46-A6C3-A90C0BFA2574}" type="slidenum">
              <a:rPr lang="cs-CZ" smtClean="0"/>
              <a:t>‹#›</a:t>
            </a:fld>
            <a:endParaRPr lang="cs-CZ"/>
          </a:p>
        </p:txBody>
      </p:sp>
    </p:spTree>
    <p:extLst>
      <p:ext uri="{BB962C8B-B14F-4D97-AF65-F5344CB8AC3E}">
        <p14:creationId xmlns:p14="http://schemas.microsoft.com/office/powerpoint/2010/main" val="311024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3/11/2024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vl="0"/>
            <a:r>
              <a:rPr lang="en-GB"/>
              <a:t>Define footer – presentation title / department</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lvl="0"/>
            <a:fld id="{40548F87-CEE3-BF46-A6C3-A90C0BFA2574}" type="slidenum">
              <a:rPr lang="cs-CZ" smtClean="0"/>
              <a:t>‹#›</a:t>
            </a:fld>
            <a:endParaRPr lang="cs-CZ"/>
          </a:p>
        </p:txBody>
      </p:sp>
    </p:spTree>
    <p:extLst>
      <p:ext uri="{BB962C8B-B14F-4D97-AF65-F5344CB8AC3E}">
        <p14:creationId xmlns:p14="http://schemas.microsoft.com/office/powerpoint/2010/main" val="96623687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88B248C-FFBE-735F-7B19-F41CDFCF2E4F}"/>
              </a:ext>
            </a:extLst>
          </p:cNvPr>
          <p:cNvSpPr txBox="1">
            <a:spLocks noGrp="1"/>
          </p:cNvSpPr>
          <p:nvPr>
            <p:ph type="title"/>
          </p:nvPr>
        </p:nvSpPr>
        <p:spPr>
          <a:xfrm>
            <a:off x="398504" y="2474814"/>
            <a:ext cx="10956039" cy="1171584"/>
          </a:xfrm>
        </p:spPr>
        <p:txBody>
          <a:bodyPr>
            <a:noAutofit/>
          </a:bodyPr>
          <a:lstStyle/>
          <a:p>
            <a:pPr algn="just"/>
            <a:r>
              <a:rPr lang="fr-CA" sz="3600" b="1" dirty="0">
                <a:effectLst/>
                <a:latin typeface="Times New Roman" panose="02020603050405020304" pitchFamily="18" charset="0"/>
                <a:ea typeface="Calibri" panose="020F0502020204030204" pitchFamily="34" charset="0"/>
                <a:cs typeface="Times New Roman" panose="02020603050405020304" pitchFamily="18" charset="0"/>
              </a:rPr>
              <a:t>British North America </a:t>
            </a:r>
            <a:r>
              <a:rPr lang="fr-CA" sz="3600" b="1" dirty="0" err="1">
                <a:effectLst/>
                <a:latin typeface="Times New Roman" panose="02020603050405020304" pitchFamily="18" charset="0"/>
                <a:ea typeface="Calibri" panose="020F0502020204030204" pitchFamily="34" charset="0"/>
                <a:cs typeface="Times New Roman" panose="02020603050405020304" pitchFamily="18" charset="0"/>
              </a:rPr>
              <a:t>Act</a:t>
            </a:r>
            <a:r>
              <a:rPr lang="fr-CA" sz="3600" b="1" dirty="0">
                <a:effectLst/>
                <a:latin typeface="Times New Roman" panose="02020603050405020304" pitchFamily="18" charset="0"/>
                <a:ea typeface="Calibri" panose="020F0502020204030204" pitchFamily="34" charset="0"/>
                <a:cs typeface="Times New Roman" panose="02020603050405020304" pitchFamily="18" charset="0"/>
              </a:rPr>
              <a:t> 1867 (Acte de l’Amérique du Nord Britannique)</a:t>
            </a:r>
            <a:endParaRPr lang="cs-CZ"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Podnadpis 4">
            <a:extLst>
              <a:ext uri="{FF2B5EF4-FFF2-40B4-BE49-F238E27FC236}">
                <a16:creationId xmlns:a16="http://schemas.microsoft.com/office/drawing/2014/main" id="{562BC256-A3CE-D0A1-EC3D-2090C72D019E}"/>
              </a:ext>
            </a:extLst>
          </p:cNvPr>
          <p:cNvSpPr txBox="1">
            <a:spLocks noGrp="1"/>
          </p:cNvSpPr>
          <p:nvPr>
            <p:ph type="subTitle" idx="4294967295"/>
          </p:nvPr>
        </p:nvSpPr>
        <p:spPr>
          <a:xfrm>
            <a:off x="398504" y="4116400"/>
            <a:ext cx="11361602" cy="1171584"/>
          </a:xfrm>
        </p:spPr>
        <p:txBody>
          <a:bodyPr>
            <a:normAutofit/>
          </a:bodyPr>
          <a:lstStyle/>
          <a:p>
            <a:pPr lvl="0"/>
            <a:endParaRPr lang="en-GB"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2C91D52-C015-B906-EBEF-520E2F2B123B}"/>
              </a:ext>
            </a:extLst>
          </p:cNvPr>
          <p:cNvSpPr txBox="1"/>
          <p:nvPr/>
        </p:nvSpPr>
        <p:spPr>
          <a:xfrm>
            <a:off x="771786" y="360727"/>
            <a:ext cx="11098635" cy="4247317"/>
          </a:xfrm>
          <a:prstGeom prst="rect">
            <a:avLst/>
          </a:prstGeom>
          <a:noFill/>
        </p:spPr>
        <p:txBody>
          <a:bodyPr wrap="square">
            <a:spAutoFit/>
          </a:bodyPr>
          <a:lstStyle/>
          <a:p>
            <a:pPr algn="just"/>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The population of what is now Manitoba was less than 12,000 at the time and the Canadian government wanted to economically develop the area. Without consulting the local population on the method of annexation, the administration of the territory and its economic intentions, it immediately proceeded to parcel out the land in the Red River Valley to offer it to new agricultural homesteaders. The original owners, who did not possess any written document, were often illiterate and ignorant of the law, were outraged by confederate officials’ arrogance and contempt. In addition, the new parcelling did not respect the old customs (‘lots de rivière’). The conflict was compounded by the language barrier, since those affected are mostly French-Canadians and Francophone mixed-race people, and are opposed by Anglophone officials.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CA" sz="1800" kern="0" dirty="0">
                <a:effectLst/>
                <a:latin typeface="Times New Roman" panose="02020603050405020304" pitchFamily="18" charset="0"/>
                <a:ea typeface="Calibri" panose="020F0502020204030204" pitchFamily="34" charset="0"/>
              </a:rPr>
              <a:t>At the head of the resistance, with the tacit approval of the Catholic Church, was </a:t>
            </a:r>
            <a:r>
              <a:rPr lang="cs-CZ" sz="1800" kern="0" dirty="0">
                <a:effectLst/>
                <a:latin typeface="Times New Roman" panose="02020603050405020304" pitchFamily="18" charset="0"/>
                <a:ea typeface="Calibri" panose="020F0502020204030204" pitchFamily="34" charset="0"/>
              </a:rPr>
              <a:t>a </a:t>
            </a:r>
            <a:r>
              <a:rPr lang="cs-CZ" sz="1800" kern="0" dirty="0" err="1">
                <a:effectLst/>
                <a:latin typeface="Times New Roman" panose="02020603050405020304" pitchFamily="18" charset="0"/>
                <a:ea typeface="Calibri" panose="020F0502020204030204" pitchFamily="34" charset="0"/>
              </a:rPr>
              <a:t>half-breed</a:t>
            </a:r>
            <a:r>
              <a:rPr lang="cs-CZ" sz="1800" kern="0" dirty="0">
                <a:effectLst/>
                <a:latin typeface="Times New Roman" panose="02020603050405020304" pitchFamily="18" charset="0"/>
                <a:ea typeface="Calibri" panose="020F0502020204030204" pitchFamily="34" charset="0"/>
              </a:rPr>
              <a:t> </a:t>
            </a:r>
            <a:r>
              <a:rPr lang="en-CA" sz="1800" b="1" kern="0" dirty="0">
                <a:effectLst/>
                <a:latin typeface="Times New Roman" panose="02020603050405020304" pitchFamily="18" charset="0"/>
                <a:ea typeface="Calibri" panose="020F0502020204030204" pitchFamily="34" charset="0"/>
              </a:rPr>
              <a:t>Louis-David Riel</a:t>
            </a:r>
            <a:r>
              <a:rPr lang="en-CA" sz="1800" kern="0" dirty="0">
                <a:effectLst/>
                <a:latin typeface="Times New Roman" panose="02020603050405020304" pitchFamily="18" charset="0"/>
                <a:ea typeface="Calibri" panose="020F0502020204030204" pitchFamily="34" charset="0"/>
              </a:rPr>
              <a:t>, who took advantage of the legal interregnum following the departure of the Hudson’s Bay Company administration, seized a key stronghold (Fort Garry) militarily and created a ‘provisional government’ (‘</a:t>
            </a:r>
            <a:r>
              <a:rPr lang="en-CA" sz="1800" kern="0" dirty="0" err="1">
                <a:effectLst/>
                <a:latin typeface="Times New Roman" panose="02020603050405020304" pitchFamily="18" charset="0"/>
                <a:ea typeface="Calibri" panose="020F0502020204030204" pitchFamily="34" charset="0"/>
              </a:rPr>
              <a:t>gouvernement</a:t>
            </a:r>
            <a:r>
              <a:rPr lang="en-CA" sz="1800" kern="0" dirty="0">
                <a:effectLst/>
                <a:latin typeface="Times New Roman" panose="02020603050405020304" pitchFamily="18" charset="0"/>
                <a:ea typeface="Calibri" panose="020F0502020204030204" pitchFamily="34" charset="0"/>
              </a:rPr>
              <a:t> </a:t>
            </a:r>
            <a:r>
              <a:rPr lang="en-CA" sz="1800" kern="0" dirty="0" err="1">
                <a:effectLst/>
                <a:latin typeface="Times New Roman" panose="02020603050405020304" pitchFamily="18" charset="0"/>
                <a:ea typeface="Calibri" panose="020F0502020204030204" pitchFamily="34" charset="0"/>
              </a:rPr>
              <a:t>provisoire</a:t>
            </a:r>
            <a:r>
              <a:rPr lang="en-CA" sz="1800" kern="0" dirty="0">
                <a:effectLst/>
                <a:latin typeface="Times New Roman" panose="02020603050405020304" pitchFamily="18" charset="0"/>
                <a:ea typeface="Calibri" panose="020F0502020204030204" pitchFamily="34" charset="0"/>
              </a:rPr>
              <a:t>’). This forced the Canadian government to negotiate. The result is the ‘</a:t>
            </a:r>
            <a:r>
              <a:rPr lang="en-CA" sz="1800" b="1" kern="0" dirty="0">
                <a:effectLst/>
                <a:latin typeface="Times New Roman" panose="02020603050405020304" pitchFamily="18" charset="0"/>
                <a:ea typeface="Calibri" panose="020F0502020204030204" pitchFamily="34" charset="0"/>
              </a:rPr>
              <a:t>Manitoba Act</a:t>
            </a:r>
            <a:r>
              <a:rPr lang="en-CA" sz="1800" kern="0" dirty="0">
                <a:effectLst/>
                <a:latin typeface="Times New Roman" panose="02020603050405020304" pitchFamily="18" charset="0"/>
                <a:ea typeface="Calibri" panose="020F0502020204030204" pitchFamily="34" charset="0"/>
              </a:rPr>
              <a:t>’ (</a:t>
            </a:r>
            <a:r>
              <a:rPr lang="en-CA" sz="1800" i="1" kern="0" dirty="0" err="1">
                <a:effectLst/>
                <a:latin typeface="Times New Roman" panose="02020603050405020304" pitchFamily="18" charset="0"/>
                <a:ea typeface="Calibri" panose="020F0502020204030204" pitchFamily="34" charset="0"/>
              </a:rPr>
              <a:t>Acte</a:t>
            </a:r>
            <a:r>
              <a:rPr lang="en-CA" sz="1800" i="1" kern="0" dirty="0">
                <a:effectLst/>
                <a:latin typeface="Times New Roman" panose="02020603050405020304" pitchFamily="18" charset="0"/>
                <a:ea typeface="Calibri" panose="020F0502020204030204" pitchFamily="34" charset="0"/>
              </a:rPr>
              <a:t> de Manitoba</a:t>
            </a:r>
            <a:r>
              <a:rPr lang="en-CA" sz="1800" kern="0" dirty="0">
                <a:effectLst/>
                <a:latin typeface="Times New Roman" panose="02020603050405020304" pitchFamily="18" charset="0"/>
                <a:ea typeface="Calibri" panose="020F0502020204030204" pitchFamily="34" charset="0"/>
              </a:rPr>
              <a:t>), by which the territory enters the Canadian Confederation on July 15, 1870, not as an administered territory but as a separate province headed by Governor G.A. Archibald.</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Obrázek 4" descr="Obsah obrázku muž, portrét, Lidská tvář, skica&#10;&#10;Popis byl vytvořen automaticky">
            <a:extLst>
              <a:ext uri="{FF2B5EF4-FFF2-40B4-BE49-F238E27FC236}">
                <a16:creationId xmlns:a16="http://schemas.microsoft.com/office/drawing/2014/main" id="{7781A2EB-826D-0A60-3DB6-216ED7A767DB}"/>
              </a:ext>
            </a:extLst>
          </p:cNvPr>
          <p:cNvPicPr>
            <a:picLocks noChangeAspect="1"/>
          </p:cNvPicPr>
          <p:nvPr/>
        </p:nvPicPr>
        <p:blipFill>
          <a:blip r:embed="rId2"/>
          <a:stretch>
            <a:fillRect/>
          </a:stretch>
        </p:blipFill>
        <p:spPr>
          <a:xfrm>
            <a:off x="9018165" y="4329263"/>
            <a:ext cx="2601199" cy="2456688"/>
          </a:xfrm>
          <a:prstGeom prst="rect">
            <a:avLst/>
          </a:prstGeom>
        </p:spPr>
      </p:pic>
    </p:spTree>
    <p:extLst>
      <p:ext uri="{BB962C8B-B14F-4D97-AF65-F5344CB8AC3E}">
        <p14:creationId xmlns:p14="http://schemas.microsoft.com/office/powerpoint/2010/main" val="2615412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mapa, snímek obrazovky, umění&#10;&#10;Popis byl vytvořen automaticky">
            <a:extLst>
              <a:ext uri="{FF2B5EF4-FFF2-40B4-BE49-F238E27FC236}">
                <a16:creationId xmlns:a16="http://schemas.microsoft.com/office/drawing/2014/main" id="{FBC580A7-5C15-BDE0-0BA9-08C7DF7B422A}"/>
              </a:ext>
            </a:extLst>
          </p:cNvPr>
          <p:cNvPicPr>
            <a:picLocks noChangeAspect="1"/>
          </p:cNvPicPr>
          <p:nvPr/>
        </p:nvPicPr>
        <p:blipFill>
          <a:blip r:embed="rId2"/>
          <a:stretch>
            <a:fillRect/>
          </a:stretch>
        </p:blipFill>
        <p:spPr>
          <a:xfrm>
            <a:off x="381" y="0"/>
            <a:ext cx="12191238" cy="6858000"/>
          </a:xfrm>
          <a:prstGeom prst="rect">
            <a:avLst/>
          </a:prstGeom>
        </p:spPr>
      </p:pic>
    </p:spTree>
    <p:extLst>
      <p:ext uri="{BB962C8B-B14F-4D97-AF65-F5344CB8AC3E}">
        <p14:creationId xmlns:p14="http://schemas.microsoft.com/office/powerpoint/2010/main" val="33973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2F65DDE-D52D-AA11-A2F3-832BE2CDE8D8}"/>
              </a:ext>
            </a:extLst>
          </p:cNvPr>
          <p:cNvSpPr txBox="1"/>
          <p:nvPr/>
        </p:nvSpPr>
        <p:spPr>
          <a:xfrm>
            <a:off x="410199" y="196553"/>
            <a:ext cx="11536822" cy="5632311"/>
          </a:xfrm>
          <a:prstGeom prst="rect">
            <a:avLst/>
          </a:prstGeom>
          <a:noFill/>
        </p:spPr>
        <p:txBody>
          <a:bodyPr wrap="square">
            <a:spAutoFit/>
          </a:bodyPr>
          <a:lstStyle/>
          <a:p>
            <a:r>
              <a:rPr lang="en-CA" sz="1800" kern="0" dirty="0">
                <a:effectLst/>
                <a:latin typeface="Times New Roman" panose="02020603050405020304" pitchFamily="18" charset="0"/>
                <a:ea typeface="Calibri" panose="020F0502020204030204" pitchFamily="34" charset="0"/>
              </a:rPr>
              <a:t>Louis-David Riel</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did not, however, avoid certain blunders (the unnecessary execution of political opponent Thomas Scott) that justified the federal army’s new military intervention. Riel fled to the United States and in 1875 was sentenced to five years’ exile.</a:t>
            </a:r>
            <a:endParaRPr lang="cs-CZ" sz="1800" kern="0" dirty="0">
              <a:effectLst/>
              <a:latin typeface="Times New Roman" panose="02020603050405020304" pitchFamily="18" charset="0"/>
              <a:ea typeface="Calibri" panose="020F0502020204030204" pitchFamily="34" charset="0"/>
            </a:endParaRPr>
          </a:p>
          <a:p>
            <a:endParaRPr lang="cs-CZ" kern="0" dirty="0">
              <a:latin typeface="Times New Roman" panose="02020603050405020304" pitchFamily="18" charset="0"/>
              <a:ea typeface="Calibri" panose="020F0502020204030204" pitchFamily="34" charset="0"/>
            </a:endParaRPr>
          </a:p>
          <a:p>
            <a:r>
              <a:rPr lang="en-CA" sz="1800" b="1" kern="0" dirty="0">
                <a:effectLst/>
                <a:latin typeface="Times New Roman" panose="02020603050405020304" pitchFamily="18" charset="0"/>
                <a:ea typeface="Calibri" panose="020F0502020204030204" pitchFamily="34" charset="0"/>
              </a:rPr>
              <a:t>The situation in Manitoba in 1869 repeated in Saskatchewan and Alberta</a:t>
            </a:r>
            <a:endParaRPr lang="cs-CZ" sz="1800" b="1"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petitions by aboriginal people</a:t>
            </a:r>
            <a:r>
              <a:rPr lang="cs-CZ" sz="1800" kern="0" dirty="0">
                <a:effectLst/>
                <a:latin typeface="Times New Roman" panose="02020603050405020304" pitchFamily="18" charset="0"/>
                <a:ea typeface="Calibri" panose="020F0502020204030204" pitchFamily="34" charset="0"/>
              </a:rPr>
              <a:t> and </a:t>
            </a:r>
            <a:r>
              <a:rPr lang="cs-CZ" sz="1800" i="1" kern="0" dirty="0" err="1">
                <a:effectLst/>
                <a:latin typeface="Times New Roman" panose="02020603050405020304" pitchFamily="18" charset="0"/>
                <a:ea typeface="Calibri" panose="020F0502020204030204" pitchFamily="34" charset="0"/>
              </a:rPr>
              <a:t>métis</a:t>
            </a:r>
            <a:r>
              <a:rPr lang="en-CA" sz="1800" kern="0" dirty="0">
                <a:effectLst/>
                <a:latin typeface="Times New Roman" panose="02020603050405020304" pitchFamily="18" charset="0"/>
                <a:ea typeface="Calibri" panose="020F0502020204030204" pitchFamily="34" charset="0"/>
              </a:rPr>
              <a:t> demanding that traditional land tenure be respected</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designated areas - reserves - which in Canada were intended to gradually convert the population from hunting to subsistence agriculture</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total eradication of the buffalo herds</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1884</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 a new armed resistance of mixed-blood Indians and Indians took place, led by Louis-David Riel alongside </a:t>
            </a:r>
            <a:r>
              <a:rPr lang="cs-CZ" sz="1800" kern="0" dirty="0">
                <a:effectLst/>
                <a:latin typeface="Times New Roman" panose="02020603050405020304" pitchFamily="18" charset="0"/>
                <a:ea typeface="Calibri" panose="020F0502020204030204" pitchFamily="34" charset="0"/>
              </a:rPr>
              <a:t>Gabriel </a:t>
            </a:r>
            <a:r>
              <a:rPr lang="cs-CZ" sz="1800" kern="0" dirty="0" err="1">
                <a:effectLst/>
                <a:latin typeface="Times New Roman" panose="02020603050405020304" pitchFamily="18" charset="0"/>
                <a:ea typeface="Calibri" panose="020F0502020204030204" pitchFamily="34" charset="0"/>
              </a:rPr>
              <a:t>Dumont</a:t>
            </a:r>
            <a:r>
              <a:rPr lang="cs-CZ" sz="1800" kern="0" dirty="0">
                <a:effectLst/>
                <a:latin typeface="Times New Roman" panose="02020603050405020304" pitchFamily="18" charset="0"/>
                <a:ea typeface="Calibri" panose="020F0502020204030204" pitchFamily="34" charset="0"/>
              </a:rPr>
              <a:t> and </a:t>
            </a:r>
            <a:r>
              <a:rPr lang="en-CA" sz="1800" kern="0" dirty="0">
                <a:effectLst/>
                <a:latin typeface="Times New Roman" panose="02020603050405020304" pitchFamily="18" charset="0"/>
                <a:ea typeface="Calibri" panose="020F0502020204030204" pitchFamily="34" charset="0"/>
              </a:rPr>
              <a:t>the Native chiefs (Big Bear, Poundmaker). This time, however, the insurgents did not obtain the support of the Anglophones, nor of the Catholic Church, which already predicted failure. The rebels were defeated, Riel was convicted and executed in Regina (1885). </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Native tribes forced to accept the reserve system</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sz="1800" i="1" kern="0" dirty="0" err="1">
                <a:effectLst/>
                <a:latin typeface="Times New Roman" panose="02020603050405020304" pitchFamily="18" charset="0"/>
                <a:ea typeface="Calibri" panose="020F0502020204030204" pitchFamily="34" charset="0"/>
              </a:rPr>
              <a:t>Métis</a:t>
            </a:r>
            <a:r>
              <a:rPr lang="en-CA" sz="1800" kern="0" dirty="0">
                <a:effectLst/>
                <a:latin typeface="Times New Roman" panose="02020603050405020304" pitchFamily="18" charset="0"/>
                <a:ea typeface="Calibri" panose="020F0502020204030204" pitchFamily="34" charset="0"/>
              </a:rPr>
              <a:t> transformed into a pauperized social scum</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endParaRPr lang="cs-CZ" kern="0" dirty="0">
              <a:latin typeface="Times New Roman" panose="02020603050405020304" pitchFamily="18" charset="0"/>
              <a:ea typeface="Calibri" panose="020F0502020204030204" pitchFamily="34" charset="0"/>
            </a:endParaRPr>
          </a:p>
          <a:p>
            <a:r>
              <a:rPr lang="cs-CZ" b="1" kern="0" dirty="0" err="1">
                <a:latin typeface="Times New Roman" panose="02020603050405020304" pitchFamily="18" charset="0"/>
                <a:ea typeface="Calibri" panose="020F0502020204030204" pitchFamily="34" charset="0"/>
              </a:rPr>
              <a:t>Cultural</a:t>
            </a:r>
            <a:r>
              <a:rPr lang="cs-CZ" b="1" kern="0" dirty="0">
                <a:latin typeface="Times New Roman" panose="02020603050405020304" pitchFamily="18" charset="0"/>
                <a:ea typeface="Calibri" panose="020F0502020204030204" pitchFamily="34" charset="0"/>
              </a:rPr>
              <a:t> </a:t>
            </a:r>
            <a:r>
              <a:rPr lang="cs-CZ" b="1" kern="0" dirty="0" err="1">
                <a:latin typeface="Times New Roman" panose="02020603050405020304" pitchFamily="18" charset="0"/>
                <a:ea typeface="Calibri" panose="020F0502020204030204" pitchFamily="34" charset="0"/>
              </a:rPr>
              <a:t>heritage</a:t>
            </a:r>
            <a:endParaRPr lang="cs-CZ" b="1" kern="0" dirty="0">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dirty="0" err="1">
                <a:latin typeface="Times New Roman" panose="02020603050405020304" pitchFamily="18" charset="0"/>
                <a:cs typeface="Times New Roman" panose="02020603050405020304" pitchFamily="18" charset="0"/>
              </a:rPr>
              <a:t>Literature</a:t>
            </a:r>
            <a:endParaRPr lang="cs-CZ"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cs-CZ" dirty="0" err="1">
                <a:latin typeface="Times New Roman" panose="02020603050405020304" pitchFamily="18" charset="0"/>
                <a:cs typeface="Times New Roman" panose="02020603050405020304" pitchFamily="18" charset="0"/>
              </a:rPr>
              <a:t>michif</a:t>
            </a:r>
            <a:endParaRPr lang="cs-CZ"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cs-CZ" dirty="0">
                <a:latin typeface="Times New Roman" panose="02020603050405020304" pitchFamily="18" charset="0"/>
                <a:cs typeface="Times New Roman" panose="02020603050405020304" pitchFamily="18" charset="0"/>
              </a:rPr>
              <a:t>https://michif.org/dictionary/</a:t>
            </a:r>
          </a:p>
        </p:txBody>
      </p:sp>
      <p:pic>
        <p:nvPicPr>
          <p:cNvPr id="5" name="Obrázek 4" descr="Obsah obrázku oblečení, muž, Lidská tvář, osoba&#10;&#10;Popis byl vytvořen automaticky">
            <a:extLst>
              <a:ext uri="{FF2B5EF4-FFF2-40B4-BE49-F238E27FC236}">
                <a16:creationId xmlns:a16="http://schemas.microsoft.com/office/drawing/2014/main" id="{55BE725D-1926-6440-3D87-CD375EC8D14F}"/>
              </a:ext>
            </a:extLst>
          </p:cNvPr>
          <p:cNvPicPr>
            <a:picLocks noChangeAspect="1"/>
          </p:cNvPicPr>
          <p:nvPr/>
        </p:nvPicPr>
        <p:blipFill>
          <a:blip r:embed="rId2"/>
          <a:stretch>
            <a:fillRect/>
          </a:stretch>
        </p:blipFill>
        <p:spPr>
          <a:xfrm>
            <a:off x="5593299" y="3667334"/>
            <a:ext cx="1976501" cy="2865926"/>
          </a:xfrm>
          <a:prstGeom prst="rect">
            <a:avLst/>
          </a:prstGeom>
        </p:spPr>
      </p:pic>
      <p:pic>
        <p:nvPicPr>
          <p:cNvPr id="7" name="Obrázek 6" descr="Obsah obrázku Lidská tvář, oblečení, osoba, černobílá&#10;&#10;Popis byl vytvořen automaticky">
            <a:extLst>
              <a:ext uri="{FF2B5EF4-FFF2-40B4-BE49-F238E27FC236}">
                <a16:creationId xmlns:a16="http://schemas.microsoft.com/office/drawing/2014/main" id="{91C17B7D-CF4D-EECA-93BC-8D7F2EF5E350}"/>
              </a:ext>
            </a:extLst>
          </p:cNvPr>
          <p:cNvPicPr>
            <a:picLocks noChangeAspect="1"/>
          </p:cNvPicPr>
          <p:nvPr/>
        </p:nvPicPr>
        <p:blipFill>
          <a:blip r:embed="rId3"/>
          <a:stretch>
            <a:fillRect/>
          </a:stretch>
        </p:blipFill>
        <p:spPr>
          <a:xfrm>
            <a:off x="7649722" y="3872281"/>
            <a:ext cx="1687821" cy="2660979"/>
          </a:xfrm>
          <a:prstGeom prst="rect">
            <a:avLst/>
          </a:prstGeom>
        </p:spPr>
      </p:pic>
      <p:pic>
        <p:nvPicPr>
          <p:cNvPr id="9" name="Obrázek 8" descr="Obsah obrázku oblečení, Lidská tvář, osoba, portrét&#10;&#10;Popis byl vytvořen automaticky">
            <a:extLst>
              <a:ext uri="{FF2B5EF4-FFF2-40B4-BE49-F238E27FC236}">
                <a16:creationId xmlns:a16="http://schemas.microsoft.com/office/drawing/2014/main" id="{40F0FB87-9596-840F-8828-9D4EB6913A84}"/>
              </a:ext>
            </a:extLst>
          </p:cNvPr>
          <p:cNvPicPr>
            <a:picLocks noChangeAspect="1"/>
          </p:cNvPicPr>
          <p:nvPr/>
        </p:nvPicPr>
        <p:blipFill>
          <a:blip r:embed="rId4"/>
          <a:stretch>
            <a:fillRect/>
          </a:stretch>
        </p:blipFill>
        <p:spPr>
          <a:xfrm>
            <a:off x="9614018" y="3667334"/>
            <a:ext cx="1687821" cy="2875183"/>
          </a:xfrm>
          <a:prstGeom prst="rect">
            <a:avLst/>
          </a:prstGeom>
        </p:spPr>
      </p:pic>
    </p:spTree>
    <p:extLst>
      <p:ext uri="{BB962C8B-B14F-4D97-AF65-F5344CB8AC3E}">
        <p14:creationId xmlns:p14="http://schemas.microsoft.com/office/powerpoint/2010/main" val="31752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D5A1019-79F5-7B09-15B7-3922EC2044E9}"/>
              </a:ext>
            </a:extLst>
          </p:cNvPr>
          <p:cNvSpPr txBox="1"/>
          <p:nvPr/>
        </p:nvSpPr>
        <p:spPr>
          <a:xfrm>
            <a:off x="604007" y="268448"/>
            <a:ext cx="11165747" cy="5632311"/>
          </a:xfrm>
          <a:prstGeom prst="rect">
            <a:avLst/>
          </a:prstGeom>
          <a:noFill/>
        </p:spPr>
        <p:txBody>
          <a:bodyPr wrap="square">
            <a:spAutoFit/>
          </a:bodyPr>
          <a:lstStyle/>
          <a:p>
            <a:pPr algn="just"/>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Rapid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colonization</a:t>
            </a:r>
            <a:endParaRPr lang="cs-CZ" b="1"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cs-CZ" b="1" dirty="0" err="1">
                <a:latin typeface="Times New Roman" panose="02020603050405020304" pitchFamily="18" charset="0"/>
                <a:ea typeface="Calibri" panose="020F0502020204030204" pitchFamily="34" charset="0"/>
                <a:cs typeface="Times New Roman" panose="02020603050405020304" pitchFamily="18" charset="0"/>
              </a:rPr>
              <a:t>Factors</a:t>
            </a:r>
            <a:endParaRPr lang="cs-CZ"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CA" sz="1800" dirty="0">
                <a:effectLst/>
                <a:latin typeface="Times New Roman" panose="02020603050405020304" pitchFamily="18" charset="0"/>
                <a:ea typeface="Calibri" panose="020F0502020204030204" pitchFamily="34" charset="0"/>
                <a:cs typeface="Times New Roman" panose="02020603050405020304" pitchFamily="18" charset="0"/>
              </a:rPr>
              <a:t>1873 Mounted Police (Police Montée, North-West Mounted Police) to administer the new territories, combining military, police and judicial powers. This contributed to the orderly colonization of the Canadian Midwest and West.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cs-CZ" b="1" dirty="0" err="1">
                <a:latin typeface="Times New Roman" panose="02020603050405020304" pitchFamily="18" charset="0"/>
                <a:ea typeface="Calibri" panose="020F0502020204030204" pitchFamily="34" charset="0"/>
                <a:cs typeface="Times New Roman" panose="02020603050405020304" pitchFamily="18" charset="0"/>
              </a:rPr>
              <a:t>Railroads</a:t>
            </a:r>
            <a:r>
              <a:rPr lang="cs-CZ" b="1" dirty="0">
                <a:latin typeface="Times New Roman" panose="02020603050405020304" pitchFamily="18" charset="0"/>
                <a:ea typeface="Calibri" panose="020F0502020204030204" pitchFamily="34" charset="0"/>
                <a:cs typeface="Times New Roman" panose="02020603050405020304" pitchFamily="18" charset="0"/>
              </a:rPr>
              <a:t> and </a:t>
            </a:r>
            <a:r>
              <a:rPr lang="cs-CZ" b="1" dirty="0" err="1">
                <a:latin typeface="Times New Roman" panose="02020603050405020304" pitchFamily="18" charset="0"/>
                <a:ea typeface="Calibri" panose="020F0502020204030204" pitchFamily="34" charset="0"/>
                <a:cs typeface="Times New Roman" panose="02020603050405020304" pitchFamily="18" charset="0"/>
              </a:rPr>
              <a:t>shipping</a:t>
            </a:r>
            <a:endParaRPr lang="cs-CZ" b="1"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Red River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area</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connected to the United States rail network in 1878</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shipping on the Red River</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1881</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 Minnesota capital company „Great </a:t>
            </a:r>
            <a:r>
              <a:rPr lang="en-CA" sz="1800" kern="0" dirty="0" err="1">
                <a:effectLst/>
                <a:latin typeface="Times New Roman" panose="02020603050405020304" pitchFamily="18" charset="0"/>
                <a:ea typeface="Calibri" panose="020F0502020204030204" pitchFamily="34" charset="0"/>
              </a:rPr>
              <a:t>Nothern</a:t>
            </a:r>
            <a:r>
              <a:rPr lang="en-CA" sz="1800" kern="0" dirty="0">
                <a:effectLst/>
                <a:latin typeface="Times New Roman" panose="02020603050405020304" pitchFamily="18" charset="0"/>
                <a:ea typeface="Calibri" panose="020F0502020204030204" pitchFamily="34" charset="0"/>
              </a:rPr>
              <a:t> Railroad“ founded the „Canadian Pacific Railway Company“, headed by Sir </a:t>
            </a:r>
            <a:r>
              <a:rPr lang="en-CA" sz="1800" b="1" kern="0" dirty="0">
                <a:effectLst/>
                <a:latin typeface="Times New Roman" panose="02020603050405020304" pitchFamily="18" charset="0"/>
                <a:ea typeface="Calibri" panose="020F0502020204030204" pitchFamily="34" charset="0"/>
              </a:rPr>
              <a:t>William Van Horn</a:t>
            </a:r>
            <a:r>
              <a:rPr lang="en-CA" sz="1800" kern="0" dirty="0">
                <a:effectLst/>
                <a:latin typeface="Times New Roman" panose="02020603050405020304" pitchFamily="18" charset="0"/>
                <a:ea typeface="Calibri" panose="020F0502020204030204" pitchFamily="34" charset="0"/>
              </a:rPr>
              <a:t>, an American of Dutch origin. The work is completed on November 7, 1885, and in the summer of 1886 the first transcontinental convoy passes over the line. Regina, </a:t>
            </a:r>
            <a:r>
              <a:rPr lang="en-CA" sz="1800" kern="0" dirty="0" err="1">
                <a:effectLst/>
                <a:latin typeface="Times New Roman" panose="02020603050405020304" pitchFamily="18" charset="0"/>
                <a:ea typeface="Calibri" panose="020F0502020204030204" pitchFamily="34" charset="0"/>
              </a:rPr>
              <a:t>Medecine</a:t>
            </a:r>
            <a:r>
              <a:rPr lang="en-CA" sz="1800" kern="0" dirty="0">
                <a:effectLst/>
                <a:latin typeface="Times New Roman" panose="02020603050405020304" pitchFamily="18" charset="0"/>
                <a:ea typeface="Calibri" panose="020F0502020204030204" pitchFamily="34" charset="0"/>
              </a:rPr>
              <a:t> Hat, Calgary are built along the line. These complement older settlements such as Prince-Albert, Saint-Albert and Edmonton. In 1896, construction then began on a second parallel line of the railway, the Canadian </a:t>
            </a:r>
            <a:r>
              <a:rPr lang="en-CA" sz="1800" kern="0" dirty="0" err="1">
                <a:effectLst/>
                <a:latin typeface="Times New Roman" panose="02020603050405020304" pitchFamily="18" charset="0"/>
                <a:ea typeface="Calibri" panose="020F0502020204030204" pitchFamily="34" charset="0"/>
              </a:rPr>
              <a:t>Nothern</a:t>
            </a:r>
            <a:r>
              <a:rPr lang="en-CA" sz="1800" kern="0" dirty="0">
                <a:effectLst/>
                <a:latin typeface="Times New Roman" panose="02020603050405020304" pitchFamily="18" charset="0"/>
                <a:ea typeface="Calibri" panose="020F0502020204030204" pitchFamily="34" charset="0"/>
              </a:rPr>
              <a:t>.</a:t>
            </a: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cs-CZ" b="1" dirty="0" err="1">
                <a:latin typeface="Times New Roman" panose="02020603050405020304" pitchFamily="18" charset="0"/>
                <a:ea typeface="Calibri" panose="020F0502020204030204" pitchFamily="34" charset="0"/>
                <a:cs typeface="Times New Roman" panose="02020603050405020304" pitchFamily="18" charset="0"/>
              </a:rPr>
              <a:t>Demographic</a:t>
            </a:r>
            <a:r>
              <a:rPr lang="cs-CZ" b="1" dirty="0">
                <a:latin typeface="Times New Roman" panose="02020603050405020304" pitchFamily="18" charset="0"/>
                <a:ea typeface="Calibri" panose="020F0502020204030204" pitchFamily="34" charset="0"/>
                <a:cs typeface="Times New Roman" panose="02020603050405020304" pitchFamily="18" charset="0"/>
              </a:rPr>
              <a:t> </a:t>
            </a:r>
            <a:r>
              <a:rPr lang="cs-CZ" b="1" dirty="0" err="1">
                <a:latin typeface="Times New Roman" panose="02020603050405020304" pitchFamily="18" charset="0"/>
                <a:ea typeface="Calibri" panose="020F0502020204030204" pitchFamily="34" charset="0"/>
                <a:cs typeface="Times New Roman" panose="02020603050405020304" pitchFamily="18" charset="0"/>
              </a:rPr>
              <a:t>growth</a:t>
            </a:r>
            <a:endParaRPr lang="cs-CZ"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CA" sz="1800" dirty="0">
                <a:effectLst/>
                <a:latin typeface="Times New Roman" panose="02020603050405020304" pitchFamily="18" charset="0"/>
                <a:ea typeface="Calibri" panose="020F0502020204030204" pitchFamily="34" charset="0"/>
                <a:cs typeface="Times New Roman" panose="02020603050405020304" pitchFamily="18" charset="0"/>
              </a:rPr>
              <a:t>Manitoba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1870: 12.000; 1880: 80.000 (</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German Mennonites, Icelanders, Dutchmen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1891: 160.000; Winnipeg 8.000</a:t>
            </a:r>
          </a:p>
          <a:p>
            <a:pPr algn="just"/>
            <a:r>
              <a:rPr lang="en-CA" sz="1800" kern="0" dirty="0">
                <a:effectLst/>
                <a:latin typeface="Times New Roman" panose="02020603050405020304" pitchFamily="18" charset="0"/>
                <a:ea typeface="Calibri" panose="020F0502020204030204" pitchFamily="34" charset="0"/>
              </a:rPr>
              <a:t>Around 1900, the population of the three new provinces increased to 2.5 million</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Hungarians, Ukrainians, Poles, Scandinavians</a:t>
            </a:r>
            <a:r>
              <a:rPr lang="cs-CZ" sz="1800" kern="0" dirty="0">
                <a:effectLst/>
                <a:latin typeface="Times New Roman" panose="02020603050405020304" pitchFamily="18" charset="0"/>
                <a:ea typeface="Calibri" panose="020F0502020204030204" pitchFamily="34" charset="0"/>
              </a:rPr>
              <a:t>, but </a:t>
            </a:r>
            <a:r>
              <a:rPr lang="cs-CZ" sz="1800" kern="0" dirty="0" err="1">
                <a:effectLst/>
                <a:latin typeface="Times New Roman" panose="02020603050405020304" pitchFamily="18" charset="0"/>
                <a:ea typeface="Calibri" panose="020F0502020204030204" pitchFamily="34" charset="0"/>
              </a:rPr>
              <a:t>also</a:t>
            </a:r>
            <a:r>
              <a:rPr lang="cs-CZ" sz="1800" kern="0" dirty="0">
                <a:effectLst/>
                <a:latin typeface="Times New Roman" panose="02020603050405020304" pitchFamily="18" charset="0"/>
                <a:ea typeface="Calibri" panose="020F0502020204030204" pitchFamily="34" charset="0"/>
              </a:rPr>
              <a:t> </a:t>
            </a:r>
            <a:r>
              <a:rPr lang="cs-CZ" sz="1800" kern="0" dirty="0" err="1">
                <a:effectLst/>
                <a:latin typeface="Times New Roman" panose="02020603050405020304" pitchFamily="18" charset="0"/>
                <a:ea typeface="Calibri" panose="020F0502020204030204" pitchFamily="34" charset="0"/>
              </a:rPr>
              <a:t>Quebecers</a:t>
            </a:r>
            <a:r>
              <a:rPr lang="en-CA" sz="1800" kern="0" dirty="0">
                <a:effectLst/>
                <a:latin typeface="Times New Roman" panose="02020603050405020304" pitchFamily="18" charset="0"/>
                <a:ea typeface="Calibri" panose="020F0502020204030204" pitchFamily="34" charset="0"/>
              </a:rPr>
              <a: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CA" sz="1800" kern="0" dirty="0">
                <a:effectLst/>
                <a:latin typeface="Times New Roman" panose="02020603050405020304" pitchFamily="18" charset="0"/>
                <a:ea typeface="Calibri" panose="020F0502020204030204" pitchFamily="34" charset="0"/>
              </a:rPr>
              <a:t>	</a:t>
            </a:r>
            <a:endParaRPr lang="cs-CZ" dirty="0"/>
          </a:p>
        </p:txBody>
      </p:sp>
    </p:spTree>
    <p:extLst>
      <p:ext uri="{BB962C8B-B14F-4D97-AF65-F5344CB8AC3E}">
        <p14:creationId xmlns:p14="http://schemas.microsoft.com/office/powerpoint/2010/main" val="216674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umění, cedule&#10;&#10;Popis byl vytvořen automaticky">
            <a:extLst>
              <a:ext uri="{FF2B5EF4-FFF2-40B4-BE49-F238E27FC236}">
                <a16:creationId xmlns:a16="http://schemas.microsoft.com/office/drawing/2014/main" id="{902B6105-8C72-A070-0F65-073E5BD4D597}"/>
              </a:ext>
            </a:extLst>
          </p:cNvPr>
          <p:cNvPicPr>
            <a:picLocks noChangeAspect="1"/>
          </p:cNvPicPr>
          <p:nvPr/>
        </p:nvPicPr>
        <p:blipFill>
          <a:blip r:embed="rId2"/>
          <a:stretch>
            <a:fillRect/>
          </a:stretch>
        </p:blipFill>
        <p:spPr>
          <a:xfrm rot="5400000">
            <a:off x="-1052508" y="1545197"/>
            <a:ext cx="6028802" cy="3391413"/>
          </a:xfrm>
          <a:prstGeom prst="rect">
            <a:avLst/>
          </a:prstGeom>
        </p:spPr>
      </p:pic>
      <p:pic>
        <p:nvPicPr>
          <p:cNvPr id="5" name="Obrázek 4" descr="Obsah obrázku text, kresba, umění, skica&#10;&#10;Popis byl vytvořen automaticky">
            <a:extLst>
              <a:ext uri="{FF2B5EF4-FFF2-40B4-BE49-F238E27FC236}">
                <a16:creationId xmlns:a16="http://schemas.microsoft.com/office/drawing/2014/main" id="{CDA6E3C9-F2D2-BD55-2B09-F91F92A08EC9}"/>
              </a:ext>
            </a:extLst>
          </p:cNvPr>
          <p:cNvPicPr>
            <a:picLocks noChangeAspect="1"/>
          </p:cNvPicPr>
          <p:nvPr/>
        </p:nvPicPr>
        <p:blipFill>
          <a:blip r:embed="rId3"/>
          <a:stretch>
            <a:fillRect/>
          </a:stretch>
        </p:blipFill>
        <p:spPr>
          <a:xfrm>
            <a:off x="3257829" y="1781837"/>
            <a:ext cx="8393277" cy="4721513"/>
          </a:xfrm>
          <a:prstGeom prst="rect">
            <a:avLst/>
          </a:prstGeom>
        </p:spPr>
      </p:pic>
    </p:spTree>
    <p:extLst>
      <p:ext uri="{BB962C8B-B14F-4D97-AF65-F5344CB8AC3E}">
        <p14:creationId xmlns:p14="http://schemas.microsoft.com/office/powerpoint/2010/main" val="2610201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venku, kůň, osoba&#10;&#10;Popis byl vytvořen automaticky">
            <a:extLst>
              <a:ext uri="{FF2B5EF4-FFF2-40B4-BE49-F238E27FC236}">
                <a16:creationId xmlns:a16="http://schemas.microsoft.com/office/drawing/2014/main" id="{727D77BE-1FA6-8F31-1EA7-71AE4C00A4D4}"/>
              </a:ext>
            </a:extLst>
          </p:cNvPr>
          <p:cNvPicPr>
            <a:picLocks noChangeAspect="1"/>
          </p:cNvPicPr>
          <p:nvPr/>
        </p:nvPicPr>
        <p:blipFill>
          <a:blip r:embed="rId2"/>
          <a:stretch>
            <a:fillRect/>
          </a:stretch>
        </p:blipFill>
        <p:spPr>
          <a:xfrm>
            <a:off x="298885" y="79695"/>
            <a:ext cx="11118531" cy="6778305"/>
          </a:xfrm>
          <a:prstGeom prst="rect">
            <a:avLst/>
          </a:prstGeom>
        </p:spPr>
      </p:pic>
    </p:spTree>
    <p:extLst>
      <p:ext uri="{BB962C8B-B14F-4D97-AF65-F5344CB8AC3E}">
        <p14:creationId xmlns:p14="http://schemas.microsoft.com/office/powerpoint/2010/main" val="128847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0571D5-9D34-1FF9-9756-E88479C94C52}"/>
              </a:ext>
            </a:extLst>
          </p:cNvPr>
          <p:cNvSpPr txBox="1"/>
          <p:nvPr/>
        </p:nvSpPr>
        <p:spPr>
          <a:xfrm>
            <a:off x="939567" y="604006"/>
            <a:ext cx="10175846" cy="2862322"/>
          </a:xfrm>
          <a:prstGeom prst="rect">
            <a:avLst/>
          </a:prstGeom>
          <a:noFill/>
        </p:spPr>
        <p:txBody>
          <a:bodyPr wrap="square">
            <a:spAutoFit/>
          </a:bodyPr>
          <a:lstStyle/>
          <a:p>
            <a:r>
              <a:rPr lang="cs-CZ" sz="1800" b="1" kern="0" dirty="0" err="1">
                <a:effectLst/>
                <a:latin typeface="Times New Roman" panose="02020603050405020304" pitchFamily="18" charset="0"/>
                <a:ea typeface="Calibri" panose="020F0502020204030204" pitchFamily="34" charset="0"/>
              </a:rPr>
              <a:t>Linguistic</a:t>
            </a:r>
            <a:r>
              <a:rPr lang="cs-CZ" sz="1800" b="1" kern="0" dirty="0">
                <a:effectLst/>
                <a:latin typeface="Times New Roman" panose="02020603050405020304" pitchFamily="18" charset="0"/>
                <a:ea typeface="Calibri" panose="020F0502020204030204" pitchFamily="34" charset="0"/>
              </a:rPr>
              <a:t> </a:t>
            </a:r>
            <a:r>
              <a:rPr lang="cs-CZ" sz="1800" b="1" kern="0" dirty="0" err="1">
                <a:effectLst/>
                <a:latin typeface="Times New Roman" panose="02020603050405020304" pitchFamily="18" charset="0"/>
                <a:ea typeface="Calibri" panose="020F0502020204030204" pitchFamily="34" charset="0"/>
              </a:rPr>
              <a:t>problem</a:t>
            </a:r>
            <a:endParaRPr lang="cs-CZ" sz="1800" b="1" kern="0" dirty="0">
              <a:effectLst/>
              <a:latin typeface="Times New Roman" panose="02020603050405020304" pitchFamily="18" charset="0"/>
              <a:ea typeface="Calibri" panose="020F0502020204030204" pitchFamily="34" charset="0"/>
            </a:endParaRPr>
          </a:p>
          <a:p>
            <a:endParaRPr lang="cs-CZ" sz="1800" kern="0" dirty="0">
              <a:effectLst/>
              <a:latin typeface="Times New Roman" panose="02020603050405020304" pitchFamily="18" charset="0"/>
              <a:ea typeface="Calibri" panose="020F0502020204030204" pitchFamily="34" charset="0"/>
            </a:endParaRPr>
          </a:p>
          <a:p>
            <a:r>
              <a:rPr lang="cs-CZ" sz="1800" kern="0" dirty="0" err="1">
                <a:effectLst/>
                <a:latin typeface="Times New Roman" panose="02020603050405020304" pitchFamily="18" charset="0"/>
                <a:ea typeface="Calibri" panose="020F0502020204030204" pitchFamily="34" charset="0"/>
              </a:rPr>
              <a:t>High</a:t>
            </a:r>
            <a:r>
              <a:rPr lang="cs-CZ" sz="1800" kern="0" dirty="0">
                <a:effectLst/>
                <a:latin typeface="Times New Roman" panose="02020603050405020304" pitchFamily="18" charset="0"/>
                <a:ea typeface="Calibri" panose="020F0502020204030204" pitchFamily="34" charset="0"/>
              </a:rPr>
              <a:t> diversity </a:t>
            </a:r>
            <a:r>
              <a:rPr lang="cs-CZ" sz="1800" kern="0" dirty="0" err="1">
                <a:effectLst/>
                <a:latin typeface="Times New Roman" panose="02020603050405020304" pitchFamily="18" charset="0"/>
                <a:ea typeface="Calibri" panose="020F0502020204030204" pitchFamily="34" charset="0"/>
              </a:rPr>
              <a:t>of</a:t>
            </a:r>
            <a:r>
              <a:rPr lang="cs-CZ" sz="1800" kern="0" dirty="0">
                <a:effectLst/>
                <a:latin typeface="Times New Roman" panose="02020603050405020304" pitchFamily="18" charset="0"/>
                <a:ea typeface="Calibri" panose="020F0502020204030204" pitchFamily="34" charset="0"/>
              </a:rPr>
              <a:t> </a:t>
            </a:r>
            <a:r>
              <a:rPr lang="cs-CZ" sz="1800" kern="0" dirty="0" err="1">
                <a:effectLst/>
                <a:latin typeface="Times New Roman" panose="02020603050405020304" pitchFamily="18" charset="0"/>
                <a:ea typeface="Calibri" panose="020F0502020204030204" pitchFamily="34" charset="0"/>
              </a:rPr>
              <a:t>the</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new population</a:t>
            </a:r>
            <a:endParaRPr lang="cs-CZ" sz="1800" kern="0" dirty="0">
              <a:effectLst/>
              <a:latin typeface="Times New Roman" panose="02020603050405020304" pitchFamily="18" charset="0"/>
              <a:ea typeface="Calibri" panose="020F0502020204030204" pitchFamily="34" charset="0"/>
            </a:endParaRPr>
          </a:p>
          <a:p>
            <a:endParaRPr lang="cs-CZ" sz="1800" kern="0" dirty="0">
              <a:effectLst/>
              <a:latin typeface="Times New Roman" panose="02020603050405020304" pitchFamily="18" charset="0"/>
              <a:ea typeface="Calibri" panose="020F0502020204030204" pitchFamily="34" charset="0"/>
            </a:endParaRPr>
          </a:p>
          <a:p>
            <a:r>
              <a:rPr lang="cs-CZ" sz="1800" kern="0" dirty="0" err="1">
                <a:effectLst/>
                <a:latin typeface="Times New Roman" panose="02020603050405020304" pitchFamily="18" charset="0"/>
                <a:ea typeface="Calibri" panose="020F0502020204030204" pitchFamily="34" charset="0"/>
              </a:rPr>
              <a:t>Wilfrid</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Laurier government’s 1897 </a:t>
            </a:r>
            <a:r>
              <a:rPr lang="en-CA" sz="1800" i="1" kern="0" dirty="0">
                <a:effectLst/>
                <a:latin typeface="Times New Roman" panose="02020603050405020304" pitchFamily="18" charset="0"/>
                <a:ea typeface="Calibri" panose="020F0502020204030204" pitchFamily="34" charset="0"/>
              </a:rPr>
              <a:t>Education Ac</a:t>
            </a:r>
            <a:r>
              <a:rPr lang="en-CA" sz="1800" kern="0" dirty="0">
                <a:effectLst/>
                <a:latin typeface="Times New Roman" panose="02020603050405020304" pitchFamily="18" charset="0"/>
                <a:ea typeface="Calibri" panose="020F0502020204030204" pitchFamily="34" charset="0"/>
              </a:rPr>
              <a:t>t</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allowed the establishment of monolingual schools and classes with 10 pupils of another language, a full </a:t>
            </a:r>
            <a:r>
              <a:rPr lang="en-CA" sz="1800" b="1" kern="0" dirty="0">
                <a:effectLst/>
                <a:latin typeface="Times New Roman" panose="02020603050405020304" pitchFamily="18" charset="0"/>
                <a:ea typeface="Calibri" panose="020F0502020204030204" pitchFamily="34" charset="0"/>
              </a:rPr>
              <a:t>1/6th</a:t>
            </a:r>
            <a:r>
              <a:rPr lang="en-CA" sz="1800" kern="0" dirty="0">
                <a:effectLst/>
                <a:latin typeface="Times New Roman" panose="02020603050405020304" pitchFamily="18" charset="0"/>
                <a:ea typeface="Calibri" panose="020F0502020204030204" pitchFamily="34" charset="0"/>
              </a:rPr>
              <a:t> of the pupils in the new areas were </a:t>
            </a:r>
            <a:r>
              <a:rPr lang="cs-CZ" sz="1800" kern="0" dirty="0" err="1">
                <a:effectLst/>
                <a:latin typeface="Times New Roman" panose="02020603050405020304" pitchFamily="18" charset="0"/>
                <a:ea typeface="Calibri" panose="020F0502020204030204" pitchFamily="34" charset="0"/>
              </a:rPr>
              <a:t>educated</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in a language other than English.</a:t>
            </a:r>
            <a:endParaRPr lang="cs-CZ" sz="1800" kern="0" dirty="0">
              <a:effectLst/>
              <a:latin typeface="Times New Roman" panose="02020603050405020304" pitchFamily="18" charset="0"/>
              <a:ea typeface="Calibri" panose="020F0502020204030204" pitchFamily="34" charset="0"/>
            </a:endParaRPr>
          </a:p>
          <a:p>
            <a:r>
              <a:rPr lang="en-CA" sz="1800" kern="0" dirty="0">
                <a:effectLst/>
                <a:latin typeface="Times New Roman" panose="02020603050405020304" pitchFamily="18" charset="0"/>
                <a:ea typeface="Calibri" panose="020F0502020204030204" pitchFamily="34" charset="0"/>
              </a:rPr>
              <a:t>In this situation, the Manitoba government enacted in 1916 compulsory scholarship in English. This became another in a series of language disputes in modern Canadian history, for the problem of the francophone population of Manitoba affected the francophone population of Quebec emotionally</a:t>
            </a:r>
            <a:endParaRPr lang="cs-CZ" dirty="0"/>
          </a:p>
        </p:txBody>
      </p:sp>
    </p:spTree>
    <p:extLst>
      <p:ext uri="{BB962C8B-B14F-4D97-AF65-F5344CB8AC3E}">
        <p14:creationId xmlns:p14="http://schemas.microsoft.com/office/powerpoint/2010/main" val="24124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9EDEEDB-5AC0-9041-CFBC-89EF7CDC0CD2}"/>
              </a:ext>
            </a:extLst>
          </p:cNvPr>
          <p:cNvSpPr txBox="1"/>
          <p:nvPr/>
        </p:nvSpPr>
        <p:spPr>
          <a:xfrm>
            <a:off x="595617" y="478172"/>
            <a:ext cx="11492919" cy="5909310"/>
          </a:xfrm>
          <a:prstGeom prst="rect">
            <a:avLst/>
          </a:prstGeom>
          <a:noFill/>
        </p:spPr>
        <p:txBody>
          <a:bodyPr wrap="square">
            <a:spAutoFit/>
          </a:bodyPr>
          <a:lstStyle/>
          <a:p>
            <a:pPr algn="just"/>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Politics</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The Conservatives were in power from 1867-1873 and 1878-1896. The Prime Minister,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John Macdonald</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is a skilful tactician, and can win the Quebec Clericals to his side.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focus on cooperation with the London metropolis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protect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ion</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the emerging Canadian industry against the United States with protective tariffs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building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trans-Canada railway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1873-1878 –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liberal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interlude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Alexander Mackenzie</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open policy towards the United States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failure to protect the Canadian economy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neglect of the railway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CA" sz="1800" dirty="0">
                <a:effectLst/>
                <a:latin typeface="Times New Roman" panose="02020603050405020304" pitchFamily="18" charset="0"/>
                <a:ea typeface="Calibri" panose="020F0502020204030204" pitchFamily="34" charset="0"/>
                <a:cs typeface="Times New Roman" panose="02020603050405020304" pitchFamily="18" charset="0"/>
              </a:rPr>
              <a:t>1896</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-1911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liberal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era</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 Wilfrid Laurier</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cs-CZ" dirty="0" err="1">
                <a:latin typeface="Times New Roman" panose="02020603050405020304" pitchFamily="18" charset="0"/>
                <a:ea typeface="Calibri" panose="020F0502020204030204" pitchFamily="34" charset="0"/>
                <a:cs typeface="Times New Roman" panose="02020603050405020304" pitchFamily="18" charset="0"/>
              </a:rPr>
              <a:t>introduction</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of</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conservative</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elements into his Liberal strategy, abandoning Mackenzie’s commercial liberalism and supporting the building of the railway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strict separation of state and churches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important education laws that allow for the establishment of minority schools in Manitoba in a non-linguistic (anglophone) environment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Liberals and Conservatives alternate</a:t>
            </a:r>
            <a:r>
              <a:rPr lang="cs-CZ" kern="0" dirty="0">
                <a:latin typeface="Times New Roman" panose="02020603050405020304" pitchFamily="18" charset="0"/>
                <a:ea typeface="Calibri" panose="020F0502020204030204" pitchFamily="34" charset="0"/>
              </a:rPr>
              <a:t>:</a:t>
            </a:r>
          </a:p>
          <a:p>
            <a:pPr algn="just"/>
            <a:r>
              <a:rPr lang="en-CA" sz="1800" kern="0" dirty="0">
                <a:effectLst/>
                <a:latin typeface="Times New Roman" panose="02020603050405020304" pitchFamily="18" charset="0"/>
                <a:ea typeface="Calibri" panose="020F0502020204030204" pitchFamily="34" charset="0"/>
              </a:rPr>
              <a:t>Robert Borden (1917 - Grand Coalition)</a:t>
            </a:r>
            <a:endParaRPr lang="cs-CZ" sz="1800" kern="0" dirty="0">
              <a:effectLst/>
              <a:latin typeface="Times New Roman" panose="02020603050405020304" pitchFamily="18" charset="0"/>
              <a:ea typeface="Calibri" panose="020F0502020204030204" pitchFamily="34" charset="0"/>
            </a:endParaRPr>
          </a:p>
          <a:p>
            <a:pPr algn="just"/>
            <a:r>
              <a:rPr lang="en-CA" sz="1800" kern="0" dirty="0">
                <a:effectLst/>
                <a:latin typeface="Times New Roman" panose="02020603050405020304" pitchFamily="18" charset="0"/>
                <a:ea typeface="Calibri" panose="020F0502020204030204" pitchFamily="34" charset="0"/>
              </a:rPr>
              <a:t>W.L. Mackenzie King (</a:t>
            </a:r>
            <a:r>
              <a:rPr lang="cs-CZ" sz="1800" kern="0" dirty="0" err="1">
                <a:effectLst/>
                <a:latin typeface="Times New Roman" panose="02020603050405020304" pitchFamily="18" charset="0"/>
                <a:ea typeface="Calibri" panose="020F0502020204030204" pitchFamily="34" charset="0"/>
              </a:rPr>
              <a:t>since</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1921).</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Obrázek 4" descr="Obsah obrázku portrét, Lidská tvář, skica, oblečení&#10;&#10;Popis byl vytvořen automaticky">
            <a:extLst>
              <a:ext uri="{FF2B5EF4-FFF2-40B4-BE49-F238E27FC236}">
                <a16:creationId xmlns:a16="http://schemas.microsoft.com/office/drawing/2014/main" id="{24ACF3ED-17FA-4BCB-BB91-61BE5266C3B8}"/>
              </a:ext>
            </a:extLst>
          </p:cNvPr>
          <p:cNvPicPr>
            <a:picLocks noChangeAspect="1"/>
          </p:cNvPicPr>
          <p:nvPr/>
        </p:nvPicPr>
        <p:blipFill>
          <a:blip r:embed="rId2"/>
          <a:stretch>
            <a:fillRect/>
          </a:stretch>
        </p:blipFill>
        <p:spPr>
          <a:xfrm>
            <a:off x="5696125" y="1988191"/>
            <a:ext cx="1714113" cy="1901928"/>
          </a:xfrm>
          <a:prstGeom prst="rect">
            <a:avLst/>
          </a:prstGeom>
        </p:spPr>
      </p:pic>
      <p:pic>
        <p:nvPicPr>
          <p:cNvPr id="7" name="Obrázek 6" descr="Obsah obrázku Lidská tvář, portrét, osoba, oblečení&#10;&#10;Popis byl vytvořen automaticky">
            <a:extLst>
              <a:ext uri="{FF2B5EF4-FFF2-40B4-BE49-F238E27FC236}">
                <a16:creationId xmlns:a16="http://schemas.microsoft.com/office/drawing/2014/main" id="{245ECCAF-8CD2-F9AD-12B4-2F387A4C3C42}"/>
              </a:ext>
            </a:extLst>
          </p:cNvPr>
          <p:cNvPicPr>
            <a:picLocks noChangeAspect="1"/>
          </p:cNvPicPr>
          <p:nvPr/>
        </p:nvPicPr>
        <p:blipFill>
          <a:blip r:embed="rId3"/>
          <a:stretch>
            <a:fillRect/>
          </a:stretch>
        </p:blipFill>
        <p:spPr>
          <a:xfrm>
            <a:off x="7617809" y="1988191"/>
            <a:ext cx="1475634" cy="1901928"/>
          </a:xfrm>
          <a:prstGeom prst="rect">
            <a:avLst/>
          </a:prstGeom>
        </p:spPr>
      </p:pic>
      <p:pic>
        <p:nvPicPr>
          <p:cNvPr id="9" name="Obrázek 8" descr="Obsah obrázku osoba, Lidská tvář, portrét, oblečení&#10;&#10;Popis byl vytvořen automaticky">
            <a:extLst>
              <a:ext uri="{FF2B5EF4-FFF2-40B4-BE49-F238E27FC236}">
                <a16:creationId xmlns:a16="http://schemas.microsoft.com/office/drawing/2014/main" id="{3CC98487-5710-7153-0487-9F8732F8B22A}"/>
              </a:ext>
            </a:extLst>
          </p:cNvPr>
          <p:cNvPicPr>
            <a:picLocks noChangeAspect="1"/>
          </p:cNvPicPr>
          <p:nvPr/>
        </p:nvPicPr>
        <p:blipFill>
          <a:blip r:embed="rId4"/>
          <a:stretch>
            <a:fillRect/>
          </a:stretch>
        </p:blipFill>
        <p:spPr>
          <a:xfrm>
            <a:off x="9605394" y="1904301"/>
            <a:ext cx="1558240" cy="2089458"/>
          </a:xfrm>
          <a:prstGeom prst="rect">
            <a:avLst/>
          </a:prstGeom>
        </p:spPr>
      </p:pic>
      <p:pic>
        <p:nvPicPr>
          <p:cNvPr id="11" name="Obrázek 10" descr="Obsah obrázku osoba, Lidská tvář, oblečení, portrét&#10;&#10;Popis byl vytvořen automaticky">
            <a:extLst>
              <a:ext uri="{FF2B5EF4-FFF2-40B4-BE49-F238E27FC236}">
                <a16:creationId xmlns:a16="http://schemas.microsoft.com/office/drawing/2014/main" id="{04AF79FE-F483-616B-8220-1714FB64634D}"/>
              </a:ext>
            </a:extLst>
          </p:cNvPr>
          <p:cNvPicPr>
            <a:picLocks noChangeAspect="1"/>
          </p:cNvPicPr>
          <p:nvPr/>
        </p:nvPicPr>
        <p:blipFill>
          <a:blip r:embed="rId5"/>
          <a:stretch>
            <a:fillRect/>
          </a:stretch>
        </p:blipFill>
        <p:spPr>
          <a:xfrm>
            <a:off x="5073851" y="5329411"/>
            <a:ext cx="1244548" cy="1528589"/>
          </a:xfrm>
          <a:prstGeom prst="rect">
            <a:avLst/>
          </a:prstGeom>
        </p:spPr>
      </p:pic>
      <p:pic>
        <p:nvPicPr>
          <p:cNvPr id="13" name="Obrázek 12" descr="Obsah obrázku Lidská tvář, osoba, portrét, muž&#10;&#10;Popis byl vytvořen automaticky">
            <a:extLst>
              <a:ext uri="{FF2B5EF4-FFF2-40B4-BE49-F238E27FC236}">
                <a16:creationId xmlns:a16="http://schemas.microsoft.com/office/drawing/2014/main" id="{FB38BE88-7451-1433-3A13-D6BA65EE8B0B}"/>
              </a:ext>
            </a:extLst>
          </p:cNvPr>
          <p:cNvPicPr>
            <a:picLocks noChangeAspect="1"/>
          </p:cNvPicPr>
          <p:nvPr/>
        </p:nvPicPr>
        <p:blipFill>
          <a:blip r:embed="rId6"/>
          <a:stretch>
            <a:fillRect/>
          </a:stretch>
        </p:blipFill>
        <p:spPr>
          <a:xfrm>
            <a:off x="6646657" y="5250259"/>
            <a:ext cx="1159428" cy="1607741"/>
          </a:xfrm>
          <a:prstGeom prst="rect">
            <a:avLst/>
          </a:prstGeom>
        </p:spPr>
      </p:pic>
    </p:spTree>
    <p:extLst>
      <p:ext uri="{BB962C8B-B14F-4D97-AF65-F5344CB8AC3E}">
        <p14:creationId xmlns:p14="http://schemas.microsoft.com/office/powerpoint/2010/main" val="368718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AF01E73-CADB-8B42-2C1D-09D864D9C383}"/>
              </a:ext>
            </a:extLst>
          </p:cNvPr>
          <p:cNvSpPr txBox="1"/>
          <p:nvPr/>
        </p:nvSpPr>
        <p:spPr>
          <a:xfrm>
            <a:off x="528505" y="276837"/>
            <a:ext cx="11299971" cy="6186309"/>
          </a:xfrm>
          <a:prstGeom prst="rect">
            <a:avLst/>
          </a:prstGeom>
          <a:noFill/>
        </p:spPr>
        <p:txBody>
          <a:bodyPr wrap="square">
            <a:spAutoFit/>
          </a:bodyPr>
          <a:lstStyle/>
          <a:p>
            <a:pPr algn="just"/>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Foreign</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affairs</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cs-CZ" sz="1800" b="1" kern="0" dirty="0" err="1">
                <a:effectLst/>
                <a:latin typeface="Times New Roman" panose="02020603050405020304" pitchFamily="18" charset="0"/>
                <a:ea typeface="Calibri" panose="020F0502020204030204" pitchFamily="34" charset="0"/>
              </a:rPr>
              <a:t>Emancipation</a:t>
            </a:r>
            <a:r>
              <a:rPr lang="cs-CZ" sz="1800" b="1" kern="0" dirty="0">
                <a:effectLst/>
                <a:latin typeface="Times New Roman" panose="02020603050405020304" pitchFamily="18" charset="0"/>
                <a:ea typeface="Calibri" panose="020F0502020204030204" pitchFamily="34" charset="0"/>
              </a:rPr>
              <a:t> in </a:t>
            </a:r>
            <a:r>
              <a:rPr lang="cs-CZ" sz="1800" b="1" kern="0" dirty="0" err="1">
                <a:effectLst/>
                <a:latin typeface="Times New Roman" panose="02020603050405020304" pitchFamily="18" charset="0"/>
                <a:ea typeface="Calibri" panose="020F0502020204030204" pitchFamily="34" charset="0"/>
              </a:rPr>
              <a:t>relation</a:t>
            </a:r>
            <a:r>
              <a:rPr lang="cs-CZ" sz="1800" b="1" kern="0" dirty="0">
                <a:effectLst/>
                <a:latin typeface="Times New Roman" panose="02020603050405020304" pitchFamily="18" charset="0"/>
                <a:ea typeface="Calibri" panose="020F0502020204030204" pitchFamily="34" charset="0"/>
              </a:rPr>
              <a:t> to Great </a:t>
            </a:r>
            <a:r>
              <a:rPr lang="cs-CZ" sz="1800" b="1" kern="0" dirty="0" err="1">
                <a:effectLst/>
                <a:latin typeface="Times New Roman" panose="02020603050405020304" pitchFamily="18" charset="0"/>
                <a:ea typeface="Calibri" panose="020F0502020204030204" pitchFamily="34" charset="0"/>
              </a:rPr>
              <a:t>Britain</a:t>
            </a:r>
            <a:endParaRPr lang="cs-CZ" sz="1800" b="1"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cs-CZ" kern="0" dirty="0">
                <a:latin typeface="Times New Roman" panose="02020603050405020304" pitchFamily="18" charset="0"/>
                <a:ea typeface="Calibri" panose="020F0502020204030204" pitchFamily="34" charset="0"/>
              </a:rPr>
              <a:t>u</a:t>
            </a:r>
            <a:r>
              <a:rPr lang="en-CA" sz="1800" kern="0" dirty="0" err="1">
                <a:effectLst/>
                <a:latin typeface="Times New Roman" panose="02020603050405020304" pitchFamily="18" charset="0"/>
                <a:ea typeface="Calibri" panose="020F0502020204030204" pitchFamily="34" charset="0"/>
              </a:rPr>
              <a:t>nder</a:t>
            </a:r>
            <a:r>
              <a:rPr lang="en-CA" sz="1800" kern="0" dirty="0">
                <a:effectLst/>
                <a:latin typeface="Times New Roman" panose="02020603050405020304" pitchFamily="18" charset="0"/>
                <a:ea typeface="Calibri" panose="020F0502020204030204" pitchFamily="34" charset="0"/>
              </a:rPr>
              <a:t> Laurier’s government, British troops leave Canada and it sovereignly secures its own borders</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cs-CZ" sz="1800" kern="0" dirty="0">
                <a:effectLst/>
                <a:latin typeface="Times New Roman" panose="02020603050405020304" pitchFamily="18" charset="0"/>
                <a:ea typeface="Calibri" panose="020F0502020204030204" pitchFamily="34" charset="0"/>
              </a:rPr>
              <a:t>1</a:t>
            </a:r>
            <a:r>
              <a:rPr lang="en-CA" sz="1800" kern="0" dirty="0">
                <a:effectLst/>
                <a:latin typeface="Times New Roman" panose="02020603050405020304" pitchFamily="18" charset="0"/>
                <a:ea typeface="Calibri" panose="020F0502020204030204" pitchFamily="34" charset="0"/>
              </a:rPr>
              <a:t>908</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 Laurier remembers that no treaty concluded by Great Britain binds Canada unless it joins the treaty</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1910</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 Canada has also had the right to control the flow of immigration from the British Isles</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cs-CZ" sz="1800" kern="0" dirty="0">
                <a:effectLst/>
                <a:latin typeface="Times New Roman" panose="02020603050405020304" pitchFamily="18" charset="0"/>
                <a:ea typeface="Calibri" panose="020F0502020204030204" pitchFamily="34" charset="0"/>
              </a:rPr>
              <a:t>1910 - </a:t>
            </a:r>
            <a:r>
              <a:rPr lang="en-CA" sz="1800" kern="0" dirty="0">
                <a:effectLst/>
                <a:latin typeface="Times New Roman" panose="02020603050405020304" pitchFamily="18" charset="0"/>
                <a:ea typeface="Calibri" panose="020F0502020204030204" pitchFamily="34" charset="0"/>
              </a:rPr>
              <a:t>Laurier creates the Department of External Affairs (</a:t>
            </a:r>
            <a:r>
              <a:rPr lang="en-CA" sz="1800" i="1" kern="0" dirty="0" err="1">
                <a:effectLst/>
                <a:latin typeface="Times New Roman" panose="02020603050405020304" pitchFamily="18" charset="0"/>
                <a:ea typeface="Calibri" panose="020F0502020204030204" pitchFamily="34" charset="0"/>
              </a:rPr>
              <a:t>Département</a:t>
            </a:r>
            <a:r>
              <a:rPr lang="en-CA" sz="1800" i="1" kern="0" dirty="0">
                <a:effectLst/>
                <a:latin typeface="Times New Roman" panose="02020603050405020304" pitchFamily="18" charset="0"/>
                <a:ea typeface="Calibri" panose="020F0502020204030204" pitchFamily="34" charset="0"/>
              </a:rPr>
              <a:t> des Affaires </a:t>
            </a:r>
            <a:r>
              <a:rPr lang="en-CA" sz="1800" i="1" kern="0" dirty="0" err="1">
                <a:effectLst/>
                <a:latin typeface="Times New Roman" panose="02020603050405020304" pitchFamily="18" charset="0"/>
                <a:ea typeface="Calibri" panose="020F0502020204030204" pitchFamily="34" charset="0"/>
              </a:rPr>
              <a:t>Extérieures</a:t>
            </a:r>
            <a:r>
              <a:rPr lang="en-CA" sz="1800" kern="0" dirty="0">
                <a:effectLst/>
                <a:latin typeface="Times New Roman" panose="02020603050405020304" pitchFamily="18" charset="0"/>
                <a:ea typeface="Calibri" panose="020F0502020204030204" pitchFamily="34" charset="0"/>
              </a:rPr>
              <a:t>), but treaties negotiated by Canada must still always be negotiated in the name of the King of England and signed by the British Foreign Secretary. This practice ends in 1923 with the Pacific Fisheries Treaty with the United States</a:t>
            </a:r>
            <a:endParaRPr lang="cs-CZ" sz="1800" kern="0" dirty="0">
              <a:effectLst/>
              <a:latin typeface="Times New Roman" panose="02020603050405020304" pitchFamily="18" charset="0"/>
              <a:ea typeface="Calibri" panose="020F0502020204030204" pitchFamily="34" charset="0"/>
            </a:endParaRPr>
          </a:p>
          <a:p>
            <a:pPr algn="just"/>
            <a:r>
              <a:rPr lang="en-CA" sz="1800" kern="0" dirty="0">
                <a:effectLst/>
                <a:latin typeface="Times New Roman" panose="02020603050405020304" pitchFamily="18" charset="0"/>
                <a:ea typeface="Calibri" panose="020F0502020204030204" pitchFamily="34" charset="0"/>
              </a:rPr>
              <a:t> </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1926 </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Conference of the British Empire, the equality of the various members of the Empire is proclaimed, and this is confirmed in 1931 by the </a:t>
            </a:r>
            <a:r>
              <a:rPr lang="en-CA" sz="1800" b="1" kern="0" dirty="0">
                <a:effectLst/>
                <a:latin typeface="Times New Roman" panose="02020603050405020304" pitchFamily="18" charset="0"/>
                <a:ea typeface="Calibri" panose="020F0502020204030204" pitchFamily="34" charset="0"/>
              </a:rPr>
              <a:t>Statute of Westminster</a:t>
            </a:r>
            <a:r>
              <a:rPr lang="en-CA" sz="1800" kern="0" dirty="0">
                <a:effectLst/>
                <a:latin typeface="Times New Roman" panose="02020603050405020304" pitchFamily="18" charset="0"/>
                <a:ea typeface="Calibri" panose="020F0502020204030204" pitchFamily="34" charset="0"/>
              </a:rPr>
              <a:t> (</a:t>
            </a:r>
            <a:r>
              <a:rPr lang="en-CA" sz="1800" i="1" kern="0" dirty="0" err="1">
                <a:effectLst/>
                <a:latin typeface="Times New Roman" panose="02020603050405020304" pitchFamily="18" charset="0"/>
                <a:ea typeface="Calibri" panose="020F0502020204030204" pitchFamily="34" charset="0"/>
              </a:rPr>
              <a:t>Statuts</a:t>
            </a:r>
            <a:r>
              <a:rPr lang="en-CA" sz="1800" i="1" kern="0" dirty="0">
                <a:effectLst/>
                <a:latin typeface="Times New Roman" panose="02020603050405020304" pitchFamily="18" charset="0"/>
                <a:ea typeface="Calibri" panose="020F0502020204030204" pitchFamily="34" charset="0"/>
              </a:rPr>
              <a:t> de Westminster</a:t>
            </a:r>
            <a:r>
              <a:rPr lang="en-CA" sz="1800" kern="0" dirty="0">
                <a:effectLst/>
                <a:latin typeface="Times New Roman" panose="02020603050405020304" pitchFamily="18" charset="0"/>
                <a:ea typeface="Calibri" panose="020F0502020204030204" pitchFamily="34" charset="0"/>
              </a:rPr>
              <a:t>). Canada is fully independent, linked to Great Britain only by the person of the monarch. Equality is confirmed by the fact that Canada sends its High Commissioner („haut-commissaire“) to London, and this fact is reciprocal. When </a:t>
            </a:r>
            <a:r>
              <a:rPr lang="en-CA" sz="1800" b="1" kern="0" dirty="0">
                <a:effectLst/>
                <a:latin typeface="Times New Roman" panose="02020603050405020304" pitchFamily="18" charset="0"/>
                <a:ea typeface="Calibri" panose="020F0502020204030204" pitchFamily="34" charset="0"/>
              </a:rPr>
              <a:t>George VI</a:t>
            </a:r>
            <a:r>
              <a:rPr lang="en-CA" sz="1800" kern="0" dirty="0">
                <a:effectLst/>
                <a:latin typeface="Times New Roman" panose="02020603050405020304" pitchFamily="18" charset="0"/>
                <a:ea typeface="Calibri" panose="020F0502020204030204" pitchFamily="34" charset="0"/>
              </a:rPr>
              <a:t> visits Canada in 1938, he is greeted everywhere as „King of Canada“</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Since 1926, Canada has also been sending diplomatic representatives („</a:t>
            </a:r>
            <a:r>
              <a:rPr lang="en-CA" sz="1800" kern="0" dirty="0" err="1">
                <a:effectLst/>
                <a:latin typeface="Times New Roman" panose="02020603050405020304" pitchFamily="18" charset="0"/>
                <a:ea typeface="Calibri" panose="020F0502020204030204" pitchFamily="34" charset="0"/>
              </a:rPr>
              <a:t>ministres</a:t>
            </a:r>
            <a:r>
              <a:rPr lang="en-CA" sz="1800" kern="0" dirty="0">
                <a:effectLst/>
                <a:latin typeface="Times New Roman" panose="02020603050405020304" pitchFamily="18" charset="0"/>
                <a:ea typeface="Calibri" panose="020F0502020204030204" pitchFamily="34" charset="0"/>
              </a:rPr>
              <a:t>“) abroad: the first of them to Washington. Foreign legations are then established in Ottawa. In 1944, these diplomatic legations become embassies. This completes the long process of emancipation begun by Lord Durham in 1840.</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endParaRPr lang="cs-CZ" kern="0" dirty="0">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cs-CZ" sz="1800" kern="0" dirty="0" err="1">
                <a:effectLst/>
                <a:latin typeface="Times New Roman" panose="02020603050405020304" pitchFamily="18" charset="0"/>
                <a:ea typeface="Calibri" panose="020F0502020204030204" pitchFamily="34" charset="0"/>
              </a:rPr>
              <a:t>The</a:t>
            </a:r>
            <a:r>
              <a:rPr lang="cs-CZ" sz="1800" kern="0" dirty="0">
                <a:effectLst/>
                <a:latin typeface="Times New Roman" panose="02020603050405020304" pitchFamily="18" charset="0"/>
                <a:ea typeface="Calibri" panose="020F0502020204030204" pitchFamily="34" charset="0"/>
              </a:rPr>
              <a:t> New </a:t>
            </a:r>
            <a:r>
              <a:rPr lang="cs-CZ" sz="1800" kern="0" dirty="0" err="1">
                <a:effectLst/>
                <a:latin typeface="Times New Roman" panose="02020603050405020304" pitchFamily="18" charset="0"/>
                <a:ea typeface="Calibri" panose="020F0502020204030204" pitchFamily="34" charset="0"/>
              </a:rPr>
              <a:t>National</a:t>
            </a:r>
            <a:r>
              <a:rPr lang="cs-CZ" sz="1800" kern="0" dirty="0">
                <a:effectLst/>
                <a:latin typeface="Times New Roman" panose="02020603050405020304" pitchFamily="18" charset="0"/>
                <a:ea typeface="Calibri" panose="020F0502020204030204" pitchFamily="34" charset="0"/>
              </a:rPr>
              <a:t> Flag: https://www.canada.ca/en/canadian-heritage/services/flag-canada-history.html</a:t>
            </a:r>
          </a:p>
          <a:p>
            <a:pPr algn="just"/>
            <a:endParaRPr lang="cs-CZ" kern="0" dirty="0">
              <a:latin typeface="Times New Roman" panose="02020603050405020304" pitchFamily="18" charset="0"/>
            </a:endParaRPr>
          </a:p>
          <a:p>
            <a:pPr algn="just"/>
            <a:endParaRPr lang="cs-CZ" dirty="0"/>
          </a:p>
        </p:txBody>
      </p:sp>
    </p:spTree>
    <p:extLst>
      <p:ext uri="{BB962C8B-B14F-4D97-AF65-F5344CB8AC3E}">
        <p14:creationId xmlns:p14="http://schemas.microsoft.com/office/powerpoint/2010/main" val="81745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FE4A9B0-D250-5969-8EE3-814767FC1EFE}"/>
              </a:ext>
            </a:extLst>
          </p:cNvPr>
          <p:cNvSpPr txBox="1"/>
          <p:nvPr/>
        </p:nvSpPr>
        <p:spPr>
          <a:xfrm>
            <a:off x="1291905" y="864066"/>
            <a:ext cx="10066789" cy="4801314"/>
          </a:xfrm>
          <a:prstGeom prst="rect">
            <a:avLst/>
          </a:prstGeom>
          <a:noFill/>
        </p:spPr>
        <p:txBody>
          <a:bodyPr wrap="square">
            <a:spAutoFit/>
          </a:bodyPr>
          <a:lstStyle/>
          <a:p>
            <a:r>
              <a:rPr lang="cs-CZ" sz="1800" b="1" kern="0" dirty="0" err="1">
                <a:effectLst/>
                <a:latin typeface="Times New Roman" panose="02020603050405020304" pitchFamily="18" charset="0"/>
                <a:ea typeface="Calibri" panose="020F0502020204030204" pitchFamily="34" charset="0"/>
              </a:rPr>
              <a:t>Problems</a:t>
            </a:r>
            <a:r>
              <a:rPr lang="cs-CZ" sz="1800" b="1" kern="0" dirty="0">
                <a:effectLst/>
                <a:latin typeface="Times New Roman" panose="02020603050405020304" pitchFamily="18" charset="0"/>
                <a:ea typeface="Calibri" panose="020F0502020204030204" pitchFamily="34" charset="0"/>
              </a:rPr>
              <a:t> to </a:t>
            </a:r>
            <a:r>
              <a:rPr lang="cs-CZ" sz="1800" b="1" kern="0" dirty="0" err="1">
                <a:effectLst/>
                <a:latin typeface="Times New Roman" panose="02020603050405020304" pitchFamily="18" charset="0"/>
                <a:ea typeface="Calibri" panose="020F0502020204030204" pitchFamily="34" charset="0"/>
              </a:rPr>
              <a:t>be</a:t>
            </a:r>
            <a:r>
              <a:rPr lang="cs-CZ" sz="1800" b="1" kern="0" dirty="0">
                <a:effectLst/>
                <a:latin typeface="Times New Roman" panose="02020603050405020304" pitchFamily="18" charset="0"/>
                <a:ea typeface="Calibri" panose="020F0502020204030204" pitchFamily="34" charset="0"/>
              </a:rPr>
              <a:t> </a:t>
            </a:r>
            <a:r>
              <a:rPr lang="cs-CZ" sz="1800" b="1" kern="0" dirty="0" err="1">
                <a:effectLst/>
                <a:latin typeface="Times New Roman" panose="02020603050405020304" pitchFamily="18" charset="0"/>
                <a:ea typeface="Calibri" panose="020F0502020204030204" pitchFamily="34" charset="0"/>
              </a:rPr>
              <a:t>solved</a:t>
            </a:r>
            <a:endParaRPr lang="cs-CZ" sz="1800" b="1" kern="0" dirty="0">
              <a:effectLst/>
              <a:latin typeface="Times New Roman" panose="02020603050405020304" pitchFamily="18" charset="0"/>
              <a:ea typeface="Calibri" panose="020F0502020204030204" pitchFamily="34" charset="0"/>
            </a:endParaRPr>
          </a:p>
          <a:p>
            <a:endParaRPr lang="cs-CZ" sz="1800" b="1"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Immigration and a sharp increase in population (from 2.4 million to 3.2 million between 1851 and 1861)</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sz="1800" kern="0" dirty="0">
                <a:effectLst/>
                <a:latin typeface="Times New Roman" panose="02020603050405020304" pitchFamily="18" charset="0"/>
                <a:ea typeface="Calibri" panose="020F0502020204030204" pitchFamily="34" charset="0"/>
              </a:rPr>
              <a:t>P</a:t>
            </a:r>
            <a:r>
              <a:rPr lang="en-CA" sz="1800" kern="0" dirty="0" err="1">
                <a:effectLst/>
                <a:latin typeface="Times New Roman" panose="02020603050405020304" pitchFamily="18" charset="0"/>
                <a:ea typeface="Calibri" panose="020F0502020204030204" pitchFamily="34" charset="0"/>
              </a:rPr>
              <a:t>redominance</a:t>
            </a:r>
            <a:r>
              <a:rPr lang="en-CA" sz="1800" kern="0" dirty="0">
                <a:effectLst/>
                <a:latin typeface="Times New Roman" panose="02020603050405020304" pitchFamily="18" charset="0"/>
                <a:ea typeface="Calibri" panose="020F0502020204030204" pitchFamily="34" charset="0"/>
              </a:rPr>
              <a:t> of the Anglophone element, which thus begins to be disadvantaged by the current laws in Parliament (half of the seats go to French-Canadians)</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kern="0" dirty="0">
                <a:latin typeface="Times New Roman" panose="02020603050405020304" pitchFamily="18" charset="0"/>
                <a:ea typeface="Calibri" panose="020F0502020204030204" pitchFamily="34" charset="0"/>
              </a:rPr>
              <a:t>R</a:t>
            </a:r>
            <a:r>
              <a:rPr lang="en-CA" sz="1800" kern="0" dirty="0" err="1">
                <a:effectLst/>
                <a:latin typeface="Times New Roman" panose="02020603050405020304" pitchFamily="18" charset="0"/>
                <a:ea typeface="Calibri" panose="020F0502020204030204" pitchFamily="34" charset="0"/>
              </a:rPr>
              <a:t>adicalism</a:t>
            </a:r>
            <a:r>
              <a:rPr lang="en-CA" sz="1800" kern="0" dirty="0">
                <a:effectLst/>
                <a:latin typeface="Times New Roman" panose="02020603050405020304" pitchFamily="18" charset="0"/>
                <a:ea typeface="Calibri" panose="020F0502020204030204" pitchFamily="34" charset="0"/>
              </a:rPr>
              <a:t> of </a:t>
            </a:r>
            <a:r>
              <a:rPr lang="en-CA" sz="1800" b="1" kern="0" dirty="0">
                <a:effectLst/>
                <a:latin typeface="Times New Roman" panose="02020603050405020304" pitchFamily="18" charset="0"/>
                <a:ea typeface="Calibri" panose="020F0502020204030204" pitchFamily="34" charset="0"/>
              </a:rPr>
              <a:t>George Brown</a:t>
            </a:r>
            <a:r>
              <a:rPr lang="en-CA" sz="1800" kern="0" dirty="0">
                <a:effectLst/>
                <a:latin typeface="Times New Roman" panose="02020603050405020304" pitchFamily="18" charset="0"/>
                <a:ea typeface="Calibri" panose="020F0502020204030204" pitchFamily="34" charset="0"/>
              </a:rPr>
              <a:t>’s Clear Grits party, rebelling against the domination of the „clerical East“, i.e. the French-Canadians.</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cs-CZ" kern="0" dirty="0" err="1">
                <a:latin typeface="Times New Roman" panose="02020603050405020304" pitchFamily="18" charset="0"/>
              </a:rPr>
              <a:t>Incorporation</a:t>
            </a:r>
            <a:r>
              <a:rPr lang="cs-CZ" kern="0" dirty="0">
                <a:latin typeface="Times New Roman" panose="02020603050405020304" pitchFamily="18" charset="0"/>
              </a:rPr>
              <a:t> </a:t>
            </a:r>
            <a:r>
              <a:rPr lang="cs-CZ" kern="0" dirty="0" err="1">
                <a:latin typeface="Times New Roman" panose="02020603050405020304" pitchFamily="18" charset="0"/>
              </a:rPr>
              <a:t>of</a:t>
            </a:r>
            <a:r>
              <a:rPr lang="cs-CZ" kern="0" dirty="0">
                <a:latin typeface="Times New Roman" panose="02020603050405020304" pitchFamily="18" charset="0"/>
              </a:rPr>
              <a:t> </a:t>
            </a:r>
            <a:r>
              <a:rPr lang="cs-CZ" kern="0" dirty="0" err="1">
                <a:latin typeface="Times New Roman" panose="02020603050405020304" pitchFamily="18" charset="0"/>
              </a:rPr>
              <a:t>Maritime</a:t>
            </a:r>
            <a:r>
              <a:rPr lang="cs-CZ" kern="0" dirty="0">
                <a:latin typeface="Times New Roman" panose="02020603050405020304" pitchFamily="18" charset="0"/>
              </a:rPr>
              <a:t> and </a:t>
            </a:r>
            <a:r>
              <a:rPr lang="cs-CZ" kern="0" dirty="0" err="1">
                <a:latin typeface="Times New Roman" panose="02020603050405020304" pitchFamily="18" charset="0"/>
              </a:rPr>
              <a:t>othes</a:t>
            </a:r>
            <a:r>
              <a:rPr lang="cs-CZ" kern="0" dirty="0">
                <a:latin typeface="Times New Roman" panose="02020603050405020304" pitchFamily="18" charset="0"/>
              </a:rPr>
              <a:t> </a:t>
            </a:r>
            <a:r>
              <a:rPr lang="cs-CZ" kern="0" dirty="0" err="1">
                <a:latin typeface="Times New Roman" panose="02020603050405020304" pitchFamily="18" charset="0"/>
              </a:rPr>
              <a:t>provinces</a:t>
            </a:r>
            <a:endParaRPr lang="cs-CZ" kern="0" dirty="0">
              <a:latin typeface="Times New Roman" panose="02020603050405020304" pitchFamily="18" charset="0"/>
            </a:endParaRPr>
          </a:p>
          <a:p>
            <a:pPr marL="285750" indent="-285750">
              <a:buFont typeface="Wingdings" panose="05000000000000000000" pitchFamily="2" charset="2"/>
              <a:buChar char="Ø"/>
            </a:pPr>
            <a:endParaRPr lang="cs-CZ" kern="0" dirty="0">
              <a:latin typeface="Times New Roman" panose="02020603050405020304" pitchFamily="18" charset="0"/>
            </a:endParaRPr>
          </a:p>
          <a:p>
            <a:pPr marL="285750" indent="-285750">
              <a:buFont typeface="Wingdings" panose="05000000000000000000" pitchFamily="2" charset="2"/>
              <a:buChar char="Ø"/>
            </a:pPr>
            <a:r>
              <a:rPr lang="cs-CZ" kern="0" dirty="0" err="1">
                <a:latin typeface="Times New Roman" panose="02020603050405020304" pitchFamily="18" charset="0"/>
              </a:rPr>
              <a:t>Dangerous</a:t>
            </a:r>
            <a:r>
              <a:rPr lang="cs-CZ" kern="0" dirty="0">
                <a:latin typeface="Times New Roman" panose="02020603050405020304" pitchFamily="18" charset="0"/>
              </a:rPr>
              <a:t> USA and </a:t>
            </a:r>
            <a:r>
              <a:rPr lang="cs-CZ" kern="0" dirty="0" err="1">
                <a:latin typeface="Times New Roman" panose="02020603050405020304" pitchFamily="18" charset="0"/>
              </a:rPr>
              <a:t>reapid</a:t>
            </a:r>
            <a:r>
              <a:rPr lang="cs-CZ" kern="0" dirty="0">
                <a:latin typeface="Times New Roman" panose="02020603050405020304" pitchFamily="18" charset="0"/>
              </a:rPr>
              <a:t> </a:t>
            </a:r>
            <a:r>
              <a:rPr lang="cs-CZ" kern="0" dirty="0" err="1">
                <a:latin typeface="Times New Roman" panose="02020603050405020304" pitchFamily="18" charset="0"/>
              </a:rPr>
              <a:t>colonization</a:t>
            </a:r>
            <a:r>
              <a:rPr lang="cs-CZ" kern="0" dirty="0">
                <a:latin typeface="Times New Roman" panose="02020603050405020304" pitchFamily="18" charset="0"/>
              </a:rPr>
              <a:t> </a:t>
            </a:r>
            <a:r>
              <a:rPr lang="cs-CZ" kern="0" dirty="0" err="1">
                <a:latin typeface="Times New Roman" panose="02020603050405020304" pitchFamily="18" charset="0"/>
              </a:rPr>
              <a:t>of</a:t>
            </a:r>
            <a:r>
              <a:rPr lang="cs-CZ" kern="0" dirty="0">
                <a:latin typeface="Times New Roman" panose="02020603050405020304" pitchFamily="18" charset="0"/>
              </a:rPr>
              <a:t> </a:t>
            </a:r>
            <a:r>
              <a:rPr lang="cs-CZ" kern="0" dirty="0" err="1">
                <a:latin typeface="Times New Roman" panose="02020603050405020304" pitchFamily="18" charset="0"/>
              </a:rPr>
              <a:t>the</a:t>
            </a:r>
            <a:r>
              <a:rPr lang="cs-CZ" kern="0" dirty="0">
                <a:latin typeface="Times New Roman" panose="02020603050405020304" pitchFamily="18" charset="0"/>
              </a:rPr>
              <a:t> </a:t>
            </a:r>
            <a:r>
              <a:rPr lang="cs-CZ" kern="0" dirty="0" err="1">
                <a:latin typeface="Times New Roman" panose="02020603050405020304" pitchFamily="18" charset="0"/>
              </a:rPr>
              <a:t>Middle-West</a:t>
            </a:r>
            <a:r>
              <a:rPr lang="cs-CZ" kern="0" dirty="0">
                <a:latin typeface="Times New Roman" panose="02020603050405020304" pitchFamily="18" charset="0"/>
              </a:rPr>
              <a:t> (Mississippi </a:t>
            </a:r>
            <a:r>
              <a:rPr lang="cs-CZ" kern="0" dirty="0" err="1">
                <a:latin typeface="Times New Roman" panose="02020603050405020304" pitchFamily="18" charset="0"/>
              </a:rPr>
              <a:t>basin</a:t>
            </a:r>
            <a:r>
              <a:rPr lang="cs-CZ" kern="0" dirty="0">
                <a:latin typeface="Times New Roman" panose="02020603050405020304" pitchFamily="18" charset="0"/>
              </a:rPr>
              <a:t>)</a:t>
            </a:r>
            <a:r>
              <a:rPr lang="cs-CZ" kern="0" dirty="0" err="1">
                <a:latin typeface="Times New Roman" panose="02020603050405020304" pitchFamily="18" charset="0"/>
              </a:rPr>
              <a:t>Economic</a:t>
            </a:r>
            <a:r>
              <a:rPr lang="cs-CZ" kern="0" dirty="0">
                <a:latin typeface="Times New Roman" panose="02020603050405020304" pitchFamily="18" charset="0"/>
              </a:rPr>
              <a:t> </a:t>
            </a:r>
            <a:r>
              <a:rPr lang="cs-CZ" kern="0" dirty="0" err="1">
                <a:latin typeface="Times New Roman" panose="02020603050405020304" pitchFamily="18" charset="0"/>
              </a:rPr>
              <a:t>crisis</a:t>
            </a:r>
            <a:r>
              <a:rPr lang="cs-CZ" kern="0" dirty="0">
                <a:latin typeface="Times New Roman" panose="02020603050405020304" pitchFamily="18" charset="0"/>
              </a:rPr>
              <a:t>: end </a:t>
            </a:r>
            <a:r>
              <a:rPr lang="cs-CZ" kern="0" dirty="0" err="1">
                <a:latin typeface="Times New Roman" panose="02020603050405020304" pitchFamily="18" charset="0"/>
              </a:rPr>
              <a:t>of</a:t>
            </a:r>
            <a:r>
              <a:rPr lang="cs-CZ" kern="0" dirty="0">
                <a:latin typeface="Times New Roman" panose="02020603050405020304" pitchFamily="18" charset="0"/>
              </a:rPr>
              <a:t> </a:t>
            </a:r>
            <a:r>
              <a:rPr lang="cs-CZ" kern="0" dirty="0" err="1">
                <a:latin typeface="Times New Roman" panose="02020603050405020304" pitchFamily="18" charset="0"/>
              </a:rPr>
              <a:t>the</a:t>
            </a:r>
            <a:r>
              <a:rPr lang="cs-CZ" kern="0" dirty="0">
                <a:latin typeface="Times New Roman" panose="02020603050405020304" pitchFamily="18" charset="0"/>
              </a:rPr>
              <a:t> </a:t>
            </a:r>
            <a:r>
              <a:rPr lang="cs-CZ" kern="0" dirty="0" err="1">
                <a:latin typeface="Times New Roman" panose="02020603050405020304" pitchFamily="18" charset="0"/>
              </a:rPr>
              <a:t>Crimean</a:t>
            </a:r>
            <a:r>
              <a:rPr lang="cs-CZ" kern="0" dirty="0">
                <a:latin typeface="Times New Roman" panose="02020603050405020304" pitchFamily="18" charset="0"/>
              </a:rPr>
              <a:t> </a:t>
            </a:r>
            <a:r>
              <a:rPr lang="cs-CZ" kern="0" dirty="0" err="1">
                <a:latin typeface="Times New Roman" panose="02020603050405020304" pitchFamily="18" charset="0"/>
              </a:rPr>
              <a:t>war</a:t>
            </a:r>
            <a:r>
              <a:rPr lang="cs-CZ" kern="0" dirty="0">
                <a:latin typeface="Times New Roman" panose="02020603050405020304" pitchFamily="18" charset="0"/>
              </a:rPr>
              <a:t> (1952) and </a:t>
            </a:r>
            <a:r>
              <a:rPr lang="cs-CZ" kern="0" dirty="0" err="1">
                <a:latin typeface="Times New Roman" panose="02020603050405020304" pitchFamily="18" charset="0"/>
              </a:rPr>
              <a:t>the</a:t>
            </a:r>
            <a:r>
              <a:rPr lang="cs-CZ" kern="0" dirty="0">
                <a:latin typeface="Times New Roman" panose="02020603050405020304" pitchFamily="18" charset="0"/>
              </a:rPr>
              <a:t> </a:t>
            </a:r>
            <a:r>
              <a:rPr lang="cs-CZ" kern="0" dirty="0" err="1">
                <a:latin typeface="Times New Roman" panose="02020603050405020304" pitchFamily="18" charset="0"/>
              </a:rPr>
              <a:t>flow</a:t>
            </a:r>
            <a:r>
              <a:rPr lang="cs-CZ" kern="0" dirty="0">
                <a:latin typeface="Times New Roman" panose="02020603050405020304" pitchFamily="18" charset="0"/>
              </a:rPr>
              <a:t> </a:t>
            </a:r>
            <a:r>
              <a:rPr lang="cs-CZ" kern="0" dirty="0" err="1">
                <a:latin typeface="Times New Roman" panose="02020603050405020304" pitchFamily="18" charset="0"/>
              </a:rPr>
              <a:t>of</a:t>
            </a:r>
            <a:r>
              <a:rPr lang="cs-CZ" kern="0" dirty="0">
                <a:latin typeface="Times New Roman" panose="02020603050405020304" pitchFamily="18" charset="0"/>
              </a:rPr>
              <a:t> </a:t>
            </a:r>
            <a:r>
              <a:rPr lang="cs-CZ" kern="0" dirty="0" err="1">
                <a:latin typeface="Times New Roman" panose="02020603050405020304" pitchFamily="18" charset="0"/>
              </a:rPr>
              <a:t>Russian</a:t>
            </a:r>
            <a:r>
              <a:rPr lang="cs-CZ" kern="0" dirty="0">
                <a:latin typeface="Times New Roman" panose="02020603050405020304" pitchFamily="18" charset="0"/>
              </a:rPr>
              <a:t> grain in </a:t>
            </a:r>
            <a:r>
              <a:rPr lang="cs-CZ" kern="0" dirty="0" err="1">
                <a:latin typeface="Times New Roman" panose="02020603050405020304" pitchFamily="18" charset="0"/>
              </a:rPr>
              <a:t>Europe</a:t>
            </a:r>
            <a:endParaRPr lang="cs-CZ" kern="0" dirty="0">
              <a:latin typeface="Times New Roman" panose="02020603050405020304" pitchFamily="18" charset="0"/>
            </a:endParaRPr>
          </a:p>
          <a:p>
            <a:pPr marL="285750" indent="-285750">
              <a:buFont typeface="Wingdings" panose="05000000000000000000" pitchFamily="2" charset="2"/>
              <a:buChar char="Ø"/>
            </a:pPr>
            <a:endParaRPr lang="cs-CZ" kern="0" dirty="0">
              <a:latin typeface="Times New Roman" panose="02020603050405020304" pitchFamily="18" charset="0"/>
            </a:endParaRPr>
          </a:p>
          <a:p>
            <a:pPr marL="285750" indent="-285750">
              <a:buFont typeface="Wingdings" panose="05000000000000000000" pitchFamily="2" charset="2"/>
              <a:buChar char="Ø"/>
            </a:pPr>
            <a:r>
              <a:rPr lang="cs-CZ" kern="0" dirty="0">
                <a:latin typeface="Times New Roman" panose="02020603050405020304" pitchFamily="18" charset="0"/>
              </a:rPr>
              <a:t>Civil </a:t>
            </a:r>
            <a:r>
              <a:rPr lang="cs-CZ" kern="0" dirty="0" err="1">
                <a:latin typeface="Times New Roman" panose="02020603050405020304" pitchFamily="18" charset="0"/>
              </a:rPr>
              <a:t>war</a:t>
            </a:r>
            <a:r>
              <a:rPr lang="cs-CZ" kern="0" dirty="0">
                <a:latin typeface="Times New Roman" panose="02020603050405020304" pitchFamily="18" charset="0"/>
              </a:rPr>
              <a:t> in </a:t>
            </a:r>
            <a:r>
              <a:rPr lang="cs-CZ" kern="0" dirty="0" err="1">
                <a:latin typeface="Times New Roman" panose="02020603050405020304" pitchFamily="18" charset="0"/>
              </a:rPr>
              <a:t>the</a:t>
            </a:r>
            <a:r>
              <a:rPr lang="cs-CZ" kern="0" dirty="0">
                <a:latin typeface="Times New Roman" panose="02020603050405020304" pitchFamily="18" charset="0"/>
              </a:rPr>
              <a:t> USA</a:t>
            </a:r>
          </a:p>
          <a:p>
            <a:endParaRPr lang="cs-CZ" dirty="0"/>
          </a:p>
        </p:txBody>
      </p:sp>
    </p:spTree>
    <p:extLst>
      <p:ext uri="{BB962C8B-B14F-4D97-AF65-F5344CB8AC3E}">
        <p14:creationId xmlns:p14="http://schemas.microsoft.com/office/powerpoint/2010/main" val="3498075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6A03643-89A9-BC97-B184-A8BB99CDFD7E}"/>
              </a:ext>
            </a:extLst>
          </p:cNvPr>
          <p:cNvSpPr txBox="1"/>
          <p:nvPr/>
        </p:nvSpPr>
        <p:spPr>
          <a:xfrm>
            <a:off x="813731" y="914400"/>
            <a:ext cx="9865453" cy="5078313"/>
          </a:xfrm>
          <a:prstGeom prst="rect">
            <a:avLst/>
          </a:prstGeom>
          <a:noFill/>
        </p:spPr>
        <p:txBody>
          <a:bodyPr wrap="square">
            <a:spAutoFit/>
          </a:bodyPr>
          <a:lstStyle/>
          <a:p>
            <a:pPr algn="just"/>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Conferences</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cs-CZ" b="1" dirty="0">
                <a:latin typeface="Times New Roman" panose="02020603050405020304" pitchFamily="18" charset="0"/>
                <a:ea typeface="Calibri" panose="020F0502020204030204" pitchFamily="34" charset="0"/>
                <a:cs typeface="Times New Roman" panose="02020603050405020304" pitchFamily="18" charset="0"/>
              </a:rPr>
              <a:t>1864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Charlottetown</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and</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Quebec</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under the presidency of Sir Étienne Taché to discuss the establishment of the federation. The example of the recent civil war in the US was positive: federal powers had to be strengthened on the model of the British Empire government (federal tax collection vested in the federal government, the right of the federal government to repeal provincial laws that would conflict with federal laws).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The conclusions of the </a:t>
            </a:r>
            <a:r>
              <a:rPr lang="en-CA" sz="1800" b="1" kern="0" dirty="0">
                <a:effectLst/>
                <a:latin typeface="Times New Roman" panose="02020603050405020304" pitchFamily="18" charset="0"/>
                <a:ea typeface="Calibri" panose="020F0502020204030204" pitchFamily="34" charset="0"/>
              </a:rPr>
              <a:t>Quebec Conference</a:t>
            </a:r>
            <a:r>
              <a:rPr lang="en-CA" sz="1800" kern="0" dirty="0">
                <a:effectLst/>
                <a:latin typeface="Times New Roman" panose="02020603050405020304" pitchFamily="18" charset="0"/>
                <a:ea typeface="Calibri" panose="020F0502020204030204" pitchFamily="34" charset="0"/>
              </a:rPr>
              <a:t> were presented by Canadian representatives to their British counterparts at a conference in </a:t>
            </a:r>
            <a:r>
              <a:rPr lang="en-CA" sz="1800" b="1" kern="0" dirty="0">
                <a:effectLst/>
                <a:latin typeface="Times New Roman" panose="02020603050405020304" pitchFamily="18" charset="0"/>
                <a:ea typeface="Calibri" panose="020F0502020204030204" pitchFamily="34" charset="0"/>
              </a:rPr>
              <a:t>London</a:t>
            </a:r>
            <a:r>
              <a:rPr lang="en-CA" sz="1800" kern="0" dirty="0">
                <a:effectLst/>
                <a:latin typeface="Times New Roman" panose="02020603050405020304" pitchFamily="18" charset="0"/>
                <a:ea typeface="Calibri" panose="020F0502020204030204" pitchFamily="34" charset="0"/>
              </a:rPr>
              <a:t> in December 1866. This is the constitutional beginning of the Confederation of Canada (La </a:t>
            </a:r>
            <a:r>
              <a:rPr lang="en-CA" sz="1800" kern="0" dirty="0" err="1">
                <a:effectLst/>
                <a:latin typeface="Times New Roman" panose="02020603050405020304" pitchFamily="18" charset="0"/>
                <a:ea typeface="Calibri" panose="020F0502020204030204" pitchFamily="34" charset="0"/>
              </a:rPr>
              <a:t>Confédération</a:t>
            </a:r>
            <a:r>
              <a:rPr lang="en-CA" sz="1800" kern="0" dirty="0">
                <a:effectLst/>
                <a:latin typeface="Times New Roman" panose="02020603050405020304" pitchFamily="18" charset="0"/>
                <a:ea typeface="Calibri" panose="020F0502020204030204" pitchFamily="34" charset="0"/>
              </a:rPr>
              <a:t> Canadienne, Dominion of Canada)</a:t>
            </a:r>
            <a:endParaRPr lang="cs-CZ" sz="1800" kern="0" dirty="0">
              <a:effectLst/>
              <a:latin typeface="Times New Roman" panose="02020603050405020304" pitchFamily="18" charset="0"/>
              <a:ea typeface="Calibri" panose="020F0502020204030204" pitchFamily="34" charset="0"/>
            </a:endParaRPr>
          </a:p>
          <a:p>
            <a:pPr marL="285750" indent="-285750">
              <a:buFont typeface="Wingdings" panose="05000000000000000000" pitchFamily="2" charset="2"/>
              <a:buChar char="Ø"/>
            </a:pPr>
            <a:endParaRPr lang="cs-CZ" kern="0" dirty="0">
              <a:latin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a:t>
            </a:r>
            <a:r>
              <a:rPr lang="en-US" b="1" i="1" dirty="0">
                <a:latin typeface="Times New Roman" panose="02020603050405020304" pitchFamily="18" charset="0"/>
                <a:cs typeface="Times New Roman" panose="02020603050405020304" pitchFamily="18" charset="0"/>
              </a:rPr>
              <a:t>Constitution Act, 1867</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was originally known as the </a:t>
            </a:r>
            <a:r>
              <a:rPr lang="en-US" i="1" dirty="0">
                <a:latin typeface="Times New Roman" panose="02020603050405020304" pitchFamily="18" charset="0"/>
                <a:cs typeface="Times New Roman" panose="02020603050405020304" pitchFamily="18" charset="0"/>
              </a:rPr>
              <a:t>British North America Act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BNA Act</a:t>
            </a:r>
            <a:r>
              <a:rPr lang="en-US" dirty="0">
                <a:latin typeface="Times New Roman" panose="02020603050405020304" pitchFamily="18" charset="0"/>
                <a:cs typeface="Times New Roman" panose="02020603050405020304" pitchFamily="18" charset="0"/>
              </a:rPr>
              <a:t>). It was the law passed by the British Parliament on 29 March 1867 to create the Dominion of Canada. It came into effect on 1 July 1867. The Act is the foundational document of Canada’s Constitution. It outlines the structure of government in Canada and the distribution of powers between the central Parliament and the provincial legislatures. It was renamed the </a:t>
            </a:r>
            <a:r>
              <a:rPr lang="en-US" i="1" dirty="0">
                <a:latin typeface="Times New Roman" panose="02020603050405020304" pitchFamily="18" charset="0"/>
                <a:cs typeface="Times New Roman" panose="02020603050405020304" pitchFamily="18" charset="0"/>
              </a:rPr>
              <a:t>Constitution Act, 1867</a:t>
            </a:r>
            <a:r>
              <a:rPr lang="en-US" dirty="0">
                <a:latin typeface="Times New Roman" panose="02020603050405020304" pitchFamily="18" charset="0"/>
                <a:cs typeface="Times New Roman" panose="02020603050405020304" pitchFamily="18" charset="0"/>
              </a:rPr>
              <a:t> with the patriation of the Constitution in 1982.</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67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oblečení, osoba, skupina, budova&#10;&#10;Popis byl vytvořen automaticky">
            <a:extLst>
              <a:ext uri="{FF2B5EF4-FFF2-40B4-BE49-F238E27FC236}">
                <a16:creationId xmlns:a16="http://schemas.microsoft.com/office/drawing/2014/main" id="{90E97A52-4E9B-154F-E52C-8CB275A88431}"/>
              </a:ext>
            </a:extLst>
          </p:cNvPr>
          <p:cNvPicPr>
            <a:picLocks noChangeAspect="1"/>
          </p:cNvPicPr>
          <p:nvPr/>
        </p:nvPicPr>
        <p:blipFill>
          <a:blip r:embed="rId2"/>
          <a:stretch>
            <a:fillRect/>
          </a:stretch>
        </p:blipFill>
        <p:spPr>
          <a:xfrm>
            <a:off x="0" y="271525"/>
            <a:ext cx="12192000" cy="6314949"/>
          </a:xfrm>
          <a:prstGeom prst="rect">
            <a:avLst/>
          </a:prstGeom>
        </p:spPr>
      </p:pic>
    </p:spTree>
    <p:extLst>
      <p:ext uri="{BB962C8B-B14F-4D97-AF65-F5344CB8AC3E}">
        <p14:creationId xmlns:p14="http://schemas.microsoft.com/office/powerpoint/2010/main" val="353520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osoba, Lidská tvář, mapa&#10;&#10;Popis byl vytvořen automaticky">
            <a:extLst>
              <a:ext uri="{FF2B5EF4-FFF2-40B4-BE49-F238E27FC236}">
                <a16:creationId xmlns:a16="http://schemas.microsoft.com/office/drawing/2014/main" id="{27F7211E-EBEE-D290-62AF-32514CDD24D4}"/>
              </a:ext>
            </a:extLst>
          </p:cNvPr>
          <p:cNvPicPr>
            <a:picLocks noChangeAspect="1"/>
          </p:cNvPicPr>
          <p:nvPr/>
        </p:nvPicPr>
        <p:blipFill>
          <a:blip r:embed="rId2"/>
          <a:stretch>
            <a:fillRect/>
          </a:stretch>
        </p:blipFill>
        <p:spPr>
          <a:xfrm>
            <a:off x="381" y="0"/>
            <a:ext cx="12191238" cy="6858000"/>
          </a:xfrm>
          <a:prstGeom prst="rect">
            <a:avLst/>
          </a:prstGeom>
        </p:spPr>
      </p:pic>
    </p:spTree>
    <p:extLst>
      <p:ext uri="{BB962C8B-B14F-4D97-AF65-F5344CB8AC3E}">
        <p14:creationId xmlns:p14="http://schemas.microsoft.com/office/powerpoint/2010/main" val="138053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CA58E93-F7F5-72DD-6D57-B0EE664B7205}"/>
              </a:ext>
            </a:extLst>
          </p:cNvPr>
          <p:cNvSpPr txBox="1"/>
          <p:nvPr/>
        </p:nvSpPr>
        <p:spPr>
          <a:xfrm>
            <a:off x="369114" y="662730"/>
            <a:ext cx="10981189" cy="5924699"/>
          </a:xfrm>
          <a:prstGeom prst="rect">
            <a:avLst/>
          </a:prstGeom>
          <a:noFill/>
        </p:spPr>
        <p:txBody>
          <a:bodyPr wrap="square">
            <a:spAutoFit/>
          </a:bodyPr>
          <a:lstStyle/>
          <a:p>
            <a:pPr algn="just"/>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Territory</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provinces of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Ontario</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Quebec</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New Brunswick</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Nova Scotia</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merged into one entity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annexation of other provinces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not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excluded</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1869 the Canadian government bought from the Hudson’s Bay Company all the territories in the west and north-west, which later became the provinces of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Manitoba</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Alberta</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Saskatchewan</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(1905)</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British Columbia</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joined the confederation in 1871 and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Prince Edward Island</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in 1873</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In the former territories of the Hudson’s Bay Company, the government had to face an uprising of francophone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métisses</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Louis-David Riel</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deprived of the benefits of their status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cs-CZ" dirty="0">
                <a:latin typeface="Times New Roman" panose="02020603050405020304" pitchFamily="18" charset="0"/>
                <a:ea typeface="Calibri" panose="020F0502020204030204" pitchFamily="34" charset="0"/>
                <a:cs typeface="Times New Roman" panose="02020603050405020304" pitchFamily="18" charset="0"/>
              </a:rPr>
              <a:t>Indian </a:t>
            </a:r>
            <a:r>
              <a:rPr lang="cs-CZ" dirty="0" err="1">
                <a:latin typeface="Times New Roman" panose="02020603050405020304" pitchFamily="18" charset="0"/>
                <a:ea typeface="Calibri" panose="020F0502020204030204" pitchFamily="34" charset="0"/>
                <a:cs typeface="Times New Roman" panose="02020603050405020304" pitchFamily="18" charset="0"/>
              </a:rPr>
              <a:t>Act</a:t>
            </a:r>
            <a:r>
              <a:rPr lang="cs-CZ" dirty="0">
                <a:latin typeface="Times New Roman" panose="02020603050405020304" pitchFamily="18" charset="0"/>
                <a:ea typeface="Calibri" panose="020F0502020204030204" pitchFamily="34" charset="0"/>
                <a:cs typeface="Times New Roman" panose="02020603050405020304" pitchFamily="18" charset="0"/>
              </a:rPr>
              <a:t>  (1876) </a:t>
            </a:r>
            <a:r>
              <a:rPr lang="cs-CZ" dirty="0" err="1">
                <a:latin typeface="Times New Roman" panose="02020603050405020304" pitchFamily="18" charset="0"/>
                <a:ea typeface="Calibri" panose="020F0502020204030204" pitchFamily="34" charset="0"/>
                <a:cs typeface="Times New Roman" panose="02020603050405020304" pitchFamily="18" charset="0"/>
              </a:rPr>
              <a:t>was</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also</a:t>
            </a:r>
            <a:r>
              <a:rPr lang="cs-CZ" dirty="0">
                <a:latin typeface="Times New Roman" panose="02020603050405020304" pitchFamily="18" charset="0"/>
                <a:ea typeface="Calibri" panose="020F0502020204030204" pitchFamily="34" charset="0"/>
                <a:cs typeface="Times New Roman" panose="02020603050405020304" pitchFamily="18" charset="0"/>
              </a:rPr>
              <a:t> a </a:t>
            </a:r>
            <a:r>
              <a:rPr lang="cs-CZ" dirty="0" err="1">
                <a:latin typeface="Times New Roman" panose="02020603050405020304" pitchFamily="18" charset="0"/>
                <a:ea typeface="Calibri" panose="020F0502020204030204" pitchFamily="34" charset="0"/>
                <a:cs typeface="Times New Roman" panose="02020603050405020304" pitchFamily="18" charset="0"/>
              </a:rPr>
              <a:t>terrorial</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measure</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to demarcate Indian reserves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The unity of Canada was completed by the construction of the first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transcontinental railway</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in 1884-1885.</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600"/>
              </a:spcAft>
              <a:buFont typeface="Wingdings" panose="05000000000000000000" pitchFamily="2" charset="2"/>
              <a:buChar char="Ø"/>
            </a:pPr>
            <a:r>
              <a:rPr lang="cs-CZ" sz="1800" b="1" kern="0" dirty="0" err="1">
                <a:effectLst/>
                <a:latin typeface="Times New Roman" panose="02020603050405020304" pitchFamily="18" charset="0"/>
                <a:ea typeface="Calibri" panose="020F0502020204030204" pitchFamily="34" charset="0"/>
              </a:rPr>
              <a:t>Political</a:t>
            </a:r>
            <a:r>
              <a:rPr lang="cs-CZ" sz="1800" b="1" kern="0" dirty="0">
                <a:effectLst/>
                <a:latin typeface="Times New Roman" panose="02020603050405020304" pitchFamily="18" charset="0"/>
                <a:ea typeface="Calibri" panose="020F0502020204030204" pitchFamily="34" charset="0"/>
              </a:rPr>
              <a:t> </a:t>
            </a:r>
            <a:r>
              <a:rPr lang="en-CA" sz="1800" b="1" kern="0" dirty="0">
                <a:effectLst/>
                <a:latin typeface="Times New Roman" panose="02020603050405020304" pitchFamily="18" charset="0"/>
                <a:ea typeface="Calibri" panose="020F0502020204030204" pitchFamily="34" charset="0"/>
              </a:rPr>
              <a:t>Arrangement</a:t>
            </a:r>
            <a:endParaRPr lang="cs-CZ" sz="1800" b="1" kern="0" dirty="0">
              <a:effectLst/>
              <a:latin typeface="Times New Roman" panose="02020603050405020304" pitchFamily="18" charset="0"/>
              <a:ea typeface="Calibri" panose="020F0502020204030204" pitchFamily="34" charset="0"/>
            </a:endParaRPr>
          </a:p>
          <a:p>
            <a:pPr marL="285750" indent="-285750" algn="just">
              <a:spcAft>
                <a:spcPts val="600"/>
              </a:spcAft>
              <a:buFont typeface="Wingdings" panose="05000000000000000000" pitchFamily="2" charset="2"/>
              <a:buChar char="Ø"/>
            </a:pPr>
            <a:r>
              <a:rPr lang="cs-CZ" sz="1800" b="1" kern="0" dirty="0">
                <a:effectLst/>
                <a:latin typeface="Times New Roman" panose="02020603050405020304" pitchFamily="18" charset="0"/>
                <a:ea typeface="Calibri" panose="020F0502020204030204" pitchFamily="34" charset="0"/>
              </a:rPr>
              <a:t>G</a:t>
            </a:r>
            <a:r>
              <a:rPr lang="en-CA" sz="1800" b="1" kern="0" dirty="0" err="1">
                <a:effectLst/>
                <a:latin typeface="Times New Roman" panose="02020603050405020304" pitchFamily="18" charset="0"/>
                <a:ea typeface="Calibri" panose="020F0502020204030204" pitchFamily="34" charset="0"/>
              </a:rPr>
              <a:t>overnor</a:t>
            </a:r>
            <a:r>
              <a:rPr lang="en-CA" sz="1800" kern="0" dirty="0">
                <a:effectLst/>
                <a:latin typeface="Times New Roman" panose="02020603050405020304" pitchFamily="18" charset="0"/>
                <a:ea typeface="Calibri" panose="020F0502020204030204" pitchFamily="34" charset="0"/>
              </a:rPr>
              <a:t>, appointed by the British Crown for 5 years</a:t>
            </a:r>
            <a:endParaRPr lang="cs-CZ" sz="1800" kern="0" dirty="0">
              <a:effectLst/>
              <a:latin typeface="Times New Roman" panose="02020603050405020304" pitchFamily="18" charset="0"/>
              <a:ea typeface="Calibri" panose="020F0502020204030204" pitchFamily="34" charset="0"/>
            </a:endParaRPr>
          </a:p>
          <a:p>
            <a:pPr marL="285750" indent="-285750" algn="just">
              <a:spcAft>
                <a:spcPts val="600"/>
              </a:spcAft>
              <a:buFont typeface="Wingdings" panose="05000000000000000000" pitchFamily="2" charset="2"/>
              <a:buChar char="Ø"/>
            </a:pPr>
            <a:r>
              <a:rPr lang="cs-CZ" sz="1800" b="1" kern="0" dirty="0">
                <a:effectLst/>
                <a:latin typeface="Times New Roman" panose="02020603050405020304" pitchFamily="18" charset="0"/>
                <a:ea typeface="Calibri" panose="020F0502020204030204" pitchFamily="34" charset="0"/>
              </a:rPr>
              <a:t>F</a:t>
            </a:r>
            <a:r>
              <a:rPr lang="en-CA" sz="1800" b="1" kern="0" dirty="0" err="1">
                <a:effectLst/>
                <a:latin typeface="Times New Roman" panose="02020603050405020304" pitchFamily="18" charset="0"/>
                <a:ea typeface="Calibri" panose="020F0502020204030204" pitchFamily="34" charset="0"/>
              </a:rPr>
              <a:t>ederal</a:t>
            </a:r>
            <a:r>
              <a:rPr lang="en-CA" sz="1800" b="1" kern="0" dirty="0">
                <a:effectLst/>
                <a:latin typeface="Times New Roman" panose="02020603050405020304" pitchFamily="18" charset="0"/>
                <a:ea typeface="Calibri" panose="020F0502020204030204" pitchFamily="34" charset="0"/>
              </a:rPr>
              <a:t> government</a:t>
            </a:r>
            <a:r>
              <a:rPr lang="en-CA" sz="1800" kern="0" dirty="0">
                <a:effectLst/>
                <a:latin typeface="Times New Roman" panose="02020603050405020304" pitchFamily="18" charset="0"/>
                <a:ea typeface="Calibri" panose="020F0502020204030204" pitchFamily="34" charset="0"/>
              </a:rPr>
              <a:t> („Conseil </a:t>
            </a:r>
            <a:r>
              <a:rPr lang="en-CA" sz="1800" kern="0" dirty="0" err="1">
                <a:effectLst/>
                <a:latin typeface="Times New Roman" panose="02020603050405020304" pitchFamily="18" charset="0"/>
                <a:ea typeface="Calibri" panose="020F0502020204030204" pitchFamily="34" charset="0"/>
              </a:rPr>
              <a:t>Privé</a:t>
            </a:r>
            <a:r>
              <a:rPr lang="en-CA" sz="1800" kern="0" dirty="0">
                <a:effectLst/>
                <a:latin typeface="Times New Roman" panose="02020603050405020304" pitchFamily="18" charset="0"/>
                <a:ea typeface="Calibri" panose="020F0502020204030204" pitchFamily="34" charset="0"/>
              </a:rPr>
              <a:t>“ - „Privy Council of Canada“), headed by the prime minister, is responsible to a bicameral </a:t>
            </a:r>
            <a:r>
              <a:rPr lang="en-CA" sz="1800" b="1" kern="0" dirty="0">
                <a:effectLst/>
                <a:latin typeface="Times New Roman" panose="02020603050405020304" pitchFamily="18" charset="0"/>
                <a:ea typeface="Calibri" panose="020F0502020204030204" pitchFamily="34" charset="0"/>
              </a:rPr>
              <a:t>Parliament</a:t>
            </a:r>
            <a:r>
              <a:rPr lang="cs-CZ" kern="0" dirty="0">
                <a:latin typeface="Times New Roman" panose="02020603050405020304" pitchFamily="18" charset="0"/>
                <a:ea typeface="Calibri" panose="020F0502020204030204" pitchFamily="34" charset="0"/>
              </a:rPr>
              <a:t>:</a:t>
            </a:r>
            <a:r>
              <a:rPr lang="cs-CZ" sz="1800" kern="0" dirty="0">
                <a:effectLst/>
                <a:latin typeface="Times New Roman" panose="02020603050405020304" pitchFamily="18" charset="0"/>
                <a:ea typeface="Calibri" panose="020F0502020204030204" pitchFamily="34" charset="0"/>
              </a:rPr>
              <a:t> </a:t>
            </a:r>
            <a:r>
              <a:rPr lang="en-CA" sz="1800" kern="0" dirty="0">
                <a:effectLst/>
                <a:latin typeface="Times New Roman" panose="02020603050405020304" pitchFamily="18" charset="0"/>
                <a:ea typeface="Calibri" panose="020F0502020204030204" pitchFamily="34" charset="0"/>
              </a:rPr>
              <a:t>elected </a:t>
            </a:r>
            <a:r>
              <a:rPr lang="en-CA" sz="1800" b="1" kern="0" dirty="0">
                <a:effectLst/>
                <a:latin typeface="Times New Roman" panose="02020603050405020304" pitchFamily="18" charset="0"/>
                <a:ea typeface="Calibri" panose="020F0502020204030204" pitchFamily="34" charset="0"/>
              </a:rPr>
              <a:t>Lower House</a:t>
            </a:r>
            <a:r>
              <a:rPr lang="en-CA" sz="1800" kern="0" dirty="0">
                <a:effectLst/>
                <a:latin typeface="Times New Roman" panose="02020603050405020304" pitchFamily="18" charset="0"/>
                <a:ea typeface="Calibri" panose="020F0502020204030204" pitchFamily="34" charset="0"/>
              </a:rPr>
              <a:t> („Chambre Basse“) and an </a:t>
            </a:r>
            <a:r>
              <a:rPr lang="en-CA" sz="1800" b="1" kern="0" dirty="0">
                <a:effectLst/>
                <a:latin typeface="Times New Roman" panose="02020603050405020304" pitchFamily="18" charset="0"/>
                <a:ea typeface="Calibri" panose="020F0502020204030204" pitchFamily="34" charset="0"/>
              </a:rPr>
              <a:t>Upper House</a:t>
            </a:r>
            <a:r>
              <a:rPr lang="en-CA" sz="1800" kern="0" dirty="0">
                <a:effectLst/>
                <a:latin typeface="Times New Roman" panose="02020603050405020304" pitchFamily="18" charset="0"/>
                <a:ea typeface="Calibri" panose="020F0502020204030204" pitchFamily="34" charset="0"/>
              </a:rPr>
              <a:t> („Chambre Haute“) appointed for life by the British Crown on the advice of the Governor and the Government of Canada</a:t>
            </a:r>
            <a:endParaRPr lang="cs-CZ" sz="1800" kern="0" dirty="0">
              <a:effectLst/>
              <a:latin typeface="Times New Roman" panose="02020603050405020304" pitchFamily="18" charset="0"/>
              <a:ea typeface="Calibri" panose="020F0502020204030204" pitchFamily="34" charset="0"/>
            </a:endParaRPr>
          </a:p>
          <a:p>
            <a:pPr marL="285750" indent="-285750" algn="just">
              <a:spcAft>
                <a:spcPts val="600"/>
              </a:spcAft>
              <a:buFont typeface="Wingdings" panose="05000000000000000000" pitchFamily="2" charset="2"/>
              <a:buChar char="Ø"/>
            </a:pPr>
            <a:r>
              <a:rPr lang="cs-CZ" sz="1800" kern="0" dirty="0">
                <a:effectLst/>
                <a:latin typeface="Times New Roman" panose="02020603050405020304" pitchFamily="18" charset="0"/>
                <a:ea typeface="Calibri" panose="020F0502020204030204" pitchFamily="34" charset="0"/>
              </a:rPr>
              <a:t>p</a:t>
            </a:r>
            <a:r>
              <a:rPr lang="en-CA" sz="1800" kern="0" dirty="0" err="1">
                <a:effectLst/>
                <a:latin typeface="Times New Roman" panose="02020603050405020304" pitchFamily="18" charset="0"/>
                <a:ea typeface="Calibri" panose="020F0502020204030204" pitchFamily="34" charset="0"/>
              </a:rPr>
              <a:t>rovinces</a:t>
            </a:r>
            <a:r>
              <a:rPr lang="en-CA" sz="1800" kern="0" dirty="0">
                <a:effectLst/>
                <a:latin typeface="Times New Roman" panose="02020603050405020304" pitchFamily="18" charset="0"/>
                <a:ea typeface="Calibri" panose="020F0502020204030204" pitchFamily="34" charset="0"/>
              </a:rPr>
              <a:t> are headed by an appointed „lieutenant-</a:t>
            </a:r>
            <a:r>
              <a:rPr lang="en-CA" sz="1800" kern="0" dirty="0" err="1">
                <a:effectLst/>
                <a:latin typeface="Times New Roman" panose="02020603050405020304" pitchFamily="18" charset="0"/>
                <a:ea typeface="Calibri" panose="020F0502020204030204" pitchFamily="34" charset="0"/>
              </a:rPr>
              <a:t>gouverneur</a:t>
            </a:r>
            <a:r>
              <a:rPr lang="en-CA" sz="1800" kern="0" dirty="0">
                <a:effectLst/>
                <a:latin typeface="Times New Roman" panose="02020603050405020304" pitchFamily="18" charset="0"/>
                <a:ea typeface="Calibri" panose="020F0502020204030204" pitchFamily="34" charset="0"/>
              </a:rPr>
              <a:t>“. Each province has its own government responsible to the provincial parliament. With the exception of Quebec, it is a unicameral parliament. </a:t>
            </a:r>
            <a:endParaRPr lang="cs-CZ" sz="1800" kern="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0787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CFFCB4C-B741-C77E-A9E1-5F9DE3375CD3}"/>
              </a:ext>
            </a:extLst>
          </p:cNvPr>
          <p:cNvSpPr txBox="1"/>
          <p:nvPr/>
        </p:nvSpPr>
        <p:spPr>
          <a:xfrm>
            <a:off x="729841" y="461394"/>
            <a:ext cx="10486239" cy="3416320"/>
          </a:xfrm>
          <a:prstGeom prst="rect">
            <a:avLst/>
          </a:prstGeom>
          <a:noFill/>
        </p:spPr>
        <p:txBody>
          <a:bodyPr wrap="square">
            <a:spAutoFit/>
          </a:bodyPr>
          <a:lstStyle/>
          <a:p>
            <a:pPr marL="285750" indent="-285750" algn="just">
              <a:buFont typeface="Wingdings" panose="05000000000000000000" pitchFamily="2" charset="2"/>
              <a:buChar char="Ø"/>
            </a:pPr>
            <a:r>
              <a:rPr lang="cs-CZ" sz="1800" b="1" kern="0" dirty="0">
                <a:effectLst/>
                <a:latin typeface="Times New Roman" panose="02020603050405020304" pitchFamily="18" charset="0"/>
                <a:ea typeface="Calibri" panose="020F0502020204030204" pitchFamily="34" charset="0"/>
              </a:rPr>
              <a:t>Statute</a:t>
            </a: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Confederation has internal autonomy, meaning that foreign policy is determined by the British Crown. The gradual fight for international independence would become the hallmark of Canadian politics from the late 19th century onwards.</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In the internal structure, there is legislative </a:t>
            </a:r>
            <a:r>
              <a:rPr lang="en-CA" sz="1800" b="1" kern="0" dirty="0">
                <a:effectLst/>
                <a:latin typeface="Times New Roman" panose="02020603050405020304" pitchFamily="18" charset="0"/>
                <a:ea typeface="Calibri" panose="020F0502020204030204" pitchFamily="34" charset="0"/>
              </a:rPr>
              <a:t>supremacy of the federal government and par</a:t>
            </a:r>
            <a:r>
              <a:rPr lang="en-CA" sz="1800" kern="0" dirty="0">
                <a:effectLst/>
                <a:latin typeface="Times New Roman" panose="02020603050405020304" pitchFamily="18" charset="0"/>
                <a:ea typeface="Calibri" panose="020F0502020204030204" pitchFamily="34" charset="0"/>
              </a:rPr>
              <a:t>liament. The federal government sets and collects taxes. In a </a:t>
            </a:r>
            <a:r>
              <a:rPr lang="en-CA" sz="1800" b="1" kern="0" dirty="0">
                <a:effectLst/>
                <a:latin typeface="Times New Roman" panose="02020603050405020304" pitchFamily="18" charset="0"/>
                <a:ea typeface="Calibri" panose="020F0502020204030204" pitchFamily="34" charset="0"/>
              </a:rPr>
              <a:t>unified fiscal system</a:t>
            </a:r>
            <a:r>
              <a:rPr lang="en-CA" sz="1800" kern="0" dirty="0">
                <a:effectLst/>
                <a:latin typeface="Times New Roman" panose="02020603050405020304" pitchFamily="18" charset="0"/>
                <a:ea typeface="Calibri" panose="020F0502020204030204" pitchFamily="34" charset="0"/>
              </a:rPr>
              <a:t>, some taxes are </a:t>
            </a:r>
            <a:r>
              <a:rPr lang="en-CA" sz="1800" b="1" kern="0" dirty="0">
                <a:effectLst/>
                <a:latin typeface="Times New Roman" panose="02020603050405020304" pitchFamily="18" charset="0"/>
                <a:ea typeface="Calibri" panose="020F0502020204030204" pitchFamily="34" charset="0"/>
              </a:rPr>
              <a:t>federal</a:t>
            </a:r>
            <a:r>
              <a:rPr lang="en-CA" sz="1800" kern="0" dirty="0">
                <a:effectLst/>
                <a:latin typeface="Times New Roman" panose="02020603050405020304" pitchFamily="18" charset="0"/>
                <a:ea typeface="Calibri" panose="020F0502020204030204" pitchFamily="34" charset="0"/>
              </a:rPr>
              <a:t>, some </a:t>
            </a:r>
            <a:r>
              <a:rPr lang="en-CA" sz="1800" b="1" kern="0" dirty="0">
                <a:effectLst/>
                <a:latin typeface="Times New Roman" panose="02020603050405020304" pitchFamily="18" charset="0"/>
                <a:ea typeface="Calibri" panose="020F0502020204030204" pitchFamily="34" charset="0"/>
              </a:rPr>
              <a:t>provincial</a:t>
            </a:r>
            <a:r>
              <a:rPr lang="en-CA" sz="1800" kern="0" dirty="0">
                <a:effectLst/>
                <a:latin typeface="Times New Roman" panose="02020603050405020304" pitchFamily="18" charset="0"/>
                <a:ea typeface="Calibri" panose="020F0502020204030204" pitchFamily="34" charset="0"/>
              </a:rPr>
              <a:t>. The governor also has a one-year veto over new provincial laws and measures that conflict with the interests of Confederation. Other powers are divided between the federal government and the provincial governments and parliaments</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endParaRPr lang="cs-CZ" kern="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Status of the French-Canadians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French language is on an equal footing with the English language.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065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3FF93F-D777-3AF3-438D-715EAF3F1564}"/>
              </a:ext>
            </a:extLst>
          </p:cNvPr>
          <p:cNvSpPr txBox="1"/>
          <p:nvPr/>
        </p:nvSpPr>
        <p:spPr>
          <a:xfrm>
            <a:off x="989901" y="218114"/>
            <a:ext cx="9144000" cy="830997"/>
          </a:xfrm>
          <a:prstGeom prst="rect">
            <a:avLst/>
          </a:prstGeom>
          <a:noFill/>
        </p:spPr>
        <p:txBody>
          <a:bodyPr wrap="square">
            <a:spAutoFit/>
          </a:bodyPr>
          <a:lstStyle/>
          <a:p>
            <a:r>
              <a:rPr lang="cs-CZ" sz="2400" b="1" kern="0" dirty="0">
                <a:effectLst/>
                <a:latin typeface="Times New Roman" panose="02020603050405020304" pitchFamily="18" charset="0"/>
                <a:ea typeface="Calibri" panose="020F0502020204030204" pitchFamily="34" charset="0"/>
              </a:rPr>
              <a:t>C</a:t>
            </a:r>
            <a:r>
              <a:rPr lang="en-CA" sz="2400" b="1" kern="0" dirty="0" err="1">
                <a:effectLst/>
                <a:latin typeface="Times New Roman" panose="02020603050405020304" pitchFamily="18" charset="0"/>
                <a:ea typeface="Calibri" panose="020F0502020204030204" pitchFamily="34" charset="0"/>
              </a:rPr>
              <a:t>olonization</a:t>
            </a:r>
            <a:r>
              <a:rPr lang="en-CA" sz="2400" b="1" kern="0" dirty="0">
                <a:effectLst/>
                <a:latin typeface="Times New Roman" panose="02020603050405020304" pitchFamily="18" charset="0"/>
                <a:ea typeface="Calibri" panose="020F0502020204030204" pitchFamily="34" charset="0"/>
              </a:rPr>
              <a:t> of the Midwest and the creation of the provinces of Manitoba, Saskatchewan and Alberta</a:t>
            </a:r>
            <a:endParaRPr lang="cs-CZ" sz="2400" dirty="0"/>
          </a:p>
        </p:txBody>
      </p:sp>
      <p:pic>
        <p:nvPicPr>
          <p:cNvPr id="5" name="Obrázek 4" descr="Obsah obrázku text, mapa, atlas&#10;&#10;Popis byl vytvořen automaticky">
            <a:extLst>
              <a:ext uri="{FF2B5EF4-FFF2-40B4-BE49-F238E27FC236}">
                <a16:creationId xmlns:a16="http://schemas.microsoft.com/office/drawing/2014/main" id="{FD4E6B53-8B69-F022-0B8D-772467D3583D}"/>
              </a:ext>
            </a:extLst>
          </p:cNvPr>
          <p:cNvPicPr>
            <a:picLocks noChangeAspect="1"/>
          </p:cNvPicPr>
          <p:nvPr/>
        </p:nvPicPr>
        <p:blipFill>
          <a:blip r:embed="rId2"/>
          <a:stretch>
            <a:fillRect/>
          </a:stretch>
        </p:blipFill>
        <p:spPr>
          <a:xfrm>
            <a:off x="5309900" y="1262592"/>
            <a:ext cx="3648568" cy="5153603"/>
          </a:xfrm>
          <a:prstGeom prst="rect">
            <a:avLst/>
          </a:prstGeom>
        </p:spPr>
      </p:pic>
      <p:pic>
        <p:nvPicPr>
          <p:cNvPr id="7" name="Obrázek 6" descr="Obsah obrázku text, mapa, Písmo, diagram&#10;&#10;Popis byl vytvořen automaticky">
            <a:extLst>
              <a:ext uri="{FF2B5EF4-FFF2-40B4-BE49-F238E27FC236}">
                <a16:creationId xmlns:a16="http://schemas.microsoft.com/office/drawing/2014/main" id="{B63AAC2D-DE8A-BD03-AA6C-C3401A6F8D85}"/>
              </a:ext>
            </a:extLst>
          </p:cNvPr>
          <p:cNvPicPr>
            <a:picLocks noChangeAspect="1"/>
          </p:cNvPicPr>
          <p:nvPr/>
        </p:nvPicPr>
        <p:blipFill>
          <a:blip r:embed="rId3"/>
          <a:stretch>
            <a:fillRect/>
          </a:stretch>
        </p:blipFill>
        <p:spPr>
          <a:xfrm>
            <a:off x="1770077" y="1325600"/>
            <a:ext cx="3161905" cy="5314286"/>
          </a:xfrm>
          <a:prstGeom prst="rect">
            <a:avLst/>
          </a:prstGeom>
        </p:spPr>
      </p:pic>
    </p:spTree>
    <p:extLst>
      <p:ext uri="{BB962C8B-B14F-4D97-AF65-F5344CB8AC3E}">
        <p14:creationId xmlns:p14="http://schemas.microsoft.com/office/powerpoint/2010/main" val="246171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20B1B39-88F6-873A-734D-105F9AF3D9D0}"/>
              </a:ext>
            </a:extLst>
          </p:cNvPr>
          <p:cNvSpPr txBox="1"/>
          <p:nvPr/>
        </p:nvSpPr>
        <p:spPr>
          <a:xfrm>
            <a:off x="419449" y="385894"/>
            <a:ext cx="11182525" cy="5355312"/>
          </a:xfrm>
          <a:prstGeom prst="rect">
            <a:avLst/>
          </a:prstGeom>
          <a:noFill/>
        </p:spPr>
        <p:txBody>
          <a:bodyPr wrap="square">
            <a:spAutoFit/>
          </a:bodyPr>
          <a:lstStyle/>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These are the territories where two beaver fur trading companies had long operated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North-West Fur Company</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(Compagnie du Nord-Ouest) </a:t>
            </a:r>
            <a:r>
              <a:rPr lang="en-CA" sz="1800" b="1" dirty="0">
                <a:effectLst/>
                <a:latin typeface="Times New Roman" panose="02020603050405020304" pitchFamily="18" charset="0"/>
                <a:ea typeface="Calibri" panose="020F0502020204030204" pitchFamily="34" charset="0"/>
                <a:cs typeface="Times New Roman" panose="02020603050405020304" pitchFamily="18" charset="0"/>
              </a:rPr>
              <a:t>Hudson Bay Company</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CA" sz="1800" i="1" dirty="0">
                <a:effectLst/>
                <a:latin typeface="Times New Roman" panose="02020603050405020304" pitchFamily="18" charset="0"/>
                <a:ea typeface="Calibri" panose="020F0502020204030204" pitchFamily="34" charset="0"/>
                <a:cs typeface="Times New Roman" panose="02020603050405020304" pitchFamily="18" charset="0"/>
              </a:rPr>
              <a:t>Compagnie de la Baie </a:t>
            </a:r>
            <a:r>
              <a:rPr lang="en-CA" sz="1800" i="1" dirty="0" err="1">
                <a:effectLst/>
                <a:latin typeface="Times New Roman" panose="02020603050405020304" pitchFamily="18" charset="0"/>
                <a:ea typeface="Calibri" panose="020F0502020204030204" pitchFamily="34" charset="0"/>
                <a:cs typeface="Times New Roman" panose="02020603050405020304" pitchFamily="18" charset="0"/>
              </a:rPr>
              <a:t>d’Hudson</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which had its bases on the shores of Hudson Bay and in the so-called „Ruppert Territory“ („</a:t>
            </a:r>
            <a:r>
              <a:rPr lang="en-CA" sz="1800" dirty="0" err="1">
                <a:effectLst/>
                <a:latin typeface="Times New Roman" panose="02020603050405020304" pitchFamily="18" charset="0"/>
                <a:ea typeface="Calibri" panose="020F0502020204030204" pitchFamily="34" charset="0"/>
                <a:cs typeface="Times New Roman" panose="02020603050405020304" pitchFamily="18" charset="0"/>
              </a:rPr>
              <a:t>Territoire</a:t>
            </a: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 de Ruppert“)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The result of this long-term activity was the creation of a distinctive community where business leaders, fur traders, fur trappers, buffalo hunters, Native tribes, farmers, herders, Catholic and Protestant missionaries lived in a kind of symbiosis. </a:t>
            </a:r>
            <a:endParaRPr lang="cs-CZ"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At the top of the social organization were the Anglophone merchants and the managers (English and Scots)</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Lower down the hierarchy were the francophone employees, who knew the area intimately and maintained good relations with the Aboriginal chiefs.</a:t>
            </a:r>
            <a:endParaRPr lang="cs-CZ" sz="1800" kern="0" dirty="0">
              <a:effectLst/>
              <a:latin typeface="Times New Roman" panose="02020603050405020304" pitchFamily="18" charset="0"/>
              <a:ea typeface="Calibri" panose="020F0502020204030204" pitchFamily="34"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A significant number of these native Europeans mixed with the local Native tribes. Mixed-race people and Natives either worked for the companies directly or supplied them with buffalo meat and pemmican. Some of the mixed-race people and Europeans were farmers or semi-agriculturalists and semi-hunters. Social and economic life centered around trading posts and around Protestant and Catholic missions (e.g., Saint-Albert, etc.). This society had its administration and its courts, but these were non-state administration and courts</a:t>
            </a:r>
            <a:r>
              <a:rPr lang="cs-CZ" sz="1800" kern="0" dirty="0">
                <a:effectLst/>
                <a:latin typeface="Times New Roman" panose="02020603050405020304" pitchFamily="18" charset="0"/>
                <a:ea typeface="Calibri" panose="020F0502020204030204" pitchFamily="34" charset="0"/>
              </a:rPr>
              <a:t>.</a:t>
            </a:r>
          </a:p>
          <a:p>
            <a:pPr marL="285750" indent="-285750" algn="just">
              <a:buFont typeface="Wingdings" panose="05000000000000000000" pitchFamily="2" charset="2"/>
              <a:buChar char="Ø"/>
            </a:pPr>
            <a:endParaRPr lang="cs-CZ" kern="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CA" sz="1800" kern="0" dirty="0">
                <a:effectLst/>
                <a:latin typeface="Times New Roman" panose="02020603050405020304" pitchFamily="18" charset="0"/>
                <a:ea typeface="Calibri" panose="020F0502020204030204" pitchFamily="34" charset="0"/>
              </a:rPr>
              <a:t>different legal environment </a:t>
            </a:r>
            <a:endParaRPr lang="cs-CZ"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cs-CZ" sz="1800" kern="0" dirty="0" err="1">
                <a:effectLst/>
                <a:latin typeface="Times New Roman" panose="02020603050405020304" pitchFamily="18" charset="0"/>
                <a:ea typeface="Calibri" panose="020F0502020204030204" pitchFamily="34" charset="0"/>
                <a:cs typeface="Times New Roman" panose="02020603050405020304" pitchFamily="18" charset="0"/>
              </a:rPr>
              <a:t>different</a:t>
            </a:r>
            <a:r>
              <a:rPr lang="cs-CZ"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effectLst/>
                <a:latin typeface="Times New Roman" panose="02020603050405020304" pitchFamily="18" charset="0"/>
                <a:ea typeface="Calibri" panose="020F0502020204030204" pitchFamily="34" charset="0"/>
                <a:cs typeface="Times New Roman" panose="02020603050405020304" pitchFamily="18" charset="0"/>
              </a:rPr>
              <a:t>land</a:t>
            </a:r>
            <a:r>
              <a:rPr lang="cs-CZ"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effectLst/>
                <a:latin typeface="Times New Roman" panose="02020603050405020304" pitchFamily="18" charset="0"/>
                <a:ea typeface="Calibri" panose="020F0502020204030204" pitchFamily="34" charset="0"/>
                <a:cs typeface="Times New Roman" panose="02020603050405020304" pitchFamily="18" charset="0"/>
              </a:rPr>
              <a:t>ownership</a:t>
            </a:r>
            <a:r>
              <a:rPr lang="cs-CZ" kern="0" dirty="0">
                <a:latin typeface="Times New Roman" panose="02020603050405020304" pitchFamily="18" charset="0"/>
                <a:ea typeface="Calibri" panose="020F0502020204030204" pitchFamily="34" charset="0"/>
                <a:cs typeface="Times New Roman" panose="02020603050405020304" pitchFamily="18" charset="0"/>
              </a:rPr>
              <a:t>: </a:t>
            </a:r>
            <a:r>
              <a:rPr lang="en-CA" sz="1800" kern="0" dirty="0">
                <a:effectLst/>
                <a:latin typeface="Times New Roman" panose="02020603050405020304" pitchFamily="18" charset="0"/>
                <a:ea typeface="Calibri" panose="020F0502020204030204" pitchFamily="34" charset="0"/>
              </a:rPr>
              <a:t>Francophone westerners and mixed-race people kept the original French division into ‘lots de rivière’ (elongated strips perpendicular to the course of the rivers), while the new Canadian law provided for a division according to the Anglo-Saxon custom of the ‘township’ - a rectangular shape.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4193851"/>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652</TotalTime>
  <Words>2216</Words>
  <Application>Microsoft Office PowerPoint</Application>
  <PresentationFormat>Širokoúhlá obrazovka</PresentationFormat>
  <Paragraphs>116</Paragraphs>
  <Slides>18</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18</vt:i4>
      </vt:variant>
    </vt:vector>
  </HeadingPairs>
  <TitlesOfParts>
    <vt:vector size="26" baseType="lpstr">
      <vt:lpstr>Arial</vt:lpstr>
      <vt:lpstr>Calibri</vt:lpstr>
      <vt:lpstr>Tahoma</vt:lpstr>
      <vt:lpstr>Times New Roman</vt:lpstr>
      <vt:lpstr>Trebuchet MS</vt:lpstr>
      <vt:lpstr>Wingdings</vt:lpstr>
      <vt:lpstr>Wingdings 3</vt:lpstr>
      <vt:lpstr>Fazeta</vt:lpstr>
      <vt:lpstr>British North America Act 1867 (Acte de l’Amérique du Nord Britannique)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L’approssimazione in linguistica:  casi di studio dal latino al romanzo</dc:title>
  <dc:creator>Egle Mocciaro</dc:creator>
  <cp:lastModifiedBy>Petr Kyloušek</cp:lastModifiedBy>
  <cp:revision>188</cp:revision>
  <cp:lastPrinted>1601-01-01T00:00:00Z</cp:lastPrinted>
  <dcterms:created xsi:type="dcterms:W3CDTF">2023-04-12T10:45:27Z</dcterms:created>
  <dcterms:modified xsi:type="dcterms:W3CDTF">2024-03-11T11:02:02Z</dcterms:modified>
</cp:coreProperties>
</file>