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ms-powerpoint.presentation.macroEnabled.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9"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7F6EF"/>
          </a:solidFill>
        </a:fill>
      </a:tcStyle>
    </a:wholeTbl>
    <a:band1H>
      <a:tcStyle>
        <a:tcBdr/>
        <a:fill>
          <a:solidFill>
            <a:srgbClr val="CBECDE"/>
          </a:solidFill>
        </a:fill>
      </a:tcStyle>
    </a:band1H>
    <a:band2H>
      <a:tcStyle>
        <a:tcBdr/>
      </a:tcStyle>
    </a:band2H>
    <a:band1V>
      <a:tcStyle>
        <a:tcBdr/>
        <a:fill>
          <a:solidFill>
            <a:srgbClr val="CBECDE"/>
          </a:solidFill>
        </a:fill>
      </a:tcStyle>
    </a:band1V>
    <a:band2V>
      <a:tcStyle>
        <a:tcBdr/>
      </a:tcStyle>
    </a:band2V>
    <a:lastCol>
      <a:tcTxStyle b="on">
        <a:font>
          <a:latin typeface="+mn-lt"/>
          <a:ea typeface="+mn-ea"/>
          <a:cs typeface="+mn-cs"/>
        </a:font>
        <a:srgbClr val="FFFFFF"/>
      </a:tcTxStyle>
      <a:tcStyle>
        <a:tcBdr/>
        <a:fill>
          <a:solidFill>
            <a:srgbClr val="00CC99"/>
          </a:solidFill>
        </a:fill>
      </a:tcStyle>
    </a:lastCol>
    <a:firstCol>
      <a:tcTxStyle b="on">
        <a:font>
          <a:latin typeface="+mn-lt"/>
          <a:ea typeface="+mn-ea"/>
          <a:cs typeface="+mn-cs"/>
        </a:font>
        <a:srgbClr val="FFFFFF"/>
      </a:tcTxStyle>
      <a:tcStyle>
        <a:tcBdr/>
        <a:fill>
          <a:solidFill>
            <a:srgbClr val="00CC99"/>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00CC99"/>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00CC99"/>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61" autoAdjust="0"/>
  </p:normalViewPr>
  <p:slideViewPr>
    <p:cSldViewPr snapToGrid="0">
      <p:cViewPr varScale="1">
        <p:scale>
          <a:sx n="65" d="100"/>
          <a:sy n="65" d="100"/>
        </p:scale>
        <p:origin x="70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5BBB0EB-15FF-E874-78A5-35D0BB881C50}"/>
              </a:ext>
            </a:extLst>
          </p:cNvPr>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200" b="0" i="0" u="none" strike="noStrike" kern="1200" cap="none" spc="0" baseline="0">
              <a:solidFill>
                <a:srgbClr val="000000"/>
              </a:solidFill>
              <a:uFillTx/>
              <a:latin typeface="Tahoma" pitchFamily="34"/>
            </a:endParaRPr>
          </a:p>
        </p:txBody>
      </p:sp>
      <p:sp>
        <p:nvSpPr>
          <p:cNvPr id="3" name="Rectangle 3">
            <a:extLst>
              <a:ext uri="{FF2B5EF4-FFF2-40B4-BE49-F238E27FC236}">
                <a16:creationId xmlns:a16="http://schemas.microsoft.com/office/drawing/2014/main" id="{BC7C0DB3-5CF7-FCC2-FADF-1B6190995658}"/>
              </a:ext>
            </a:extLst>
          </p:cNvPr>
          <p:cNvSpPr txBox="1">
            <a:spLocks noGrp="1"/>
          </p:cNvSpPr>
          <p:nvPr>
            <p:ph type="dt" sz="quarter" idx="1"/>
          </p:nvPr>
        </p:nvSpPr>
        <p:spPr>
          <a:xfrm>
            <a:off x="3886200" y="0"/>
            <a:ext cx="2971800" cy="457200"/>
          </a:xfrm>
          <a:prstGeom prst="rect">
            <a:avLst/>
          </a:prstGeom>
          <a:noFill/>
          <a:ln>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200" b="0" i="0" u="none" strike="noStrike" kern="1200" cap="none" spc="0" baseline="0">
              <a:solidFill>
                <a:srgbClr val="000000"/>
              </a:solidFill>
              <a:uFillTx/>
              <a:latin typeface="Tahoma" pitchFamily="34"/>
            </a:endParaRPr>
          </a:p>
        </p:txBody>
      </p:sp>
      <p:sp>
        <p:nvSpPr>
          <p:cNvPr id="4" name="Rectangle 4">
            <a:extLst>
              <a:ext uri="{FF2B5EF4-FFF2-40B4-BE49-F238E27FC236}">
                <a16:creationId xmlns:a16="http://schemas.microsoft.com/office/drawing/2014/main" id="{86610063-5B3A-E085-A6AF-E245AC05C372}"/>
              </a:ext>
            </a:extLst>
          </p:cNvPr>
          <p:cNvSpPr txBox="1">
            <a:spLocks noGrp="1"/>
          </p:cNvSpPr>
          <p:nvPr>
            <p:ph type="ftr" sz="quarter" idx="2"/>
          </p:nvPr>
        </p:nvSpPr>
        <p:spPr>
          <a:xfrm>
            <a:off x="0" y="8686800"/>
            <a:ext cx="2971800" cy="457200"/>
          </a:xfrm>
          <a:prstGeom prst="rect">
            <a:avLst/>
          </a:prstGeom>
          <a:noFill/>
          <a:ln>
            <a:noFill/>
          </a:ln>
        </p:spPr>
        <p:txBody>
          <a:bodyPr vert="horz" wrap="square" lIns="91440" tIns="45720" rIns="91440" bIns="45720" anchor="b"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cs-CZ" sz="1200" b="0" i="0" u="none" strike="noStrike" kern="1200" cap="none" spc="0" baseline="0">
              <a:solidFill>
                <a:srgbClr val="000000"/>
              </a:solidFill>
              <a:uFillTx/>
              <a:latin typeface="Tahoma" pitchFamily="34"/>
            </a:endParaRPr>
          </a:p>
        </p:txBody>
      </p:sp>
      <p:sp>
        <p:nvSpPr>
          <p:cNvPr id="5" name="Rectangle 5">
            <a:extLst>
              <a:ext uri="{FF2B5EF4-FFF2-40B4-BE49-F238E27FC236}">
                <a16:creationId xmlns:a16="http://schemas.microsoft.com/office/drawing/2014/main" id="{BBD5B56D-06DC-A439-3673-95B40DB99C3E}"/>
              </a:ext>
            </a:extLst>
          </p:cNvPr>
          <p:cNvSpPr txBox="1">
            <a:spLocks noGrp="1"/>
          </p:cNvSpPr>
          <p:nvPr>
            <p:ph type="sldNum" sz="quarter" idx="3"/>
          </p:nvPr>
        </p:nvSpPr>
        <p:spPr>
          <a:xfrm>
            <a:off x="3886200" y="8686800"/>
            <a:ext cx="2971800" cy="457200"/>
          </a:xfrm>
          <a:prstGeom prst="rect">
            <a:avLst/>
          </a:prstGeom>
          <a:noFill/>
          <a:ln>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6FEEC832-C0F1-484A-8713-29A995F859B8}" type="slidenum">
              <a:t>‹#›</a:t>
            </a:fld>
            <a:endParaRPr lang="cs-CZ" sz="1200" b="0" i="0" u="none" strike="noStrike" kern="1200" cap="none" spc="0" baseline="0">
              <a:solidFill>
                <a:srgbClr val="000000"/>
              </a:solidFill>
              <a:uFillTx/>
              <a:latin typeface="Tahoma" pitchFamily="34"/>
            </a:endParaRPr>
          </a:p>
        </p:txBody>
      </p:sp>
    </p:spTree>
    <p:extLst>
      <p:ext uri="{BB962C8B-B14F-4D97-AF65-F5344CB8AC3E}">
        <p14:creationId xmlns:p14="http://schemas.microsoft.com/office/powerpoint/2010/main" val="1156064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924BFA5-7811-DF97-43AD-6FCD097E00E8}"/>
              </a:ext>
            </a:extLst>
          </p:cNvPr>
          <p:cNvSpPr txBox="1">
            <a:spLocks noGrp="1"/>
          </p:cNvSpPr>
          <p:nvPr>
            <p:ph type="hdr" sz="quarter"/>
          </p:nvPr>
        </p:nvSpPr>
        <p:spPr>
          <a:xfrm>
            <a:off x="0" y="0"/>
            <a:ext cx="2971800" cy="457200"/>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Arial"/>
              </a:defRPr>
            </a:lvl1pPr>
          </a:lstStyle>
          <a:p>
            <a:pPr lvl="0"/>
            <a:endParaRPr lang="cs-CZ"/>
          </a:p>
        </p:txBody>
      </p:sp>
      <p:sp>
        <p:nvSpPr>
          <p:cNvPr id="3" name="Rectangle 3">
            <a:extLst>
              <a:ext uri="{FF2B5EF4-FFF2-40B4-BE49-F238E27FC236}">
                <a16:creationId xmlns:a16="http://schemas.microsoft.com/office/drawing/2014/main" id="{2E62D701-DE26-19B9-1C05-59B2F9A6396C}"/>
              </a:ext>
            </a:extLst>
          </p:cNvPr>
          <p:cNvSpPr txBox="1">
            <a:spLocks noGrp="1"/>
          </p:cNvSpPr>
          <p:nvPr>
            <p:ph type="dt" idx="1"/>
          </p:nvPr>
        </p:nvSpPr>
        <p:spPr>
          <a:xfrm>
            <a:off x="3884608" y="0"/>
            <a:ext cx="2971800" cy="457200"/>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Arial"/>
              </a:defRPr>
            </a:lvl1pPr>
          </a:lstStyle>
          <a:p>
            <a:pPr lvl="0"/>
            <a:endParaRPr lang="cs-CZ"/>
          </a:p>
        </p:txBody>
      </p:sp>
      <p:sp>
        <p:nvSpPr>
          <p:cNvPr id="4" name="Rectangle 4">
            <a:extLst>
              <a:ext uri="{FF2B5EF4-FFF2-40B4-BE49-F238E27FC236}">
                <a16:creationId xmlns:a16="http://schemas.microsoft.com/office/drawing/2014/main" id="{857B308B-C450-B7C3-875B-9C251F9C04EE}"/>
              </a:ext>
            </a:extLst>
          </p:cNvPr>
          <p:cNvSpPr>
            <a:spLocks noGrp="1" noRot="1" noChangeAspect="1"/>
          </p:cNvSpPr>
          <p:nvPr>
            <p:ph type="sldImg" idx="2"/>
          </p:nvPr>
        </p:nvSpPr>
        <p:spPr>
          <a:xfrm>
            <a:off x="381003" y="685800"/>
            <a:ext cx="6096003" cy="3429000"/>
          </a:xfrm>
          <a:prstGeom prst="rect">
            <a:avLst/>
          </a:prstGeom>
          <a:noFill/>
          <a:ln w="9528">
            <a:solidFill>
              <a:srgbClr val="000000"/>
            </a:solidFill>
            <a:prstDash val="solid"/>
            <a:miter/>
          </a:ln>
        </p:spPr>
      </p:sp>
      <p:sp>
        <p:nvSpPr>
          <p:cNvPr id="5" name="Rectangle 5">
            <a:extLst>
              <a:ext uri="{FF2B5EF4-FFF2-40B4-BE49-F238E27FC236}">
                <a16:creationId xmlns:a16="http://schemas.microsoft.com/office/drawing/2014/main" id="{D6A34BBD-B182-6587-B792-C26D953B41D9}"/>
              </a:ext>
            </a:extLst>
          </p:cNvPr>
          <p:cNvSpPr txBox="1">
            <a:spLocks noGrp="1"/>
          </p:cNvSpPr>
          <p:nvPr>
            <p:ph type="body" sz="quarter" idx="3"/>
          </p:nvPr>
        </p:nvSpPr>
        <p:spPr>
          <a:xfrm>
            <a:off x="685800" y="4343400"/>
            <a:ext cx="5486400" cy="4114800"/>
          </a:xfrm>
          <a:prstGeom prst="rect">
            <a:avLst/>
          </a:prstGeom>
          <a:noFill/>
          <a:ln>
            <a:noFill/>
          </a:ln>
        </p:spPr>
        <p:txBody>
          <a:bodyPr vert="horz" wrap="square" lIns="91440" tIns="45720" rIns="91440" bIns="45720" anchor="t" anchorCtr="0" compatLnSpc="1">
            <a:no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6">
            <a:extLst>
              <a:ext uri="{FF2B5EF4-FFF2-40B4-BE49-F238E27FC236}">
                <a16:creationId xmlns:a16="http://schemas.microsoft.com/office/drawing/2014/main" id="{0CA0187C-95AA-1008-2A4E-F8817DCB3AD7}"/>
              </a:ext>
            </a:extLst>
          </p:cNvPr>
          <p:cNvSpPr txBox="1">
            <a:spLocks noGrp="1"/>
          </p:cNvSpPr>
          <p:nvPr>
            <p:ph type="ftr" sz="quarter" idx="4"/>
          </p:nvPr>
        </p:nvSpPr>
        <p:spPr>
          <a:xfrm>
            <a:off x="0"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Arial"/>
              </a:defRPr>
            </a:lvl1pPr>
          </a:lstStyle>
          <a:p>
            <a:pPr lvl="0"/>
            <a:endParaRPr lang="cs-CZ"/>
          </a:p>
        </p:txBody>
      </p:sp>
      <p:sp>
        <p:nvSpPr>
          <p:cNvPr id="7" name="Rectangle 7">
            <a:extLst>
              <a:ext uri="{FF2B5EF4-FFF2-40B4-BE49-F238E27FC236}">
                <a16:creationId xmlns:a16="http://schemas.microsoft.com/office/drawing/2014/main" id="{27EECD90-AF4C-936F-2BC1-65B19C59E7A0}"/>
              </a:ext>
            </a:extLst>
          </p:cNvPr>
          <p:cNvSpPr txBox="1">
            <a:spLocks noGrp="1"/>
          </p:cNvSpPr>
          <p:nvPr>
            <p:ph type="sldNum" sz="quarter" idx="5"/>
          </p:nvPr>
        </p:nvSpPr>
        <p:spPr>
          <a:xfrm>
            <a:off x="3884608" y="8685208"/>
            <a:ext cx="2971800" cy="457200"/>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cs-CZ" sz="1200" b="0" i="0" u="none" strike="noStrike" kern="1200" cap="none" spc="0" baseline="0">
                <a:solidFill>
                  <a:srgbClr val="000000"/>
                </a:solidFill>
                <a:uFillTx/>
                <a:latin typeface="Arial"/>
              </a:defRPr>
            </a:lvl1pPr>
          </a:lstStyle>
          <a:p>
            <a:pPr lvl="0"/>
            <a:fld id="{26233CDB-87B0-4C49-9068-687AC03054AF}" type="slidenum">
              <a:t>‹#›</a:t>
            </a:fld>
            <a:endParaRPr lang="cs-CZ"/>
          </a:p>
        </p:txBody>
      </p:sp>
    </p:spTree>
    <p:extLst>
      <p:ext uri="{BB962C8B-B14F-4D97-AF65-F5344CB8AC3E}">
        <p14:creationId xmlns:p14="http://schemas.microsoft.com/office/powerpoint/2010/main" val="4052290845"/>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400"/>
      </a:spcBef>
      <a:spcAft>
        <a:spcPts val="0"/>
      </a:spcAft>
      <a:buNone/>
      <a:tabLst/>
      <a:defRPr lang="cs-CZ" sz="1200" b="0" i="0" u="none" strike="noStrike" kern="1200" cap="none" spc="0" baseline="0">
        <a:solidFill>
          <a:srgbClr val="000000"/>
        </a:solidFill>
        <a:uFillTx/>
        <a:latin typeface="Arial"/>
      </a:defRPr>
    </a:lvl1pPr>
    <a:lvl2pPr marL="457200" marR="0" lvl="1" indent="0" algn="l" defTabSz="914400" rtl="0" fontAlgn="auto" hangingPunct="1">
      <a:lnSpc>
        <a:spcPct val="100000"/>
      </a:lnSpc>
      <a:spcBef>
        <a:spcPts val="400"/>
      </a:spcBef>
      <a:spcAft>
        <a:spcPts val="0"/>
      </a:spcAft>
      <a:buNone/>
      <a:tabLst/>
      <a:defRPr lang="cs-CZ" sz="1200" b="0" i="0" u="none" strike="noStrike" kern="1200" cap="none" spc="0" baseline="0">
        <a:solidFill>
          <a:srgbClr val="000000"/>
        </a:solidFill>
        <a:uFillTx/>
        <a:latin typeface="Arial"/>
      </a:defRPr>
    </a:lvl2pPr>
    <a:lvl3pPr marL="914400" marR="0" lvl="2" indent="0" algn="l" defTabSz="914400" rtl="0" fontAlgn="auto" hangingPunct="1">
      <a:lnSpc>
        <a:spcPct val="100000"/>
      </a:lnSpc>
      <a:spcBef>
        <a:spcPts val="400"/>
      </a:spcBef>
      <a:spcAft>
        <a:spcPts val="0"/>
      </a:spcAft>
      <a:buNone/>
      <a:tabLst/>
      <a:defRPr lang="cs-CZ" sz="1200" b="0" i="0" u="none" strike="noStrike" kern="1200" cap="none" spc="0" baseline="0">
        <a:solidFill>
          <a:srgbClr val="000000"/>
        </a:solidFill>
        <a:uFillTx/>
        <a:latin typeface="Arial"/>
      </a:defRPr>
    </a:lvl3pPr>
    <a:lvl4pPr marL="1371600" marR="0" lvl="3" indent="0" algn="l" defTabSz="914400" rtl="0" fontAlgn="auto" hangingPunct="1">
      <a:lnSpc>
        <a:spcPct val="100000"/>
      </a:lnSpc>
      <a:spcBef>
        <a:spcPts val="400"/>
      </a:spcBef>
      <a:spcAft>
        <a:spcPts val="0"/>
      </a:spcAft>
      <a:buNone/>
      <a:tabLst/>
      <a:defRPr lang="cs-CZ" sz="1200" b="0" i="0" u="none" strike="noStrike" kern="1200" cap="none" spc="0" baseline="0">
        <a:solidFill>
          <a:srgbClr val="000000"/>
        </a:solidFill>
        <a:uFillTx/>
        <a:latin typeface="Arial"/>
      </a:defRPr>
    </a:lvl4pPr>
    <a:lvl5pPr marL="1828800" marR="0" lvl="4" indent="0" algn="l" defTabSz="914400" rtl="0" fontAlgn="auto" hangingPunct="1">
      <a:lnSpc>
        <a:spcPct val="100000"/>
      </a:lnSpc>
      <a:spcBef>
        <a:spcPts val="400"/>
      </a:spcBef>
      <a:spcAft>
        <a:spcPts val="0"/>
      </a:spcAft>
      <a:buNone/>
      <a:tabLst/>
      <a:defRPr lang="cs-CZ" sz="1200" b="0" i="0" u="none" strike="noStrike" kern="1200" cap="none" spc="0" baseline="0">
        <a:solidFill>
          <a:srgbClr val="000000"/>
        </a:solidFill>
        <a:uFillTx/>
        <a:latin typeface="Arial"/>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02E3D110-40C5-6A43-9F3E-4D31E9851B02}"/>
              </a:ext>
            </a:extLst>
          </p:cNvPr>
          <p:cNvSpPr>
            <a:spLocks noGrp="1" noRot="1" noChangeAspect="1"/>
          </p:cNvSpPr>
          <p:nvPr>
            <p:ph type="sldImg"/>
          </p:nvPr>
        </p:nvSpPr>
        <p:spPr>
          <a:xfrm>
            <a:off x="381000" y="685800"/>
            <a:ext cx="6096000" cy="3429000"/>
          </a:xfrm>
        </p:spPr>
      </p:sp>
      <p:sp>
        <p:nvSpPr>
          <p:cNvPr id="3" name="Segnaposto note 2">
            <a:extLst>
              <a:ext uri="{FF2B5EF4-FFF2-40B4-BE49-F238E27FC236}">
                <a16:creationId xmlns:a16="http://schemas.microsoft.com/office/drawing/2014/main" id="{B5646E59-56A4-E396-295B-02A21B397834}"/>
              </a:ext>
            </a:extLst>
          </p:cNvPr>
          <p:cNvSpPr txBox="1">
            <a:spLocks noGrp="1"/>
          </p:cNvSpPr>
          <p:nvPr>
            <p:ph type="body" sz="quarter" idx="1"/>
          </p:nvPr>
        </p:nvSpPr>
        <p:spPr/>
        <p:txBody>
          <a:bodyPr/>
          <a:lstStyle/>
          <a:p>
            <a:endParaRPr lang="it-IT" dirty="0"/>
          </a:p>
        </p:txBody>
      </p:sp>
      <p:sp>
        <p:nvSpPr>
          <p:cNvPr id="4" name="Segnaposto numero diapositiva 3">
            <a:extLst>
              <a:ext uri="{FF2B5EF4-FFF2-40B4-BE49-F238E27FC236}">
                <a16:creationId xmlns:a16="http://schemas.microsoft.com/office/drawing/2014/main" id="{CF9D34B2-DAC1-5554-1E5A-AD4F224908B8}"/>
              </a:ext>
            </a:extLst>
          </p:cNvPr>
          <p:cNvSpPr txBox="1"/>
          <p:nvPr/>
        </p:nvSpPr>
        <p:spPr>
          <a:xfrm>
            <a:off x="3884608" y="8685208"/>
            <a:ext cx="2971800" cy="457200"/>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5FF6E17B-0443-5A4E-A6F4-95F2BB383C7F}" type="slidenum">
              <a:t>1</a:t>
            </a:fld>
            <a:endParaRPr lang="cs-CZ" sz="1200" b="0" i="0" u="none" strike="noStrike" kern="1200" cap="none" spc="0" baseline="0">
              <a:solidFill>
                <a:srgbClr val="000000"/>
              </a:solidFill>
              <a:uFillTx/>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4264805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2800544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036371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2195471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178358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23845128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2252360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3091500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Diapositiva titolo">
    <p:spTree>
      <p:nvGrpSpPr>
        <p:cNvPr id="1" name=""/>
        <p:cNvGrpSpPr/>
        <p:nvPr/>
      </p:nvGrpSpPr>
      <p:grpSpPr>
        <a:xfrm>
          <a:off x="0" y="0"/>
          <a:ext cx="0" cy="0"/>
          <a:chOff x="0" y="0"/>
          <a:chExt cx="0" cy="0"/>
        </a:xfrm>
      </p:grpSpPr>
      <p:sp>
        <p:nvSpPr>
          <p:cNvPr id="2" name="Zástupný symbol pro zápatí 2">
            <a:extLst>
              <a:ext uri="{FF2B5EF4-FFF2-40B4-BE49-F238E27FC236}">
                <a16:creationId xmlns:a16="http://schemas.microsoft.com/office/drawing/2014/main" id="{84D5D12A-D990-9B05-AC6F-C4F8EB1E03C8}"/>
              </a:ext>
            </a:extLst>
          </p:cNvPr>
          <p:cNvSpPr txBox="1">
            <a:spLocks noGrp="1"/>
          </p:cNvSpPr>
          <p:nvPr>
            <p:ph type="ftr" sz="quarter" idx="9"/>
          </p:nvPr>
        </p:nvSpPr>
        <p:spPr/>
        <p:txBody>
          <a:bodyPr/>
          <a:lstStyle>
            <a:lvl1pPr>
              <a:defRPr/>
            </a:lvl1pPr>
          </a:lstStyle>
          <a:p>
            <a:pPr lvl="0"/>
            <a:r>
              <a:rPr lang="en-GB"/>
              <a:t>Define footer – presentation title / department</a:t>
            </a:r>
          </a:p>
        </p:txBody>
      </p:sp>
      <p:sp>
        <p:nvSpPr>
          <p:cNvPr id="3" name="Zástupný symbol pro číslo snímku 3">
            <a:extLst>
              <a:ext uri="{FF2B5EF4-FFF2-40B4-BE49-F238E27FC236}">
                <a16:creationId xmlns:a16="http://schemas.microsoft.com/office/drawing/2014/main" id="{40B043B3-9E8D-20CB-D2A9-DACCBA753AFB}"/>
              </a:ext>
            </a:extLst>
          </p:cNvPr>
          <p:cNvSpPr txBox="1">
            <a:spLocks noGrp="1"/>
          </p:cNvSpPr>
          <p:nvPr>
            <p:ph type="sldNum" sz="quarter" idx="8"/>
          </p:nvPr>
        </p:nvSpPr>
        <p:spPr/>
        <p:txBody>
          <a:bodyPr/>
          <a:lstStyle>
            <a:lvl1pPr>
              <a:defRPr/>
            </a:lvl1pPr>
          </a:lstStyle>
          <a:p>
            <a:pPr lvl="0"/>
            <a:fld id="{3919FCB0-A2B4-F944-92A6-1A7695C35E1B}" type="slidenum">
              <a:t>‹#›</a:t>
            </a:fld>
            <a:endParaRPr lang="en-GB"/>
          </a:p>
        </p:txBody>
      </p:sp>
      <p:sp>
        <p:nvSpPr>
          <p:cNvPr id="4" name="Nadpis 6">
            <a:extLst>
              <a:ext uri="{FF2B5EF4-FFF2-40B4-BE49-F238E27FC236}">
                <a16:creationId xmlns:a16="http://schemas.microsoft.com/office/drawing/2014/main" id="{9BB3029D-7E0A-E90E-1C7D-33229658B5E1}"/>
              </a:ext>
            </a:extLst>
          </p:cNvPr>
          <p:cNvSpPr txBox="1">
            <a:spLocks noGrp="1"/>
          </p:cNvSpPr>
          <p:nvPr>
            <p:ph type="title"/>
          </p:nvPr>
        </p:nvSpPr>
        <p:spPr>
          <a:xfrm>
            <a:off x="398504" y="2900367"/>
            <a:ext cx="11361602" cy="1171584"/>
          </a:xfrm>
        </p:spPr>
        <p:txBody>
          <a:bodyPr/>
          <a:lstStyle>
            <a:lvl1pPr>
              <a:lnSpc>
                <a:spcPts val="4400"/>
              </a:lnSpc>
              <a:defRPr sz="4400"/>
            </a:lvl1pPr>
          </a:lstStyle>
          <a:p>
            <a:pPr lvl="0"/>
            <a:r>
              <a:rPr lang="en-GB"/>
              <a:t>Click here to insert title</a:t>
            </a:r>
            <a:endParaRPr lang="cs-CZ"/>
          </a:p>
        </p:txBody>
      </p:sp>
      <p:sp>
        <p:nvSpPr>
          <p:cNvPr id="6" name="Podnadpis 2">
            <a:extLst>
              <a:ext uri="{FF2B5EF4-FFF2-40B4-BE49-F238E27FC236}">
                <a16:creationId xmlns:a16="http://schemas.microsoft.com/office/drawing/2014/main" id="{B2FBC89B-E0E8-A554-F7A8-93A1EEA562B2}"/>
              </a:ext>
            </a:extLst>
          </p:cNvPr>
          <p:cNvSpPr txBox="1">
            <a:spLocks noGrp="1"/>
          </p:cNvSpPr>
          <p:nvPr>
            <p:ph type="subTitle" idx="4294967295"/>
          </p:nvPr>
        </p:nvSpPr>
        <p:spPr>
          <a:xfrm>
            <a:off x="398504" y="4116400"/>
            <a:ext cx="11361602" cy="698501"/>
          </a:xfrm>
        </p:spPr>
        <p:txBody>
          <a:bodyPr/>
          <a:lstStyle>
            <a:lvl1pPr>
              <a:defRPr sz="2400"/>
            </a:lvl1pPr>
          </a:lstStyle>
          <a:p>
            <a:pPr lvl="0"/>
            <a:r>
              <a:rPr lang="en-GB"/>
              <a:t>Click here to insert subtitle</a:t>
            </a:r>
          </a:p>
        </p:txBody>
      </p:sp>
    </p:spTree>
    <p:extLst>
      <p:ext uri="{BB962C8B-B14F-4D97-AF65-F5344CB8AC3E}">
        <p14:creationId xmlns:p14="http://schemas.microsoft.com/office/powerpoint/2010/main" val="93657266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2354011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5" name="Footer Placeholder 4"/>
          <p:cNvSpPr>
            <a:spLocks noGrp="1"/>
          </p:cNvSpPr>
          <p:nvPr>
            <p:ph type="ftr" sz="quarter" idx="11"/>
          </p:nvPr>
        </p:nvSpPr>
        <p:spPr/>
        <p:txBody>
          <a:bodyPr/>
          <a:lstStyle/>
          <a:p>
            <a:pPr lvl="0"/>
            <a:r>
              <a:rPr lang="en-GB"/>
              <a:t>Define footer – presentation title / department</a:t>
            </a:r>
          </a:p>
        </p:txBody>
      </p:sp>
      <p:sp>
        <p:nvSpPr>
          <p:cNvPr id="6" name="Slide Number Placeholder 5"/>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85947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6" name="Footer Placeholder 5"/>
          <p:cNvSpPr>
            <a:spLocks noGrp="1"/>
          </p:cNvSpPr>
          <p:nvPr>
            <p:ph type="ftr" sz="quarter" idx="11"/>
          </p:nvPr>
        </p:nvSpPr>
        <p:spPr/>
        <p:txBody>
          <a:bodyPr/>
          <a:lstStyle/>
          <a:p>
            <a:pPr lvl="0"/>
            <a:r>
              <a:rPr lang="en-GB"/>
              <a:t>Define footer – presentation title / department</a:t>
            </a:r>
          </a:p>
        </p:txBody>
      </p:sp>
      <p:sp>
        <p:nvSpPr>
          <p:cNvPr id="7" name="Slide Number Placeholder 6"/>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229526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8" name="Footer Placeholder 7"/>
          <p:cNvSpPr>
            <a:spLocks noGrp="1"/>
          </p:cNvSpPr>
          <p:nvPr>
            <p:ph type="ftr" sz="quarter" idx="11"/>
          </p:nvPr>
        </p:nvSpPr>
        <p:spPr/>
        <p:txBody>
          <a:bodyPr/>
          <a:lstStyle/>
          <a:p>
            <a:pPr lvl="0"/>
            <a:r>
              <a:rPr lang="en-GB"/>
              <a:t>Define footer – presentation title / department</a:t>
            </a:r>
          </a:p>
        </p:txBody>
      </p:sp>
      <p:sp>
        <p:nvSpPr>
          <p:cNvPr id="9" name="Slide Number Placeholder 8"/>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2555770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4" name="Footer Placeholder 3"/>
          <p:cNvSpPr>
            <a:spLocks noGrp="1"/>
          </p:cNvSpPr>
          <p:nvPr>
            <p:ph type="ftr" sz="quarter" idx="11"/>
          </p:nvPr>
        </p:nvSpPr>
        <p:spPr/>
        <p:txBody>
          <a:bodyPr/>
          <a:lstStyle/>
          <a:p>
            <a:pPr lvl="0"/>
            <a:r>
              <a:rPr lang="en-GB"/>
              <a:t>Define footer – presentation title / department</a:t>
            </a:r>
          </a:p>
        </p:txBody>
      </p:sp>
      <p:sp>
        <p:nvSpPr>
          <p:cNvPr id="5" name="Slide Number Placeholder 4"/>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154345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3" name="Footer Placeholder 2"/>
          <p:cNvSpPr>
            <a:spLocks noGrp="1"/>
          </p:cNvSpPr>
          <p:nvPr>
            <p:ph type="ftr" sz="quarter" idx="11"/>
          </p:nvPr>
        </p:nvSpPr>
        <p:spPr/>
        <p:txBody>
          <a:bodyPr/>
          <a:lstStyle/>
          <a:p>
            <a:pPr lvl="0"/>
            <a:r>
              <a:rPr lang="en-GB"/>
              <a:t>Define footer – presentation title / department</a:t>
            </a:r>
          </a:p>
        </p:txBody>
      </p:sp>
      <p:sp>
        <p:nvSpPr>
          <p:cNvPr id="4" name="Slide Number Placeholder 3"/>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1667551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6" name="Footer Placeholder 5"/>
          <p:cNvSpPr>
            <a:spLocks noGrp="1"/>
          </p:cNvSpPr>
          <p:nvPr>
            <p:ph type="ftr" sz="quarter" idx="11"/>
          </p:nvPr>
        </p:nvSpPr>
        <p:spPr/>
        <p:txBody>
          <a:bodyPr/>
          <a:lstStyle/>
          <a:p>
            <a:pPr lvl="0"/>
            <a:r>
              <a:rPr lang="en-GB"/>
              <a:t>Define footer – presentation title / department</a:t>
            </a:r>
          </a:p>
        </p:txBody>
      </p:sp>
      <p:sp>
        <p:nvSpPr>
          <p:cNvPr id="7" name="Slide Number Placeholder 6"/>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3093530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C764DE79-268F-4C1A-8933-263129D2AF90}" type="datetimeFigureOut">
              <a:rPr lang="en-US" smtClean="0"/>
              <a:t>4/7/2024</a:t>
            </a:fld>
            <a:endParaRPr lang="en-US" dirty="0"/>
          </a:p>
        </p:txBody>
      </p:sp>
      <p:sp>
        <p:nvSpPr>
          <p:cNvPr id="6" name="Footer Placeholder 5"/>
          <p:cNvSpPr>
            <a:spLocks noGrp="1"/>
          </p:cNvSpPr>
          <p:nvPr>
            <p:ph type="ftr" sz="quarter" idx="11"/>
          </p:nvPr>
        </p:nvSpPr>
        <p:spPr/>
        <p:txBody>
          <a:bodyPr/>
          <a:lstStyle/>
          <a:p>
            <a:pPr lvl="0"/>
            <a:r>
              <a:rPr lang="en-GB"/>
              <a:t>Define footer – presentation title / department</a:t>
            </a:r>
          </a:p>
        </p:txBody>
      </p:sp>
      <p:sp>
        <p:nvSpPr>
          <p:cNvPr id="7" name="Slide Number Placeholder 6"/>
          <p:cNvSpPr>
            <a:spLocks noGrp="1"/>
          </p:cNvSpPr>
          <p:nvPr>
            <p:ph type="sldNum" sz="quarter" idx="12"/>
          </p:nvPr>
        </p:nvSpPr>
        <p:spPr/>
        <p:txBody>
          <a:bodyPr/>
          <a:lstStyle/>
          <a:p>
            <a:pPr lvl="0"/>
            <a:fld id="{40548F87-CEE3-BF46-A6C3-A90C0BFA2574}" type="slidenum">
              <a:rPr lang="cs-CZ" smtClean="0"/>
              <a:t>‹#›</a:t>
            </a:fld>
            <a:endParaRPr lang="cs-CZ"/>
          </a:p>
        </p:txBody>
      </p:sp>
    </p:spTree>
    <p:extLst>
      <p:ext uri="{BB962C8B-B14F-4D97-AF65-F5344CB8AC3E}">
        <p14:creationId xmlns:p14="http://schemas.microsoft.com/office/powerpoint/2010/main" val="3110240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764DE79-268F-4C1A-8933-263129D2AF90}" type="datetimeFigureOut">
              <a:rPr lang="en-US" smtClean="0"/>
              <a:t>4/7/2024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lvl="0"/>
            <a:r>
              <a:rPr lang="en-GB"/>
              <a:t>Define footer – presentation title / department</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lvl="0"/>
            <a:fld id="{40548F87-CEE3-BF46-A6C3-A90C0BFA2574}" type="slidenum">
              <a:rPr lang="cs-CZ" smtClean="0"/>
              <a:t>‹#›</a:t>
            </a:fld>
            <a:endParaRPr lang="cs-CZ"/>
          </a:p>
        </p:txBody>
      </p:sp>
    </p:spTree>
    <p:extLst>
      <p:ext uri="{BB962C8B-B14F-4D97-AF65-F5344CB8AC3E}">
        <p14:creationId xmlns:p14="http://schemas.microsoft.com/office/powerpoint/2010/main" val="966236875"/>
      </p:ext>
    </p:extLst>
  </p:cSld>
  <p:clrMap bg1="lt1" tx1="dk1" bg2="lt2" tx2="dk2" accent1="accent1" accent2="accent2" accent3="accent3" accent4="accent4" accent5="accent5" accent6="accent6" hlink="hlink" folHlink="folHlink"/>
  <p:sldLayoutIdLst>
    <p:sldLayoutId id="2147484010" r:id="rId1"/>
    <p:sldLayoutId id="2147484011" r:id="rId2"/>
    <p:sldLayoutId id="2147484012" r:id="rId3"/>
    <p:sldLayoutId id="2147484013" r:id="rId4"/>
    <p:sldLayoutId id="2147484014" r:id="rId5"/>
    <p:sldLayoutId id="2147484015" r:id="rId6"/>
    <p:sldLayoutId id="2147484016" r:id="rId7"/>
    <p:sldLayoutId id="2147484017" r:id="rId8"/>
    <p:sldLayoutId id="2147484018" r:id="rId9"/>
    <p:sldLayoutId id="2147484019" r:id="rId10"/>
    <p:sldLayoutId id="2147484020" r:id="rId11"/>
    <p:sldLayoutId id="2147484021" r:id="rId12"/>
    <p:sldLayoutId id="2147484022" r:id="rId13"/>
    <p:sldLayoutId id="2147484023" r:id="rId14"/>
    <p:sldLayoutId id="2147484024" r:id="rId15"/>
    <p:sldLayoutId id="2147484025" r:id="rId16"/>
    <p:sldLayoutId id="2147484026"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88B248C-FFBE-735F-7B19-F41CDFCF2E4F}"/>
              </a:ext>
            </a:extLst>
          </p:cNvPr>
          <p:cNvSpPr txBox="1">
            <a:spLocks noGrp="1"/>
          </p:cNvSpPr>
          <p:nvPr>
            <p:ph type="title"/>
          </p:nvPr>
        </p:nvSpPr>
        <p:spPr>
          <a:xfrm>
            <a:off x="398504" y="2474814"/>
            <a:ext cx="10956039" cy="1171584"/>
          </a:xfrm>
        </p:spPr>
        <p:txBody>
          <a:bodyPr>
            <a:noAutofit/>
          </a:bodyPr>
          <a:lstStyle/>
          <a:p>
            <a:pPr algn="just"/>
            <a:r>
              <a:rPr lang="cs-CZ" sz="4000" b="1" kern="0" dirty="0">
                <a:effectLst/>
                <a:latin typeface="Times New Roman" panose="02020603050405020304" pitchFamily="18" charset="0"/>
                <a:ea typeface="Calibri" panose="020F0502020204030204" pitchFamily="34" charset="0"/>
              </a:rPr>
              <a:t>Migrant </a:t>
            </a:r>
            <a:r>
              <a:rPr lang="cs-CZ" sz="4000" b="1" kern="0" dirty="0" err="1">
                <a:effectLst/>
                <a:latin typeface="Times New Roman" panose="02020603050405020304" pitchFamily="18" charset="0"/>
                <a:ea typeface="Calibri" panose="020F0502020204030204" pitchFamily="34" charset="0"/>
              </a:rPr>
              <a:t>literature</a:t>
            </a:r>
            <a:r>
              <a:rPr lang="cs-CZ" sz="4000" b="1" kern="0" dirty="0">
                <a:effectLst/>
                <a:latin typeface="Times New Roman" panose="02020603050405020304" pitchFamily="18" charset="0"/>
                <a:ea typeface="Calibri" panose="020F0502020204030204" pitchFamily="34" charset="0"/>
              </a:rPr>
              <a:t> in </a:t>
            </a:r>
            <a:r>
              <a:rPr lang="cs-CZ" sz="4000" b="1" kern="0" dirty="0" err="1">
                <a:effectLst/>
                <a:latin typeface="Times New Roman" panose="02020603050405020304" pitchFamily="18" charset="0"/>
                <a:ea typeface="Calibri" panose="020F0502020204030204" pitchFamily="34" charset="0"/>
              </a:rPr>
              <a:t>Quebec</a:t>
            </a:r>
            <a:endParaRPr lang="cs-CZ" sz="4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728F1A5-34BF-74B3-ED5F-F6D2D6813BB6}"/>
              </a:ext>
            </a:extLst>
          </p:cNvPr>
          <p:cNvSpPr txBox="1"/>
          <p:nvPr/>
        </p:nvSpPr>
        <p:spPr>
          <a:xfrm>
            <a:off x="963562" y="1536174"/>
            <a:ext cx="10500851" cy="3785652"/>
          </a:xfrm>
          <a:prstGeom prst="rect">
            <a:avLst/>
          </a:prstGeom>
          <a:noFill/>
        </p:spPr>
        <p:txBody>
          <a:bodyPr wrap="square">
            <a:spAutoFit/>
          </a:bodyPr>
          <a:lstStyle/>
          <a:p>
            <a:pPr algn="just"/>
            <a:r>
              <a:rPr lang="cs-CZ" sz="2000" b="1" noProof="1">
                <a:effectLst/>
                <a:latin typeface="Times New Roman" panose="02020603050405020304" pitchFamily="18" charset="0"/>
                <a:ea typeface="Calibri" panose="020F0502020204030204" pitchFamily="34" charset="0"/>
                <a:cs typeface="Times New Roman" panose="02020603050405020304" pitchFamily="18" charset="0"/>
              </a:rPr>
              <a:t>Topical spatial openess of  Quebec literature</a:t>
            </a:r>
          </a:p>
          <a:p>
            <a:pPr algn="just"/>
            <a:endParaRPr lang="cs-CZ" sz="2000" noProof="1">
              <a:latin typeface="Times New Roman" panose="02020603050405020304" pitchFamily="18" charset="0"/>
              <a:ea typeface="Calibri" panose="020F0502020204030204" pitchFamily="34" charset="0"/>
              <a:cs typeface="Times New Roman" panose="02020603050405020304" pitchFamily="18" charset="0"/>
            </a:endParaRP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Joseph-Patrice-Truillier Lacombe: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La Terre paternelle</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(1846)</a:t>
            </a: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Antoine Gérin-Lajoie: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Jean Rivard, le défricheur</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(1862) et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Jean Rivard, économiste</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(1864)</a:t>
            </a: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Louis Hémon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Maria Chapdelaine</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(1916)</a:t>
            </a: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Germaine Guèvremont: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Le Survenant</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(1945) </a:t>
            </a: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Yves Thériault: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Le Montreur d’ours </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(1951)</a:t>
            </a: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Yves Thériault: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Aaaron </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(1954)</a:t>
            </a: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Gabrielle Roy: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Bonheur d’occasion</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(1945)</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 Rue Deschambault</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(1955),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La Rivière sans repos</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(1970)</a:t>
            </a: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Jacques Ferron: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Le Ciel de Québec</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(1969)</a:t>
            </a: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Jacques Poulain: </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Volkswagen Blues</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(1984)</a:t>
            </a:r>
          </a:p>
          <a:p>
            <a:pPr algn="just"/>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Noël Audet:</a:t>
            </a:r>
            <a:r>
              <a:rPr lang="cs-CZ" sz="2000" i="1" noProof="1">
                <a:effectLst/>
                <a:latin typeface="Times New Roman" panose="02020603050405020304" pitchFamily="18" charset="0"/>
                <a:ea typeface="Calibri" panose="020F0502020204030204" pitchFamily="34" charset="0"/>
                <a:cs typeface="Times New Roman" panose="02020603050405020304" pitchFamily="18" charset="0"/>
              </a:rPr>
              <a:t> Frontières ou Tableaux d’Amérique</a:t>
            </a:r>
            <a:r>
              <a:rPr lang="cs-CZ" sz="2000" noProof="1">
                <a:effectLst/>
                <a:latin typeface="Times New Roman" panose="02020603050405020304" pitchFamily="18" charset="0"/>
                <a:ea typeface="Calibri" panose="020F0502020204030204" pitchFamily="34" charset="0"/>
                <a:cs typeface="Times New Roman" panose="02020603050405020304" pitchFamily="18" charset="0"/>
              </a:rPr>
              <a:t> (1995)</a:t>
            </a:r>
            <a:endParaRPr lang="cs-CZ" sz="2000" noProof="1"/>
          </a:p>
        </p:txBody>
      </p:sp>
    </p:spTree>
    <p:extLst>
      <p:ext uri="{BB962C8B-B14F-4D97-AF65-F5344CB8AC3E}">
        <p14:creationId xmlns:p14="http://schemas.microsoft.com/office/powerpoint/2010/main" val="2902706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827FEB4-70A5-1784-3810-05C7E70BD71E}"/>
              </a:ext>
            </a:extLst>
          </p:cNvPr>
          <p:cNvSpPr txBox="1"/>
          <p:nvPr/>
        </p:nvSpPr>
        <p:spPr>
          <a:xfrm>
            <a:off x="675321" y="602749"/>
            <a:ext cx="9910916" cy="4878643"/>
          </a:xfrm>
          <a:prstGeom prst="rect">
            <a:avLst/>
          </a:prstGeom>
          <a:noFill/>
        </p:spPr>
        <p:txBody>
          <a:bodyPr wrap="square">
            <a:spAutoFit/>
          </a:bodyPr>
          <a:lstStyle/>
          <a:p>
            <a:pPr algn="just">
              <a:lnSpc>
                <a:spcPct val="107000"/>
              </a:lnSpc>
              <a:spcAft>
                <a:spcPts val="800"/>
              </a:spcAft>
            </a:pPr>
            <a:r>
              <a:rPr lang="en-CA" sz="1800" dirty="0">
                <a:effectLst/>
                <a:latin typeface="Times New Roman" panose="02020603050405020304" pitchFamily="18" charset="0"/>
                <a:ea typeface="Aptos" panose="020B0004020202020204" pitchFamily="34" charset="0"/>
                <a:cs typeface="Times New Roman" panose="02020603050405020304" pitchFamily="18" charset="0"/>
              </a:rPr>
              <a:t>In Louis </a:t>
            </a:r>
            <a:r>
              <a:rPr lang="en-CA" sz="1800" dirty="0" err="1">
                <a:effectLst/>
                <a:latin typeface="Times New Roman" panose="02020603050405020304" pitchFamily="18" charset="0"/>
                <a:ea typeface="Aptos" panose="020B0004020202020204" pitchFamily="34" charset="0"/>
                <a:cs typeface="Times New Roman" panose="02020603050405020304" pitchFamily="18" charset="0"/>
              </a:rPr>
              <a:t>Hémon's</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800" i="1" dirty="0">
                <a:effectLst/>
                <a:latin typeface="Times New Roman" panose="02020603050405020304" pitchFamily="18" charset="0"/>
                <a:ea typeface="Aptos" panose="020B0004020202020204" pitchFamily="34" charset="0"/>
                <a:cs typeface="Times New Roman" panose="02020603050405020304" pitchFamily="18" charset="0"/>
              </a:rPr>
              <a:t>Maria </a:t>
            </a:r>
            <a:r>
              <a:rPr lang="en-CA" sz="1800" i="1" dirty="0" err="1">
                <a:effectLst/>
                <a:latin typeface="Times New Roman" panose="02020603050405020304" pitchFamily="18" charset="0"/>
                <a:ea typeface="Aptos" panose="020B0004020202020204" pitchFamily="34" charset="0"/>
                <a:cs typeface="Times New Roman" panose="02020603050405020304" pitchFamily="18" charset="0"/>
              </a:rPr>
              <a:t>Chapdelaine</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(1914 in print, 1916 in book form), the native/foreign dichotomy characterizes the cast of characters. Of the beautiful Maria's three suitors, two represent the elsewhere, the faraway place that attracts and invites departure. While François Paradis embodies the Canadian far-off - the adventure and wild life of the coureurs des </a:t>
            </a:r>
            <a:r>
              <a:rPr lang="en-CA" sz="1800" dirty="0" err="1">
                <a:effectLst/>
                <a:latin typeface="Times New Roman" panose="02020603050405020304" pitchFamily="18" charset="0"/>
                <a:ea typeface="Aptos" panose="020B0004020202020204" pitchFamily="34" charset="0"/>
                <a:cs typeface="Times New Roman" panose="02020603050405020304" pitchFamily="18" charset="0"/>
              </a:rPr>
              <a:t>bois</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Lorenzo </a:t>
            </a:r>
            <a:r>
              <a:rPr lang="en-CA" sz="1800" dirty="0" err="1">
                <a:effectLst/>
                <a:latin typeface="Times New Roman" panose="02020603050405020304" pitchFamily="18" charset="0"/>
                <a:ea typeface="Aptos" panose="020B0004020202020204" pitchFamily="34" charset="0"/>
                <a:cs typeface="Times New Roman" panose="02020603050405020304" pitchFamily="18" charset="0"/>
              </a:rPr>
              <a:t>Surprenant</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is the one who let himself be drawn to the urban civilization of the United States - by </a:t>
            </a:r>
            <a:r>
              <a:rPr lang="en-CA" sz="1800" i="1" dirty="0">
                <a:effectLst/>
                <a:latin typeface="Times New Roman" panose="02020603050405020304" pitchFamily="18" charset="0"/>
                <a:ea typeface="Aptos" panose="020B0004020202020204" pitchFamily="34" charset="0"/>
                <a:cs typeface="Times New Roman" panose="02020603050405020304" pitchFamily="18" charset="0"/>
              </a:rPr>
              <a:t>"[...] the mirage of beautiful distant cities and the life it offered, rich with unknown wonders"</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The two suitors were pitted against the sedentary settler </a:t>
            </a:r>
            <a:r>
              <a:rPr lang="en-CA" sz="1800" dirty="0" err="1">
                <a:effectLst/>
                <a:latin typeface="Times New Roman" panose="02020603050405020304" pitchFamily="18" charset="0"/>
                <a:ea typeface="Aptos" panose="020B0004020202020204" pitchFamily="34" charset="0"/>
                <a:cs typeface="Times New Roman" panose="02020603050405020304" pitchFamily="18" charset="0"/>
              </a:rPr>
              <a:t>Eutrope</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Gagnon. After François dies in a snowstorm, Marie must choose between the sedentary Canadian countryside and the American city. The country of her birth wins out - at the end of an internal struggle. For Marie was drawn to the American elsewhere before </a:t>
            </a:r>
            <a:r>
              <a:rPr lang="en-CA" sz="1800" i="1" dirty="0">
                <a:effectLst/>
                <a:latin typeface="Times New Roman" panose="02020603050405020304" pitchFamily="18" charset="0"/>
                <a:ea typeface="Aptos" panose="020B0004020202020204" pitchFamily="34" charset="0"/>
                <a:cs typeface="Times New Roman" panose="02020603050405020304" pitchFamily="18" charset="0"/>
              </a:rPr>
              <a:t>"the voice of the land of Quebec"</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presented her with the decisive argument: </a:t>
            </a:r>
            <a:r>
              <a:rPr lang="en-CA" sz="1800" i="1" dirty="0">
                <a:effectLst/>
                <a:latin typeface="Times New Roman" panose="02020603050405020304" pitchFamily="18" charset="0"/>
                <a:ea typeface="Aptos" panose="020B0004020202020204" pitchFamily="34" charset="0"/>
                <a:cs typeface="Times New Roman" panose="02020603050405020304" pitchFamily="18" charset="0"/>
              </a:rPr>
              <a:t>"Over there, it was foreign: people of a different race talking about a different thing in a different language, singing different songs... Here..."</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The two universes exclude each other, and the exclusion is reinforced by the collective nous that the voice of the country of Quebec adopts to enunciate itself:</a:t>
            </a:r>
          </a:p>
          <a:p>
            <a:r>
              <a:rPr lang="cs-CZ" sz="1800" kern="0" dirty="0">
                <a:effectLst/>
                <a:latin typeface="Times New Roman" panose="02020603050405020304" pitchFamily="18" charset="0"/>
                <a:ea typeface="Aptos" panose="020B0004020202020204" pitchFamily="34" charset="0"/>
              </a:rPr>
              <a:t>„</a:t>
            </a:r>
            <a:r>
              <a:rPr lang="en-CA" sz="1800" kern="0" dirty="0">
                <a:effectLst/>
                <a:latin typeface="Times New Roman" panose="02020603050405020304" pitchFamily="18" charset="0"/>
                <a:ea typeface="Aptos" panose="020B0004020202020204" pitchFamily="34" charset="0"/>
              </a:rPr>
              <a:t>We came three hundred years ago, and we stayed...[...] Around us came foreigners, whom we like to call barbarians; they took almost all the power; they acquired almost all the money; but in the land of Quebec nothing has changed. Nothing will change, because we are a testimony.</a:t>
            </a:r>
            <a:r>
              <a:rPr lang="cs-CZ" sz="1800" kern="0" dirty="0">
                <a:effectLst/>
                <a:latin typeface="Times New Roman" panose="02020603050405020304" pitchFamily="18" charset="0"/>
                <a:ea typeface="Aptos" panose="020B0004020202020204" pitchFamily="34" charset="0"/>
              </a:rPr>
              <a:t>“</a:t>
            </a:r>
            <a:endParaRPr lang="en-CA" dirty="0"/>
          </a:p>
        </p:txBody>
      </p:sp>
    </p:spTree>
    <p:extLst>
      <p:ext uri="{BB962C8B-B14F-4D97-AF65-F5344CB8AC3E}">
        <p14:creationId xmlns:p14="http://schemas.microsoft.com/office/powerpoint/2010/main" val="12278491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A37783D-629B-4D02-073D-ED8C4373A406}"/>
              </a:ext>
            </a:extLst>
          </p:cNvPr>
          <p:cNvSpPr txBox="1"/>
          <p:nvPr/>
        </p:nvSpPr>
        <p:spPr>
          <a:xfrm>
            <a:off x="776748" y="320456"/>
            <a:ext cx="9674942" cy="6217087"/>
          </a:xfrm>
          <a:prstGeom prst="rect">
            <a:avLst/>
          </a:prstGeom>
          <a:noFill/>
        </p:spPr>
        <p:txBody>
          <a:bodyPr wrap="square">
            <a:spAutoFit/>
          </a:bodyPr>
          <a:lstStyle/>
          <a:p>
            <a:r>
              <a:rPr lang="en-CA" sz="2000" b="1" kern="0" dirty="0">
                <a:effectLst/>
                <a:latin typeface="Times New Roman" panose="02020603050405020304" pitchFamily="18" charset="0"/>
                <a:ea typeface="Aptos" panose="020B0004020202020204" pitchFamily="34" charset="0"/>
              </a:rPr>
              <a:t>Gabrielle Roy</a:t>
            </a:r>
            <a:r>
              <a:rPr lang="en-CA" sz="2000" kern="0" dirty="0">
                <a:effectLst/>
                <a:latin typeface="Times New Roman" panose="02020603050405020304" pitchFamily="18" charset="0"/>
                <a:ea typeface="Aptos" panose="020B0004020202020204" pitchFamily="34" charset="0"/>
              </a:rPr>
              <a:t>'s eighteen stories in </a:t>
            </a:r>
            <a:r>
              <a:rPr lang="en-CA" sz="2000" i="1" kern="0" dirty="0">
                <a:effectLst/>
                <a:latin typeface="Times New Roman" panose="02020603050405020304" pitchFamily="18" charset="0"/>
                <a:ea typeface="Aptos" panose="020B0004020202020204" pitchFamily="34" charset="0"/>
              </a:rPr>
              <a:t>Rue </a:t>
            </a:r>
            <a:r>
              <a:rPr lang="en-CA" sz="2000" i="1" kern="0" dirty="0" err="1">
                <a:effectLst/>
                <a:latin typeface="Times New Roman" panose="02020603050405020304" pitchFamily="18" charset="0"/>
                <a:ea typeface="Aptos" panose="020B0004020202020204" pitchFamily="34" charset="0"/>
              </a:rPr>
              <a:t>Deschambault</a:t>
            </a:r>
            <a:r>
              <a:rPr lang="en-CA" sz="2000" kern="0" dirty="0">
                <a:effectLst/>
                <a:latin typeface="Times New Roman" panose="02020603050405020304" pitchFamily="18" charset="0"/>
                <a:ea typeface="Aptos" panose="020B0004020202020204" pitchFamily="34" charset="0"/>
              </a:rPr>
              <a:t> (1955; </a:t>
            </a:r>
            <a:r>
              <a:rPr lang="en-CA" sz="2000" i="1" kern="0" dirty="0">
                <a:effectLst/>
                <a:latin typeface="Times New Roman" panose="02020603050405020304" pitchFamily="18" charset="0"/>
                <a:ea typeface="Aptos" panose="020B0004020202020204" pitchFamily="34" charset="0"/>
              </a:rPr>
              <a:t>Street of </a:t>
            </a:r>
            <a:r>
              <a:rPr lang="en-CA" sz="2000" i="1" kern="0" dirty="0" err="1">
                <a:effectLst/>
                <a:latin typeface="Times New Roman" panose="02020603050405020304" pitchFamily="18" charset="0"/>
                <a:ea typeface="Aptos" panose="020B0004020202020204" pitchFamily="34" charset="0"/>
              </a:rPr>
              <a:t>Richies</a:t>
            </a:r>
            <a:r>
              <a:rPr lang="en-CA" sz="2000" kern="0" dirty="0">
                <a:effectLst/>
                <a:latin typeface="Times New Roman" panose="02020603050405020304" pitchFamily="18" charset="0"/>
                <a:ea typeface="Aptos" panose="020B0004020202020204" pitchFamily="34" charset="0"/>
              </a:rPr>
              <a:t>) are set in her native Saint-Boniface and on the Manitoba prairie. Some - "Les deux </a:t>
            </a:r>
            <a:r>
              <a:rPr lang="en-CA" sz="2000" kern="0" dirty="0" err="1">
                <a:effectLst/>
                <a:latin typeface="Times New Roman" panose="02020603050405020304" pitchFamily="18" charset="0"/>
                <a:ea typeface="Aptos" panose="020B0004020202020204" pitchFamily="34" charset="0"/>
              </a:rPr>
              <a:t>nègres</a:t>
            </a:r>
            <a:r>
              <a:rPr lang="en-CA" sz="2000" kern="0" dirty="0">
                <a:effectLst/>
                <a:latin typeface="Times New Roman" panose="02020603050405020304" pitchFamily="18" charset="0"/>
                <a:ea typeface="Aptos" panose="020B0004020202020204" pitchFamily="34" charset="0"/>
              </a:rPr>
              <a:t>", "Le </a:t>
            </a:r>
            <a:r>
              <a:rPr lang="en-CA" sz="2000" kern="0" dirty="0" err="1">
                <a:effectLst/>
                <a:latin typeface="Times New Roman" panose="02020603050405020304" pitchFamily="18" charset="0"/>
                <a:ea typeface="Aptos" panose="020B0004020202020204" pitchFamily="34" charset="0"/>
              </a:rPr>
              <a:t>puits</a:t>
            </a:r>
            <a:r>
              <a:rPr lang="en-CA" sz="2000" kern="0" dirty="0">
                <a:effectLst/>
                <a:latin typeface="Times New Roman" panose="02020603050405020304" pitchFamily="18" charset="0"/>
                <a:ea typeface="Aptos" panose="020B0004020202020204" pitchFamily="34" charset="0"/>
              </a:rPr>
              <a:t> de </a:t>
            </a:r>
            <a:r>
              <a:rPr lang="en-CA" sz="2000" kern="0" dirty="0" err="1">
                <a:effectLst/>
                <a:latin typeface="Times New Roman" panose="02020603050405020304" pitchFamily="18" charset="0"/>
                <a:ea typeface="Aptos" panose="020B0004020202020204" pitchFamily="34" charset="0"/>
              </a:rPr>
              <a:t>Dunrea</a:t>
            </a:r>
            <a:r>
              <a:rPr lang="en-CA" sz="2000" kern="0" dirty="0">
                <a:effectLst/>
                <a:latin typeface="Times New Roman" panose="02020603050405020304" pitchFamily="18" charset="0"/>
                <a:ea typeface="Aptos" panose="020B0004020202020204" pitchFamily="34" charset="0"/>
              </a:rPr>
              <a:t>", "</a:t>
            </a:r>
            <a:r>
              <a:rPr lang="en-CA" sz="2000" kern="0" dirty="0" err="1">
                <a:effectLst/>
                <a:latin typeface="Times New Roman" panose="02020603050405020304" pitchFamily="18" charset="0"/>
                <a:ea typeface="Aptos" panose="020B0004020202020204" pitchFamily="34" charset="0"/>
              </a:rPr>
              <a:t>L'Italienne</a:t>
            </a:r>
            <a:r>
              <a:rPr lang="en-CA" sz="2000" kern="0" dirty="0">
                <a:effectLst/>
                <a:latin typeface="Times New Roman" panose="02020603050405020304" pitchFamily="18" charset="0"/>
                <a:ea typeface="Aptos" panose="020B0004020202020204" pitchFamily="34" charset="0"/>
              </a:rPr>
              <a:t>", "Wilhelm" - develop the theme of the foreigner or immigrant.</a:t>
            </a:r>
          </a:p>
          <a:p>
            <a:endParaRPr lang="en-CA" sz="2000" kern="0" dirty="0">
              <a:latin typeface="Times New Roman" panose="02020603050405020304" pitchFamily="18" charset="0"/>
            </a:endParaRPr>
          </a:p>
          <a:p>
            <a:r>
              <a:rPr lang="en-CA" sz="2000" kern="0" dirty="0">
                <a:effectLst/>
                <a:latin typeface="Times New Roman" panose="02020603050405020304" pitchFamily="18" charset="0"/>
                <a:ea typeface="Aptos" panose="020B0004020202020204" pitchFamily="34" charset="0"/>
              </a:rPr>
              <a:t>"Les deux </a:t>
            </a:r>
            <a:r>
              <a:rPr lang="en-CA" sz="2000" kern="0" dirty="0" err="1">
                <a:effectLst/>
                <a:latin typeface="Times New Roman" panose="02020603050405020304" pitchFamily="18" charset="0"/>
                <a:ea typeface="Aptos" panose="020B0004020202020204" pitchFamily="34" charset="0"/>
              </a:rPr>
              <a:t>nègres</a:t>
            </a:r>
            <a:r>
              <a:rPr lang="en-CA" sz="2000" kern="0" dirty="0">
                <a:effectLst/>
                <a:latin typeface="Times New Roman" panose="02020603050405020304" pitchFamily="18" charset="0"/>
                <a:ea typeface="Aptos" panose="020B0004020202020204" pitchFamily="34" charset="0"/>
              </a:rPr>
              <a:t>" ("The Two Negroes"): Christine - the narrator - is split between her adult situation and that of the child she once was. The child's view, not yet burdened by prejudice, is told from a distance and filtered through the adult's ironic yet understanding approach. </a:t>
            </a:r>
          </a:p>
          <a:p>
            <a:r>
              <a:rPr lang="en-CA" sz="2000" kern="0" dirty="0">
                <a:effectLst/>
                <a:latin typeface="Times New Roman" panose="02020603050405020304" pitchFamily="18" charset="0"/>
                <a:ea typeface="Aptos" panose="020B0004020202020204" pitchFamily="34" charset="0"/>
              </a:rPr>
              <a:t>The plot, as the title suggests, is built around the presence of two black tenants, Canadian Pacific Railway employees, in the narrator's family and neighbor's home. The story's protagonists are the two rival mothers, each of whom boasts of housing </a:t>
            </a:r>
            <a:r>
              <a:rPr lang="en-CA" sz="2000" b="1" kern="0" dirty="0">
                <a:effectLst/>
                <a:latin typeface="Times New Roman" panose="02020603050405020304" pitchFamily="18" charset="0"/>
                <a:ea typeface="Aptos" panose="020B0004020202020204" pitchFamily="34" charset="0"/>
              </a:rPr>
              <a:t>"the better of the two Negroes"</a:t>
            </a:r>
            <a:r>
              <a:rPr lang="en-CA" sz="2000" kern="0" dirty="0">
                <a:effectLst/>
                <a:latin typeface="Times New Roman" panose="02020603050405020304" pitchFamily="18" charset="0"/>
                <a:ea typeface="Aptos" panose="020B0004020202020204" pitchFamily="34" charset="0"/>
              </a:rPr>
              <a:t>. Narrative distance not only produces an ironic effect, but also brings intellection and understanding through interposed comments. What's more, it helps to establish an appearance of objectivity by placing French-Canadians and foreigners at the same distance.</a:t>
            </a:r>
          </a:p>
          <a:p>
            <a:endParaRPr lang="en-CA" sz="2000" kern="0" dirty="0">
              <a:latin typeface="Times New Roman" panose="02020603050405020304" pitchFamily="18" charset="0"/>
            </a:endParaRPr>
          </a:p>
          <a:p>
            <a:r>
              <a:rPr lang="en-CA" sz="2000" kern="0" dirty="0">
                <a:effectLst/>
                <a:latin typeface="Times New Roman" panose="02020603050405020304" pitchFamily="18" charset="0"/>
                <a:ea typeface="Aptos" panose="020B0004020202020204" pitchFamily="34" charset="0"/>
              </a:rPr>
              <a:t>"I could have rented my room a hundred times, two hundred times to someone white," says my mother. There's no shortage of white people here.... But I understood that it was more humane, more Christian, if you like, to take this poor Negro whom some people, do you understand, would refuse to treat as one of their own." </a:t>
            </a:r>
            <a:endParaRPr lang="en-CA" sz="2000" kern="0" dirty="0">
              <a:latin typeface="Times New Roman" panose="02020603050405020304" pitchFamily="18" charset="0"/>
            </a:endParaRPr>
          </a:p>
          <a:p>
            <a:endParaRPr lang="en-CA" dirty="0"/>
          </a:p>
        </p:txBody>
      </p:sp>
    </p:spTree>
    <p:extLst>
      <p:ext uri="{BB962C8B-B14F-4D97-AF65-F5344CB8AC3E}">
        <p14:creationId xmlns:p14="http://schemas.microsoft.com/office/powerpoint/2010/main" val="1973645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486312C7-C1C1-5CBC-28EA-07AD907B133A}"/>
              </a:ext>
            </a:extLst>
          </p:cNvPr>
          <p:cNvSpPr txBox="1"/>
          <p:nvPr/>
        </p:nvSpPr>
        <p:spPr>
          <a:xfrm>
            <a:off x="609600" y="380334"/>
            <a:ext cx="10107562" cy="6813468"/>
          </a:xfrm>
          <a:prstGeom prst="rect">
            <a:avLst/>
          </a:prstGeom>
          <a:noFill/>
        </p:spPr>
        <p:txBody>
          <a:bodyPr wrap="square">
            <a:spAutoFit/>
          </a:bodyPr>
          <a:lstStyle/>
          <a:p>
            <a:pPr algn="just">
              <a:lnSpc>
                <a:spcPct val="107000"/>
              </a:lnSpc>
              <a:spcAft>
                <a:spcPts val="800"/>
              </a:spcAft>
            </a:pPr>
            <a:r>
              <a:rPr lang="en-CA" sz="2000" b="1" dirty="0">
                <a:effectLst/>
                <a:latin typeface="Times New Roman" panose="02020603050405020304" pitchFamily="18" charset="0"/>
                <a:ea typeface="Aptos" panose="020B0004020202020204" pitchFamily="34" charset="0"/>
                <a:cs typeface="Times New Roman" panose="02020603050405020304" pitchFamily="18" charset="0"/>
              </a:rPr>
              <a:t>Yves Thériault's</a:t>
            </a:r>
            <a:r>
              <a:rPr lang="en-CA" sz="2000" dirty="0">
                <a:effectLst/>
                <a:latin typeface="Times New Roman" panose="02020603050405020304" pitchFamily="18" charset="0"/>
                <a:ea typeface="Aptos" panose="020B0004020202020204" pitchFamily="34" charset="0"/>
                <a:cs typeface="Times New Roman" panose="02020603050405020304" pitchFamily="18" charset="0"/>
              </a:rPr>
              <a:t> novel </a:t>
            </a:r>
            <a:r>
              <a:rPr lang="en-CA" sz="2000" b="1" i="1" dirty="0">
                <a:effectLst/>
                <a:latin typeface="Times New Roman" panose="02020603050405020304" pitchFamily="18" charset="0"/>
                <a:ea typeface="Aptos" panose="020B0004020202020204" pitchFamily="34" charset="0"/>
                <a:cs typeface="Times New Roman" panose="02020603050405020304" pitchFamily="18" charset="0"/>
              </a:rPr>
              <a:t>Aaron</a:t>
            </a:r>
            <a:r>
              <a:rPr lang="en-CA" sz="2000" dirty="0">
                <a:effectLst/>
                <a:latin typeface="Times New Roman" panose="02020603050405020304" pitchFamily="18" charset="0"/>
                <a:ea typeface="Aptos" panose="020B0004020202020204" pitchFamily="34" charset="0"/>
                <a:cs typeface="Times New Roman" panose="02020603050405020304" pitchFamily="18" charset="0"/>
              </a:rPr>
              <a:t>. The perspective is that of immigrants, confronted with the society into which they are integrating, and the uprooting that is the consequence. The world of the "home Quebecers" is observed through the eyes of the foreigner, the other. This reversal of perspective </a:t>
            </a:r>
            <a:r>
              <a:rPr lang="en-CA" sz="2000" dirty="0" err="1">
                <a:effectLst/>
                <a:latin typeface="Times New Roman" panose="02020603050405020304" pitchFamily="18" charset="0"/>
                <a:ea typeface="Aptos" panose="020B0004020202020204" pitchFamily="34" charset="0"/>
                <a:cs typeface="Times New Roman" panose="02020603050405020304" pitchFamily="18" charset="0"/>
              </a:rPr>
              <a:t>i</a:t>
            </a:r>
            <a:r>
              <a:rPr lang="cs-CZ" sz="2000" dirty="0">
                <a:effectLst/>
                <a:latin typeface="Times New Roman" panose="02020603050405020304" pitchFamily="18" charset="0"/>
                <a:ea typeface="Aptos" panose="020B0004020202020204" pitchFamily="34" charset="0"/>
                <a:cs typeface="Times New Roman" panose="02020603050405020304" pitchFamily="18" charset="0"/>
              </a:rPr>
              <a:t>s</a:t>
            </a:r>
            <a:r>
              <a:rPr lang="en-CA" sz="2000" dirty="0">
                <a:effectLst/>
                <a:latin typeface="Times New Roman" panose="02020603050405020304" pitchFamily="18" charset="0"/>
                <a:ea typeface="Aptos" panose="020B0004020202020204" pitchFamily="34" charset="0"/>
                <a:cs typeface="Times New Roman" panose="02020603050405020304" pitchFamily="18" charset="0"/>
              </a:rPr>
              <a:t> diversified : while grandfather Moishe holds fast to Jewish orthodoxy and tradition, grandson Aaron Cashin dreams of succeeding by integrating into modernity. These are two contrasting, conflicting visions.</a:t>
            </a:r>
          </a:p>
          <a:p>
            <a:pPr algn="just">
              <a:lnSpc>
                <a:spcPct val="107000"/>
              </a:lnSpc>
              <a:spcAft>
                <a:spcPts val="800"/>
              </a:spcAft>
            </a:pPr>
            <a:r>
              <a:rPr lang="en-CA" sz="2000" dirty="0">
                <a:effectLst/>
                <a:latin typeface="Times New Roman" panose="02020603050405020304" pitchFamily="18" charset="0"/>
                <a:ea typeface="Aptos" panose="020B0004020202020204" pitchFamily="34" charset="0"/>
                <a:cs typeface="Times New Roman" panose="02020603050405020304" pitchFamily="18" charset="0"/>
              </a:rPr>
              <a:t>The story of grandfather and grandson is set against the backdrop of the catastrophes of the 20th century. Allusions to the concentration camps and the internment recounted by </a:t>
            </a:r>
            <a:r>
              <a:rPr lang="en-CA" sz="2000" dirty="0" err="1">
                <a:effectLst/>
                <a:latin typeface="Times New Roman" panose="02020603050405020304" pitchFamily="18" charset="0"/>
                <a:ea typeface="Aptos" panose="020B0004020202020204" pitchFamily="34" charset="0"/>
                <a:cs typeface="Times New Roman" panose="02020603050405020304" pitchFamily="18" charset="0"/>
              </a:rPr>
              <a:t>Viedna</a:t>
            </a:r>
            <a:r>
              <a:rPr lang="en-CA" sz="2000" dirty="0">
                <a:effectLst/>
                <a:latin typeface="Times New Roman" panose="02020603050405020304" pitchFamily="18" charset="0"/>
                <a:ea typeface="Aptos" panose="020B0004020202020204" pitchFamily="34" charset="0"/>
                <a:cs typeface="Times New Roman" panose="02020603050405020304" pitchFamily="18" charset="0"/>
              </a:rPr>
              <a:t>, a young Jewish girl with whom Aaron falls in love, situate the beginning of the action in the early 1950s. Montreal, an apparent haven of peace, is not immune to racism either. Aaron is confronted with it in the street, on his way to school:</a:t>
            </a:r>
            <a:endParaRPr lang="cs-CZ" sz="20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endParaRPr lang="cs-CZ" sz="200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t>
            </a:r>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Under a lamppost, Marie Lemieux, her brother and the Pole were waiting.</a:t>
            </a:r>
            <a:endPar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endParaRPr>
          </a:p>
          <a:p>
            <a:pPr algn="just"/>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The stinking Jew!" declared Marie. He won't come out..."</a:t>
            </a:r>
            <a:endPar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endParaRPr>
          </a:p>
          <a:p>
            <a:pPr algn="just"/>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He always goes in early anyway," said the Pole sarcastically. He's a sissy!"</a:t>
            </a:r>
            <a:endPar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endParaRPr>
          </a:p>
          <a:p>
            <a:pPr algn="just"/>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I can't smell him!" declared the little girl. He's not finished with the rest of us..."</a:t>
            </a:r>
            <a:endPar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endParaRPr>
          </a:p>
          <a:p>
            <a:pPr algn="just"/>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"Dirty little Jew," spat the Pole. He </a:t>
            </a:r>
            <a:r>
              <a:rPr lang="en-US" sz="2000" dirty="0" err="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ain't</a:t>
            </a:r>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through yet!"</a:t>
            </a:r>
            <a:endPar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endParaRPr>
          </a:p>
          <a:p>
            <a:pPr algn="just"/>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And he added, in even worse French, out of indulgence for Marie: "</a:t>
            </a:r>
            <a:r>
              <a:rPr lang="en-US" sz="2000" dirty="0" err="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C't'une</a:t>
            </a:r>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000" dirty="0" err="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maudite</a:t>
            </a:r>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000" dirty="0" err="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Juif</a:t>
            </a:r>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000" dirty="0" err="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c'est</a:t>
            </a:r>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2000" dirty="0" err="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toute</a:t>
            </a:r>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r>
              <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t>
            </a:r>
            <a:r>
              <a:rPr lang="en-US"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endParaRPr lang="en-CA" sz="20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78200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8175AFF8-CA4C-3ADF-A719-0D794E001D95}"/>
              </a:ext>
            </a:extLst>
          </p:cNvPr>
          <p:cNvSpPr txBox="1"/>
          <p:nvPr/>
        </p:nvSpPr>
        <p:spPr>
          <a:xfrm>
            <a:off x="609599" y="412955"/>
            <a:ext cx="10323871" cy="5935984"/>
          </a:xfrm>
          <a:prstGeom prst="rect">
            <a:avLst/>
          </a:prstGeom>
          <a:noFill/>
        </p:spPr>
        <p:txBody>
          <a:bodyPr wrap="square">
            <a:spAutoFit/>
          </a:bodyPr>
          <a:lstStyle/>
          <a:p>
            <a:pPr algn="just">
              <a:lnSpc>
                <a:spcPct val="107000"/>
              </a:lnSpc>
              <a:spcAft>
                <a:spcPts val="800"/>
              </a:spcAft>
            </a:pPr>
            <a:r>
              <a:rPr lang="en-CA" sz="2000" dirty="0">
                <a:effectLst/>
                <a:latin typeface="Times New Roman" panose="02020603050405020304" pitchFamily="18" charset="0"/>
                <a:ea typeface="Aptos" panose="020B0004020202020204" pitchFamily="34" charset="0"/>
                <a:cs typeface="Times New Roman" panose="02020603050405020304" pitchFamily="18" charset="0"/>
              </a:rPr>
              <a:t>Aaron, raised by his grandfather, tries to come to terms with tradition. He sees the strength of roots that could provide him with a rich and solid identity. But he also wants to live with others, to have a modern life, to succeed. Hence his revolt, which is also expressed through his linguistic identity. When his grandfather forbids him, in Yiddish, to go out with his friends, he attacks him in English:</a:t>
            </a:r>
          </a:p>
          <a:p>
            <a:pPr algn="just">
              <a:lnSpc>
                <a:spcPct val="107000"/>
              </a:lnSpc>
              <a:spcAft>
                <a:spcPts val="800"/>
              </a:spcAft>
            </a:pPr>
            <a:r>
              <a:rPr lang="en-CA" sz="20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2000" dirty="0">
                <a:effectLst/>
                <a:latin typeface="Times New Roman" panose="02020603050405020304" pitchFamily="18" charset="0"/>
                <a:ea typeface="Aptos" panose="020B0004020202020204" pitchFamily="34" charset="0"/>
                <a:cs typeface="Times New Roman" panose="02020603050405020304" pitchFamily="18" charset="0"/>
              </a:rPr>
              <a:t>“</a:t>
            </a:r>
            <a:r>
              <a:rPr lang="en-CA" sz="2000" i="0" kern="0" dirty="0">
                <a:solidFill>
                  <a:srgbClr val="404040"/>
                </a:solidFill>
                <a:effectLst/>
                <a:latin typeface="Times New Roman" panose="02020603050405020304" pitchFamily="18" charset="0"/>
                <a:ea typeface="Aptos" panose="020B0004020202020204" pitchFamily="34" charset="0"/>
                <a:cs typeface="Times New Roman" panose="02020603050405020304" pitchFamily="18" charset="0"/>
              </a:rPr>
              <a:t>Why do you speak Yiddish to me? Isn't English good enough? Why don't you speak white, like everybody around here?</a:t>
            </a:r>
            <a:r>
              <a:rPr lang="cs-CZ" sz="2000" i="0" kern="0" dirty="0">
                <a:solidFill>
                  <a:srgbClr val="404040"/>
                </a:solidFill>
                <a:effectLst/>
                <a:latin typeface="Times New Roman" panose="02020603050405020304" pitchFamily="18" charset="0"/>
                <a:ea typeface="Aptos" panose="020B0004020202020204" pitchFamily="34" charset="0"/>
                <a:cs typeface="Times New Roman" panose="02020603050405020304" pitchFamily="18" charset="0"/>
              </a:rPr>
              <a:t>“</a:t>
            </a:r>
            <a:endParaRPr lang="en-CA" sz="2000" dirty="0">
              <a:solidFill>
                <a:srgbClr val="404040"/>
              </a:solidFill>
              <a:effectLst/>
              <a:latin typeface="Times New Roman" panose="02020603050405020304" pitchFamily="18" charset="0"/>
              <a:ea typeface="Aptos" panose="020B0004020202020204" pitchFamily="34" charset="0"/>
              <a:cs typeface="Times New Roman" panose="02020603050405020304" pitchFamily="18" charset="0"/>
            </a:endParaRPr>
          </a:p>
          <a:p>
            <a:pPr algn="just"/>
            <a:r>
              <a:rPr lang="en-CA" sz="2000" dirty="0">
                <a:solidFill>
                  <a:srgbClr val="404040"/>
                </a:solidFill>
                <a:effectLst/>
                <a:latin typeface="Times New Roman" panose="02020603050405020304" pitchFamily="18" charset="0"/>
                <a:ea typeface="Aptos" panose="020B0004020202020204" pitchFamily="34" charset="0"/>
                <a:cs typeface="Times New Roman" panose="02020603050405020304" pitchFamily="18" charset="0"/>
              </a:rPr>
              <a:t> </a:t>
            </a:r>
            <a:r>
              <a:rPr lang="en-CA" sz="2000" kern="0" dirty="0">
                <a:effectLst/>
                <a:latin typeface="Times New Roman" panose="02020603050405020304" pitchFamily="18" charset="0"/>
                <a:ea typeface="Aptos" panose="020B0004020202020204" pitchFamily="34" charset="0"/>
              </a:rPr>
              <a:t>The key expression "speak white" refers to the language of power, that which constitutes the norm and "normality". </a:t>
            </a:r>
            <a:r>
              <a:rPr lang="en-CA" sz="2000" kern="0" dirty="0" err="1">
                <a:effectLst/>
                <a:latin typeface="Times New Roman" panose="02020603050405020304" pitchFamily="18" charset="0"/>
                <a:ea typeface="Aptos" panose="020B0004020202020204" pitchFamily="34" charset="0"/>
              </a:rPr>
              <a:t>Aaaron's</a:t>
            </a:r>
            <a:r>
              <a:rPr lang="en-CA" sz="2000" kern="0" dirty="0">
                <a:effectLst/>
                <a:latin typeface="Times New Roman" panose="02020603050405020304" pitchFamily="18" charset="0"/>
                <a:ea typeface="Aptos" panose="020B0004020202020204" pitchFamily="34" charset="0"/>
              </a:rPr>
              <a:t> violent reaction reminds him, with a backlash, that by excluding his grandfather's language, he risks not only losing the richness of Jewish tradition, but also denying himself and losing his identity by submitting to the other. The in-between situation reinforces the effects of exclusion and inclusion. Aaron is constantly confronted with exclusion - from both sides: from non-Jews and from his Orthodox grandfather.</a:t>
            </a:r>
            <a:endParaRPr lang="cs-CZ" sz="2000" kern="0" dirty="0">
              <a:effectLst/>
              <a:latin typeface="Times New Roman" panose="02020603050405020304" pitchFamily="18" charset="0"/>
              <a:ea typeface="Aptos" panose="020B0004020202020204" pitchFamily="34" charset="0"/>
            </a:endParaRPr>
          </a:p>
          <a:p>
            <a:pPr algn="just"/>
            <a:endParaRPr lang="en-CA" sz="2000" kern="0" dirty="0">
              <a:latin typeface="Times New Roman" panose="02020603050405020304" pitchFamily="18" charset="0"/>
            </a:endParaRPr>
          </a:p>
          <a:p>
            <a:pPr algn="just"/>
            <a:r>
              <a:rPr lang="en-CA" sz="2000" kern="0" dirty="0">
                <a:effectLst/>
                <a:latin typeface="Times New Roman" panose="02020603050405020304" pitchFamily="18" charset="0"/>
                <a:ea typeface="Aptos" panose="020B0004020202020204" pitchFamily="34" charset="0"/>
              </a:rPr>
              <a:t>As </a:t>
            </a:r>
            <a:r>
              <a:rPr lang="en-CA" sz="2000" kern="0" dirty="0" err="1">
                <a:effectLst/>
                <a:latin typeface="Times New Roman" panose="02020603050405020304" pitchFamily="18" charset="0"/>
                <a:ea typeface="Aptos" panose="020B0004020202020204" pitchFamily="34" charset="0"/>
              </a:rPr>
              <a:t>Viedna</a:t>
            </a:r>
            <a:r>
              <a:rPr lang="en-CA" sz="2000" kern="0" dirty="0">
                <a:effectLst/>
                <a:latin typeface="Times New Roman" panose="02020603050405020304" pitchFamily="18" charset="0"/>
                <a:ea typeface="Aptos" panose="020B0004020202020204" pitchFamily="34" charset="0"/>
              </a:rPr>
              <a:t> shows Aaron that Canadians will never accept his inclusive attitude: </a:t>
            </a:r>
            <a:r>
              <a:rPr lang="en-CA" sz="2000" i="1" kern="0" dirty="0">
                <a:effectLst/>
                <a:latin typeface="Times New Roman" panose="02020603050405020304" pitchFamily="18" charset="0"/>
                <a:ea typeface="Aptos" panose="020B0004020202020204" pitchFamily="34" charset="0"/>
              </a:rPr>
              <a:t>"Canadian Jew! You have to say: 'Canadian Jew', always a Jew„</a:t>
            </a:r>
            <a:r>
              <a:rPr lang="en-CA" sz="2000" kern="0" dirty="0">
                <a:latin typeface="Times New Roman" panose="02020603050405020304" pitchFamily="18" charset="0"/>
                <a:ea typeface="Aptos" panose="020B0004020202020204" pitchFamily="34" charset="0"/>
              </a:rPr>
              <a:t>, He decides to change his name and  leave his grandfather after he had been </a:t>
            </a:r>
            <a:r>
              <a:rPr lang="en-CA" sz="1800" kern="0" dirty="0">
                <a:effectLst/>
                <a:latin typeface="Times New Roman" panose="02020603050405020304" pitchFamily="18" charset="0"/>
                <a:ea typeface="Aptos" panose="020B0004020202020204" pitchFamily="34" charset="0"/>
              </a:rPr>
              <a:t>disowned and chased out of </a:t>
            </a:r>
            <a:r>
              <a:rPr lang="cs-CZ" sz="1800" kern="0" dirty="0" err="1">
                <a:effectLst/>
                <a:latin typeface="Times New Roman" panose="02020603050405020304" pitchFamily="18" charset="0"/>
                <a:ea typeface="Aptos" panose="020B0004020202020204" pitchFamily="34" charset="0"/>
              </a:rPr>
              <a:t>the</a:t>
            </a:r>
            <a:r>
              <a:rPr lang="cs-CZ" sz="1800" kern="0" dirty="0">
                <a:effectLst/>
                <a:latin typeface="Times New Roman" panose="02020603050405020304" pitchFamily="18" charset="0"/>
                <a:ea typeface="Aptos" panose="020B0004020202020204" pitchFamily="34" charset="0"/>
              </a:rPr>
              <a:t> </a:t>
            </a:r>
            <a:r>
              <a:rPr lang="en-CA" sz="1800" kern="0" dirty="0">
                <a:effectLst/>
                <a:latin typeface="Times New Roman" panose="02020603050405020304" pitchFamily="18" charset="0"/>
                <a:ea typeface="Aptos" panose="020B0004020202020204" pitchFamily="34" charset="0"/>
              </a:rPr>
              <a:t>house: </a:t>
            </a:r>
            <a:r>
              <a:rPr lang="en-CA" sz="1800" i="1" kern="0" dirty="0">
                <a:effectLst/>
                <a:latin typeface="Times New Roman" panose="02020603050405020304" pitchFamily="18" charset="0"/>
                <a:ea typeface="Aptos" panose="020B0004020202020204" pitchFamily="34" charset="0"/>
              </a:rPr>
              <a:t>"Get out! Take your books, everything, go away! There's no more room for you in my house! [...] Go away, I don't know you anymore, I don't know your name...".</a:t>
            </a:r>
            <a:r>
              <a:rPr lang="en-CA" sz="2000" kern="0" dirty="0">
                <a:latin typeface="Times New Roman" panose="02020603050405020304" pitchFamily="18" charset="0"/>
                <a:ea typeface="Aptos" panose="020B0004020202020204" pitchFamily="34" charset="0"/>
              </a:rPr>
              <a:t>.</a:t>
            </a:r>
            <a:endParaRPr lang="en-CA" sz="2000" dirty="0"/>
          </a:p>
        </p:txBody>
      </p:sp>
    </p:spTree>
    <p:extLst>
      <p:ext uri="{BB962C8B-B14F-4D97-AF65-F5344CB8AC3E}">
        <p14:creationId xmlns:p14="http://schemas.microsoft.com/office/powerpoint/2010/main" val="2208079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9D6CE9F-73F4-AB9E-257C-B7B0E6B0656B}"/>
              </a:ext>
            </a:extLst>
          </p:cNvPr>
          <p:cNvSpPr txBox="1"/>
          <p:nvPr/>
        </p:nvSpPr>
        <p:spPr>
          <a:xfrm>
            <a:off x="1405289" y="1742549"/>
            <a:ext cx="10289406" cy="2554545"/>
          </a:xfrm>
          <a:prstGeom prst="rect">
            <a:avLst/>
          </a:prstGeom>
          <a:noFill/>
        </p:spPr>
        <p:txBody>
          <a:bodyPr wrap="square">
            <a:spAutoFit/>
          </a:bodyPr>
          <a:lstStyle/>
          <a:p>
            <a:r>
              <a:rPr lang="en-CA" sz="2000" b="1" kern="0" dirty="0">
                <a:effectLst/>
                <a:latin typeface="Times New Roman" panose="02020603050405020304" pitchFamily="18" charset="0"/>
                <a:ea typeface="Aptos" panose="020B0004020202020204" pitchFamily="34" charset="0"/>
              </a:rPr>
              <a:t>Progressive trends </a:t>
            </a:r>
          </a:p>
          <a:p>
            <a:r>
              <a:rPr lang="en-CA" sz="2000" kern="0" dirty="0">
                <a:effectLst/>
                <a:latin typeface="Times New Roman" panose="02020603050405020304" pitchFamily="18" charset="0"/>
                <a:ea typeface="Aptos" panose="020B0004020202020204" pitchFamily="34" charset="0"/>
              </a:rPr>
              <a:t>Identity essentialism - particularly that which characterizes "pure wool" ethnicity - was an obstacle to the integration of New Quebecers in the 1980s and 1990s, at a time when language laws and the Charter of the French Language (1977) proposed an open, civic conception of </a:t>
            </a:r>
            <a:r>
              <a:rPr lang="en-CA" sz="2000" kern="0" dirty="0" err="1">
                <a:effectLst/>
                <a:latin typeface="Times New Roman" panose="02020603050405020304" pitchFamily="18" charset="0"/>
                <a:ea typeface="Aptos" panose="020B0004020202020204" pitchFamily="34" charset="0"/>
              </a:rPr>
              <a:t>Quebecity</a:t>
            </a:r>
            <a:r>
              <a:rPr lang="en-CA" sz="2000" kern="0" dirty="0">
                <a:effectLst/>
                <a:latin typeface="Times New Roman" panose="02020603050405020304" pitchFamily="18" charset="0"/>
                <a:ea typeface="Aptos" panose="020B0004020202020204" pitchFamily="34" charset="0"/>
              </a:rPr>
              <a:t>. This was a gradual process, as the abandonment of the essentialist conception necessitated the re-evaluation, or at least relativization, of identity references - history, language, literature, ethnicity and so on. This trend characterizes, among other things, the historical novel and prose that fictionalizes history.</a:t>
            </a:r>
            <a:endParaRPr lang="en-CA" sz="2000" dirty="0"/>
          </a:p>
        </p:txBody>
      </p:sp>
    </p:spTree>
    <p:extLst>
      <p:ext uri="{BB962C8B-B14F-4D97-AF65-F5344CB8AC3E}">
        <p14:creationId xmlns:p14="http://schemas.microsoft.com/office/powerpoint/2010/main" val="3237667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7F703AA-D25C-5E30-D438-947D3803C547}"/>
              </a:ext>
            </a:extLst>
          </p:cNvPr>
          <p:cNvSpPr txBox="1"/>
          <p:nvPr/>
        </p:nvSpPr>
        <p:spPr>
          <a:xfrm>
            <a:off x="1140541" y="892302"/>
            <a:ext cx="9016181" cy="5324535"/>
          </a:xfrm>
          <a:prstGeom prst="rect">
            <a:avLst/>
          </a:prstGeom>
          <a:noFill/>
        </p:spPr>
        <p:txBody>
          <a:bodyPr wrap="square">
            <a:spAutoFit/>
          </a:bodyPr>
          <a:lstStyle/>
          <a:p>
            <a:r>
              <a:rPr lang="en-CA" sz="2000" b="1" kern="0" dirty="0">
                <a:effectLst/>
                <a:latin typeface="Times New Roman" panose="02020603050405020304" pitchFamily="18" charset="0"/>
                <a:ea typeface="Aptos" panose="020B0004020202020204" pitchFamily="34" charset="0"/>
              </a:rPr>
              <a:t>Several stages</a:t>
            </a:r>
            <a:r>
              <a:rPr lang="en-CA" sz="2000" kern="0" dirty="0">
                <a:effectLst/>
                <a:latin typeface="Times New Roman" panose="02020603050405020304" pitchFamily="18" charset="0"/>
                <a:ea typeface="Aptos" panose="020B0004020202020204" pitchFamily="34" charset="0"/>
              </a:rPr>
              <a:t> can be discerned in the cultural and axiological integration of neo-Quebec writers. </a:t>
            </a:r>
            <a:endParaRPr lang="cs-CZ" sz="2000" kern="0" dirty="0">
              <a:effectLst/>
              <a:latin typeface="Times New Roman" panose="02020603050405020304" pitchFamily="18" charset="0"/>
              <a:ea typeface="Aptos" panose="020B0004020202020204" pitchFamily="34" charset="0"/>
            </a:endParaRPr>
          </a:p>
          <a:p>
            <a:endParaRPr lang="cs-CZ" sz="2000" kern="0" dirty="0">
              <a:effectLst/>
              <a:latin typeface="Times New Roman" panose="02020603050405020304" pitchFamily="18" charset="0"/>
              <a:ea typeface="Aptos" panose="020B0004020202020204" pitchFamily="34" charset="0"/>
            </a:endParaRPr>
          </a:p>
          <a:p>
            <a:pPr marL="342900" indent="-342900">
              <a:buFont typeface="Wingdings" panose="05000000000000000000" pitchFamily="2" charset="2"/>
              <a:buChar char="Ø"/>
            </a:pPr>
            <a:r>
              <a:rPr lang="en-CA" sz="2000" b="1" kern="0" dirty="0">
                <a:effectLst/>
                <a:latin typeface="Times New Roman" panose="02020603050405020304" pitchFamily="18" charset="0"/>
                <a:ea typeface="Aptos" panose="020B0004020202020204" pitchFamily="34" charset="0"/>
              </a:rPr>
              <a:t>The first is marked by the sometimes traumatic experiences of their countries of origin</a:t>
            </a:r>
            <a:r>
              <a:rPr lang="en-CA" sz="2000" kern="0" dirty="0">
                <a:effectLst/>
                <a:latin typeface="Times New Roman" panose="02020603050405020304" pitchFamily="18" charset="0"/>
                <a:ea typeface="Aptos" panose="020B0004020202020204" pitchFamily="34" charset="0"/>
              </a:rPr>
              <a:t>: the war in Lebanon, Brazilian or Chilean prisons, Polish or Yugoslav totalitarianism, etc. The works of immigrant authors enrich Canadian culture with their testimonies, broadening its horizons. </a:t>
            </a:r>
            <a:endParaRPr lang="cs-CZ" sz="2000" kern="0" dirty="0">
              <a:effectLst/>
              <a:latin typeface="Times New Roman" panose="02020603050405020304" pitchFamily="18" charset="0"/>
              <a:ea typeface="Aptos" panose="020B0004020202020204" pitchFamily="34" charset="0"/>
            </a:endParaRPr>
          </a:p>
          <a:p>
            <a:pPr marL="342900" indent="-342900">
              <a:buFont typeface="Wingdings" panose="05000000000000000000" pitchFamily="2" charset="2"/>
              <a:buChar char="Ø"/>
            </a:pPr>
            <a:r>
              <a:rPr lang="en-CA" sz="2000" b="1" kern="0" dirty="0">
                <a:effectLst/>
                <a:latin typeface="Times New Roman" panose="02020603050405020304" pitchFamily="18" charset="0"/>
                <a:ea typeface="Aptos" panose="020B0004020202020204" pitchFamily="34" charset="0"/>
              </a:rPr>
              <a:t>The second phase underscores the confrontation between the old and the new</a:t>
            </a:r>
            <a:r>
              <a:rPr lang="en-CA" sz="2000" kern="0" dirty="0">
                <a:effectLst/>
                <a:latin typeface="Times New Roman" panose="02020603050405020304" pitchFamily="18" charset="0"/>
                <a:ea typeface="Aptos" panose="020B0004020202020204" pitchFamily="34" charset="0"/>
              </a:rPr>
              <a:t>, between the culture of origin and the Canadian culture, which hold up a mirror to each other. Witness </a:t>
            </a:r>
            <a:r>
              <a:rPr lang="en-CA" sz="2000" b="1" kern="0" dirty="0">
                <a:effectLst/>
                <a:latin typeface="Times New Roman" panose="02020603050405020304" pitchFamily="18" charset="0"/>
                <a:ea typeface="Aptos" panose="020B0004020202020204" pitchFamily="34" charset="0"/>
              </a:rPr>
              <a:t>Ying Chen</a:t>
            </a:r>
            <a:r>
              <a:rPr lang="en-CA" sz="2000" kern="0" dirty="0">
                <a:effectLst/>
                <a:latin typeface="Times New Roman" panose="02020603050405020304" pitchFamily="18" charset="0"/>
                <a:ea typeface="Aptos" panose="020B0004020202020204" pitchFamily="34" charset="0"/>
              </a:rPr>
              <a:t>'s </a:t>
            </a:r>
            <a:r>
              <a:rPr lang="en-CA" sz="2000" i="1" kern="0" dirty="0">
                <a:effectLst/>
                <a:latin typeface="Times New Roman" panose="02020603050405020304" pitchFamily="18" charset="0"/>
                <a:ea typeface="Aptos" panose="020B0004020202020204" pitchFamily="34" charset="0"/>
              </a:rPr>
              <a:t>Les Lettres chinoises</a:t>
            </a:r>
            <a:r>
              <a:rPr lang="en-CA" sz="2000" kern="0" dirty="0">
                <a:effectLst/>
                <a:latin typeface="Times New Roman" panose="02020603050405020304" pitchFamily="18" charset="0"/>
                <a:ea typeface="Aptos" panose="020B0004020202020204" pitchFamily="34" charset="0"/>
              </a:rPr>
              <a:t> (1993), </a:t>
            </a:r>
            <a:r>
              <a:rPr lang="en-CA" sz="2000" b="1" kern="0" dirty="0">
                <a:effectLst/>
                <a:latin typeface="Times New Roman" panose="02020603050405020304" pitchFamily="18" charset="0"/>
                <a:ea typeface="Aptos" panose="020B0004020202020204" pitchFamily="34" charset="0"/>
              </a:rPr>
              <a:t>Dany </a:t>
            </a:r>
            <a:r>
              <a:rPr lang="en-CA" sz="2000" b="1" kern="0" dirty="0" err="1">
                <a:effectLst/>
                <a:latin typeface="Times New Roman" panose="02020603050405020304" pitchFamily="18" charset="0"/>
                <a:ea typeface="Aptos" panose="020B0004020202020204" pitchFamily="34" charset="0"/>
              </a:rPr>
              <a:t>Laferrière</a:t>
            </a:r>
            <a:r>
              <a:rPr lang="en-CA" sz="2000" kern="0" dirty="0" err="1">
                <a:effectLst/>
                <a:latin typeface="Times New Roman" panose="02020603050405020304" pitchFamily="18" charset="0"/>
                <a:ea typeface="Aptos" panose="020B0004020202020204" pitchFamily="34" charset="0"/>
              </a:rPr>
              <a:t>'s</a:t>
            </a:r>
            <a:r>
              <a:rPr lang="en-CA" sz="2000" kern="0" dirty="0">
                <a:effectLst/>
                <a:latin typeface="Times New Roman" panose="02020603050405020304" pitchFamily="18" charset="0"/>
                <a:ea typeface="Aptos" panose="020B0004020202020204" pitchFamily="34" charset="0"/>
              </a:rPr>
              <a:t> </a:t>
            </a:r>
            <a:r>
              <a:rPr lang="en-CA" sz="2000" i="1" kern="0" dirty="0">
                <a:effectLst/>
                <a:latin typeface="Times New Roman" panose="02020603050405020304" pitchFamily="18" charset="0"/>
                <a:ea typeface="Aptos" panose="020B0004020202020204" pitchFamily="34" charset="0"/>
              </a:rPr>
              <a:t>Comment faire </a:t>
            </a:r>
            <a:r>
              <a:rPr lang="en-CA" sz="2000" i="1" kern="0" dirty="0" err="1">
                <a:effectLst/>
                <a:latin typeface="Times New Roman" panose="02020603050405020304" pitchFamily="18" charset="0"/>
                <a:ea typeface="Aptos" panose="020B0004020202020204" pitchFamily="34" charset="0"/>
              </a:rPr>
              <a:t>l'amour</a:t>
            </a:r>
            <a:r>
              <a:rPr lang="en-CA" sz="2000" i="1" kern="0" dirty="0">
                <a:effectLst/>
                <a:latin typeface="Times New Roman" panose="02020603050405020304" pitchFamily="18" charset="0"/>
                <a:ea typeface="Aptos" panose="020B0004020202020204" pitchFamily="34" charset="0"/>
              </a:rPr>
              <a:t> avec un </a:t>
            </a:r>
            <a:r>
              <a:rPr lang="en-CA" sz="2000" i="1" kern="0" dirty="0" err="1">
                <a:effectLst/>
                <a:latin typeface="Times New Roman" panose="02020603050405020304" pitchFamily="18" charset="0"/>
                <a:ea typeface="Aptos" panose="020B0004020202020204" pitchFamily="34" charset="0"/>
              </a:rPr>
              <a:t>nègre</a:t>
            </a:r>
            <a:r>
              <a:rPr lang="en-CA" sz="2000" i="1" kern="0" dirty="0">
                <a:effectLst/>
                <a:latin typeface="Times New Roman" panose="02020603050405020304" pitchFamily="18" charset="0"/>
                <a:ea typeface="Aptos" panose="020B0004020202020204" pitchFamily="34" charset="0"/>
              </a:rPr>
              <a:t> sans se </a:t>
            </a:r>
            <a:r>
              <a:rPr lang="en-CA" sz="2000" i="1" kern="0" dirty="0" err="1">
                <a:effectLst/>
                <a:latin typeface="Times New Roman" panose="02020603050405020304" pitchFamily="18" charset="0"/>
                <a:ea typeface="Aptos" panose="020B0004020202020204" pitchFamily="34" charset="0"/>
              </a:rPr>
              <a:t>fatiguer</a:t>
            </a:r>
            <a:r>
              <a:rPr lang="en-CA" sz="2000" kern="0" dirty="0">
                <a:effectLst/>
                <a:latin typeface="Times New Roman" panose="02020603050405020304" pitchFamily="18" charset="0"/>
                <a:ea typeface="Aptos" panose="020B0004020202020204" pitchFamily="34" charset="0"/>
              </a:rPr>
              <a:t> (1985) and </a:t>
            </a:r>
            <a:r>
              <a:rPr lang="en-CA" sz="2000" b="1" kern="0" dirty="0" err="1">
                <a:effectLst/>
                <a:latin typeface="Times New Roman" panose="02020603050405020304" pitchFamily="18" charset="0"/>
                <a:ea typeface="Aptos" panose="020B0004020202020204" pitchFamily="34" charset="0"/>
              </a:rPr>
              <a:t>Régine</a:t>
            </a:r>
            <a:r>
              <a:rPr lang="en-CA" sz="2000" b="1" kern="0" dirty="0">
                <a:effectLst/>
                <a:latin typeface="Times New Roman" panose="02020603050405020304" pitchFamily="18" charset="0"/>
                <a:ea typeface="Aptos" panose="020B0004020202020204" pitchFamily="34" charset="0"/>
              </a:rPr>
              <a:t> Robin</a:t>
            </a:r>
            <a:r>
              <a:rPr lang="en-CA" sz="2000" kern="0" dirty="0">
                <a:effectLst/>
                <a:latin typeface="Times New Roman" panose="02020603050405020304" pitchFamily="18" charset="0"/>
                <a:ea typeface="Aptos" panose="020B0004020202020204" pitchFamily="34" charset="0"/>
              </a:rPr>
              <a:t>'s </a:t>
            </a:r>
            <a:r>
              <a:rPr lang="en-CA" sz="2000" i="1" kern="0" dirty="0">
                <a:effectLst/>
                <a:latin typeface="Times New Roman" panose="02020603050405020304" pitchFamily="18" charset="0"/>
                <a:ea typeface="Aptos" panose="020B0004020202020204" pitchFamily="34" charset="0"/>
              </a:rPr>
              <a:t>La </a:t>
            </a:r>
            <a:r>
              <a:rPr lang="en-CA" sz="2000" i="1" kern="0" dirty="0" err="1">
                <a:effectLst/>
                <a:latin typeface="Times New Roman" panose="02020603050405020304" pitchFamily="18" charset="0"/>
                <a:ea typeface="Aptos" panose="020B0004020202020204" pitchFamily="34" charset="0"/>
              </a:rPr>
              <a:t>Québécoite</a:t>
            </a:r>
            <a:r>
              <a:rPr lang="en-CA" sz="2000" kern="0" dirty="0">
                <a:effectLst/>
                <a:latin typeface="Times New Roman" panose="02020603050405020304" pitchFamily="18" charset="0"/>
                <a:ea typeface="Aptos" panose="020B0004020202020204" pitchFamily="34" charset="0"/>
              </a:rPr>
              <a:t> (1983). </a:t>
            </a:r>
            <a:endParaRPr lang="cs-CZ" sz="2000" kern="0" dirty="0">
              <a:effectLst/>
              <a:latin typeface="Times New Roman" panose="02020603050405020304" pitchFamily="18" charset="0"/>
              <a:ea typeface="Aptos" panose="020B0004020202020204" pitchFamily="34" charset="0"/>
            </a:endParaRPr>
          </a:p>
          <a:p>
            <a:pPr marL="342900" indent="-342900">
              <a:buFont typeface="Wingdings" panose="05000000000000000000" pitchFamily="2" charset="2"/>
              <a:buChar char="Ø"/>
            </a:pPr>
            <a:r>
              <a:rPr lang="en-CA" sz="2000" b="1" kern="0" dirty="0">
                <a:effectLst/>
                <a:latin typeface="Times New Roman" panose="02020603050405020304" pitchFamily="18" charset="0"/>
                <a:ea typeface="Aptos" panose="020B0004020202020204" pitchFamily="34" charset="0"/>
              </a:rPr>
              <a:t>The third stage</a:t>
            </a:r>
            <a:r>
              <a:rPr lang="en-CA" sz="2000" kern="0" dirty="0">
                <a:effectLst/>
                <a:latin typeface="Times New Roman" panose="02020603050405020304" pitchFamily="18" charset="0"/>
                <a:ea typeface="Aptos" panose="020B0004020202020204" pitchFamily="34" charset="0"/>
              </a:rPr>
              <a:t> consists of axiological interaction and interpenetration - of the culture of origin, of the immigrant milieu, of Canadian or Quebec society - reflecting the complexity of the immigrant condition. Such is the case of </a:t>
            </a:r>
            <a:r>
              <a:rPr lang="en-CA" sz="2000" b="1" kern="0" dirty="0">
                <a:effectLst/>
                <a:latin typeface="Times New Roman" panose="02020603050405020304" pitchFamily="18" charset="0"/>
                <a:ea typeface="Aptos" panose="020B0004020202020204" pitchFamily="34" charset="0"/>
              </a:rPr>
              <a:t>Marco </a:t>
            </a:r>
            <a:r>
              <a:rPr lang="en-CA" sz="2000" b="1" kern="0" dirty="0" err="1">
                <a:effectLst/>
                <a:latin typeface="Times New Roman" panose="02020603050405020304" pitchFamily="18" charset="0"/>
                <a:ea typeface="Aptos" panose="020B0004020202020204" pitchFamily="34" charset="0"/>
              </a:rPr>
              <a:t>Micone</a:t>
            </a:r>
            <a:r>
              <a:rPr lang="en-CA" sz="2000" kern="0" dirty="0">
                <a:effectLst/>
                <a:latin typeface="Times New Roman" panose="02020603050405020304" pitchFamily="18" charset="0"/>
                <a:ea typeface="Aptos" panose="020B0004020202020204" pitchFamily="34" charset="0"/>
              </a:rPr>
              <a:t> and his trilogy </a:t>
            </a:r>
            <a:r>
              <a:rPr lang="en-CA" sz="2000" i="1" kern="0" dirty="0">
                <a:effectLst/>
                <a:latin typeface="Times New Roman" panose="02020603050405020304" pitchFamily="18" charset="0"/>
                <a:ea typeface="Aptos" panose="020B0004020202020204" pitchFamily="34" charset="0"/>
              </a:rPr>
              <a:t>Gens du silence</a:t>
            </a:r>
            <a:r>
              <a:rPr lang="en-CA" sz="2000" kern="0" dirty="0">
                <a:effectLst/>
                <a:latin typeface="Times New Roman" panose="02020603050405020304" pitchFamily="18" charset="0"/>
                <a:ea typeface="Aptos" panose="020B0004020202020204" pitchFamily="34" charset="0"/>
              </a:rPr>
              <a:t> (1982), </a:t>
            </a:r>
            <a:r>
              <a:rPr lang="en-CA" sz="2000" i="1" kern="0" dirty="0" err="1">
                <a:effectLst/>
                <a:latin typeface="Times New Roman" panose="02020603050405020304" pitchFamily="18" charset="0"/>
                <a:ea typeface="Aptos" panose="020B0004020202020204" pitchFamily="34" charset="0"/>
              </a:rPr>
              <a:t>Addolorata</a:t>
            </a:r>
            <a:r>
              <a:rPr lang="en-CA" sz="2000" kern="0" dirty="0">
                <a:effectLst/>
                <a:latin typeface="Times New Roman" panose="02020603050405020304" pitchFamily="18" charset="0"/>
                <a:ea typeface="Aptos" panose="020B0004020202020204" pitchFamily="34" charset="0"/>
              </a:rPr>
              <a:t> (1984), </a:t>
            </a:r>
            <a:r>
              <a:rPr lang="en-CA" sz="2000" i="1" kern="0" dirty="0">
                <a:effectLst/>
                <a:latin typeface="Times New Roman" panose="02020603050405020304" pitchFamily="18" charset="0"/>
                <a:ea typeface="Aptos" panose="020B0004020202020204" pitchFamily="34" charset="0"/>
              </a:rPr>
              <a:t>Déjà </a:t>
            </a:r>
            <a:r>
              <a:rPr lang="en-CA" sz="2000" i="1" kern="0" dirty="0" err="1">
                <a:effectLst/>
                <a:latin typeface="Times New Roman" panose="02020603050405020304" pitchFamily="18" charset="0"/>
                <a:ea typeface="Aptos" panose="020B0004020202020204" pitchFamily="34" charset="0"/>
              </a:rPr>
              <a:t>l'agonie</a:t>
            </a:r>
            <a:r>
              <a:rPr lang="en-CA" sz="2000" kern="0" dirty="0">
                <a:effectLst/>
                <a:latin typeface="Times New Roman" panose="02020603050405020304" pitchFamily="18" charset="0"/>
                <a:ea typeface="Aptos" panose="020B0004020202020204" pitchFamily="34" charset="0"/>
              </a:rPr>
              <a:t> (1988).</a:t>
            </a:r>
            <a:endParaRPr lang="en-CA" sz="2000" dirty="0"/>
          </a:p>
        </p:txBody>
      </p:sp>
    </p:spTree>
    <p:extLst>
      <p:ext uri="{BB962C8B-B14F-4D97-AF65-F5344CB8AC3E}">
        <p14:creationId xmlns:p14="http://schemas.microsoft.com/office/powerpoint/2010/main" val="6187855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745247B-2946-0465-FA9B-CC6FCAD309CB}"/>
              </a:ext>
            </a:extLst>
          </p:cNvPr>
          <p:cNvSpPr txBox="1"/>
          <p:nvPr/>
        </p:nvSpPr>
        <p:spPr>
          <a:xfrm>
            <a:off x="933651" y="1723298"/>
            <a:ext cx="8217723" cy="3785652"/>
          </a:xfrm>
          <a:prstGeom prst="rect">
            <a:avLst/>
          </a:prstGeom>
          <a:noFill/>
        </p:spPr>
        <p:txBody>
          <a:bodyPr wrap="square">
            <a:spAutoFit/>
          </a:bodyPr>
          <a:lstStyle/>
          <a:p>
            <a:r>
              <a:rPr lang="en-AU" sz="2000" b="1" kern="0" dirty="0">
                <a:effectLst/>
                <a:latin typeface="Times New Roman" panose="02020603050405020304" pitchFamily="18" charset="0"/>
                <a:ea typeface="Aptos" panose="020B0004020202020204" pitchFamily="34" charset="0"/>
              </a:rPr>
              <a:t>Émile </a:t>
            </a:r>
            <a:r>
              <a:rPr lang="en-AU" sz="2000" b="1" kern="0" dirty="0" err="1">
                <a:effectLst/>
                <a:latin typeface="Times New Roman" panose="02020603050405020304" pitchFamily="18" charset="0"/>
                <a:ea typeface="Aptos" panose="020B0004020202020204" pitchFamily="34" charset="0"/>
              </a:rPr>
              <a:t>Ollivier</a:t>
            </a:r>
            <a:r>
              <a:rPr lang="en-AU" sz="2000" kern="0" dirty="0" err="1">
                <a:effectLst/>
                <a:latin typeface="Times New Roman" panose="02020603050405020304" pitchFamily="18" charset="0"/>
                <a:ea typeface="Aptos" panose="020B0004020202020204" pitchFamily="34" charset="0"/>
              </a:rPr>
              <a:t>'s</a:t>
            </a:r>
            <a:r>
              <a:rPr lang="en-AU" sz="2000" kern="0" dirty="0">
                <a:effectLst/>
                <a:latin typeface="Times New Roman" panose="02020603050405020304" pitchFamily="18" charset="0"/>
                <a:ea typeface="Aptos" panose="020B0004020202020204" pitchFamily="34" charset="0"/>
              </a:rPr>
              <a:t> evocatively titled novel </a:t>
            </a:r>
            <a:r>
              <a:rPr lang="en-AU" sz="2000" b="1" i="1" kern="0" dirty="0">
                <a:effectLst/>
                <a:latin typeface="Times New Roman" panose="02020603050405020304" pitchFamily="18" charset="0"/>
                <a:ea typeface="Aptos" panose="020B0004020202020204" pitchFamily="34" charset="0"/>
              </a:rPr>
              <a:t>Passages</a:t>
            </a:r>
            <a:r>
              <a:rPr lang="en-AU" sz="2000" kern="0" dirty="0">
                <a:effectLst/>
                <a:latin typeface="Times New Roman" panose="02020603050405020304" pitchFamily="18" charset="0"/>
                <a:ea typeface="Aptos" panose="020B0004020202020204" pitchFamily="34" charset="0"/>
              </a:rPr>
              <a:t> (1991) combines the three phases of identity interaction. The action takes place in three places, three complementary environments: </a:t>
            </a:r>
            <a:endParaRPr lang="cs-CZ" sz="2000" kern="0" dirty="0">
              <a:effectLst/>
              <a:latin typeface="Times New Roman" panose="02020603050405020304" pitchFamily="18" charset="0"/>
              <a:ea typeface="Aptos" panose="020B0004020202020204" pitchFamily="34" charset="0"/>
            </a:endParaRPr>
          </a:p>
          <a:p>
            <a:pPr marL="457200" indent="-457200">
              <a:buAutoNum type="arabicParenBoth"/>
            </a:pPr>
            <a:r>
              <a:rPr lang="en-AU" sz="2000" kern="0" dirty="0">
                <a:effectLst/>
                <a:latin typeface="Times New Roman" panose="02020603050405020304" pitchFamily="18" charset="0"/>
                <a:ea typeface="Aptos" panose="020B0004020202020204" pitchFamily="34" charset="0"/>
              </a:rPr>
              <a:t>Haiti, where the exile-immigrants place their roots and which is the image of social cohesion; </a:t>
            </a:r>
            <a:endParaRPr lang="cs-CZ" sz="2000" kern="0" dirty="0">
              <a:effectLst/>
              <a:latin typeface="Times New Roman" panose="02020603050405020304" pitchFamily="18" charset="0"/>
              <a:ea typeface="Aptos" panose="020B0004020202020204" pitchFamily="34" charset="0"/>
            </a:endParaRPr>
          </a:p>
          <a:p>
            <a:pPr marL="457200" indent="-457200">
              <a:buAutoNum type="arabicParenBoth"/>
            </a:pPr>
            <a:r>
              <a:rPr lang="en-AU" sz="2000" kern="0" dirty="0">
                <a:effectLst/>
                <a:latin typeface="Times New Roman" panose="02020603050405020304" pitchFamily="18" charset="0"/>
                <a:ea typeface="Aptos" panose="020B0004020202020204" pitchFamily="34" charset="0"/>
              </a:rPr>
              <a:t>(2) Montreal, one of the places of the Haitian diaspora, where their community cohesion is polarized and progressively decomposed under the influence of the Canadian environment; and </a:t>
            </a:r>
            <a:endParaRPr lang="cs-CZ" sz="2000" kern="0" dirty="0">
              <a:effectLst/>
              <a:latin typeface="Times New Roman" panose="02020603050405020304" pitchFamily="18" charset="0"/>
              <a:ea typeface="Aptos" panose="020B0004020202020204" pitchFamily="34" charset="0"/>
            </a:endParaRPr>
          </a:p>
          <a:p>
            <a:pPr marL="457200" indent="-457200">
              <a:buAutoNum type="arabicParenBoth"/>
            </a:pPr>
            <a:r>
              <a:rPr lang="en-AU" sz="2000" kern="0" dirty="0">
                <a:effectLst/>
                <a:latin typeface="Times New Roman" panose="02020603050405020304" pitchFamily="18" charset="0"/>
                <a:ea typeface="Aptos" panose="020B0004020202020204" pitchFamily="34" charset="0"/>
              </a:rPr>
              <a:t>(3) Miami, which, more than Montreal, represents globalization - its composite and fragmentary character at once, its frustrations and superficial contacts between individuals who rub shoulders without meeting</a:t>
            </a:r>
            <a:endParaRPr lang="en-AU" sz="2000" dirty="0"/>
          </a:p>
        </p:txBody>
      </p:sp>
    </p:spTree>
    <p:extLst>
      <p:ext uri="{BB962C8B-B14F-4D97-AF65-F5344CB8AC3E}">
        <p14:creationId xmlns:p14="http://schemas.microsoft.com/office/powerpoint/2010/main" val="4104256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3C5AD9D-A151-2878-81F5-566B76567504}"/>
              </a:ext>
            </a:extLst>
          </p:cNvPr>
          <p:cNvSpPr txBox="1"/>
          <p:nvPr/>
        </p:nvSpPr>
        <p:spPr>
          <a:xfrm>
            <a:off x="560437" y="1673795"/>
            <a:ext cx="10176387" cy="5016758"/>
          </a:xfrm>
          <a:prstGeom prst="rect">
            <a:avLst/>
          </a:prstGeom>
          <a:noFill/>
        </p:spPr>
        <p:txBody>
          <a:bodyPr wrap="square">
            <a:spAutoFit/>
          </a:bodyPr>
          <a:lstStyle/>
          <a:p>
            <a:r>
              <a:rPr lang="en-AU" sz="2000" kern="0" dirty="0">
                <a:effectLst/>
                <a:latin typeface="Times New Roman" panose="02020603050405020304" pitchFamily="18" charset="0"/>
                <a:ea typeface="Aptos" panose="020B0004020202020204" pitchFamily="34" charset="0"/>
              </a:rPr>
              <a:t>Haitian emigration is represented in two thematic threads. The first tells the story of the inhabitants of Port-à-</a:t>
            </a:r>
            <a:r>
              <a:rPr lang="en-AU" sz="2000" kern="0" dirty="0" err="1">
                <a:effectLst/>
                <a:latin typeface="Times New Roman" panose="02020603050405020304" pitchFamily="18" charset="0"/>
                <a:ea typeface="Aptos" panose="020B0004020202020204" pitchFamily="34" charset="0"/>
              </a:rPr>
              <a:t>l'Écu</a:t>
            </a:r>
            <a:r>
              <a:rPr lang="en-AU" sz="2000" kern="0" dirty="0">
                <a:effectLst/>
                <a:latin typeface="Times New Roman" panose="02020603050405020304" pitchFamily="18" charset="0"/>
                <a:ea typeface="Aptos" panose="020B0004020202020204" pitchFamily="34" charset="0"/>
              </a:rPr>
              <a:t>, impoverished and terrorized by the dictatorial regime, who decide to build a boat - La </a:t>
            </a:r>
            <a:r>
              <a:rPr lang="en-AU" sz="2000" kern="0" dirty="0" err="1">
                <a:effectLst/>
                <a:latin typeface="Times New Roman" panose="02020603050405020304" pitchFamily="18" charset="0"/>
                <a:ea typeface="Aptos" panose="020B0004020202020204" pitchFamily="34" charset="0"/>
              </a:rPr>
              <a:t>Caminante</a:t>
            </a:r>
            <a:r>
              <a:rPr lang="en-AU" sz="2000" kern="0" dirty="0">
                <a:effectLst/>
                <a:latin typeface="Times New Roman" panose="02020603050405020304" pitchFamily="18" charset="0"/>
                <a:ea typeface="Aptos" panose="020B0004020202020204" pitchFamily="34" charset="0"/>
              </a:rPr>
              <a:t> - to cross the sea and seek a better fate in the United States. The boat sinks in a storm: twenty of the sixty-seven castaways are washed up alive on the Florida coast and interned in a camp for illegal immigrants. The second strand focuses on the biography of </a:t>
            </a:r>
            <a:r>
              <a:rPr lang="en-AU" sz="2000" b="1" kern="0" dirty="0">
                <a:effectLst/>
                <a:latin typeface="Times New Roman" panose="02020603050405020304" pitchFamily="18" charset="0"/>
                <a:ea typeface="Aptos" panose="020B0004020202020204" pitchFamily="34" charset="0"/>
              </a:rPr>
              <a:t>Normand </a:t>
            </a:r>
            <a:r>
              <a:rPr lang="en-AU" sz="2000" b="1" kern="0" dirty="0" err="1">
                <a:effectLst/>
                <a:latin typeface="Times New Roman" panose="02020603050405020304" pitchFamily="18" charset="0"/>
                <a:ea typeface="Aptos" panose="020B0004020202020204" pitchFamily="34" charset="0"/>
              </a:rPr>
              <a:t>Malavy</a:t>
            </a:r>
            <a:r>
              <a:rPr lang="en-AU" sz="2000" kern="0" dirty="0">
                <a:effectLst/>
                <a:latin typeface="Times New Roman" panose="02020603050405020304" pitchFamily="18" charset="0"/>
                <a:ea typeface="Aptos" panose="020B0004020202020204" pitchFamily="34" charset="0"/>
              </a:rPr>
              <a:t>, a Haitian intellectual who emigrated to Canada for political reasons. As a child, he had witnessed the torture and death of his father, and this trauma made him a stubborn and persistent opponent of the Haitian dictatorial regime. After twenty years of activism, he felt worn and burnt out. His last commitment, shortly before his death, was to help the shipwrecked crew of La </a:t>
            </a:r>
            <a:r>
              <a:rPr lang="en-AU" sz="2000" kern="0" dirty="0" err="1">
                <a:effectLst/>
                <a:latin typeface="Times New Roman" panose="02020603050405020304" pitchFamily="18" charset="0"/>
                <a:ea typeface="Aptos" panose="020B0004020202020204" pitchFamily="34" charset="0"/>
              </a:rPr>
              <a:t>Caminante</a:t>
            </a:r>
            <a:r>
              <a:rPr lang="en-AU" sz="2000" kern="0" dirty="0">
                <a:effectLst/>
                <a:latin typeface="Times New Roman" panose="02020603050405020304" pitchFamily="18" charset="0"/>
                <a:ea typeface="Aptos" panose="020B0004020202020204" pitchFamily="34" charset="0"/>
              </a:rPr>
              <a:t> in Miami. He obtained their release. He also recorded the story of one of them, </a:t>
            </a:r>
            <a:r>
              <a:rPr lang="en-AU" sz="2000" b="1" kern="0" dirty="0">
                <a:effectLst/>
                <a:latin typeface="Times New Roman" panose="02020603050405020304" pitchFamily="18" charset="0"/>
                <a:ea typeface="Aptos" panose="020B0004020202020204" pitchFamily="34" charset="0"/>
              </a:rPr>
              <a:t>Brigitte </a:t>
            </a:r>
            <a:r>
              <a:rPr lang="en-AU" sz="2000" b="1" kern="0" dirty="0" err="1">
                <a:effectLst/>
                <a:latin typeface="Times New Roman" panose="02020603050405020304" pitchFamily="18" charset="0"/>
                <a:ea typeface="Aptos" panose="020B0004020202020204" pitchFamily="34" charset="0"/>
              </a:rPr>
              <a:t>Kadmon</a:t>
            </a:r>
            <a:r>
              <a:rPr lang="en-AU" sz="2000" kern="0" dirty="0">
                <a:effectLst/>
                <a:latin typeface="Times New Roman" panose="02020603050405020304" pitchFamily="18" charset="0"/>
                <a:ea typeface="Aptos" panose="020B0004020202020204" pitchFamily="34" charset="0"/>
              </a:rPr>
              <a:t>. This recording was made just as Jean-Claude Duvalier's regime was overthrown. In the novel, this testimony is partially included in the dialogue between </a:t>
            </a:r>
            <a:r>
              <a:rPr lang="en-AU" sz="2000" b="1" kern="0" dirty="0" err="1">
                <a:effectLst/>
                <a:latin typeface="Times New Roman" panose="02020603050405020304" pitchFamily="18" charset="0"/>
                <a:ea typeface="Aptos" panose="020B0004020202020204" pitchFamily="34" charset="0"/>
              </a:rPr>
              <a:t>Leyda</a:t>
            </a:r>
            <a:r>
              <a:rPr lang="en-AU" sz="2000" kern="0" dirty="0">
                <a:effectLst/>
                <a:latin typeface="Times New Roman" panose="02020603050405020304" pitchFamily="18" charset="0"/>
                <a:ea typeface="Aptos" panose="020B0004020202020204" pitchFamily="34" charset="0"/>
              </a:rPr>
              <a:t> and </a:t>
            </a:r>
            <a:r>
              <a:rPr lang="en-AU" sz="2000" b="1" kern="0" dirty="0">
                <a:effectLst/>
                <a:latin typeface="Times New Roman" panose="02020603050405020304" pitchFamily="18" charset="0"/>
                <a:ea typeface="Aptos" panose="020B0004020202020204" pitchFamily="34" charset="0"/>
              </a:rPr>
              <a:t>Amparo</a:t>
            </a:r>
            <a:r>
              <a:rPr lang="en-AU" sz="2000" kern="0" dirty="0">
                <a:effectLst/>
                <a:latin typeface="Times New Roman" panose="02020603050405020304" pitchFamily="18" charset="0"/>
                <a:ea typeface="Aptos" panose="020B0004020202020204" pitchFamily="34" charset="0"/>
              </a:rPr>
              <a:t>, Normand </a:t>
            </a:r>
            <a:r>
              <a:rPr lang="en-AU" sz="2000" kern="0" dirty="0" err="1">
                <a:effectLst/>
                <a:latin typeface="Times New Roman" panose="02020603050405020304" pitchFamily="18" charset="0"/>
                <a:ea typeface="Aptos" panose="020B0004020202020204" pitchFamily="34" charset="0"/>
              </a:rPr>
              <a:t>Malavy's</a:t>
            </a:r>
            <a:r>
              <a:rPr lang="en-AU" sz="2000" kern="0" dirty="0">
                <a:effectLst/>
                <a:latin typeface="Times New Roman" panose="02020603050405020304" pitchFamily="18" charset="0"/>
                <a:ea typeface="Aptos" panose="020B0004020202020204" pitchFamily="34" charset="0"/>
              </a:rPr>
              <a:t> widow and lover respectively, as Amparo, who witnessed Normand's death, visits her friend's wife in Montreal. The rest of the story is told by one of Normand's friends, </a:t>
            </a:r>
            <a:r>
              <a:rPr lang="en-AU" sz="2000" b="1" kern="0" dirty="0" err="1">
                <a:effectLst/>
                <a:latin typeface="Times New Roman" panose="02020603050405020304" pitchFamily="18" charset="0"/>
                <a:ea typeface="Aptos" panose="020B0004020202020204" pitchFamily="34" charset="0"/>
              </a:rPr>
              <a:t>Régis</a:t>
            </a:r>
            <a:r>
              <a:rPr lang="en-AU" sz="2000" kern="0" dirty="0">
                <a:effectLst/>
                <a:latin typeface="Times New Roman" panose="02020603050405020304" pitchFamily="18" charset="0"/>
                <a:ea typeface="Aptos" panose="020B0004020202020204" pitchFamily="34" charset="0"/>
              </a:rPr>
              <a:t>, who, as character-narrator, forms the cornerstone of the narrative structure.</a:t>
            </a:r>
            <a:endParaRPr lang="en-AU" sz="2000" dirty="0"/>
          </a:p>
        </p:txBody>
      </p:sp>
    </p:spTree>
    <p:extLst>
      <p:ext uri="{BB962C8B-B14F-4D97-AF65-F5344CB8AC3E}">
        <p14:creationId xmlns:p14="http://schemas.microsoft.com/office/powerpoint/2010/main" val="2610495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BD4C73D-7220-3B34-9AAA-2647CAC3A8E7}"/>
              </a:ext>
            </a:extLst>
          </p:cNvPr>
          <p:cNvSpPr txBox="1"/>
          <p:nvPr/>
        </p:nvSpPr>
        <p:spPr>
          <a:xfrm>
            <a:off x="956186" y="419848"/>
            <a:ext cx="9013723" cy="1631216"/>
          </a:xfrm>
          <a:prstGeom prst="rect">
            <a:avLst/>
          </a:prstGeom>
          <a:noFill/>
        </p:spPr>
        <p:txBody>
          <a:bodyPr wrap="square">
            <a:spAutoFit/>
          </a:bodyPr>
          <a:lstStyle/>
          <a:p>
            <a:r>
              <a:rPr lang="en-AU" sz="2000" i="1" kern="0" dirty="0">
                <a:effectLst/>
                <a:latin typeface="Times New Roman" panose="02020603050405020304" pitchFamily="18" charset="0"/>
                <a:ea typeface="Aptos" panose="020B0004020202020204" pitchFamily="34" charset="0"/>
              </a:rPr>
              <a:t>Passages</a:t>
            </a:r>
            <a:r>
              <a:rPr lang="en-AU" sz="2000" kern="0" dirty="0">
                <a:effectLst/>
                <a:latin typeface="Times New Roman" panose="02020603050405020304" pitchFamily="18" charset="0"/>
                <a:ea typeface="Aptos" panose="020B0004020202020204" pitchFamily="34" charset="0"/>
              </a:rPr>
              <a:t> is an existential novel, a novel of the quest for oneself and for others. It has already been indicated that the quest has two poles - collective (migration of the Haitian community) and individual (differentiated situations of intellectuals of the Haitian diaspora in Montreal). In both cases, the existential dimension is accentuated by non-existence - death.</a:t>
            </a:r>
            <a:endParaRPr lang="en-AU" sz="2000" dirty="0"/>
          </a:p>
        </p:txBody>
      </p:sp>
      <p:sp>
        <p:nvSpPr>
          <p:cNvPr id="5" name="TextovéPole 4">
            <a:extLst>
              <a:ext uri="{FF2B5EF4-FFF2-40B4-BE49-F238E27FC236}">
                <a16:creationId xmlns:a16="http://schemas.microsoft.com/office/drawing/2014/main" id="{00231537-1F46-5F64-F43C-BF2F36C42FE6}"/>
              </a:ext>
            </a:extLst>
          </p:cNvPr>
          <p:cNvSpPr txBox="1"/>
          <p:nvPr/>
        </p:nvSpPr>
        <p:spPr>
          <a:xfrm>
            <a:off x="718983" y="3217865"/>
            <a:ext cx="10754033" cy="2764859"/>
          </a:xfrm>
          <a:prstGeom prst="rect">
            <a:avLst/>
          </a:prstGeom>
          <a:noFill/>
        </p:spPr>
        <p:txBody>
          <a:bodyPr wrap="square">
            <a:spAutoFit/>
          </a:bodyPr>
          <a:lstStyle/>
          <a:p>
            <a:pPr algn="just">
              <a:lnSpc>
                <a:spcPct val="107000"/>
              </a:lnSpc>
              <a:spcAft>
                <a:spcPts val="800"/>
              </a:spcAft>
            </a:pPr>
            <a:r>
              <a:rPr lang="en-AU"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The doubling contributes to the highlighting of cross-perspectives. On the one hand, impoverished Haitians look to the United States and Canada as promised lands. On the other hand, Haitian emigrants long to return to the land of their birth, even if they suspect that their childhood and youth are nothing more than an unreal memory, a kind of dream, and that their myth of roots will shatter on the first confrontation with reality, unless they save the myth by not recognizing reality itself:</a:t>
            </a:r>
          </a:p>
          <a:p>
            <a:pPr algn="just"/>
            <a:r>
              <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t>
            </a:r>
            <a:r>
              <a:rPr lang="en-AU"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Amparo had just returned from Cuba. She hadn't really come back. She'd come back from Cuba without coming back. In this, she resembled those who, having found Jerusalem, continue to search for it elsewhere, eternally, to the end of the world, to infinity, even beyond.</a:t>
            </a:r>
            <a:r>
              <a:rPr lang="cs-CZ"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t>
            </a:r>
            <a:r>
              <a:rPr lang="en-AU"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4283313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2CFDC7C-14E6-A9F6-1E4F-35A125DBB4EE}"/>
              </a:ext>
            </a:extLst>
          </p:cNvPr>
          <p:cNvSpPr txBox="1"/>
          <p:nvPr/>
        </p:nvSpPr>
        <p:spPr>
          <a:xfrm>
            <a:off x="818147" y="567892"/>
            <a:ext cx="10722544" cy="2246769"/>
          </a:xfrm>
          <a:prstGeom prst="rect">
            <a:avLst/>
          </a:prstGeom>
          <a:noFill/>
        </p:spPr>
        <p:txBody>
          <a:bodyPr wrap="square">
            <a:spAutoFit/>
          </a:bodyPr>
          <a:lstStyle/>
          <a:p>
            <a:r>
              <a:rPr lang="en-CA" sz="2000" kern="0" dirty="0">
                <a:effectLst/>
                <a:latin typeface="Times New Roman" panose="02020603050405020304" pitchFamily="18" charset="0"/>
                <a:ea typeface="Aptos" panose="020B0004020202020204" pitchFamily="34" charset="0"/>
              </a:rPr>
              <a:t>Daniel Chartier's </a:t>
            </a:r>
            <a:r>
              <a:rPr lang="en-CA" sz="2000" i="1" kern="0" dirty="0" err="1">
                <a:effectLst/>
                <a:latin typeface="Times New Roman" panose="02020603050405020304" pitchFamily="18" charset="0"/>
                <a:ea typeface="Aptos" panose="020B0004020202020204" pitchFamily="34" charset="0"/>
              </a:rPr>
              <a:t>Dictionnaire</a:t>
            </a:r>
            <a:r>
              <a:rPr lang="en-CA" sz="2000" i="1" kern="0" dirty="0">
                <a:effectLst/>
                <a:latin typeface="Times New Roman" panose="02020603050405020304" pitchFamily="18" charset="0"/>
                <a:ea typeface="Aptos" panose="020B0004020202020204" pitchFamily="34" charset="0"/>
              </a:rPr>
              <a:t> des </a:t>
            </a:r>
            <a:r>
              <a:rPr lang="en-CA" sz="2000" i="1" kern="0" dirty="0" err="1">
                <a:effectLst/>
                <a:latin typeface="Times New Roman" panose="02020603050405020304" pitchFamily="18" charset="0"/>
                <a:ea typeface="Aptos" panose="020B0004020202020204" pitchFamily="34" charset="0"/>
              </a:rPr>
              <a:t>écrivains</a:t>
            </a:r>
            <a:r>
              <a:rPr lang="en-CA" sz="2000" i="1" kern="0" dirty="0">
                <a:effectLst/>
                <a:latin typeface="Times New Roman" panose="02020603050405020304" pitchFamily="18" charset="0"/>
                <a:ea typeface="Aptos" panose="020B0004020202020204" pitchFamily="34" charset="0"/>
              </a:rPr>
              <a:t> émigrés au Québec</a:t>
            </a:r>
            <a:r>
              <a:rPr lang="en-CA" sz="2000" kern="0" dirty="0">
                <a:effectLst/>
                <a:latin typeface="Times New Roman" panose="02020603050405020304" pitchFamily="18" charset="0"/>
                <a:ea typeface="Aptos" panose="020B0004020202020204" pitchFamily="34" charset="0"/>
              </a:rPr>
              <a:t> contains 628 names for the period 1800-1999, including over four hundred for the second half of the 20th century. Alongside authors writing in French, there are also those who have chosen English (approximately one-third) or their language of origin (Yiddish, Spanish, German, etc.). Their situation within French-Canadian and Quebec literature has been addressed by Clément </a:t>
            </a:r>
            <a:r>
              <a:rPr lang="en-CA" sz="2000" kern="0" dirty="0" err="1">
                <a:effectLst/>
                <a:latin typeface="Times New Roman" panose="02020603050405020304" pitchFamily="18" charset="0"/>
                <a:ea typeface="Aptos" panose="020B0004020202020204" pitchFamily="34" charset="0"/>
              </a:rPr>
              <a:t>Moisan</a:t>
            </a:r>
            <a:r>
              <a:rPr lang="en-CA" sz="2000" kern="0" dirty="0">
                <a:effectLst/>
                <a:latin typeface="Times New Roman" panose="02020603050405020304" pitchFamily="18" charset="0"/>
                <a:ea typeface="Aptos" panose="020B0004020202020204" pitchFamily="34" charset="0"/>
              </a:rPr>
              <a:t> and Renate Hildebrand. The title of their book </a:t>
            </a:r>
            <a:r>
              <a:rPr lang="en-CA" sz="2000" i="1" kern="0" dirty="0" err="1">
                <a:effectLst/>
                <a:latin typeface="Times New Roman" panose="02020603050405020304" pitchFamily="18" charset="0"/>
                <a:ea typeface="Aptos" panose="020B0004020202020204" pitchFamily="34" charset="0"/>
              </a:rPr>
              <a:t>Ces</a:t>
            </a:r>
            <a:r>
              <a:rPr lang="en-CA" sz="2000" i="1" kern="0" dirty="0">
                <a:effectLst/>
                <a:latin typeface="Times New Roman" panose="02020603050405020304" pitchFamily="18" charset="0"/>
                <a:ea typeface="Aptos" panose="020B0004020202020204" pitchFamily="34" charset="0"/>
              </a:rPr>
              <a:t> étrangers du dedans </a:t>
            </a:r>
            <a:r>
              <a:rPr lang="en-CA" sz="2000" kern="0" dirty="0">
                <a:effectLst/>
                <a:latin typeface="Times New Roman" panose="02020603050405020304" pitchFamily="18" charset="0"/>
                <a:ea typeface="Aptos" panose="020B0004020202020204" pitchFamily="34" charset="0"/>
              </a:rPr>
              <a:t>(2001) aptly describes the crux of the problem, namely the integration of the difference that foreigners represent.</a:t>
            </a:r>
            <a:endParaRPr lang="en-CA" sz="2000" dirty="0"/>
          </a:p>
        </p:txBody>
      </p:sp>
      <p:sp>
        <p:nvSpPr>
          <p:cNvPr id="5" name="TextovéPole 4">
            <a:extLst>
              <a:ext uri="{FF2B5EF4-FFF2-40B4-BE49-F238E27FC236}">
                <a16:creationId xmlns:a16="http://schemas.microsoft.com/office/drawing/2014/main" id="{552B3541-1033-530B-AEA9-4638C4407599}"/>
              </a:ext>
            </a:extLst>
          </p:cNvPr>
          <p:cNvSpPr txBox="1"/>
          <p:nvPr/>
        </p:nvSpPr>
        <p:spPr>
          <a:xfrm>
            <a:off x="1595284" y="3170337"/>
            <a:ext cx="8295968" cy="3170099"/>
          </a:xfrm>
          <a:prstGeom prst="rect">
            <a:avLst/>
          </a:prstGeom>
          <a:noFill/>
        </p:spPr>
        <p:txBody>
          <a:bodyPr wrap="square">
            <a:spAutoFit/>
          </a:bodyPr>
          <a:lstStyle/>
          <a:p>
            <a:r>
              <a:rPr lang="cs-CZ" sz="2000" b="1" kern="0" dirty="0" err="1">
                <a:effectLst/>
                <a:latin typeface="Times New Roman" panose="02020603050405020304" pitchFamily="18" charset="0"/>
                <a:ea typeface="Aptos" panose="020B0004020202020204" pitchFamily="34" charset="0"/>
              </a:rPr>
              <a:t>Statistics</a:t>
            </a:r>
            <a:endParaRPr lang="cs-CZ" sz="2000" b="1" kern="0" dirty="0">
              <a:effectLst/>
              <a:latin typeface="Times New Roman" panose="02020603050405020304" pitchFamily="18" charset="0"/>
              <a:ea typeface="Aptos" panose="020B0004020202020204" pitchFamily="34" charset="0"/>
            </a:endParaRPr>
          </a:p>
          <a:p>
            <a:r>
              <a:rPr lang="en-CA" sz="2000" kern="0" dirty="0">
                <a:effectLst/>
                <a:latin typeface="Times New Roman" panose="02020603050405020304" pitchFamily="18" charset="0"/>
                <a:ea typeface="Aptos" panose="020B0004020202020204" pitchFamily="34" charset="0"/>
              </a:rPr>
              <a:t>For several decades now, </a:t>
            </a:r>
            <a:r>
              <a:rPr lang="cs-CZ" sz="2000" kern="0" dirty="0">
                <a:effectLst/>
                <a:latin typeface="Times New Roman" panose="02020603050405020304" pitchFamily="18" charset="0"/>
                <a:ea typeface="Aptos" panose="020B0004020202020204" pitchFamily="34" charset="0"/>
              </a:rPr>
              <a:t>for Canada </a:t>
            </a:r>
            <a:r>
              <a:rPr lang="en-CA" sz="2000" kern="0" dirty="0">
                <a:effectLst/>
                <a:latin typeface="Times New Roman" panose="02020603050405020304" pitchFamily="18" charset="0"/>
                <a:ea typeface="Aptos" panose="020B0004020202020204" pitchFamily="34" charset="0"/>
              </a:rPr>
              <a:t>more than 200,000 people a year. Immigration is therefore part of the country's political and cultural horizon.</a:t>
            </a:r>
            <a:endParaRPr lang="cs-CZ" sz="2000" kern="0" dirty="0">
              <a:effectLst/>
              <a:latin typeface="Times New Roman" panose="02020603050405020304" pitchFamily="18" charset="0"/>
              <a:ea typeface="Aptos" panose="020B0004020202020204" pitchFamily="34" charset="0"/>
            </a:endParaRPr>
          </a:p>
          <a:p>
            <a:endParaRPr lang="cs-CZ" sz="2000" kern="0" dirty="0">
              <a:latin typeface="Times New Roman" panose="02020603050405020304" pitchFamily="18" charset="0"/>
              <a:ea typeface="Aptos" panose="020B0004020202020204" pitchFamily="34" charset="0"/>
            </a:endParaRPr>
          </a:p>
          <a:p>
            <a:r>
              <a:rPr lang="en-CA" sz="2000" kern="0" dirty="0">
                <a:effectLst/>
                <a:latin typeface="Times New Roman" panose="02020603050405020304" pitchFamily="18" charset="0"/>
                <a:ea typeface="Aptos" panose="020B0004020202020204" pitchFamily="34" charset="0"/>
              </a:rPr>
              <a:t>The scale and importance of the phenomenon is reflected in legislation and government activities. In 1971, multiculturalism was established as a principle of federal policy, expressed in the </a:t>
            </a:r>
            <a:r>
              <a:rPr lang="en-CA" sz="2000" b="1" kern="0" dirty="0">
                <a:effectLst/>
                <a:latin typeface="Times New Roman" panose="02020603050405020304" pitchFamily="18" charset="0"/>
                <a:ea typeface="Aptos" panose="020B0004020202020204" pitchFamily="34" charset="0"/>
              </a:rPr>
              <a:t>Multiculturalism Act</a:t>
            </a:r>
            <a:r>
              <a:rPr lang="en-CA" sz="2000" kern="0" dirty="0">
                <a:effectLst/>
                <a:latin typeface="Times New Roman" panose="02020603050405020304" pitchFamily="18" charset="0"/>
                <a:ea typeface="Aptos" panose="020B0004020202020204" pitchFamily="34" charset="0"/>
              </a:rPr>
              <a:t> of 1988. The modification of this concept is </a:t>
            </a:r>
            <a:r>
              <a:rPr lang="en-CA" sz="2000" b="1" kern="0" dirty="0">
                <a:effectLst/>
                <a:latin typeface="Times New Roman" panose="02020603050405020304" pitchFamily="18" charset="0"/>
                <a:ea typeface="Aptos" panose="020B0004020202020204" pitchFamily="34" charset="0"/>
              </a:rPr>
              <a:t>Quebec </a:t>
            </a:r>
            <a:r>
              <a:rPr lang="en-CA" sz="2000" b="1" kern="0" dirty="0" err="1">
                <a:effectLst/>
                <a:latin typeface="Times New Roman" panose="02020603050405020304" pitchFamily="18" charset="0"/>
                <a:ea typeface="Aptos" panose="020B0004020202020204" pitchFamily="34" charset="0"/>
              </a:rPr>
              <a:t>pluriculturalism</a:t>
            </a:r>
            <a:r>
              <a:rPr lang="en-CA" sz="2000" kern="0" dirty="0">
                <a:effectLst/>
                <a:latin typeface="Times New Roman" panose="02020603050405020304" pitchFamily="18" charset="0"/>
                <a:ea typeface="Aptos" panose="020B0004020202020204" pitchFamily="34" charset="0"/>
              </a:rPr>
              <a:t>, introduced after the Charter of the French Language (Bill 101, 1977) secured the dominant position of French in the province.</a:t>
            </a:r>
            <a:endParaRPr lang="en-CA" sz="2000" dirty="0"/>
          </a:p>
        </p:txBody>
      </p:sp>
    </p:spTree>
    <p:extLst>
      <p:ext uri="{BB962C8B-B14F-4D97-AF65-F5344CB8AC3E}">
        <p14:creationId xmlns:p14="http://schemas.microsoft.com/office/powerpoint/2010/main" val="979433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6D6BEB5-DAD8-E96C-CBD2-40D2137DD1F2}"/>
              </a:ext>
            </a:extLst>
          </p:cNvPr>
          <p:cNvSpPr txBox="1"/>
          <p:nvPr/>
        </p:nvSpPr>
        <p:spPr>
          <a:xfrm>
            <a:off x="916857" y="447649"/>
            <a:ext cx="7332407" cy="2554545"/>
          </a:xfrm>
          <a:prstGeom prst="rect">
            <a:avLst/>
          </a:prstGeom>
          <a:noFill/>
        </p:spPr>
        <p:txBody>
          <a:bodyPr wrap="square">
            <a:spAutoFit/>
          </a:bodyPr>
          <a:lstStyle/>
          <a:p>
            <a:r>
              <a:rPr lang="en-AU" sz="2000" kern="0" dirty="0">
                <a:effectLst/>
                <a:latin typeface="Times New Roman" panose="02020603050405020304" pitchFamily="18" charset="0"/>
                <a:ea typeface="Aptos" panose="020B0004020202020204" pitchFamily="34" charset="0"/>
              </a:rPr>
              <a:t>Who are these immigrants/emigrants for whom there is no way back, and who meet in Montreal or Miami? How do they see themselves? First and foremost, they're individualists from mixed cultures, with no attachment to one place. </a:t>
            </a:r>
            <a:r>
              <a:rPr lang="en-AU" sz="2000" b="1" kern="0" dirty="0">
                <a:effectLst/>
                <a:latin typeface="Times New Roman" panose="02020603050405020304" pitchFamily="18" charset="0"/>
                <a:ea typeface="Aptos" panose="020B0004020202020204" pitchFamily="34" charset="0"/>
              </a:rPr>
              <a:t>Amparo</a:t>
            </a:r>
            <a:r>
              <a:rPr lang="en-AU" sz="2000" kern="0" dirty="0">
                <a:effectLst/>
                <a:latin typeface="Times New Roman" panose="02020603050405020304" pitchFamily="18" charset="0"/>
                <a:ea typeface="Aptos" panose="020B0004020202020204" pitchFamily="34" charset="0"/>
              </a:rPr>
              <a:t> </a:t>
            </a:r>
            <a:r>
              <a:rPr lang="en-AU" sz="2000" b="1" kern="0" dirty="0" err="1">
                <a:effectLst/>
                <a:latin typeface="Times New Roman" panose="02020603050405020304" pitchFamily="18" charset="0"/>
                <a:ea typeface="Aptos" panose="020B0004020202020204" pitchFamily="34" charset="0"/>
              </a:rPr>
              <a:t>Doukara</a:t>
            </a:r>
            <a:r>
              <a:rPr lang="en-AU" sz="2000" kern="0" dirty="0">
                <a:effectLst/>
                <a:latin typeface="Times New Roman" panose="02020603050405020304" pitchFamily="18" charset="0"/>
                <a:ea typeface="Aptos" panose="020B0004020202020204" pitchFamily="34" charset="0"/>
              </a:rPr>
              <a:t>, for example, comes from a Syrian family that first emigrated to Havana, then to the United States. Her parents live in Manhattan, she in Vancouver. Her ex-friend is a Chilean who fled the Pinochet dictatorship and is now leaving Canada to try to return home.</a:t>
            </a:r>
            <a:endParaRPr lang="en-AU" sz="2000" dirty="0"/>
          </a:p>
        </p:txBody>
      </p:sp>
      <p:sp>
        <p:nvSpPr>
          <p:cNvPr id="5" name="TextovéPole 4">
            <a:extLst>
              <a:ext uri="{FF2B5EF4-FFF2-40B4-BE49-F238E27FC236}">
                <a16:creationId xmlns:a16="http://schemas.microsoft.com/office/drawing/2014/main" id="{6D120418-488A-E3EA-66A7-7A57B5F60937}"/>
              </a:ext>
            </a:extLst>
          </p:cNvPr>
          <p:cNvSpPr txBox="1"/>
          <p:nvPr/>
        </p:nvSpPr>
        <p:spPr>
          <a:xfrm>
            <a:off x="2134401" y="3199763"/>
            <a:ext cx="9565986" cy="3315780"/>
          </a:xfrm>
          <a:prstGeom prst="rect">
            <a:avLst/>
          </a:prstGeom>
          <a:noFill/>
        </p:spPr>
        <p:txBody>
          <a:bodyPr wrap="square">
            <a:spAutoFit/>
          </a:bodyPr>
          <a:lstStyle/>
          <a:p>
            <a:pPr algn="just">
              <a:lnSpc>
                <a:spcPct val="107000"/>
              </a:lnSpc>
              <a:spcAft>
                <a:spcPts val="800"/>
              </a:spcAft>
            </a:pPr>
            <a:r>
              <a:rPr lang="en-AU" sz="2000" dirty="0">
                <a:effectLst/>
                <a:latin typeface="Times New Roman" panose="02020603050405020304" pitchFamily="18" charset="0"/>
                <a:ea typeface="Aptos" panose="020B0004020202020204" pitchFamily="34" charset="0"/>
                <a:cs typeface="Times New Roman" panose="02020603050405020304" pitchFamily="18" charset="0"/>
              </a:rPr>
              <a:t>Deprived of fixity, identity can become fluid. </a:t>
            </a:r>
            <a:r>
              <a:rPr lang="en-AU" sz="2000" b="1" dirty="0" err="1">
                <a:effectLst/>
                <a:latin typeface="Times New Roman" panose="02020603050405020304" pitchFamily="18" charset="0"/>
                <a:ea typeface="Aptos" panose="020B0004020202020204" pitchFamily="34" charset="0"/>
                <a:cs typeface="Times New Roman" panose="02020603050405020304" pitchFamily="18" charset="0"/>
              </a:rPr>
              <a:t>Youyou</a:t>
            </a:r>
            <a:r>
              <a:rPr lang="en-AU" sz="2000" dirty="0">
                <a:effectLst/>
                <a:latin typeface="Times New Roman" panose="02020603050405020304" pitchFamily="18" charset="0"/>
                <a:ea typeface="Aptos" panose="020B0004020202020204" pitchFamily="34" charset="0"/>
                <a:cs typeface="Times New Roman" panose="02020603050405020304" pitchFamily="18" charset="0"/>
              </a:rPr>
              <a:t>, a Haitian and friend of Normand's, seduces women in Montreal bars by fabricating stories about his exotic origins:</a:t>
            </a:r>
          </a:p>
          <a:p>
            <a:r>
              <a:rPr lang="cs-CZ" sz="2000" kern="0" dirty="0">
                <a:effectLst/>
                <a:latin typeface="Times New Roman" panose="02020603050405020304" pitchFamily="18" charset="0"/>
                <a:ea typeface="Aptos" panose="020B0004020202020204" pitchFamily="34" charset="0"/>
              </a:rPr>
              <a:t>„</a:t>
            </a:r>
            <a:r>
              <a:rPr lang="en-AU" sz="2000" kern="0" dirty="0">
                <a:effectLst/>
                <a:latin typeface="Times New Roman" panose="02020603050405020304" pitchFamily="18" charset="0"/>
                <a:ea typeface="Aptos" panose="020B0004020202020204" pitchFamily="34" charset="0"/>
              </a:rPr>
              <a:t>On Monday, we were born on the banks of the Congo River [...]; on Tuesday, we were Malagasy; on Wednesday, pure-bred </a:t>
            </a:r>
            <a:r>
              <a:rPr lang="en-AU" sz="2000" kern="0" dirty="0" err="1">
                <a:effectLst/>
                <a:latin typeface="Times New Roman" panose="02020603050405020304" pitchFamily="18" charset="0"/>
                <a:ea typeface="Aptos" panose="020B0004020202020204" pitchFamily="34" charset="0"/>
              </a:rPr>
              <a:t>Peulhs</a:t>
            </a:r>
            <a:r>
              <a:rPr lang="en-AU" sz="2000" kern="0" dirty="0">
                <a:effectLst/>
                <a:latin typeface="Times New Roman" panose="02020603050405020304" pitchFamily="18" charset="0"/>
                <a:ea typeface="Aptos" panose="020B0004020202020204" pitchFamily="34" charset="0"/>
              </a:rPr>
              <a:t> [...]; on Thursday, Ethiopians; on Friday, Zimbabweans; on Saturday, Sudanese from </a:t>
            </a:r>
            <a:r>
              <a:rPr lang="en-AU" sz="2000" kern="0" dirty="0" err="1">
                <a:effectLst/>
                <a:latin typeface="Times New Roman" panose="02020603050405020304" pitchFamily="18" charset="0"/>
                <a:ea typeface="Aptos" panose="020B0004020202020204" pitchFamily="34" charset="0"/>
              </a:rPr>
              <a:t>Kartoum</a:t>
            </a:r>
            <a:r>
              <a:rPr lang="en-AU" sz="2000" kern="0" dirty="0">
                <a:effectLst/>
                <a:latin typeface="Times New Roman" panose="02020603050405020304" pitchFamily="18" charset="0"/>
                <a:ea typeface="Aptos" panose="020B0004020202020204" pitchFamily="34" charset="0"/>
              </a:rPr>
              <a:t>; and for you, madam, today, I'm descended from a mother from Martinique, illegitimate daughter of an Oriental fakir. She was brought from Fort-de-France to Port-au-Prince by a Corsican kidnapper with an Italian name, who was fleeing conscription during the last world war. [...] I have the privilege and the disgrace, Madame, of occupying a special place in the West Indian repertoire of </a:t>
            </a:r>
            <a:r>
              <a:rPr lang="en-AU" sz="2000" kern="0" dirty="0" err="1">
                <a:effectLst/>
                <a:latin typeface="Times New Roman" panose="02020603050405020304" pitchFamily="18" charset="0"/>
                <a:ea typeface="Aptos" panose="020B0004020202020204" pitchFamily="34" charset="0"/>
              </a:rPr>
              <a:t>métissage</a:t>
            </a:r>
            <a:r>
              <a:rPr lang="en-AU" sz="2000" kern="0" dirty="0">
                <a:effectLst/>
                <a:latin typeface="Times New Roman" panose="02020603050405020304" pitchFamily="18" charset="0"/>
                <a:ea typeface="Aptos" panose="020B0004020202020204" pitchFamily="34" charset="0"/>
              </a:rPr>
              <a:t> and bastardisation.</a:t>
            </a:r>
            <a:r>
              <a:rPr lang="cs-CZ" sz="2000" kern="0" dirty="0">
                <a:effectLst/>
                <a:latin typeface="Times New Roman" panose="02020603050405020304" pitchFamily="18" charset="0"/>
                <a:ea typeface="Aptos" panose="020B0004020202020204" pitchFamily="34" charset="0"/>
              </a:rPr>
              <a:t>“</a:t>
            </a:r>
            <a:r>
              <a:rPr lang="en-AU" sz="2000" kern="0" dirty="0">
                <a:effectLst/>
                <a:latin typeface="Times New Roman" panose="02020603050405020304" pitchFamily="18" charset="0"/>
                <a:ea typeface="Aptos" panose="020B0004020202020204" pitchFamily="34" charset="0"/>
              </a:rPr>
              <a:t> </a:t>
            </a:r>
            <a:endParaRPr lang="en-AU" sz="2000" dirty="0"/>
          </a:p>
        </p:txBody>
      </p:sp>
    </p:spTree>
    <p:extLst>
      <p:ext uri="{BB962C8B-B14F-4D97-AF65-F5344CB8AC3E}">
        <p14:creationId xmlns:p14="http://schemas.microsoft.com/office/powerpoint/2010/main" val="304257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AADF441-4D38-F319-81CF-D3844ACA5F52}"/>
              </a:ext>
            </a:extLst>
          </p:cNvPr>
          <p:cNvSpPr txBox="1"/>
          <p:nvPr/>
        </p:nvSpPr>
        <p:spPr>
          <a:xfrm>
            <a:off x="4618703" y="704903"/>
            <a:ext cx="6100916" cy="2375330"/>
          </a:xfrm>
          <a:prstGeom prst="rect">
            <a:avLst/>
          </a:prstGeom>
          <a:noFill/>
        </p:spPr>
        <p:txBody>
          <a:bodyPr wrap="square">
            <a:spAutoFit/>
          </a:bodyPr>
          <a:lstStyle/>
          <a:p>
            <a:pPr algn="just">
              <a:lnSpc>
                <a:spcPct val="107000"/>
              </a:lnSpc>
              <a:spcAft>
                <a:spcPts val="800"/>
              </a:spcAft>
            </a:pPr>
            <a:r>
              <a:rPr lang="en-AU" sz="2000" dirty="0">
                <a:effectLst/>
                <a:latin typeface="Times New Roman" panose="02020603050405020304" pitchFamily="18" charset="0"/>
                <a:ea typeface="Aptos" panose="020B0004020202020204" pitchFamily="34" charset="0"/>
                <a:cs typeface="Times New Roman" panose="02020603050405020304" pitchFamily="18" charset="0"/>
              </a:rPr>
              <a:t>Or identity can be multiple. When asked by an immigration official in Miami, </a:t>
            </a:r>
            <a:r>
              <a:rPr lang="en-AU" sz="2000" i="1" dirty="0">
                <a:effectLst/>
                <a:latin typeface="Times New Roman" panose="02020603050405020304" pitchFamily="18" charset="0"/>
                <a:ea typeface="Aptos" panose="020B0004020202020204" pitchFamily="34" charset="0"/>
                <a:cs typeface="Times New Roman" panose="02020603050405020304" pitchFamily="18" charset="0"/>
              </a:rPr>
              <a:t>"Where do you come from?" </a:t>
            </a:r>
            <a:r>
              <a:rPr lang="en-AU" sz="2000" dirty="0">
                <a:effectLst/>
                <a:latin typeface="Times New Roman" panose="02020603050405020304" pitchFamily="18" charset="0"/>
                <a:ea typeface="Aptos" panose="020B0004020202020204" pitchFamily="34" charset="0"/>
                <a:cs typeface="Times New Roman" panose="02020603050405020304" pitchFamily="18" charset="0"/>
              </a:rPr>
              <a:t>Normand replies, </a:t>
            </a:r>
            <a:r>
              <a:rPr lang="en-AU" sz="2000" i="1" dirty="0">
                <a:effectLst/>
                <a:latin typeface="Times New Roman" panose="02020603050405020304" pitchFamily="18" charset="0"/>
                <a:ea typeface="Aptos" panose="020B0004020202020204" pitchFamily="34" charset="0"/>
                <a:cs typeface="Times New Roman" panose="02020603050405020304" pitchFamily="18" charset="0"/>
              </a:rPr>
              <a:t>"From Canada, but I'm Haitian. The misunderstanding is only cleared up when the employee looks at the Canadian passport: "You're a Canadian, for God's sake! since your passport is Canadian."</a:t>
            </a:r>
            <a:endParaRPr lang="en-AU" sz="2000" dirty="0">
              <a:effectLst/>
              <a:latin typeface="Times New Roman" panose="02020603050405020304" pitchFamily="18" charset="0"/>
              <a:ea typeface="Aptos" panose="020B0004020202020204" pitchFamily="34" charset="0"/>
              <a:cs typeface="Times New Roman" panose="02020603050405020304" pitchFamily="18" charset="0"/>
            </a:endParaRPr>
          </a:p>
        </p:txBody>
      </p:sp>
      <p:sp>
        <p:nvSpPr>
          <p:cNvPr id="5" name="TextovéPole 4">
            <a:extLst>
              <a:ext uri="{FF2B5EF4-FFF2-40B4-BE49-F238E27FC236}">
                <a16:creationId xmlns:a16="http://schemas.microsoft.com/office/drawing/2014/main" id="{26A764BC-4DCD-A0D0-68B2-F9C8FD56F932}"/>
              </a:ext>
            </a:extLst>
          </p:cNvPr>
          <p:cNvSpPr txBox="1"/>
          <p:nvPr/>
        </p:nvSpPr>
        <p:spPr>
          <a:xfrm>
            <a:off x="797214" y="4403360"/>
            <a:ext cx="6871947" cy="1447576"/>
          </a:xfrm>
          <a:prstGeom prst="rect">
            <a:avLst/>
          </a:prstGeom>
          <a:noFill/>
        </p:spPr>
        <p:txBody>
          <a:bodyPr wrap="square">
            <a:spAutoFit/>
          </a:bodyPr>
          <a:lstStyle/>
          <a:p>
            <a:pPr algn="just">
              <a:lnSpc>
                <a:spcPct val="107000"/>
              </a:lnSpc>
              <a:spcAft>
                <a:spcPts val="800"/>
              </a:spcAft>
            </a:pPr>
            <a:r>
              <a:rPr lang="en-AU"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Normand and </a:t>
            </a:r>
            <a:r>
              <a:rPr lang="en-AU" sz="2000" dirty="0" err="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Régis's</a:t>
            </a:r>
            <a:r>
              <a:rPr lang="en-AU"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awareness of identity is shared by </a:t>
            </a:r>
            <a:r>
              <a:rPr lang="en-AU" sz="2000" dirty="0" err="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Leyda</a:t>
            </a:r>
            <a:r>
              <a:rPr lang="en-AU"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t>
            </a:r>
          </a:p>
          <a:p>
            <a:pPr algn="just"/>
            <a:r>
              <a:rPr lang="en-AU"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a:t>
            </a:r>
            <a:r>
              <a:rPr lang="en-AU" sz="2000" i="1"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You see, the world is made up of two great races of men: those who take root, who weave themselves a mineral destiny in a dream of stone, and those who think of themselves as pollen</a:t>
            </a:r>
            <a:r>
              <a:rPr lang="en-AU" sz="2000" dirty="0">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15185953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C2F3B11-7A95-3FE2-8E96-BEE210D39CC5}"/>
              </a:ext>
            </a:extLst>
          </p:cNvPr>
          <p:cNvSpPr txBox="1"/>
          <p:nvPr/>
        </p:nvSpPr>
        <p:spPr>
          <a:xfrm>
            <a:off x="993057" y="1297859"/>
            <a:ext cx="9114503" cy="3136564"/>
          </a:xfrm>
          <a:prstGeom prst="rect">
            <a:avLst/>
          </a:prstGeom>
          <a:noFill/>
        </p:spPr>
        <p:txBody>
          <a:bodyPr wrap="square">
            <a:spAutoFit/>
          </a:bodyPr>
          <a:lstStyle/>
          <a:p>
            <a:pPr algn="just">
              <a:lnSpc>
                <a:spcPct val="107000"/>
              </a:lnSpc>
              <a:spcAft>
                <a:spcPts val="800"/>
              </a:spcAft>
            </a:pPr>
            <a:r>
              <a:rPr lang="en-AU" sz="2000" dirty="0">
                <a:effectLst/>
                <a:latin typeface="Times New Roman" panose="02020603050405020304" pitchFamily="18" charset="0"/>
                <a:ea typeface="Aptos" panose="020B0004020202020204" pitchFamily="34" charset="0"/>
                <a:cs typeface="Times New Roman" panose="02020603050405020304" pitchFamily="18" charset="0"/>
              </a:rPr>
              <a:t>Phenomenological, existential identity is thus opposed to essentialist identity. The negation of memory leads to a spatialized conception of temporality, reduced to the time of travel or wandering, or to the time of </a:t>
            </a:r>
            <a:r>
              <a:rPr lang="en-AU" sz="2000" b="1" dirty="0">
                <a:effectLst/>
                <a:latin typeface="Times New Roman" panose="02020603050405020304" pitchFamily="18" charset="0"/>
                <a:ea typeface="Aptos" panose="020B0004020202020204" pitchFamily="34" charset="0"/>
                <a:cs typeface="Times New Roman" panose="02020603050405020304" pitchFamily="18" charset="0"/>
              </a:rPr>
              <a:t>incessant self-invention</a:t>
            </a:r>
            <a:r>
              <a:rPr lang="en-AU" sz="2000" dirty="0">
                <a:effectLst/>
                <a:latin typeface="Times New Roman" panose="02020603050405020304" pitchFamily="18" charset="0"/>
                <a:ea typeface="Aptos" panose="020B0004020202020204" pitchFamily="34" charset="0"/>
                <a:cs typeface="Times New Roman" panose="02020603050405020304" pitchFamily="18" charset="0"/>
              </a:rPr>
              <a:t>. </a:t>
            </a:r>
            <a:endParaRPr lang="cs-CZ" sz="2000" dirty="0">
              <a:effectLst/>
              <a:latin typeface="Times New Roman" panose="02020603050405020304" pitchFamily="18" charset="0"/>
              <a:ea typeface="Aptos" panose="020B0004020202020204" pitchFamily="34" charset="0"/>
              <a:cs typeface="Times New Roman" panose="02020603050405020304" pitchFamily="18" charset="0"/>
            </a:endParaRPr>
          </a:p>
          <a:p>
            <a:pPr algn="just">
              <a:lnSpc>
                <a:spcPct val="107000"/>
              </a:lnSpc>
              <a:spcAft>
                <a:spcPts val="800"/>
              </a:spcAft>
            </a:pPr>
            <a:r>
              <a:rPr lang="en-AU" sz="2000" dirty="0">
                <a:effectLst/>
                <a:latin typeface="Times New Roman" panose="02020603050405020304" pitchFamily="18" charset="0"/>
                <a:ea typeface="Aptos" panose="020B0004020202020204" pitchFamily="34" charset="0"/>
                <a:cs typeface="Times New Roman" panose="02020603050405020304" pitchFamily="18" charset="0"/>
              </a:rPr>
              <a:t>Exile is a journey of no return. But exile is also the very image of existence, as indicated by two references in </a:t>
            </a:r>
            <a:r>
              <a:rPr lang="en-AU" sz="2000" i="1" dirty="0">
                <a:effectLst/>
                <a:latin typeface="Times New Roman" panose="02020603050405020304" pitchFamily="18" charset="0"/>
                <a:ea typeface="Aptos" panose="020B0004020202020204" pitchFamily="34" charset="0"/>
                <a:cs typeface="Times New Roman" panose="02020603050405020304" pitchFamily="18" charset="0"/>
              </a:rPr>
              <a:t>Passages</a:t>
            </a:r>
            <a:r>
              <a:rPr lang="en-AU" sz="2000" dirty="0">
                <a:effectLst/>
                <a:latin typeface="Times New Roman" panose="02020603050405020304" pitchFamily="18" charset="0"/>
                <a:ea typeface="Aptos" panose="020B0004020202020204" pitchFamily="34" charset="0"/>
                <a:cs typeface="Times New Roman" panose="02020603050405020304" pitchFamily="18" charset="0"/>
              </a:rPr>
              <a:t> to </a:t>
            </a:r>
            <a:r>
              <a:rPr lang="en-AU" sz="2000" dirty="0" err="1">
                <a:effectLst/>
                <a:latin typeface="Times New Roman" panose="02020603050405020304" pitchFamily="18" charset="0"/>
                <a:ea typeface="Aptos" panose="020B0004020202020204" pitchFamily="34" charset="0"/>
                <a:cs typeface="Times New Roman" panose="02020603050405020304" pitchFamily="18" charset="0"/>
              </a:rPr>
              <a:t>Søren</a:t>
            </a:r>
            <a:r>
              <a:rPr lang="en-AU" sz="2000" dirty="0">
                <a:effectLst/>
                <a:latin typeface="Times New Roman" panose="02020603050405020304" pitchFamily="18" charset="0"/>
                <a:ea typeface="Aptos" panose="020B0004020202020204" pitchFamily="34" charset="0"/>
                <a:cs typeface="Times New Roman" panose="02020603050405020304" pitchFamily="18" charset="0"/>
              </a:rPr>
              <a:t> Kierkegaard's </a:t>
            </a:r>
            <a:r>
              <a:rPr lang="en-AU" sz="2000" i="1" dirty="0">
                <a:effectLst/>
                <a:latin typeface="Times New Roman" panose="02020603050405020304" pitchFamily="18" charset="0"/>
                <a:ea typeface="Aptos" panose="020B0004020202020204" pitchFamily="34" charset="0"/>
                <a:cs typeface="Times New Roman" panose="02020603050405020304" pitchFamily="18" charset="0"/>
              </a:rPr>
              <a:t>Fear and Trembling</a:t>
            </a:r>
            <a:r>
              <a:rPr lang="en-AU" sz="2000" dirty="0">
                <a:effectLst/>
                <a:latin typeface="Times New Roman" panose="02020603050405020304" pitchFamily="18" charset="0"/>
                <a:ea typeface="Aptos" panose="020B0004020202020204" pitchFamily="34" charset="0"/>
                <a:cs typeface="Times New Roman" panose="02020603050405020304" pitchFamily="18" charset="0"/>
              </a:rPr>
              <a:t>, and through him to the story of</a:t>
            </a:r>
            <a:r>
              <a:rPr lang="cs-CZ" sz="20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2000" dirty="0" err="1">
                <a:effectLst/>
                <a:latin typeface="Times New Roman" panose="02020603050405020304" pitchFamily="18" charset="0"/>
                <a:ea typeface="Aptos" panose="020B0004020202020204" pitchFamily="34" charset="0"/>
                <a:cs typeface="Times New Roman" panose="02020603050405020304" pitchFamily="18" charset="0"/>
              </a:rPr>
              <a:t>the</a:t>
            </a:r>
            <a:r>
              <a:rPr lang="cs-CZ" sz="20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2000" dirty="0" err="1">
                <a:effectLst/>
                <a:latin typeface="Times New Roman" panose="02020603050405020304" pitchFamily="18" charset="0"/>
                <a:ea typeface="Aptos" panose="020B0004020202020204" pitchFamily="34" charset="0"/>
                <a:cs typeface="Times New Roman" panose="02020603050405020304" pitchFamily="18" charset="0"/>
              </a:rPr>
              <a:t>Greek</a:t>
            </a:r>
            <a:r>
              <a:rPr lang="cs-CZ" sz="20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2000" dirty="0" err="1">
                <a:effectLst/>
                <a:latin typeface="Times New Roman" panose="02020603050405020304" pitchFamily="18" charset="0"/>
                <a:ea typeface="Aptos" panose="020B0004020202020204" pitchFamily="34" charset="0"/>
                <a:cs typeface="Times New Roman" panose="02020603050405020304" pitchFamily="18" charset="0"/>
              </a:rPr>
              <a:t>philosopher</a:t>
            </a:r>
            <a:r>
              <a:rPr lang="cs-CZ" sz="2000" dirty="0">
                <a:effectLst/>
                <a:latin typeface="Times New Roman" panose="02020603050405020304" pitchFamily="18" charset="0"/>
                <a:ea typeface="Aptos" panose="020B0004020202020204" pitchFamily="34" charset="0"/>
                <a:cs typeface="Times New Roman" panose="02020603050405020304" pitchFamily="18" charset="0"/>
              </a:rPr>
              <a:t> </a:t>
            </a:r>
            <a:r>
              <a:rPr lang="en-AU" sz="2000" dirty="0">
                <a:effectLst/>
                <a:latin typeface="Times New Roman" panose="02020603050405020304" pitchFamily="18" charset="0"/>
                <a:ea typeface="Aptos" panose="020B0004020202020204" pitchFamily="34" charset="0"/>
                <a:cs typeface="Times New Roman" panose="02020603050405020304" pitchFamily="18" charset="0"/>
              </a:rPr>
              <a:t> </a:t>
            </a:r>
            <a:r>
              <a:rPr lang="en-AU" sz="2000" dirty="0" err="1">
                <a:effectLst/>
                <a:latin typeface="Times New Roman" panose="02020603050405020304" pitchFamily="18" charset="0"/>
                <a:ea typeface="Aptos" panose="020B0004020202020204" pitchFamily="34" charset="0"/>
                <a:cs typeface="Times New Roman" panose="02020603050405020304" pitchFamily="18" charset="0"/>
              </a:rPr>
              <a:t>Heracl</a:t>
            </a:r>
            <a:r>
              <a:rPr lang="cs-CZ" sz="2000" dirty="0" err="1">
                <a:effectLst/>
                <a:latin typeface="Times New Roman" panose="02020603050405020304" pitchFamily="18" charset="0"/>
                <a:ea typeface="Aptos" panose="020B0004020202020204" pitchFamily="34" charset="0"/>
                <a:cs typeface="Times New Roman" panose="02020603050405020304" pitchFamily="18" charset="0"/>
              </a:rPr>
              <a:t>eitos</a:t>
            </a:r>
            <a:r>
              <a:rPr lang="en-AU" sz="2000" dirty="0">
                <a:effectLst/>
                <a:latin typeface="Times New Roman" panose="02020603050405020304" pitchFamily="18" charset="0"/>
                <a:ea typeface="Aptos" panose="020B0004020202020204" pitchFamily="34" charset="0"/>
                <a:cs typeface="Times New Roman" panose="02020603050405020304" pitchFamily="18" charset="0"/>
              </a:rPr>
              <a:t>, whose sentence about the impossibility of entering the same river twice elicits the comment from one of his pupils: </a:t>
            </a:r>
            <a:r>
              <a:rPr lang="en-AU" sz="2000" i="1" dirty="0">
                <a:effectLst/>
                <a:latin typeface="Times New Roman" panose="02020603050405020304" pitchFamily="18" charset="0"/>
                <a:ea typeface="Aptos" panose="020B0004020202020204" pitchFamily="34" charset="0"/>
                <a:cs typeface="Times New Roman" panose="02020603050405020304" pitchFamily="18" charset="0"/>
              </a:rPr>
              <a:t>"Master, you can't do it even once"</a:t>
            </a:r>
            <a:r>
              <a:rPr lang="en-AU" sz="2000" dirty="0">
                <a:effectLst/>
                <a:latin typeface="Times New Roman" panose="02020603050405020304" pitchFamily="18" charset="0"/>
                <a:ea typeface="Aptos" panose="020B0004020202020204" pitchFamily="34" charset="0"/>
                <a:cs typeface="Times New Roman" panose="02020603050405020304" pitchFamily="18" charset="0"/>
              </a:rPr>
              <a:t>. Which is why, in Kierkegaard's words, </a:t>
            </a:r>
            <a:r>
              <a:rPr lang="en-AU" sz="2000" i="1" dirty="0">
                <a:effectLst/>
                <a:latin typeface="Times New Roman" panose="02020603050405020304" pitchFamily="18" charset="0"/>
                <a:ea typeface="Aptos" panose="020B0004020202020204" pitchFamily="34" charset="0"/>
                <a:cs typeface="Times New Roman" panose="02020603050405020304" pitchFamily="18" charset="0"/>
              </a:rPr>
              <a:t>"[</a:t>
            </a:r>
            <a:r>
              <a:rPr lang="en-AU" sz="2000" i="1" dirty="0" err="1">
                <a:effectLst/>
                <a:latin typeface="Times New Roman" panose="02020603050405020304" pitchFamily="18" charset="0"/>
                <a:ea typeface="Aptos" panose="020B0004020202020204" pitchFamily="34" charset="0"/>
                <a:cs typeface="Times New Roman" panose="02020603050405020304" pitchFamily="18" charset="0"/>
              </a:rPr>
              <a:t>i</a:t>
            </a:r>
            <a:r>
              <a:rPr lang="en-AU" sz="2000" i="1" dirty="0">
                <a:effectLst/>
                <a:latin typeface="Times New Roman" panose="02020603050405020304" pitchFamily="18" charset="0"/>
                <a:ea typeface="Aptos" panose="020B0004020202020204" pitchFamily="34" charset="0"/>
                <a:cs typeface="Times New Roman" panose="02020603050405020304" pitchFamily="18" charset="0"/>
              </a:rPr>
              <a:t>]t is necessary to go beyond".</a:t>
            </a:r>
            <a:endParaRPr lang="en-AU" sz="2000" dirty="0">
              <a:effectLst/>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77067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6025963-3FE4-A8C8-F158-C388EA4F5385}"/>
              </a:ext>
            </a:extLst>
          </p:cNvPr>
          <p:cNvSpPr txBox="1"/>
          <p:nvPr/>
        </p:nvSpPr>
        <p:spPr>
          <a:xfrm>
            <a:off x="471948" y="167148"/>
            <a:ext cx="10864645" cy="6168868"/>
          </a:xfrm>
          <a:prstGeom prst="rect">
            <a:avLst/>
          </a:prstGeom>
          <a:noFill/>
        </p:spPr>
        <p:txBody>
          <a:bodyPr wrap="square">
            <a:spAutoFit/>
          </a:bodyPr>
          <a:lstStyle/>
          <a:p>
            <a:pPr algn="just">
              <a:lnSpc>
                <a:spcPct val="107000"/>
              </a:lnSpc>
              <a:spcAft>
                <a:spcPts val="800"/>
              </a:spcAft>
            </a:pPr>
            <a:r>
              <a:rPr lang="cs-CZ" sz="2000" noProof="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The linguistic plurality and plurality of identity that it assumes indicate that French-language can go beyond the national model, both defensive and integrative, and come closer to a post-national, rhizomatic identity. A comparison with Italian-Quebecer </a:t>
            </a:r>
            <a:r>
              <a:rPr lang="cs-CZ" sz="2000" b="1" noProof="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Antonio d'Alfonso</a:t>
            </a:r>
            <a:r>
              <a:rPr lang="cs-CZ" sz="2000" noProof="1">
                <a:solidFill>
                  <a:schemeClr val="tx1">
                    <a:lumMod val="95000"/>
                    <a:lumOff val="5000"/>
                  </a:schemeClr>
                </a:solidFill>
                <a:effectLst/>
                <a:latin typeface="Times New Roman" panose="02020603050405020304" pitchFamily="18" charset="0"/>
                <a:ea typeface="Aptos" panose="020B0004020202020204" pitchFamily="34" charset="0"/>
                <a:cs typeface="Times New Roman" panose="02020603050405020304" pitchFamily="18" charset="0"/>
              </a:rPr>
              <a:t> is in order:</a:t>
            </a:r>
          </a:p>
          <a:p>
            <a:pPr algn="just"/>
            <a:r>
              <a:rPr lang="fr-FR" sz="1800" spc="-15" dirty="0" err="1">
                <a:solidFill>
                  <a:srgbClr val="000000"/>
                </a:solidFill>
                <a:effectLst/>
                <a:highlight>
                  <a:srgbClr val="00FF00"/>
                </a:highlight>
                <a:latin typeface="Times New Roman" panose="02020603050405020304" pitchFamily="18" charset="0"/>
                <a:ea typeface="Times New Roman" panose="02020603050405020304" pitchFamily="18" charset="0"/>
              </a:rPr>
              <a:t>Nativo</a:t>
            </a:r>
            <a:r>
              <a:rPr lang="fr-FR" sz="1800" spc="-15" dirty="0">
                <a:solidFill>
                  <a:srgbClr val="000000"/>
                </a:solidFill>
                <a:effectLst/>
                <a:highlight>
                  <a:srgbClr val="00FF00"/>
                </a:highlight>
                <a:latin typeface="Times New Roman" panose="02020603050405020304" pitchFamily="18" charset="0"/>
                <a:ea typeface="Times New Roman" panose="02020603050405020304" pitchFamily="18" charset="0"/>
              </a:rPr>
              <a:t> di Montréal</a:t>
            </a:r>
            <a:endParaRPr lang="cs-CZ" sz="1800" spc="-15" dirty="0">
              <a:effectLst/>
              <a:latin typeface="Times New Roman" panose="02020603050405020304" pitchFamily="18" charset="0"/>
              <a:ea typeface="SimSun" panose="02010600030101010101" pitchFamily="2" charset="-122"/>
            </a:endParaRPr>
          </a:p>
          <a:p>
            <a:pPr algn="just"/>
            <a:r>
              <a:rPr lang="fr-FR" sz="1800" spc="-15" dirty="0">
                <a:solidFill>
                  <a:srgbClr val="000000"/>
                </a:solidFill>
                <a:effectLst/>
                <a:highlight>
                  <a:srgbClr val="FFFF00"/>
                </a:highlight>
                <a:latin typeface="Times New Roman" panose="02020603050405020304" pitchFamily="18" charset="0"/>
                <a:ea typeface="Times New Roman" panose="02020603050405020304" pitchFamily="18" charset="0"/>
              </a:rPr>
              <a:t>élevé comme Québécois</a:t>
            </a:r>
            <a:endParaRPr lang="cs-CZ" sz="1800" spc="-15" dirty="0">
              <a:effectLst/>
              <a:latin typeface="Times New Roman" panose="02020603050405020304" pitchFamily="18" charset="0"/>
              <a:ea typeface="SimSun" panose="02010600030101010101" pitchFamily="2" charset="-122"/>
            </a:endParaRPr>
          </a:p>
          <a:p>
            <a:pPr algn="just"/>
            <a:r>
              <a:rPr lang="en-US" sz="1800" spc="-15" dirty="0">
                <a:solidFill>
                  <a:srgbClr val="000000"/>
                </a:solidFill>
                <a:effectLst/>
                <a:highlight>
                  <a:srgbClr val="00FFFF"/>
                </a:highlight>
                <a:latin typeface="Times New Roman" panose="02020603050405020304" pitchFamily="18" charset="0"/>
                <a:ea typeface="Times New Roman" panose="02020603050405020304" pitchFamily="18" charset="0"/>
              </a:rPr>
              <a:t>forced to learn the tongue of power</a:t>
            </a:r>
            <a:endParaRPr lang="cs-CZ" sz="1800" spc="-15" dirty="0">
              <a:effectLst/>
              <a:latin typeface="Times New Roman" panose="02020603050405020304" pitchFamily="18" charset="0"/>
              <a:ea typeface="SimSun" panose="02010600030101010101" pitchFamily="2" charset="-122"/>
            </a:endParaRPr>
          </a:p>
          <a:p>
            <a:pPr algn="just"/>
            <a:r>
              <a:rPr lang="it-IT" sz="1800" spc="-15" dirty="0" err="1">
                <a:solidFill>
                  <a:srgbClr val="000000"/>
                </a:solidFill>
                <a:effectLst/>
                <a:highlight>
                  <a:srgbClr val="FF0000"/>
                </a:highlight>
                <a:latin typeface="Times New Roman" panose="02020603050405020304" pitchFamily="18" charset="0"/>
                <a:ea typeface="Times New Roman" panose="02020603050405020304" pitchFamily="18" charset="0"/>
              </a:rPr>
              <a:t>vivì</a:t>
            </a:r>
            <a:r>
              <a:rPr lang="it-IT" sz="1800" spc="-15" dirty="0">
                <a:solidFill>
                  <a:srgbClr val="000000"/>
                </a:solidFill>
                <a:effectLst/>
                <a:highlight>
                  <a:srgbClr val="FF0000"/>
                </a:highlight>
                <a:latin typeface="Times New Roman" panose="02020603050405020304" pitchFamily="18" charset="0"/>
                <a:ea typeface="Times New Roman" panose="02020603050405020304" pitchFamily="18" charset="0"/>
              </a:rPr>
              <a:t> en México como alternativa</a:t>
            </a:r>
            <a:endParaRPr lang="cs-CZ" sz="1800" spc="-15" dirty="0">
              <a:effectLst/>
              <a:latin typeface="Times New Roman" panose="02020603050405020304" pitchFamily="18" charset="0"/>
              <a:ea typeface="SimSun" panose="02010600030101010101" pitchFamily="2" charset="-122"/>
            </a:endParaRPr>
          </a:p>
          <a:p>
            <a:pPr algn="just"/>
            <a:r>
              <a:rPr lang="it-IT" sz="1800" spc="-15" dirty="0">
                <a:solidFill>
                  <a:srgbClr val="000000"/>
                </a:solidFill>
                <a:effectLst/>
                <a:latin typeface="Times New Roman" panose="02020603050405020304" pitchFamily="18" charset="0"/>
                <a:ea typeface="Times New Roman" panose="02020603050405020304" pitchFamily="18" charset="0"/>
              </a:rPr>
              <a:t> </a:t>
            </a:r>
            <a:endParaRPr lang="cs-CZ" sz="1800" spc="-15" dirty="0">
              <a:effectLst/>
              <a:latin typeface="Times New Roman" panose="02020603050405020304" pitchFamily="18" charset="0"/>
              <a:ea typeface="SimSun" panose="02010600030101010101" pitchFamily="2" charset="-122"/>
            </a:endParaRPr>
          </a:p>
          <a:p>
            <a:pPr algn="just"/>
            <a:r>
              <a:rPr lang="it-IT" sz="1800" spc="-15" dirty="0">
                <a:solidFill>
                  <a:srgbClr val="000000"/>
                </a:solidFill>
                <a:effectLst/>
                <a:highlight>
                  <a:srgbClr val="00FF00"/>
                </a:highlight>
                <a:latin typeface="Times New Roman" panose="02020603050405020304" pitchFamily="18" charset="0"/>
                <a:ea typeface="Times New Roman" panose="02020603050405020304" pitchFamily="18" charset="0"/>
              </a:rPr>
              <a:t>figlio del sole e della campagna</a:t>
            </a:r>
            <a:endParaRPr lang="cs-CZ" sz="1800" spc="-15" dirty="0">
              <a:effectLst/>
              <a:latin typeface="Times New Roman" panose="02020603050405020304" pitchFamily="18" charset="0"/>
              <a:ea typeface="SimSun" panose="02010600030101010101" pitchFamily="2" charset="-122"/>
            </a:endParaRPr>
          </a:p>
          <a:p>
            <a:pPr algn="just"/>
            <a:r>
              <a:rPr lang="fr-FR" sz="1800" spc="-15" dirty="0">
                <a:solidFill>
                  <a:srgbClr val="000000"/>
                </a:solidFill>
                <a:effectLst/>
                <a:highlight>
                  <a:srgbClr val="FFFF00"/>
                </a:highlight>
                <a:latin typeface="Times New Roman" panose="02020603050405020304" pitchFamily="18" charset="0"/>
                <a:ea typeface="Times New Roman" panose="02020603050405020304" pitchFamily="18" charset="0"/>
              </a:rPr>
              <a:t>par les francs parleurs aimé</a:t>
            </a:r>
            <a:endParaRPr lang="cs-CZ" sz="1800" spc="-15" dirty="0">
              <a:effectLst/>
              <a:latin typeface="Times New Roman" panose="02020603050405020304" pitchFamily="18" charset="0"/>
              <a:ea typeface="SimSun" panose="02010600030101010101" pitchFamily="2" charset="-122"/>
            </a:endParaRPr>
          </a:p>
          <a:p>
            <a:pPr algn="just"/>
            <a:r>
              <a:rPr lang="fr-FR" sz="1800" spc="-15" dirty="0" err="1">
                <a:solidFill>
                  <a:srgbClr val="000000"/>
                </a:solidFill>
                <a:effectLst/>
                <a:highlight>
                  <a:srgbClr val="00FFFF"/>
                </a:highlight>
                <a:latin typeface="Times New Roman" panose="02020603050405020304" pitchFamily="18" charset="0"/>
                <a:ea typeface="Times New Roman" panose="02020603050405020304" pitchFamily="18" charset="0"/>
              </a:rPr>
              <a:t>finding</a:t>
            </a:r>
            <a:r>
              <a:rPr lang="fr-FR" sz="1800" spc="-15" dirty="0">
                <a:solidFill>
                  <a:srgbClr val="000000"/>
                </a:solidFill>
                <a:effectLst/>
                <a:highlight>
                  <a:srgbClr val="00FFFF"/>
                </a:highlight>
                <a:latin typeface="Times New Roman" panose="02020603050405020304" pitchFamily="18" charset="0"/>
                <a:ea typeface="Times New Roman" panose="02020603050405020304" pitchFamily="18" charset="0"/>
              </a:rPr>
              <a:t> </a:t>
            </a:r>
            <a:r>
              <a:rPr lang="fr-FR" sz="1800" spc="-15" dirty="0" err="1">
                <a:solidFill>
                  <a:srgbClr val="000000"/>
                </a:solidFill>
                <a:effectLst/>
                <a:highlight>
                  <a:srgbClr val="00FFFF"/>
                </a:highlight>
                <a:latin typeface="Times New Roman" panose="02020603050405020304" pitchFamily="18" charset="0"/>
                <a:ea typeface="Times New Roman" panose="02020603050405020304" pitchFamily="18" charset="0"/>
              </a:rPr>
              <a:t>thousands</a:t>
            </a:r>
            <a:r>
              <a:rPr lang="fr-FR" sz="1800" spc="-15" dirty="0">
                <a:solidFill>
                  <a:srgbClr val="000000"/>
                </a:solidFill>
                <a:effectLst/>
                <a:highlight>
                  <a:srgbClr val="00FFFF"/>
                </a:highlight>
                <a:latin typeface="Times New Roman" panose="02020603050405020304" pitchFamily="18" charset="0"/>
                <a:ea typeface="Times New Roman" panose="02020603050405020304" pitchFamily="18" charset="0"/>
              </a:rPr>
              <a:t> like me </a:t>
            </a:r>
            <a:r>
              <a:rPr lang="fr-FR" sz="1800" spc="-15" dirty="0" err="1">
                <a:solidFill>
                  <a:srgbClr val="000000"/>
                </a:solidFill>
                <a:effectLst/>
                <a:highlight>
                  <a:srgbClr val="00FFFF"/>
                </a:highlight>
                <a:latin typeface="Times New Roman" panose="02020603050405020304" pitchFamily="18" charset="0"/>
                <a:ea typeface="Times New Roman" panose="02020603050405020304" pitchFamily="18" charset="0"/>
              </a:rPr>
              <a:t>suffering</a:t>
            </a:r>
            <a:endParaRPr lang="cs-CZ" sz="1800" spc="-15" dirty="0">
              <a:effectLst/>
              <a:latin typeface="Times New Roman" panose="02020603050405020304" pitchFamily="18" charset="0"/>
              <a:ea typeface="SimSun" panose="02010600030101010101" pitchFamily="2" charset="-122"/>
            </a:endParaRPr>
          </a:p>
          <a:p>
            <a:pPr algn="just"/>
            <a:r>
              <a:rPr lang="fr-FR" sz="1800" spc="-15" dirty="0">
                <a:solidFill>
                  <a:srgbClr val="000000"/>
                </a:solidFill>
                <a:effectLst/>
                <a:highlight>
                  <a:srgbClr val="FF0000"/>
                </a:highlight>
                <a:latin typeface="Times New Roman" panose="02020603050405020304" pitchFamily="18" charset="0"/>
                <a:ea typeface="Times New Roman" panose="02020603050405020304" pitchFamily="18" charset="0"/>
              </a:rPr>
              <a:t>me casé y </a:t>
            </a:r>
            <a:r>
              <a:rPr lang="fr-FR" sz="1800" spc="-15" dirty="0" err="1">
                <a:solidFill>
                  <a:srgbClr val="000000"/>
                </a:solidFill>
                <a:effectLst/>
                <a:highlight>
                  <a:srgbClr val="FF0000"/>
                </a:highlight>
                <a:latin typeface="Times New Roman" panose="02020603050405020304" pitchFamily="18" charset="0"/>
                <a:ea typeface="Times New Roman" panose="02020603050405020304" pitchFamily="18" charset="0"/>
              </a:rPr>
              <a:t>divorcié</a:t>
            </a:r>
            <a:r>
              <a:rPr lang="fr-FR" sz="1800" spc="-15" dirty="0">
                <a:solidFill>
                  <a:srgbClr val="000000"/>
                </a:solidFill>
                <a:effectLst/>
                <a:highlight>
                  <a:srgbClr val="FF0000"/>
                </a:highlight>
                <a:latin typeface="Times New Roman" panose="02020603050405020304" pitchFamily="18" charset="0"/>
                <a:ea typeface="Times New Roman" panose="02020603050405020304" pitchFamily="18" charset="0"/>
              </a:rPr>
              <a:t> en </a:t>
            </a:r>
            <a:r>
              <a:rPr lang="fr-FR" sz="1800" spc="-15" dirty="0" err="1">
                <a:solidFill>
                  <a:srgbClr val="000000"/>
                </a:solidFill>
                <a:effectLst/>
                <a:highlight>
                  <a:srgbClr val="FF0000"/>
                </a:highlight>
                <a:latin typeface="Times New Roman" panose="02020603050405020304" pitchFamily="18" charset="0"/>
                <a:ea typeface="Times New Roman" panose="02020603050405020304" pitchFamily="18" charset="0"/>
              </a:rPr>
              <a:t>tierra</a:t>
            </a:r>
            <a:r>
              <a:rPr lang="fr-FR" sz="1800" spc="-15" dirty="0">
                <a:solidFill>
                  <a:srgbClr val="000000"/>
                </a:solidFill>
                <a:effectLst/>
                <a:highlight>
                  <a:srgbClr val="FF0000"/>
                </a:highlight>
                <a:latin typeface="Times New Roman" panose="02020603050405020304" pitchFamily="18" charset="0"/>
                <a:ea typeface="Times New Roman" panose="02020603050405020304" pitchFamily="18" charset="0"/>
              </a:rPr>
              <a:t> </a:t>
            </a:r>
            <a:r>
              <a:rPr lang="fr-FR" sz="1800" spc="-15" dirty="0" err="1">
                <a:solidFill>
                  <a:srgbClr val="000000"/>
                </a:solidFill>
                <a:effectLst/>
                <a:highlight>
                  <a:srgbClr val="FF0000"/>
                </a:highlight>
                <a:latin typeface="Times New Roman" panose="02020603050405020304" pitchFamily="18" charset="0"/>
                <a:ea typeface="Times New Roman" panose="02020603050405020304" pitchFamily="18" charset="0"/>
              </a:rPr>
              <a:t>fria</a:t>
            </a:r>
            <a:endParaRPr lang="cs-CZ" sz="1800" spc="-15" dirty="0">
              <a:effectLst/>
              <a:latin typeface="Times New Roman" panose="02020603050405020304" pitchFamily="18" charset="0"/>
              <a:ea typeface="SimSun" panose="02010600030101010101" pitchFamily="2" charset="-122"/>
            </a:endParaRPr>
          </a:p>
          <a:p>
            <a:pPr algn="just"/>
            <a:r>
              <a:rPr lang="fr-FR" sz="1800" spc="-15" dirty="0">
                <a:solidFill>
                  <a:srgbClr val="000000"/>
                </a:solidFill>
                <a:effectLst/>
                <a:latin typeface="Times New Roman" panose="02020603050405020304" pitchFamily="18" charset="0"/>
                <a:ea typeface="Times New Roman" panose="02020603050405020304" pitchFamily="18" charset="0"/>
              </a:rPr>
              <a:t> </a:t>
            </a:r>
            <a:endParaRPr lang="cs-CZ" sz="1800" spc="-15" dirty="0">
              <a:effectLst/>
              <a:latin typeface="Times New Roman" panose="02020603050405020304" pitchFamily="18" charset="0"/>
              <a:ea typeface="SimSun" panose="02010600030101010101" pitchFamily="2" charset="-122"/>
            </a:endParaRPr>
          </a:p>
          <a:p>
            <a:pPr algn="just"/>
            <a:r>
              <a:rPr lang="fr-FR" sz="1800" spc="-15" dirty="0" err="1">
                <a:solidFill>
                  <a:srgbClr val="000000"/>
                </a:solidFill>
                <a:effectLst/>
                <a:highlight>
                  <a:srgbClr val="00FF00"/>
                </a:highlight>
                <a:latin typeface="Times New Roman" panose="02020603050405020304" pitchFamily="18" charset="0"/>
                <a:ea typeface="Times New Roman" panose="02020603050405020304" pitchFamily="18" charset="0"/>
              </a:rPr>
              <a:t>nipote</a:t>
            </a:r>
            <a:r>
              <a:rPr lang="fr-FR" sz="1800" spc="-15" dirty="0">
                <a:solidFill>
                  <a:srgbClr val="000000"/>
                </a:solidFill>
                <a:effectLst/>
                <a:highlight>
                  <a:srgbClr val="00FF00"/>
                </a:highlight>
                <a:latin typeface="Times New Roman" panose="02020603050405020304" pitchFamily="18" charset="0"/>
                <a:ea typeface="Times New Roman" panose="02020603050405020304" pitchFamily="18" charset="0"/>
              </a:rPr>
              <a:t> di </a:t>
            </a:r>
            <a:r>
              <a:rPr lang="fr-FR" sz="1800" spc="-15" dirty="0" err="1">
                <a:solidFill>
                  <a:srgbClr val="000000"/>
                </a:solidFill>
                <a:effectLst/>
                <a:highlight>
                  <a:srgbClr val="00FF00"/>
                </a:highlight>
                <a:latin typeface="Times New Roman" panose="02020603050405020304" pitchFamily="18" charset="0"/>
                <a:ea typeface="Times New Roman" panose="02020603050405020304" pitchFamily="18" charset="0"/>
              </a:rPr>
              <a:t>Guglionesi</a:t>
            </a:r>
            <a:endParaRPr lang="cs-CZ" sz="1800" spc="-15" dirty="0">
              <a:effectLst/>
              <a:latin typeface="Times New Roman" panose="02020603050405020304" pitchFamily="18" charset="0"/>
              <a:ea typeface="SimSun" panose="02010600030101010101" pitchFamily="2" charset="-122"/>
            </a:endParaRPr>
          </a:p>
          <a:p>
            <a:pPr algn="just"/>
            <a:r>
              <a:rPr lang="fr-FR" sz="1800" spc="-15" dirty="0">
                <a:solidFill>
                  <a:srgbClr val="000000"/>
                </a:solidFill>
                <a:effectLst/>
                <a:highlight>
                  <a:srgbClr val="FFFF00"/>
                </a:highlight>
                <a:latin typeface="Times New Roman" panose="02020603050405020304" pitchFamily="18" charset="0"/>
                <a:ea typeface="Times New Roman" panose="02020603050405020304" pitchFamily="18" charset="0"/>
              </a:rPr>
              <a:t>parlant politique malgré moi</a:t>
            </a:r>
            <a:endParaRPr lang="cs-CZ" sz="1800" spc="-15" dirty="0">
              <a:effectLst/>
              <a:latin typeface="Times New Roman" panose="02020603050405020304" pitchFamily="18" charset="0"/>
              <a:ea typeface="SimSun" panose="02010600030101010101" pitchFamily="2" charset="-122"/>
            </a:endParaRPr>
          </a:p>
          <a:p>
            <a:pPr algn="just"/>
            <a:r>
              <a:rPr lang="fr-FR" sz="1800" i="1" spc="-15" dirty="0" err="1">
                <a:solidFill>
                  <a:srgbClr val="000000"/>
                </a:solidFill>
                <a:effectLst/>
                <a:highlight>
                  <a:srgbClr val="00FFFF"/>
                </a:highlight>
                <a:latin typeface="Times New Roman" panose="02020603050405020304" pitchFamily="18" charset="0"/>
                <a:ea typeface="Times New Roman" panose="02020603050405020304" pitchFamily="18" charset="0"/>
              </a:rPr>
              <a:t>steeled</a:t>
            </a:r>
            <a:r>
              <a:rPr lang="fr-FR" sz="1800" i="1" spc="-15" dirty="0">
                <a:solidFill>
                  <a:srgbClr val="000000"/>
                </a:solidFill>
                <a:effectLst/>
                <a:highlight>
                  <a:srgbClr val="00FFFF"/>
                </a:highlight>
                <a:latin typeface="Times New Roman" panose="02020603050405020304" pitchFamily="18" charset="0"/>
                <a:ea typeface="Times New Roman" panose="02020603050405020304" pitchFamily="18" charset="0"/>
              </a:rPr>
              <a:t> in the </a:t>
            </a:r>
            <a:r>
              <a:rPr lang="fr-FR" sz="1800" i="1" spc="-15" dirty="0" err="1">
                <a:solidFill>
                  <a:srgbClr val="000000"/>
                </a:solidFill>
                <a:effectLst/>
                <a:highlight>
                  <a:srgbClr val="00FFFF"/>
                </a:highlight>
                <a:latin typeface="Times New Roman" panose="02020603050405020304" pitchFamily="18" charset="0"/>
                <a:ea typeface="Times New Roman" panose="02020603050405020304" pitchFamily="18" charset="0"/>
              </a:rPr>
              <a:t>school</a:t>
            </a:r>
            <a:r>
              <a:rPr lang="fr-FR" sz="1800" i="1" spc="-15" dirty="0">
                <a:solidFill>
                  <a:srgbClr val="000000"/>
                </a:solidFill>
                <a:effectLst/>
                <a:highlight>
                  <a:srgbClr val="00FFFF"/>
                </a:highlight>
                <a:latin typeface="Times New Roman" panose="02020603050405020304" pitchFamily="18" charset="0"/>
                <a:ea typeface="Times New Roman" panose="02020603050405020304" pitchFamily="18" charset="0"/>
              </a:rPr>
              <a:t> of Old </a:t>
            </a:r>
            <a:r>
              <a:rPr lang="fr-FR" sz="1800" i="1" spc="-15" dirty="0" err="1">
                <a:solidFill>
                  <a:srgbClr val="000000"/>
                </a:solidFill>
                <a:effectLst/>
                <a:highlight>
                  <a:srgbClr val="00FFFF"/>
                </a:highlight>
                <a:latin typeface="Times New Roman" panose="02020603050405020304" pitchFamily="18" charset="0"/>
                <a:ea typeface="Times New Roman" panose="02020603050405020304" pitchFamily="18" charset="0"/>
              </a:rPr>
              <a:t>Aquinas</a:t>
            </a:r>
            <a:endParaRPr lang="cs-CZ" sz="1800" spc="-15" dirty="0">
              <a:effectLst/>
              <a:latin typeface="Times New Roman" panose="02020603050405020304" pitchFamily="18" charset="0"/>
              <a:ea typeface="SimSun" panose="02010600030101010101" pitchFamily="2" charset="-122"/>
            </a:endParaRPr>
          </a:p>
          <a:p>
            <a:pPr algn="just"/>
            <a:r>
              <a:rPr lang="fr-FR" sz="1800" spc="-15" dirty="0" err="1">
                <a:solidFill>
                  <a:srgbClr val="000000"/>
                </a:solidFill>
                <a:effectLst/>
                <a:highlight>
                  <a:srgbClr val="FF0000"/>
                </a:highlight>
                <a:latin typeface="Times New Roman" panose="02020603050405020304" pitchFamily="18" charset="0"/>
                <a:ea typeface="Times New Roman" panose="02020603050405020304" pitchFamily="18" charset="0"/>
              </a:rPr>
              <a:t>queriendo</a:t>
            </a:r>
            <a:r>
              <a:rPr lang="fr-FR" sz="1800" spc="-15" dirty="0">
                <a:solidFill>
                  <a:srgbClr val="000000"/>
                </a:solidFill>
                <a:effectLst/>
                <a:highlight>
                  <a:srgbClr val="FF0000"/>
                </a:highlight>
                <a:latin typeface="Times New Roman" panose="02020603050405020304" pitchFamily="18" charset="0"/>
                <a:ea typeface="Times New Roman" panose="02020603050405020304" pitchFamily="18" charset="0"/>
              </a:rPr>
              <a:t> </a:t>
            </a:r>
            <a:r>
              <a:rPr lang="fr-FR" sz="1800" spc="-15" dirty="0" err="1">
                <a:solidFill>
                  <a:srgbClr val="000000"/>
                </a:solidFill>
                <a:effectLst/>
                <a:highlight>
                  <a:srgbClr val="FF0000"/>
                </a:highlight>
                <a:latin typeface="Times New Roman" panose="02020603050405020304" pitchFamily="18" charset="0"/>
                <a:ea typeface="Times New Roman" panose="02020603050405020304" pitchFamily="18" charset="0"/>
              </a:rPr>
              <a:t>luchar</a:t>
            </a:r>
            <a:r>
              <a:rPr lang="fr-FR" sz="1800" spc="-15" dirty="0">
                <a:solidFill>
                  <a:srgbClr val="000000"/>
                </a:solidFill>
                <a:effectLst/>
                <a:highlight>
                  <a:srgbClr val="FF0000"/>
                </a:highlight>
                <a:latin typeface="Times New Roman" panose="02020603050405020304" pitchFamily="18" charset="0"/>
                <a:ea typeface="Times New Roman" panose="02020603050405020304" pitchFamily="18" charset="0"/>
              </a:rPr>
              <a:t> con mis amigos latinos</a:t>
            </a:r>
            <a:endParaRPr lang="cs-CZ" sz="1800" spc="-15" dirty="0">
              <a:effectLst/>
              <a:latin typeface="Times New Roman" panose="02020603050405020304" pitchFamily="18" charset="0"/>
              <a:ea typeface="SimSun" panose="02010600030101010101" pitchFamily="2" charset="-122"/>
            </a:endParaRPr>
          </a:p>
          <a:p>
            <a:pPr algn="just"/>
            <a:r>
              <a:rPr lang="fr-FR" sz="1800" spc="-15" dirty="0">
                <a:solidFill>
                  <a:srgbClr val="000000"/>
                </a:solidFill>
                <a:effectLst/>
                <a:latin typeface="Times New Roman" panose="02020603050405020304" pitchFamily="18" charset="0"/>
                <a:ea typeface="Times New Roman" panose="02020603050405020304" pitchFamily="18" charset="0"/>
              </a:rPr>
              <a:t> </a:t>
            </a:r>
            <a:endParaRPr lang="cs-CZ" sz="1800" spc="-15" dirty="0">
              <a:effectLst/>
              <a:latin typeface="Times New Roman" panose="02020603050405020304" pitchFamily="18" charset="0"/>
              <a:ea typeface="SimSun" panose="02010600030101010101" pitchFamily="2" charset="-122"/>
            </a:endParaRPr>
          </a:p>
          <a:p>
            <a:pPr algn="just"/>
            <a:r>
              <a:rPr lang="fr-FR" sz="1800" spc="-15" dirty="0">
                <a:solidFill>
                  <a:srgbClr val="000000"/>
                </a:solidFill>
                <a:effectLst/>
                <a:latin typeface="Times New Roman" panose="02020603050405020304" pitchFamily="18" charset="0"/>
                <a:ea typeface="Times New Roman" panose="02020603050405020304" pitchFamily="18" charset="0"/>
              </a:rPr>
              <a:t>Dio </a:t>
            </a:r>
            <a:r>
              <a:rPr lang="fr-FR" sz="1800" spc="-15" dirty="0" err="1">
                <a:solidFill>
                  <a:srgbClr val="000000"/>
                </a:solidFill>
                <a:effectLst/>
                <a:latin typeface="Times New Roman" panose="02020603050405020304" pitchFamily="18" charset="0"/>
                <a:ea typeface="Times New Roman" panose="02020603050405020304" pitchFamily="18" charset="0"/>
              </a:rPr>
              <a:t>where</a:t>
            </a:r>
            <a:r>
              <a:rPr lang="fr-FR" sz="1800" spc="-15" dirty="0">
                <a:solidFill>
                  <a:srgbClr val="000000"/>
                </a:solidFill>
                <a:effectLst/>
                <a:latin typeface="Times New Roman" panose="02020603050405020304" pitchFamily="18" charset="0"/>
                <a:ea typeface="Times New Roman" panose="02020603050405020304" pitchFamily="18" charset="0"/>
              </a:rPr>
              <a:t> </a:t>
            </a:r>
            <a:r>
              <a:rPr lang="fr-FR" sz="1800" spc="-15" dirty="0" err="1">
                <a:solidFill>
                  <a:srgbClr val="000000"/>
                </a:solidFill>
                <a:effectLst/>
                <a:latin typeface="Times New Roman" panose="02020603050405020304" pitchFamily="18" charset="0"/>
                <a:ea typeface="Times New Roman" panose="02020603050405020304" pitchFamily="18" charset="0"/>
              </a:rPr>
              <a:t>shall</a:t>
            </a:r>
            <a:r>
              <a:rPr lang="fr-FR" sz="1800" spc="-15" dirty="0">
                <a:solidFill>
                  <a:srgbClr val="000000"/>
                </a:solidFill>
                <a:effectLst/>
                <a:latin typeface="Times New Roman" panose="02020603050405020304" pitchFamily="18" charset="0"/>
                <a:ea typeface="Times New Roman" panose="02020603050405020304" pitchFamily="18" charset="0"/>
              </a:rPr>
              <a:t> I </a:t>
            </a:r>
            <a:r>
              <a:rPr lang="fr-FR" sz="1800" spc="-15" dirty="0" err="1">
                <a:solidFill>
                  <a:srgbClr val="000000"/>
                </a:solidFill>
                <a:effectLst/>
                <a:latin typeface="Times New Roman" panose="02020603050405020304" pitchFamily="18" charset="0"/>
                <a:ea typeface="Times New Roman" panose="02020603050405020304" pitchFamily="18" charset="0"/>
              </a:rPr>
              <a:t>be</a:t>
            </a:r>
            <a:r>
              <a:rPr lang="fr-FR" sz="1800" spc="-15" dirty="0">
                <a:solidFill>
                  <a:srgbClr val="000000"/>
                </a:solidFill>
                <a:effectLst/>
                <a:latin typeface="Times New Roman" panose="02020603050405020304" pitchFamily="18" charset="0"/>
                <a:ea typeface="Times New Roman" panose="02020603050405020304" pitchFamily="18" charset="0"/>
              </a:rPr>
              <a:t> demain</a:t>
            </a:r>
            <a:endParaRPr lang="cs-CZ" sz="1800" spc="-15" dirty="0">
              <a:effectLst/>
              <a:latin typeface="Times New Roman" panose="02020603050405020304" pitchFamily="18" charset="0"/>
              <a:ea typeface="SimSun" panose="02010600030101010101" pitchFamily="2" charset="-122"/>
            </a:endParaRPr>
          </a:p>
          <a:p>
            <a:pPr algn="just"/>
            <a:r>
              <a:rPr lang="it-IT" sz="1800" spc="-15" dirty="0">
                <a:solidFill>
                  <a:srgbClr val="000000"/>
                </a:solidFill>
                <a:effectLst/>
                <a:latin typeface="Times New Roman" panose="02020603050405020304" pitchFamily="18" charset="0"/>
                <a:ea typeface="Times New Roman" panose="02020603050405020304" pitchFamily="18" charset="0"/>
              </a:rPr>
              <a:t>(</a:t>
            </a:r>
            <a:r>
              <a:rPr lang="it-IT" sz="1800" spc="-15" dirty="0" err="1">
                <a:solidFill>
                  <a:srgbClr val="000000"/>
                </a:solidFill>
                <a:effectLst/>
                <a:latin typeface="Times New Roman" panose="02020603050405020304" pitchFamily="18" charset="0"/>
                <a:ea typeface="Times New Roman" panose="02020603050405020304" pitchFamily="18" charset="0"/>
              </a:rPr>
              <a:t>trop</a:t>
            </a:r>
            <a:r>
              <a:rPr lang="it-IT" sz="1800" spc="-15" dirty="0">
                <a:solidFill>
                  <a:srgbClr val="000000"/>
                </a:solidFill>
                <a:effectLst/>
                <a:latin typeface="Times New Roman" panose="02020603050405020304" pitchFamily="18" charset="0"/>
                <a:ea typeface="Times New Roman" panose="02020603050405020304" pitchFamily="18" charset="0"/>
              </a:rPr>
              <a:t> </a:t>
            </a:r>
            <a:r>
              <a:rPr lang="it-IT" sz="1800" spc="-15" dirty="0" err="1">
                <a:solidFill>
                  <a:srgbClr val="000000"/>
                </a:solidFill>
                <a:effectLst/>
                <a:latin typeface="Times New Roman" panose="02020603050405020304" pitchFamily="18" charset="0"/>
                <a:ea typeface="Times New Roman" panose="02020603050405020304" pitchFamily="18" charset="0"/>
              </a:rPr>
              <a:t>vif</a:t>
            </a:r>
            <a:r>
              <a:rPr lang="it-IT" sz="1800" spc="-15" dirty="0">
                <a:solidFill>
                  <a:srgbClr val="000000"/>
                </a:solidFill>
                <a:effectLst/>
                <a:latin typeface="Times New Roman" panose="02020603050405020304" pitchFamily="18" charset="0"/>
                <a:ea typeface="Times New Roman" panose="02020603050405020304" pitchFamily="18" charset="0"/>
              </a:rPr>
              <a:t>) </a:t>
            </a:r>
            <a:r>
              <a:rPr lang="it-IT" sz="1800" spc="-15" dirty="0" err="1">
                <a:solidFill>
                  <a:srgbClr val="000000"/>
                </a:solidFill>
                <a:effectLst/>
                <a:latin typeface="Times New Roman" panose="02020603050405020304" pitchFamily="18" charset="0"/>
                <a:ea typeface="Times New Roman" panose="02020603050405020304" pitchFamily="18" charset="0"/>
              </a:rPr>
              <a:t>qué</a:t>
            </a:r>
            <a:r>
              <a:rPr lang="it-IT" sz="1800" spc="-15" dirty="0">
                <a:solidFill>
                  <a:srgbClr val="000000"/>
                </a:solidFill>
                <a:effectLst/>
                <a:latin typeface="Times New Roman" panose="02020603050405020304" pitchFamily="18" charset="0"/>
                <a:ea typeface="Times New Roman" panose="02020603050405020304" pitchFamily="18" charset="0"/>
              </a:rPr>
              <a:t> </a:t>
            </a:r>
            <a:r>
              <a:rPr lang="it-IT" sz="1800" spc="-15" dirty="0" err="1">
                <a:solidFill>
                  <a:srgbClr val="000000"/>
                </a:solidFill>
                <a:effectLst/>
                <a:latin typeface="Times New Roman" panose="02020603050405020304" pitchFamily="18" charset="0"/>
                <a:ea typeface="Times New Roman" panose="02020603050405020304" pitchFamily="18" charset="0"/>
              </a:rPr>
              <a:t>puedo</a:t>
            </a:r>
            <a:r>
              <a:rPr lang="it-IT" sz="1800" spc="-15" dirty="0">
                <a:solidFill>
                  <a:srgbClr val="000000"/>
                </a:solidFill>
                <a:effectLst/>
                <a:latin typeface="Times New Roman" panose="02020603050405020304" pitchFamily="18" charset="0"/>
                <a:ea typeface="Times New Roman" panose="02020603050405020304" pitchFamily="18" charset="0"/>
              </a:rPr>
              <a:t> </a:t>
            </a:r>
            <a:r>
              <a:rPr lang="it-IT" sz="1800" spc="-15" dirty="0" err="1">
                <a:solidFill>
                  <a:srgbClr val="000000"/>
                </a:solidFill>
                <a:effectLst/>
                <a:latin typeface="Times New Roman" panose="02020603050405020304" pitchFamily="18" charset="0"/>
                <a:ea typeface="Times New Roman" panose="02020603050405020304" pitchFamily="18" charset="0"/>
              </a:rPr>
              <a:t>saber</a:t>
            </a:r>
            <a:r>
              <a:rPr lang="it-IT" sz="1800" spc="-15" dirty="0">
                <a:solidFill>
                  <a:srgbClr val="000000"/>
                </a:solidFill>
                <a:effectLst/>
                <a:latin typeface="Times New Roman" panose="02020603050405020304" pitchFamily="18" charset="0"/>
                <a:ea typeface="Times New Roman" panose="02020603050405020304" pitchFamily="18" charset="0"/>
              </a:rPr>
              <a:t> </a:t>
            </a:r>
            <a:r>
              <a:rPr lang="it-IT" sz="1800" spc="-15" dirty="0" err="1">
                <a:solidFill>
                  <a:srgbClr val="000000"/>
                </a:solidFill>
                <a:effectLst/>
                <a:latin typeface="Times New Roman" panose="02020603050405020304" pitchFamily="18" charset="0"/>
                <a:ea typeface="Times New Roman" panose="02020603050405020304" pitchFamily="18" charset="0"/>
              </a:rPr>
              <a:t>yo</a:t>
            </a:r>
            <a:endParaRPr lang="cs-CZ" sz="1800" spc="-15" dirty="0">
              <a:effectLst/>
              <a:latin typeface="Times New Roman" panose="02020603050405020304" pitchFamily="18" charset="0"/>
              <a:ea typeface="SimSun" panose="02010600030101010101" pitchFamily="2" charset="-122"/>
            </a:endParaRPr>
          </a:p>
          <a:p>
            <a:pPr algn="just"/>
            <a:r>
              <a:rPr lang="it-IT" sz="1800" spc="-15" dirty="0">
                <a:solidFill>
                  <a:srgbClr val="000000"/>
                </a:solidFill>
                <a:effectLst/>
                <a:latin typeface="Times New Roman" panose="02020603050405020304" pitchFamily="18" charset="0"/>
                <a:ea typeface="Times New Roman" panose="02020603050405020304" pitchFamily="18" charset="0"/>
              </a:rPr>
              <a:t>spero che la </a:t>
            </a:r>
            <a:r>
              <a:rPr lang="it-IT" sz="1800" spc="-15" dirty="0" err="1">
                <a:solidFill>
                  <a:srgbClr val="000000"/>
                </a:solidFill>
                <a:effectLst/>
                <a:latin typeface="Times New Roman" panose="02020603050405020304" pitchFamily="18" charset="0"/>
                <a:ea typeface="Times New Roman" panose="02020603050405020304" pitchFamily="18" charset="0"/>
              </a:rPr>
              <a:t>tierra</a:t>
            </a:r>
            <a:r>
              <a:rPr lang="it-IT" sz="1800" spc="-15" dirty="0">
                <a:solidFill>
                  <a:srgbClr val="000000"/>
                </a:solidFill>
                <a:effectLst/>
                <a:latin typeface="Times New Roman" panose="02020603050405020304" pitchFamily="18" charset="0"/>
                <a:ea typeface="Times New Roman" panose="02020603050405020304" pitchFamily="18" charset="0"/>
              </a:rPr>
              <a:t> be mine.</a:t>
            </a:r>
            <a:endParaRPr lang="cs-CZ" sz="1800" spc="-15"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878636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78D6F4B-6FB1-4B2D-F0A3-D90CC532ADA0}"/>
              </a:ext>
            </a:extLst>
          </p:cNvPr>
          <p:cNvSpPr txBox="1"/>
          <p:nvPr/>
        </p:nvSpPr>
        <p:spPr>
          <a:xfrm>
            <a:off x="907025" y="338645"/>
            <a:ext cx="10252587" cy="6863417"/>
          </a:xfrm>
          <a:prstGeom prst="rect">
            <a:avLst/>
          </a:prstGeom>
          <a:noFill/>
        </p:spPr>
        <p:txBody>
          <a:bodyPr wrap="square">
            <a:spAutoFit/>
          </a:bodyPr>
          <a:lstStyle/>
          <a:p>
            <a:r>
              <a:rPr lang="en-CA" sz="2000" kern="0" dirty="0">
                <a:effectLst/>
                <a:latin typeface="Times New Roman" panose="02020603050405020304" pitchFamily="18" charset="0"/>
                <a:ea typeface="Aptos" panose="020B0004020202020204" pitchFamily="34" charset="0"/>
              </a:rPr>
              <a:t>The terminology dispute between the federal and Quebec authorities needs to be seen in its historical context. </a:t>
            </a:r>
          </a:p>
          <a:p>
            <a:pPr marL="457200" indent="-457200">
              <a:buAutoNum type="arabicParenR"/>
            </a:pPr>
            <a:r>
              <a:rPr lang="en-CA" sz="2000" kern="0" dirty="0">
                <a:effectLst/>
                <a:latin typeface="Times New Roman" panose="02020603050405020304" pitchFamily="18" charset="0"/>
                <a:ea typeface="Aptos" panose="020B0004020202020204" pitchFamily="34" charset="0"/>
              </a:rPr>
              <a:t>Francophones, particularly those in Quebec, felt that multiculturalism meant the abandonment of the policy of biculturalism and bilingualism, which they had only just managed to obtain through pressure. Multiculturalism, in their view, represented a threat to French and the French-speaking minority, as it placed them on a par with other minority languages and cultures - Chinese, Ukrainian, etc. - in terms of cultural diversity. </a:t>
            </a:r>
          </a:p>
          <a:p>
            <a:pPr marL="457200" indent="-457200">
              <a:buAutoNum type="arabicParenR"/>
            </a:pPr>
            <a:r>
              <a:rPr lang="en-CA" sz="2000" kern="0" dirty="0">
                <a:effectLst/>
                <a:latin typeface="Times New Roman" panose="02020603050405020304" pitchFamily="18" charset="0"/>
                <a:ea typeface="Aptos" panose="020B0004020202020204" pitchFamily="34" charset="0"/>
              </a:rPr>
              <a:t>the major </a:t>
            </a:r>
            <a:r>
              <a:rPr lang="en-CA" sz="2000" kern="0" dirty="0" err="1">
                <a:effectLst/>
                <a:latin typeface="Times New Roman" panose="02020603050405020304" pitchFamily="18" charset="0"/>
                <a:ea typeface="Aptos" panose="020B0004020202020204" pitchFamily="34" charset="0"/>
              </a:rPr>
              <a:t>probl</a:t>
            </a:r>
            <a:r>
              <a:rPr lang="cs-CZ" sz="2000" kern="0" dirty="0">
                <a:effectLst/>
                <a:latin typeface="Times New Roman" panose="02020603050405020304" pitchFamily="18" charset="0"/>
                <a:ea typeface="Aptos" panose="020B0004020202020204" pitchFamily="34" charset="0"/>
              </a:rPr>
              <a:t>e</a:t>
            </a:r>
            <a:r>
              <a:rPr lang="en-CA" sz="2000" kern="0" dirty="0">
                <a:effectLst/>
                <a:latin typeface="Times New Roman" panose="02020603050405020304" pitchFamily="18" charset="0"/>
                <a:ea typeface="Aptos" panose="020B0004020202020204" pitchFamily="34" charset="0"/>
              </a:rPr>
              <a:t>m was the </a:t>
            </a:r>
            <a:r>
              <a:rPr lang="en-CA" sz="2000" b="1" kern="0" dirty="0">
                <a:effectLst/>
                <a:latin typeface="Times New Roman" panose="02020603050405020304" pitchFamily="18" charset="0"/>
                <a:ea typeface="Aptos" panose="020B0004020202020204" pitchFamily="34" charset="0"/>
              </a:rPr>
              <a:t>anglicization</a:t>
            </a:r>
            <a:r>
              <a:rPr lang="en-CA" sz="2000" kern="0" dirty="0">
                <a:effectLst/>
                <a:latin typeface="Times New Roman" panose="02020603050405020304" pitchFamily="18" charset="0"/>
                <a:ea typeface="Aptos" panose="020B0004020202020204" pitchFamily="34" charset="0"/>
              </a:rPr>
              <a:t> of immigrants. Until the 1960s, the high birth rate among French-Canadians kept the proportion of Francophones more or less stable. However, the declining birth rate and the </a:t>
            </a:r>
            <a:r>
              <a:rPr lang="en-CA" sz="2000" b="1" kern="0" dirty="0">
                <a:effectLst/>
                <a:latin typeface="Times New Roman" panose="02020603050405020304" pitchFamily="18" charset="0"/>
                <a:ea typeface="Aptos" panose="020B0004020202020204" pitchFamily="34" charset="0"/>
              </a:rPr>
              <a:t>increasing "English" option</a:t>
            </a:r>
            <a:r>
              <a:rPr lang="en-CA" sz="2000" kern="0" dirty="0">
                <a:effectLst/>
                <a:latin typeface="Times New Roman" panose="02020603050405020304" pitchFamily="18" charset="0"/>
                <a:ea typeface="Aptos" panose="020B0004020202020204" pitchFamily="34" charset="0"/>
              </a:rPr>
              <a:t> among immigrants weakened the situation of French-Canadians at the very time when the concept of multiculturalism was being promoted by the Ottawa government. In 1971, the proportion of immigrant children in Montreal's French-speaking schools was </a:t>
            </a:r>
            <a:r>
              <a:rPr lang="en-CA" sz="2000" b="1" kern="0" dirty="0">
                <a:effectLst/>
                <a:latin typeface="Times New Roman" panose="02020603050405020304" pitchFamily="18" charset="0"/>
                <a:ea typeface="Aptos" panose="020B0004020202020204" pitchFamily="34" charset="0"/>
              </a:rPr>
              <a:t>just 10%</a:t>
            </a:r>
            <a:r>
              <a:rPr lang="en-CA" sz="2000" kern="0" dirty="0">
                <a:effectLst/>
                <a:latin typeface="Times New Roman" panose="02020603050405020304" pitchFamily="18" charset="0"/>
                <a:ea typeface="Aptos" panose="020B0004020202020204" pitchFamily="34" charset="0"/>
              </a:rPr>
              <a:t>.</a:t>
            </a:r>
            <a:endParaRPr lang="en-CA" sz="2000" kern="0" dirty="0">
              <a:latin typeface="Times New Roman" panose="02020603050405020304" pitchFamily="18" charset="0"/>
              <a:ea typeface="Aptos" panose="020B0004020202020204" pitchFamily="34" charset="0"/>
            </a:endParaRPr>
          </a:p>
          <a:p>
            <a:pPr marL="457200" indent="-457200">
              <a:buAutoNum type="arabicParenR"/>
            </a:pPr>
            <a:r>
              <a:rPr lang="en-CA" sz="2000" kern="0" dirty="0">
                <a:effectLst/>
                <a:latin typeface="Times New Roman" panose="02020603050405020304" pitchFamily="18" charset="0"/>
                <a:ea typeface="Aptos" panose="020B0004020202020204" pitchFamily="34" charset="0"/>
              </a:rPr>
              <a:t>French risked becoming a minority language, even in </a:t>
            </a:r>
            <a:r>
              <a:rPr lang="cs-CZ" sz="2000" kern="0" dirty="0" err="1">
                <a:effectLst/>
                <a:latin typeface="Times New Roman" panose="02020603050405020304" pitchFamily="18" charset="0"/>
                <a:ea typeface="Aptos" panose="020B0004020202020204" pitchFamily="34" charset="0"/>
              </a:rPr>
              <a:t>Quebec</a:t>
            </a:r>
            <a:r>
              <a:rPr lang="en-CA" sz="2000" kern="0" dirty="0">
                <a:effectLst/>
                <a:latin typeface="Times New Roman" panose="02020603050405020304" pitchFamily="18" charset="0"/>
                <a:ea typeface="Aptos" panose="020B0004020202020204" pitchFamily="34" charset="0"/>
              </a:rPr>
              <a:t> where it had until then been the language of the majority. </a:t>
            </a:r>
            <a:r>
              <a:rPr lang="en-CA" sz="2000" b="1" kern="0" dirty="0">
                <a:effectLst/>
                <a:latin typeface="Times New Roman" panose="02020603050405020304" pitchFamily="18" charset="0"/>
                <a:ea typeface="Aptos" panose="020B0004020202020204" pitchFamily="34" charset="0"/>
              </a:rPr>
              <a:t>Multiculturalism was therefore perceived as a threat to identity</a:t>
            </a:r>
            <a:r>
              <a:rPr lang="en-CA" sz="2000" kern="0" dirty="0">
                <a:effectLst/>
                <a:latin typeface="Times New Roman" panose="02020603050405020304" pitchFamily="18" charset="0"/>
                <a:ea typeface="Aptos" panose="020B0004020202020204" pitchFamily="34" charset="0"/>
              </a:rPr>
              <a:t>, and this was so until language laws, including that of 1977, ensured the francization of immigrants to Quebec, mainly through </a:t>
            </a:r>
            <a:r>
              <a:rPr lang="en-CA" sz="2000" b="1" kern="0" dirty="0">
                <a:effectLst/>
                <a:latin typeface="Times New Roman" panose="02020603050405020304" pitchFamily="18" charset="0"/>
                <a:ea typeface="Aptos" panose="020B0004020202020204" pitchFamily="34" charset="0"/>
              </a:rPr>
              <a:t>compulsory schooling in French-language schools</a:t>
            </a:r>
            <a:r>
              <a:rPr lang="en-CA" sz="2000" kern="0" dirty="0">
                <a:effectLst/>
                <a:latin typeface="Times New Roman" panose="02020603050405020304" pitchFamily="18" charset="0"/>
                <a:ea typeface="Aptos" panose="020B0004020202020204" pitchFamily="34" charset="0"/>
              </a:rPr>
              <a:t>, but also through other measures - francization of the public space, the workplace, etc.</a:t>
            </a:r>
          </a:p>
          <a:p>
            <a:pPr marL="457200" indent="-457200">
              <a:buFontTx/>
              <a:buAutoNum type="arabicParenR"/>
            </a:pPr>
            <a:r>
              <a:rPr lang="en-CA" sz="2000" dirty="0">
                <a:effectLst/>
                <a:latin typeface="Times New Roman" panose="02020603050405020304" pitchFamily="18" charset="0"/>
                <a:ea typeface="Aptos" panose="020B0004020202020204" pitchFamily="34" charset="0"/>
                <a:cs typeface="Times New Roman" panose="02020603050405020304" pitchFamily="18" charset="0"/>
              </a:rPr>
              <a:t>The distinction between federal multiculturalism and Quebec </a:t>
            </a:r>
            <a:r>
              <a:rPr lang="en-CA" sz="2000" dirty="0" err="1">
                <a:effectLst/>
                <a:latin typeface="Times New Roman" panose="02020603050405020304" pitchFamily="18" charset="0"/>
                <a:ea typeface="Aptos" panose="020B0004020202020204" pitchFamily="34" charset="0"/>
                <a:cs typeface="Times New Roman" panose="02020603050405020304" pitchFamily="18" charset="0"/>
              </a:rPr>
              <a:t>pluriculturalism</a:t>
            </a:r>
            <a:r>
              <a:rPr lang="en-CA" sz="2000" dirty="0">
                <a:effectLst/>
                <a:latin typeface="Times New Roman" panose="02020603050405020304" pitchFamily="18" charset="0"/>
                <a:ea typeface="Aptos" panose="020B0004020202020204" pitchFamily="34" charset="0"/>
                <a:cs typeface="Times New Roman" panose="02020603050405020304" pitchFamily="18" charset="0"/>
              </a:rPr>
              <a:t> lies mainly in the hierarchy of the Quebec approach, which institutes the promotion of French as the basis of general cultural communication.</a:t>
            </a:r>
          </a:p>
          <a:p>
            <a:endParaRPr lang="en-CA" sz="2000" dirty="0"/>
          </a:p>
        </p:txBody>
      </p:sp>
    </p:spTree>
    <p:extLst>
      <p:ext uri="{BB962C8B-B14F-4D97-AF65-F5344CB8AC3E}">
        <p14:creationId xmlns:p14="http://schemas.microsoft.com/office/powerpoint/2010/main" val="617223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EEECC31-5954-3271-85AB-FAB95CA10ECE}"/>
              </a:ext>
            </a:extLst>
          </p:cNvPr>
          <p:cNvSpPr txBox="1"/>
          <p:nvPr/>
        </p:nvSpPr>
        <p:spPr>
          <a:xfrm>
            <a:off x="875071" y="1030801"/>
            <a:ext cx="8908026" cy="4708981"/>
          </a:xfrm>
          <a:prstGeom prst="rect">
            <a:avLst/>
          </a:prstGeom>
          <a:noFill/>
        </p:spPr>
        <p:txBody>
          <a:bodyPr wrap="square">
            <a:spAutoFit/>
          </a:bodyPr>
          <a:lstStyle/>
          <a:p>
            <a:r>
              <a:rPr lang="en-CA" sz="2000" kern="0" dirty="0">
                <a:effectLst/>
                <a:latin typeface="Times New Roman" panose="02020603050405020304" pitchFamily="18" charset="0"/>
                <a:ea typeface="Aptos" panose="020B0004020202020204" pitchFamily="34" charset="0"/>
              </a:rPr>
              <a:t>Clément </a:t>
            </a:r>
            <a:r>
              <a:rPr lang="en-CA" sz="2000" kern="0" dirty="0" err="1">
                <a:effectLst/>
                <a:latin typeface="Times New Roman" panose="02020603050405020304" pitchFamily="18" charset="0"/>
                <a:ea typeface="Aptos" panose="020B0004020202020204" pitchFamily="34" charset="0"/>
              </a:rPr>
              <a:t>Moisan</a:t>
            </a:r>
            <a:r>
              <a:rPr lang="en-CA" sz="2000" kern="0" dirty="0">
                <a:effectLst/>
                <a:latin typeface="Times New Roman" panose="02020603050405020304" pitchFamily="18" charset="0"/>
                <a:ea typeface="Aptos" panose="020B0004020202020204" pitchFamily="34" charset="0"/>
              </a:rPr>
              <a:t> and Renate Hildebrand's study </a:t>
            </a:r>
            <a:r>
              <a:rPr lang="en-CA" sz="2000" b="1" i="1" kern="0" dirty="0" err="1">
                <a:effectLst/>
                <a:latin typeface="Times New Roman" panose="02020603050405020304" pitchFamily="18" charset="0"/>
                <a:ea typeface="Aptos" panose="020B0004020202020204" pitchFamily="34" charset="0"/>
              </a:rPr>
              <a:t>Ces</a:t>
            </a:r>
            <a:r>
              <a:rPr lang="en-CA" sz="2000" b="1" i="1" kern="0" dirty="0">
                <a:effectLst/>
                <a:latin typeface="Times New Roman" panose="02020603050405020304" pitchFamily="18" charset="0"/>
                <a:ea typeface="Aptos" panose="020B0004020202020204" pitchFamily="34" charset="0"/>
              </a:rPr>
              <a:t> étrangers du dedans</a:t>
            </a:r>
            <a:r>
              <a:rPr lang="en-CA" sz="2000" kern="0" dirty="0">
                <a:effectLst/>
                <a:latin typeface="Times New Roman" panose="02020603050405020304" pitchFamily="18" charset="0"/>
                <a:ea typeface="Aptos" panose="020B0004020202020204" pitchFamily="34" charset="0"/>
              </a:rPr>
              <a:t> examines the influence of immigrant authors on French-Canadian and Québécois literature between 1937 and 1997. </a:t>
            </a:r>
            <a:endParaRPr lang="cs-CZ" sz="2000" kern="0" dirty="0">
              <a:effectLst/>
              <a:latin typeface="Times New Roman" panose="02020603050405020304" pitchFamily="18" charset="0"/>
              <a:ea typeface="Aptos" panose="020B0004020202020204" pitchFamily="34" charset="0"/>
            </a:endParaRPr>
          </a:p>
          <a:p>
            <a:r>
              <a:rPr lang="en-CA" sz="2000" kern="0" dirty="0">
                <a:effectLst/>
                <a:latin typeface="Times New Roman" panose="02020603050405020304" pitchFamily="18" charset="0"/>
                <a:ea typeface="Aptos" panose="020B0004020202020204" pitchFamily="34" charset="0"/>
              </a:rPr>
              <a:t>They distinguish four phases in the penetration of otherness: </a:t>
            </a:r>
            <a:r>
              <a:rPr lang="en-CA" sz="2000" b="1" kern="0" dirty="0" err="1">
                <a:effectLst/>
                <a:latin typeface="Times New Roman" panose="02020603050405020304" pitchFamily="18" charset="0"/>
                <a:ea typeface="Aptos" panose="020B0004020202020204" pitchFamily="34" charset="0"/>
              </a:rPr>
              <a:t>unicultural</a:t>
            </a:r>
            <a:r>
              <a:rPr lang="en-CA" sz="2000" kern="0" dirty="0">
                <a:effectLst/>
                <a:latin typeface="Times New Roman" panose="02020603050405020304" pitchFamily="18" charset="0"/>
                <a:ea typeface="Aptos" panose="020B0004020202020204" pitchFamily="34" charset="0"/>
              </a:rPr>
              <a:t> (1939-1959), </a:t>
            </a:r>
            <a:r>
              <a:rPr lang="en-CA" sz="2000" b="1" kern="0" dirty="0">
                <a:effectLst/>
                <a:latin typeface="Times New Roman" panose="02020603050405020304" pitchFamily="18" charset="0"/>
                <a:ea typeface="Aptos" panose="020B0004020202020204" pitchFamily="34" charset="0"/>
              </a:rPr>
              <a:t>pluricultural</a:t>
            </a:r>
            <a:r>
              <a:rPr lang="en-CA" sz="2000" kern="0" dirty="0">
                <a:effectLst/>
                <a:latin typeface="Times New Roman" panose="02020603050405020304" pitchFamily="18" charset="0"/>
                <a:ea typeface="Aptos" panose="020B0004020202020204" pitchFamily="34" charset="0"/>
              </a:rPr>
              <a:t> (1960-1974; the term is used here without the political context, to designate a configuration of the literary situation), </a:t>
            </a:r>
            <a:r>
              <a:rPr lang="en-CA" sz="2000" b="1" kern="0" dirty="0">
                <a:effectLst/>
                <a:latin typeface="Times New Roman" panose="02020603050405020304" pitchFamily="18" charset="0"/>
                <a:ea typeface="Aptos" panose="020B0004020202020204" pitchFamily="34" charset="0"/>
              </a:rPr>
              <a:t>intercultural</a:t>
            </a:r>
            <a:r>
              <a:rPr lang="en-CA" sz="2000" kern="0" dirty="0">
                <a:effectLst/>
                <a:latin typeface="Times New Roman" panose="02020603050405020304" pitchFamily="18" charset="0"/>
                <a:ea typeface="Aptos" panose="020B0004020202020204" pitchFamily="34" charset="0"/>
              </a:rPr>
              <a:t> (1976-1985) and </a:t>
            </a:r>
            <a:r>
              <a:rPr lang="en-CA" sz="2000" b="1" kern="0" dirty="0">
                <a:effectLst/>
                <a:latin typeface="Times New Roman" panose="02020603050405020304" pitchFamily="18" charset="0"/>
                <a:ea typeface="Aptos" panose="020B0004020202020204" pitchFamily="34" charset="0"/>
              </a:rPr>
              <a:t>transcultural</a:t>
            </a:r>
            <a:r>
              <a:rPr lang="en-CA" sz="2000" kern="0" dirty="0">
                <a:effectLst/>
                <a:latin typeface="Times New Roman" panose="02020603050405020304" pitchFamily="18" charset="0"/>
                <a:ea typeface="Aptos" panose="020B0004020202020204" pitchFamily="34" charset="0"/>
              </a:rPr>
              <a:t> (after 1985). </a:t>
            </a:r>
            <a:endParaRPr lang="cs-CZ" sz="2000" kern="0" dirty="0">
              <a:effectLst/>
              <a:latin typeface="Times New Roman" panose="02020603050405020304" pitchFamily="18" charset="0"/>
              <a:ea typeface="Aptos" panose="020B0004020202020204" pitchFamily="34" charset="0"/>
            </a:endParaRPr>
          </a:p>
          <a:p>
            <a:endParaRPr lang="cs-CZ" sz="2000" kern="0" dirty="0">
              <a:latin typeface="Times New Roman" panose="02020603050405020304" pitchFamily="18" charset="0"/>
              <a:ea typeface="Aptos" panose="020B0004020202020204" pitchFamily="34" charset="0"/>
            </a:endParaRPr>
          </a:p>
          <a:p>
            <a:r>
              <a:rPr lang="en-CA" sz="2000" kern="0" dirty="0">
                <a:effectLst/>
                <a:latin typeface="Times New Roman" panose="02020603050405020304" pitchFamily="18" charset="0"/>
                <a:ea typeface="Aptos" panose="020B0004020202020204" pitchFamily="34" charset="0"/>
              </a:rPr>
              <a:t>Objections can certainly be raised, including that of the strict segmentation of the stages, which is too clear-cut to admit an approach that would take account of the returns and variations of the phenomena and offer a less "unidirectional" vision of the general evolution. The latter, however, is clearly indicated by the defining terms that show the dynamics of identity: the essentialist conception based on fixed characteristics of the collectivity (nation) and the individual gives way to the non-essentialist, composite identity of the postmodern and post-national period.</a:t>
            </a:r>
            <a:endParaRPr lang="en-CA" sz="2000" dirty="0"/>
          </a:p>
        </p:txBody>
      </p:sp>
    </p:spTree>
    <p:extLst>
      <p:ext uri="{BB962C8B-B14F-4D97-AF65-F5344CB8AC3E}">
        <p14:creationId xmlns:p14="http://schemas.microsoft.com/office/powerpoint/2010/main" val="2928596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CBF8A18-196D-03F1-C7F2-15B5364D3F7C}"/>
              </a:ext>
            </a:extLst>
          </p:cNvPr>
          <p:cNvSpPr txBox="1"/>
          <p:nvPr/>
        </p:nvSpPr>
        <p:spPr>
          <a:xfrm>
            <a:off x="875071" y="338304"/>
            <a:ext cx="9851923" cy="4401205"/>
          </a:xfrm>
          <a:prstGeom prst="rect">
            <a:avLst/>
          </a:prstGeom>
          <a:noFill/>
        </p:spPr>
        <p:txBody>
          <a:bodyPr wrap="square">
            <a:spAutoFit/>
          </a:bodyPr>
          <a:lstStyle/>
          <a:p>
            <a:r>
              <a:rPr lang="en-CA" sz="2000" kern="0" dirty="0">
                <a:effectLst/>
                <a:latin typeface="Times New Roman" panose="02020603050405020304" pitchFamily="18" charset="0"/>
                <a:ea typeface="Aptos" panose="020B0004020202020204" pitchFamily="34" charset="0"/>
              </a:rPr>
              <a:t>The presence of the foreigner, as subject and object of writing, has multiple implications. It's not just a question of the interaction between "local" Quebec writers and the immigrants who have made Canada their new home. It's also about </a:t>
            </a:r>
            <a:r>
              <a:rPr lang="en-CA" sz="2000" b="1" kern="0" dirty="0">
                <a:effectLst/>
                <a:latin typeface="Times New Roman" panose="02020603050405020304" pitchFamily="18" charset="0"/>
                <a:ea typeface="Aptos" panose="020B0004020202020204" pitchFamily="34" charset="0"/>
              </a:rPr>
              <a:t>worldviews</a:t>
            </a:r>
            <a:r>
              <a:rPr lang="en-CA" sz="2000" kern="0" dirty="0">
                <a:effectLst/>
                <a:latin typeface="Times New Roman" panose="02020603050405020304" pitchFamily="18" charset="0"/>
                <a:ea typeface="Aptos" panose="020B0004020202020204" pitchFamily="34" charset="0"/>
              </a:rPr>
              <a:t>, the relationship between </a:t>
            </a:r>
            <a:r>
              <a:rPr lang="en-CA" sz="2000" b="1" kern="0" dirty="0">
                <a:effectLst/>
                <a:latin typeface="Times New Roman" panose="02020603050405020304" pitchFamily="18" charset="0"/>
                <a:ea typeface="Aptos" panose="020B0004020202020204" pitchFamily="34" charset="0"/>
              </a:rPr>
              <a:t>cultures</a:t>
            </a:r>
            <a:r>
              <a:rPr lang="en-CA" sz="2000" kern="0" dirty="0">
                <a:effectLst/>
                <a:latin typeface="Times New Roman" panose="02020603050405020304" pitchFamily="18" charset="0"/>
                <a:ea typeface="Aptos" panose="020B0004020202020204" pitchFamily="34" charset="0"/>
              </a:rPr>
              <a:t>, feelings of </a:t>
            </a:r>
            <a:r>
              <a:rPr lang="en-CA" sz="2000" b="1" kern="0" dirty="0">
                <a:effectLst/>
                <a:latin typeface="Times New Roman" panose="02020603050405020304" pitchFamily="18" charset="0"/>
                <a:ea typeface="Aptos" panose="020B0004020202020204" pitchFamily="34" charset="0"/>
              </a:rPr>
              <a:t>strangeness</a:t>
            </a:r>
            <a:r>
              <a:rPr lang="en-CA" sz="2000" kern="0" dirty="0">
                <a:effectLst/>
                <a:latin typeface="Times New Roman" panose="02020603050405020304" pitchFamily="18" charset="0"/>
                <a:ea typeface="Aptos" panose="020B0004020202020204" pitchFamily="34" charset="0"/>
              </a:rPr>
              <a:t> or </a:t>
            </a:r>
            <a:r>
              <a:rPr lang="en-CA" sz="2000" b="1" kern="0" dirty="0">
                <a:effectLst/>
                <a:latin typeface="Times New Roman" panose="02020603050405020304" pitchFamily="18" charset="0"/>
                <a:ea typeface="Aptos" panose="020B0004020202020204" pitchFamily="34" charset="0"/>
              </a:rPr>
              <a:t>alienation</a:t>
            </a:r>
            <a:r>
              <a:rPr lang="en-CA" sz="2000" kern="0" dirty="0">
                <a:effectLst/>
                <a:latin typeface="Times New Roman" panose="02020603050405020304" pitchFamily="18" charset="0"/>
                <a:ea typeface="Aptos" panose="020B0004020202020204" pitchFamily="34" charset="0"/>
              </a:rPr>
              <a:t>. </a:t>
            </a:r>
            <a:endParaRPr lang="cs-CZ" sz="2000" kern="0" dirty="0">
              <a:effectLst/>
              <a:latin typeface="Times New Roman" panose="02020603050405020304" pitchFamily="18" charset="0"/>
              <a:ea typeface="Aptos" panose="020B0004020202020204" pitchFamily="34" charset="0"/>
            </a:endParaRPr>
          </a:p>
          <a:p>
            <a:r>
              <a:rPr lang="en-CA" sz="2000" kern="0" dirty="0">
                <a:effectLst/>
                <a:latin typeface="Times New Roman" panose="02020603050405020304" pitchFamily="18" charset="0"/>
                <a:ea typeface="Aptos" panose="020B0004020202020204" pitchFamily="34" charset="0"/>
              </a:rPr>
              <a:t>For we must take into account the diversity (social, political, of opinion or individual) that the label of common origins conceals. Nor should we forget the subtle and complex </a:t>
            </a:r>
            <a:r>
              <a:rPr lang="en-CA" sz="2000" b="1" kern="0" dirty="0">
                <a:effectLst/>
                <a:latin typeface="Times New Roman" panose="02020603050405020304" pitchFamily="18" charset="0"/>
                <a:ea typeface="Aptos" panose="020B0004020202020204" pitchFamily="34" charset="0"/>
              </a:rPr>
              <a:t>hierarchies</a:t>
            </a:r>
            <a:r>
              <a:rPr lang="en-CA" sz="2000" kern="0" dirty="0">
                <a:effectLst/>
                <a:latin typeface="Times New Roman" panose="02020603050405020304" pitchFamily="18" charset="0"/>
                <a:ea typeface="Aptos" panose="020B0004020202020204" pitchFamily="34" charset="0"/>
              </a:rPr>
              <a:t> that exist between </a:t>
            </a:r>
            <a:r>
              <a:rPr lang="en-CA" sz="2000" b="1" kern="0" dirty="0">
                <a:effectLst/>
                <a:latin typeface="Times New Roman" panose="02020603050405020304" pitchFamily="18" charset="0"/>
                <a:ea typeface="Aptos" panose="020B0004020202020204" pitchFamily="34" charset="0"/>
              </a:rPr>
              <a:t>immigrants of different origins</a:t>
            </a:r>
            <a:r>
              <a:rPr lang="en-CA" sz="2000" kern="0" dirty="0">
                <a:effectLst/>
                <a:latin typeface="Times New Roman" panose="02020603050405020304" pitchFamily="18" charset="0"/>
                <a:ea typeface="Aptos" panose="020B0004020202020204" pitchFamily="34" charset="0"/>
              </a:rPr>
              <a:t>, and even between different </a:t>
            </a:r>
            <a:r>
              <a:rPr lang="en-CA" sz="2000" b="1" kern="0" dirty="0">
                <a:effectLst/>
                <a:latin typeface="Times New Roman" panose="02020603050405020304" pitchFamily="18" charset="0"/>
                <a:ea typeface="Aptos" panose="020B0004020202020204" pitchFamily="34" charset="0"/>
              </a:rPr>
              <a:t>waves</a:t>
            </a:r>
            <a:r>
              <a:rPr lang="en-CA" sz="2000" kern="0" dirty="0">
                <a:effectLst/>
                <a:latin typeface="Times New Roman" panose="02020603050405020304" pitchFamily="18" charset="0"/>
                <a:ea typeface="Aptos" panose="020B0004020202020204" pitchFamily="34" charset="0"/>
              </a:rPr>
              <a:t> or </a:t>
            </a:r>
            <a:r>
              <a:rPr lang="en-CA" sz="2000" b="1" kern="0" dirty="0">
                <a:effectLst/>
                <a:latin typeface="Times New Roman" panose="02020603050405020304" pitchFamily="18" charset="0"/>
                <a:ea typeface="Aptos" panose="020B0004020202020204" pitchFamily="34" charset="0"/>
              </a:rPr>
              <a:t>generations</a:t>
            </a:r>
            <a:r>
              <a:rPr lang="en-CA" sz="2000" kern="0" dirty="0">
                <a:effectLst/>
                <a:latin typeface="Times New Roman" panose="02020603050405020304" pitchFamily="18" charset="0"/>
                <a:ea typeface="Aptos" panose="020B0004020202020204" pitchFamily="34" charset="0"/>
              </a:rPr>
              <a:t>. </a:t>
            </a:r>
            <a:endParaRPr lang="cs-CZ" sz="2000" kern="0" dirty="0">
              <a:effectLst/>
              <a:latin typeface="Times New Roman" panose="02020603050405020304" pitchFamily="18" charset="0"/>
              <a:ea typeface="Aptos" panose="020B0004020202020204" pitchFamily="34" charset="0"/>
            </a:endParaRPr>
          </a:p>
          <a:p>
            <a:r>
              <a:rPr lang="en-CA" sz="2000" kern="0" dirty="0">
                <a:effectLst/>
                <a:latin typeface="Times New Roman" panose="02020603050405020304" pitchFamily="18" charset="0"/>
                <a:ea typeface="Aptos" panose="020B0004020202020204" pitchFamily="34" charset="0"/>
              </a:rPr>
              <a:t>Encounters are not only between Canadians and "foreigners", but also between the "foreigners" themselves, as critic Pierre </a:t>
            </a:r>
            <a:r>
              <a:rPr lang="en-CA" sz="2000" kern="0" dirty="0" err="1">
                <a:effectLst/>
                <a:latin typeface="Times New Roman" panose="02020603050405020304" pitchFamily="18" charset="0"/>
                <a:ea typeface="Aptos" panose="020B0004020202020204" pitchFamily="34" charset="0"/>
              </a:rPr>
              <a:t>Nepveu</a:t>
            </a:r>
            <a:r>
              <a:rPr lang="en-CA" sz="2000" kern="0" dirty="0">
                <a:effectLst/>
                <a:latin typeface="Times New Roman" panose="02020603050405020304" pitchFamily="18" charset="0"/>
                <a:ea typeface="Aptos" panose="020B0004020202020204" pitchFamily="34" charset="0"/>
              </a:rPr>
              <a:t> shows in his </a:t>
            </a:r>
            <a:r>
              <a:rPr lang="en-CA" sz="2000" b="1" i="1" kern="0" dirty="0" err="1">
                <a:effectLst/>
                <a:latin typeface="Times New Roman" panose="02020603050405020304" pitchFamily="18" charset="0"/>
                <a:ea typeface="Aptos" panose="020B0004020202020204" pitchFamily="34" charset="0"/>
              </a:rPr>
              <a:t>Écologie</a:t>
            </a:r>
            <a:r>
              <a:rPr lang="en-CA" sz="2000" b="1" i="1" kern="0" dirty="0">
                <a:effectLst/>
                <a:latin typeface="Times New Roman" panose="02020603050405020304" pitchFamily="18" charset="0"/>
                <a:ea typeface="Aptos" panose="020B0004020202020204" pitchFamily="34" charset="0"/>
              </a:rPr>
              <a:t> du </a:t>
            </a:r>
            <a:r>
              <a:rPr lang="en-CA" sz="2000" b="1" i="1" kern="0" dirty="0" err="1">
                <a:effectLst/>
                <a:latin typeface="Times New Roman" panose="02020603050405020304" pitchFamily="18" charset="0"/>
                <a:ea typeface="Aptos" panose="020B0004020202020204" pitchFamily="34" charset="0"/>
              </a:rPr>
              <a:t>réel</a:t>
            </a:r>
            <a:r>
              <a:rPr lang="en-CA" sz="2000" kern="0" dirty="0">
                <a:effectLst/>
                <a:latin typeface="Times New Roman" panose="02020603050405020304" pitchFamily="18" charset="0"/>
                <a:ea typeface="Aptos" panose="020B0004020202020204" pitchFamily="34" charset="0"/>
              </a:rPr>
              <a:t> (1999). He shows that Quebec literature, with its themes of the </a:t>
            </a:r>
            <a:r>
              <a:rPr lang="en-CA" sz="2000" b="1" i="1" kern="0" dirty="0">
                <a:effectLst/>
                <a:latin typeface="Times New Roman" panose="02020603050405020304" pitchFamily="18" charset="0"/>
                <a:ea typeface="Aptos" panose="020B0004020202020204" pitchFamily="34" charset="0"/>
              </a:rPr>
              <a:t>uncertain country</a:t>
            </a:r>
            <a:r>
              <a:rPr lang="en-CA" sz="2000" kern="0" dirty="0">
                <a:effectLst/>
                <a:latin typeface="Times New Roman" panose="02020603050405020304" pitchFamily="18" charset="0"/>
                <a:ea typeface="Aptos" panose="020B0004020202020204" pitchFamily="34" charset="0"/>
              </a:rPr>
              <a:t> (</a:t>
            </a:r>
            <a:r>
              <a:rPr lang="en-CA" sz="2000" b="1" kern="0" dirty="0">
                <a:effectLst/>
                <a:latin typeface="Times New Roman" panose="02020603050405020304" pitchFamily="18" charset="0"/>
                <a:ea typeface="Aptos" panose="020B0004020202020204" pitchFamily="34" charset="0"/>
              </a:rPr>
              <a:t>Jacques Ferron</a:t>
            </a:r>
            <a:r>
              <a:rPr lang="en-CA" sz="2000" kern="0" dirty="0">
                <a:effectLst/>
                <a:latin typeface="Times New Roman" panose="02020603050405020304" pitchFamily="18" charset="0"/>
                <a:ea typeface="Aptos" panose="020B0004020202020204" pitchFamily="34" charset="0"/>
              </a:rPr>
              <a:t>) or</a:t>
            </a:r>
            <a:r>
              <a:rPr lang="cs-CZ" sz="2000" kern="0" dirty="0">
                <a:effectLst/>
                <a:latin typeface="Times New Roman" panose="02020603050405020304" pitchFamily="18" charset="0"/>
                <a:ea typeface="Aptos" panose="020B0004020202020204" pitchFamily="34" charset="0"/>
              </a:rPr>
              <a:t> </a:t>
            </a:r>
            <a:r>
              <a:rPr lang="cs-CZ" sz="2000" b="1" i="1" kern="0" dirty="0" err="1">
                <a:effectLst/>
                <a:latin typeface="Times New Roman" panose="02020603050405020304" pitchFamily="18" charset="0"/>
                <a:ea typeface="Aptos" panose="020B0004020202020204" pitchFamily="34" charset="0"/>
              </a:rPr>
              <a:t>Littérature</a:t>
            </a:r>
            <a:r>
              <a:rPr lang="cs-CZ" sz="2000" b="1" i="1" kern="0" dirty="0">
                <a:effectLst/>
                <a:latin typeface="Times New Roman" panose="02020603050405020304" pitchFamily="18" charset="0"/>
                <a:ea typeface="Aptos" panose="020B0004020202020204" pitchFamily="34" charset="0"/>
              </a:rPr>
              <a:t>  </a:t>
            </a:r>
            <a:r>
              <a:rPr lang="fr-CA" sz="2000" b="1" i="1" kern="0" dirty="0">
                <a:effectLst/>
                <a:latin typeface="Times New Roman" panose="02020603050405020304" pitchFamily="18" charset="0"/>
                <a:ea typeface="Aptos" panose="020B0004020202020204" pitchFamily="34" charset="0"/>
              </a:rPr>
              <a:t>à</a:t>
            </a:r>
            <a:r>
              <a:rPr lang="cs-CZ" sz="2000" b="1" i="1" kern="0" dirty="0">
                <a:effectLst/>
                <a:latin typeface="Times New Roman" panose="02020603050405020304" pitchFamily="18" charset="0"/>
                <a:ea typeface="Aptos" panose="020B0004020202020204" pitchFamily="34" charset="0"/>
              </a:rPr>
              <a:t> l</a:t>
            </a:r>
            <a:r>
              <a:rPr lang="fr-CA" sz="2000" b="1" i="1" kern="0" dirty="0">
                <a:effectLst/>
                <a:latin typeface="Times New Roman" panose="02020603050405020304" pitchFamily="18" charset="0"/>
                <a:ea typeface="Aptos" panose="020B0004020202020204" pitchFamily="34" charset="0"/>
              </a:rPr>
              <a:t>’</a:t>
            </a:r>
            <a:r>
              <a:rPr lang="cs-CZ" sz="2000" b="1" i="1" kern="0" dirty="0" err="1">
                <a:effectLst/>
                <a:latin typeface="Times New Roman" panose="02020603050405020304" pitchFamily="18" charset="0"/>
                <a:ea typeface="Aptos" panose="020B0004020202020204" pitchFamily="34" charset="0"/>
              </a:rPr>
              <a:t>imparfait</a:t>
            </a:r>
            <a:r>
              <a:rPr lang="cs-CZ" sz="2000" i="1" kern="0" dirty="0">
                <a:effectLst/>
                <a:latin typeface="Times New Roman" panose="02020603050405020304" pitchFamily="18" charset="0"/>
                <a:ea typeface="Aptos" panose="020B0004020202020204" pitchFamily="34" charset="0"/>
              </a:rPr>
              <a:t> </a:t>
            </a:r>
            <a:r>
              <a:rPr lang="en-CA" sz="2000" kern="0" dirty="0">
                <a:effectLst/>
                <a:latin typeface="Times New Roman" panose="02020603050405020304" pitchFamily="18" charset="0"/>
                <a:ea typeface="Aptos" panose="020B0004020202020204" pitchFamily="34" charset="0"/>
              </a:rPr>
              <a:t> (</a:t>
            </a:r>
            <a:r>
              <a:rPr lang="en-CA" sz="2000" b="1" i="1" kern="0" dirty="0">
                <a:effectLst/>
                <a:latin typeface="Times New Roman" panose="02020603050405020304" pitchFamily="18" charset="0"/>
                <a:ea typeface="Aptos" panose="020B0004020202020204" pitchFamily="34" charset="0"/>
              </a:rPr>
              <a:t>non-achieved literature) </a:t>
            </a:r>
            <a:r>
              <a:rPr lang="en-CA" sz="2000" kern="0" dirty="0">
                <a:effectLst/>
                <a:latin typeface="Times New Roman" panose="02020603050405020304" pitchFamily="18" charset="0"/>
                <a:ea typeface="Aptos" panose="020B0004020202020204" pitchFamily="34" charset="0"/>
              </a:rPr>
              <a:t>(</a:t>
            </a:r>
            <a:r>
              <a:rPr lang="en-CA" sz="2000" b="1" kern="0" dirty="0">
                <a:effectLst/>
                <a:latin typeface="Times New Roman" panose="02020603050405020304" pitchFamily="18" charset="0"/>
                <a:ea typeface="Aptos" panose="020B0004020202020204" pitchFamily="34" charset="0"/>
              </a:rPr>
              <a:t>Laurent </a:t>
            </a:r>
            <a:r>
              <a:rPr lang="en-CA" sz="2000" b="1" kern="0" dirty="0" err="1">
                <a:effectLst/>
                <a:latin typeface="Times New Roman" panose="02020603050405020304" pitchFamily="18" charset="0"/>
                <a:ea typeface="Aptos" panose="020B0004020202020204" pitchFamily="34" charset="0"/>
              </a:rPr>
              <a:t>Mailhot</a:t>
            </a:r>
            <a:r>
              <a:rPr lang="en-CA" sz="2000" kern="0" dirty="0">
                <a:effectLst/>
                <a:latin typeface="Times New Roman" panose="02020603050405020304" pitchFamily="18" charset="0"/>
                <a:ea typeface="Aptos" panose="020B0004020202020204" pitchFamily="34" charset="0"/>
              </a:rPr>
              <a:t>), still in the making or in never ending progress, </a:t>
            </a:r>
            <a:r>
              <a:rPr lang="en-CA" sz="2000" b="1" kern="0" dirty="0">
                <a:effectLst/>
                <a:latin typeface="Times New Roman" panose="02020603050405020304" pitchFamily="18" charset="0"/>
                <a:ea typeface="Aptos" panose="020B0004020202020204" pitchFamily="34" charset="0"/>
              </a:rPr>
              <a:t>creates a space conducive to welcoming immigrant authors</a:t>
            </a:r>
            <a:r>
              <a:rPr lang="en-CA" sz="2000" kern="0" dirty="0">
                <a:effectLst/>
                <a:latin typeface="Times New Roman" panose="02020603050405020304" pitchFamily="18" charset="0"/>
                <a:ea typeface="Aptos" panose="020B0004020202020204" pitchFamily="34" charset="0"/>
              </a:rPr>
              <a:t>. </a:t>
            </a:r>
          </a:p>
          <a:p>
            <a:endParaRPr lang="en-CA" sz="2000" kern="0" dirty="0">
              <a:latin typeface="Times New Roman" panose="02020603050405020304" pitchFamily="18" charset="0"/>
              <a:ea typeface="Aptos" panose="020B0004020202020204" pitchFamily="34" charset="0"/>
            </a:endParaRPr>
          </a:p>
        </p:txBody>
      </p:sp>
    </p:spTree>
    <p:extLst>
      <p:ext uri="{BB962C8B-B14F-4D97-AF65-F5344CB8AC3E}">
        <p14:creationId xmlns:p14="http://schemas.microsoft.com/office/powerpoint/2010/main" val="2694476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64133131-EB2E-06E3-A8B3-FD619413DBCF}"/>
              </a:ext>
            </a:extLst>
          </p:cNvPr>
          <p:cNvSpPr txBox="1"/>
          <p:nvPr/>
        </p:nvSpPr>
        <p:spPr>
          <a:xfrm>
            <a:off x="867696" y="520713"/>
            <a:ext cx="6100916" cy="1938992"/>
          </a:xfrm>
          <a:prstGeom prst="rect">
            <a:avLst/>
          </a:prstGeom>
          <a:noFill/>
        </p:spPr>
        <p:txBody>
          <a:bodyPr wrap="square">
            <a:spAutoFit/>
          </a:bodyPr>
          <a:lstStyle/>
          <a:p>
            <a:r>
              <a:rPr lang="en-CA" sz="2000" kern="0" dirty="0">
                <a:effectLst/>
                <a:latin typeface="Times New Roman" panose="02020603050405020304" pitchFamily="18" charset="0"/>
                <a:ea typeface="Aptos" panose="020B0004020202020204" pitchFamily="34" charset="0"/>
              </a:rPr>
              <a:t>Number of immigrant authors grew, particularly from 1960 onwards, when </a:t>
            </a:r>
            <a:r>
              <a:rPr lang="en-CA" sz="2000" b="1" kern="0" dirty="0">
                <a:effectLst/>
                <a:latin typeface="Times New Roman" panose="02020603050405020304" pitchFamily="18" charset="0"/>
                <a:ea typeface="Aptos" panose="020B0004020202020204" pitchFamily="34" charset="0"/>
              </a:rPr>
              <a:t>Montreal became a major publishing center</a:t>
            </a:r>
            <a:r>
              <a:rPr lang="en-CA" sz="2000" kern="0" dirty="0">
                <a:effectLst/>
                <a:latin typeface="Times New Roman" panose="02020603050405020304" pitchFamily="18" charset="0"/>
                <a:ea typeface="Aptos" panose="020B0004020202020204" pitchFamily="34" charset="0"/>
              </a:rPr>
              <a:t>, attracting immigrant intellectuals in the same way as Paris had done in the past.</a:t>
            </a:r>
          </a:p>
          <a:p>
            <a:endParaRPr lang="en-CA" sz="2000" kern="0" dirty="0">
              <a:latin typeface="Times New Roman" panose="02020603050405020304" pitchFamily="18" charset="0"/>
            </a:endParaRPr>
          </a:p>
          <a:p>
            <a:endParaRPr lang="en-CA" sz="2000" dirty="0"/>
          </a:p>
        </p:txBody>
      </p:sp>
      <p:sp>
        <p:nvSpPr>
          <p:cNvPr id="5" name="TextovéPole 4">
            <a:extLst>
              <a:ext uri="{FF2B5EF4-FFF2-40B4-BE49-F238E27FC236}">
                <a16:creationId xmlns:a16="http://schemas.microsoft.com/office/drawing/2014/main" id="{BDA566E0-C285-238B-AF38-944C1F531F2C}"/>
              </a:ext>
            </a:extLst>
          </p:cNvPr>
          <p:cNvSpPr txBox="1"/>
          <p:nvPr/>
        </p:nvSpPr>
        <p:spPr>
          <a:xfrm>
            <a:off x="1231282" y="2901327"/>
            <a:ext cx="9818519" cy="2862322"/>
          </a:xfrm>
          <a:prstGeom prst="rect">
            <a:avLst/>
          </a:prstGeom>
          <a:noFill/>
        </p:spPr>
        <p:txBody>
          <a:bodyPr wrap="square">
            <a:spAutoFit/>
          </a:bodyPr>
          <a:lstStyle/>
          <a:p>
            <a:r>
              <a:rPr lang="en-CA" sz="2000" kern="0" dirty="0">
                <a:effectLst/>
                <a:latin typeface="Times New Roman" panose="02020603050405020304" pitchFamily="18" charset="0"/>
                <a:ea typeface="Aptos" panose="020B0004020202020204" pitchFamily="34" charset="0"/>
              </a:rPr>
              <a:t>Of the 628 entries in Daniel Chartier's </a:t>
            </a:r>
            <a:r>
              <a:rPr lang="en-CA" sz="2000" b="1" i="1" kern="0" dirty="0" err="1">
                <a:effectLst/>
                <a:latin typeface="Times New Roman" panose="02020603050405020304" pitchFamily="18" charset="0"/>
                <a:ea typeface="Aptos" panose="020B0004020202020204" pitchFamily="34" charset="0"/>
              </a:rPr>
              <a:t>Dictionnaire</a:t>
            </a:r>
            <a:r>
              <a:rPr lang="en-CA" sz="2000" b="1" i="1" kern="0" dirty="0">
                <a:effectLst/>
                <a:latin typeface="Times New Roman" panose="02020603050405020304" pitchFamily="18" charset="0"/>
                <a:ea typeface="Aptos" panose="020B0004020202020204" pitchFamily="34" charset="0"/>
              </a:rPr>
              <a:t> des </a:t>
            </a:r>
            <a:r>
              <a:rPr lang="en-CA" sz="2000" b="1" i="1" kern="0" dirty="0" err="1">
                <a:effectLst/>
                <a:latin typeface="Times New Roman" panose="02020603050405020304" pitchFamily="18" charset="0"/>
                <a:ea typeface="Aptos" panose="020B0004020202020204" pitchFamily="34" charset="0"/>
              </a:rPr>
              <a:t>écrivains</a:t>
            </a:r>
            <a:r>
              <a:rPr lang="en-CA" sz="2000" b="1" i="1" kern="0" dirty="0">
                <a:effectLst/>
                <a:latin typeface="Times New Roman" panose="02020603050405020304" pitchFamily="18" charset="0"/>
                <a:ea typeface="Aptos" panose="020B0004020202020204" pitchFamily="34" charset="0"/>
              </a:rPr>
              <a:t> émigrés au Québec 1800-1999</a:t>
            </a:r>
            <a:r>
              <a:rPr lang="en-CA" sz="2000" kern="0" dirty="0">
                <a:effectLst/>
                <a:latin typeface="Times New Roman" panose="02020603050405020304" pitchFamily="18" charset="0"/>
                <a:ea typeface="Aptos" panose="020B0004020202020204" pitchFamily="34" charset="0"/>
              </a:rPr>
              <a:t>, </a:t>
            </a:r>
          </a:p>
          <a:p>
            <a:r>
              <a:rPr lang="en-CA" sz="2000" kern="0" dirty="0">
                <a:effectLst/>
                <a:latin typeface="Times New Roman" panose="02020603050405020304" pitchFamily="18" charset="0"/>
                <a:ea typeface="Aptos" panose="020B0004020202020204" pitchFamily="34" charset="0"/>
              </a:rPr>
              <a:t>400 belong to authors of the second half of the 20th century. </a:t>
            </a:r>
          </a:p>
          <a:p>
            <a:r>
              <a:rPr lang="en-CA" sz="2000" kern="0" dirty="0">
                <a:effectLst/>
                <a:latin typeface="Times New Roman" panose="02020603050405020304" pitchFamily="18" charset="0"/>
                <a:ea typeface="Aptos" panose="020B0004020202020204" pitchFamily="34" charset="0"/>
              </a:rPr>
              <a:t>Some of them - the Russian </a:t>
            </a:r>
            <a:r>
              <a:rPr lang="en-CA" sz="2000" b="1" kern="0" dirty="0">
                <a:effectLst/>
                <a:latin typeface="Times New Roman" panose="02020603050405020304" pitchFamily="18" charset="0"/>
                <a:ea typeface="Aptos" panose="020B0004020202020204" pitchFamily="34" charset="0"/>
              </a:rPr>
              <a:t>Jean Bazile</a:t>
            </a:r>
            <a:r>
              <a:rPr lang="en-CA" sz="2000" kern="0" dirty="0">
                <a:effectLst/>
                <a:latin typeface="Times New Roman" panose="02020603050405020304" pitchFamily="18" charset="0"/>
                <a:ea typeface="Aptos" panose="020B0004020202020204" pitchFamily="34" charset="0"/>
              </a:rPr>
              <a:t> or the Iraqi </a:t>
            </a:r>
            <a:r>
              <a:rPr lang="en-CA" sz="2000" b="1" kern="0" dirty="0" err="1">
                <a:effectLst/>
                <a:latin typeface="Times New Roman" panose="02020603050405020304" pitchFamily="18" charset="0"/>
                <a:ea typeface="Aptos" panose="020B0004020202020204" pitchFamily="34" charset="0"/>
              </a:rPr>
              <a:t>Naïm</a:t>
            </a:r>
            <a:r>
              <a:rPr lang="en-CA" sz="2000" b="1" kern="0" dirty="0">
                <a:effectLst/>
                <a:latin typeface="Times New Roman" panose="02020603050405020304" pitchFamily="18" charset="0"/>
                <a:ea typeface="Aptos" panose="020B0004020202020204" pitchFamily="34" charset="0"/>
              </a:rPr>
              <a:t> </a:t>
            </a:r>
            <a:r>
              <a:rPr lang="en-CA" sz="2000" b="1" kern="0" dirty="0" err="1">
                <a:effectLst/>
                <a:latin typeface="Times New Roman" panose="02020603050405020304" pitchFamily="18" charset="0"/>
                <a:ea typeface="Aptos" panose="020B0004020202020204" pitchFamily="34" charset="0"/>
              </a:rPr>
              <a:t>Kattan</a:t>
            </a:r>
            <a:r>
              <a:rPr lang="en-CA" sz="2000" kern="0" dirty="0">
                <a:effectLst/>
                <a:latin typeface="Times New Roman" panose="02020603050405020304" pitchFamily="18" charset="0"/>
                <a:ea typeface="Aptos" panose="020B0004020202020204" pitchFamily="34" charset="0"/>
              </a:rPr>
              <a:t> - have been active in Quebec since the 1960s. But the main wave came in the 1980s. Brazilian </a:t>
            </a:r>
            <a:r>
              <a:rPr lang="en-CA" sz="2000" b="1" kern="0" dirty="0">
                <a:effectLst/>
                <a:latin typeface="Times New Roman" panose="02020603050405020304" pitchFamily="18" charset="0"/>
                <a:ea typeface="Aptos" panose="020B0004020202020204" pitchFamily="34" charset="0"/>
              </a:rPr>
              <a:t>Sergio </a:t>
            </a:r>
            <a:r>
              <a:rPr lang="en-CA" sz="2000" b="1" kern="0" dirty="0" err="1">
                <a:effectLst/>
                <a:latin typeface="Times New Roman" panose="02020603050405020304" pitchFamily="18" charset="0"/>
                <a:ea typeface="Aptos" panose="020B0004020202020204" pitchFamily="34" charset="0"/>
              </a:rPr>
              <a:t>Kokis</a:t>
            </a:r>
            <a:r>
              <a:rPr lang="en-CA" sz="2000" kern="0" dirty="0">
                <a:effectLst/>
                <a:latin typeface="Times New Roman" panose="02020603050405020304" pitchFamily="18" charset="0"/>
                <a:ea typeface="Aptos" panose="020B0004020202020204" pitchFamily="34" charset="0"/>
              </a:rPr>
              <a:t>, Chinese </a:t>
            </a:r>
            <a:r>
              <a:rPr lang="en-CA" sz="2000" b="1" kern="0" dirty="0">
                <a:effectLst/>
                <a:latin typeface="Times New Roman" panose="02020603050405020304" pitchFamily="18" charset="0"/>
                <a:ea typeface="Aptos" panose="020B0004020202020204" pitchFamily="34" charset="0"/>
              </a:rPr>
              <a:t>Ying Chen</a:t>
            </a:r>
            <a:r>
              <a:rPr lang="en-CA" sz="2000" kern="0" dirty="0">
                <a:effectLst/>
                <a:latin typeface="Times New Roman" panose="02020603050405020304" pitchFamily="18" charset="0"/>
                <a:ea typeface="Aptos" panose="020B0004020202020204" pitchFamily="34" charset="0"/>
              </a:rPr>
              <a:t>, Serbian </a:t>
            </a:r>
            <a:r>
              <a:rPr lang="en-CA" sz="2000" b="1" kern="0" dirty="0" err="1">
                <a:effectLst/>
                <a:latin typeface="Times New Roman" panose="02020603050405020304" pitchFamily="18" charset="0"/>
                <a:ea typeface="Aptos" panose="020B0004020202020204" pitchFamily="34" charset="0"/>
              </a:rPr>
              <a:t>Négovan</a:t>
            </a:r>
            <a:r>
              <a:rPr lang="en-CA" sz="2000" kern="0" dirty="0">
                <a:effectLst/>
                <a:latin typeface="Times New Roman" panose="02020603050405020304" pitchFamily="18" charset="0"/>
                <a:ea typeface="Aptos" panose="020B0004020202020204" pitchFamily="34" charset="0"/>
              </a:rPr>
              <a:t> </a:t>
            </a:r>
            <a:r>
              <a:rPr lang="en-CA" sz="2000" b="1" kern="0" dirty="0">
                <a:effectLst/>
                <a:latin typeface="Times New Roman" panose="02020603050405020304" pitchFamily="18" charset="0"/>
                <a:ea typeface="Aptos" panose="020B0004020202020204" pitchFamily="34" charset="0"/>
              </a:rPr>
              <a:t>Rajic</a:t>
            </a:r>
            <a:r>
              <a:rPr lang="en-CA" sz="2000" kern="0" dirty="0">
                <a:effectLst/>
                <a:latin typeface="Times New Roman" panose="02020603050405020304" pitchFamily="18" charset="0"/>
                <a:ea typeface="Aptos" panose="020B0004020202020204" pitchFamily="34" charset="0"/>
              </a:rPr>
              <a:t>, Haitians </a:t>
            </a:r>
            <a:r>
              <a:rPr lang="en-CA" sz="2000" b="1" kern="0" dirty="0">
                <a:effectLst/>
                <a:latin typeface="Times New Roman" panose="02020603050405020304" pitchFamily="18" charset="0"/>
                <a:ea typeface="Aptos" panose="020B0004020202020204" pitchFamily="34" charset="0"/>
              </a:rPr>
              <a:t>Émile </a:t>
            </a:r>
            <a:r>
              <a:rPr lang="en-CA" sz="2000" b="1" kern="0" dirty="0" err="1">
                <a:effectLst/>
                <a:latin typeface="Times New Roman" panose="02020603050405020304" pitchFamily="18" charset="0"/>
                <a:ea typeface="Aptos" panose="020B0004020202020204" pitchFamily="34" charset="0"/>
              </a:rPr>
              <a:t>Ollivier</a:t>
            </a:r>
            <a:r>
              <a:rPr lang="en-CA" sz="2000" kern="0" dirty="0">
                <a:effectLst/>
                <a:latin typeface="Times New Roman" panose="02020603050405020304" pitchFamily="18" charset="0"/>
                <a:ea typeface="Aptos" panose="020B0004020202020204" pitchFamily="34" charset="0"/>
              </a:rPr>
              <a:t>, </a:t>
            </a:r>
            <a:r>
              <a:rPr lang="en-CA" sz="2000" b="1" kern="0" dirty="0">
                <a:effectLst/>
                <a:latin typeface="Times New Roman" panose="02020603050405020304" pitchFamily="18" charset="0"/>
                <a:ea typeface="Aptos" panose="020B0004020202020204" pitchFamily="34" charset="0"/>
              </a:rPr>
              <a:t>Gérard Étienne</a:t>
            </a:r>
            <a:r>
              <a:rPr lang="en-CA" sz="2000" kern="0" dirty="0">
                <a:effectLst/>
                <a:latin typeface="Times New Roman" panose="02020603050405020304" pitchFamily="18" charset="0"/>
                <a:ea typeface="Aptos" panose="020B0004020202020204" pitchFamily="34" charset="0"/>
              </a:rPr>
              <a:t> and </a:t>
            </a:r>
            <a:r>
              <a:rPr lang="en-CA" sz="2000" b="1" kern="0" dirty="0">
                <a:effectLst/>
                <a:latin typeface="Times New Roman" panose="02020603050405020304" pitchFamily="18" charset="0"/>
                <a:ea typeface="Aptos" panose="020B0004020202020204" pitchFamily="34" charset="0"/>
              </a:rPr>
              <a:t>Dany </a:t>
            </a:r>
            <a:r>
              <a:rPr lang="en-CA" sz="2000" b="1" kern="0" dirty="0" err="1">
                <a:effectLst/>
                <a:latin typeface="Times New Roman" panose="02020603050405020304" pitchFamily="18" charset="0"/>
                <a:ea typeface="Aptos" panose="020B0004020202020204" pitchFamily="34" charset="0"/>
              </a:rPr>
              <a:t>Laferrière</a:t>
            </a:r>
            <a:r>
              <a:rPr lang="en-CA" sz="2000" kern="0" dirty="0">
                <a:effectLst/>
                <a:latin typeface="Times New Roman" panose="02020603050405020304" pitchFamily="18" charset="0"/>
                <a:ea typeface="Aptos" panose="020B0004020202020204" pitchFamily="34" charset="0"/>
              </a:rPr>
              <a:t>, </a:t>
            </a:r>
            <a:r>
              <a:rPr lang="en-CA" sz="2000" kern="0" dirty="0" err="1">
                <a:effectLst/>
                <a:latin typeface="Times New Roman" panose="02020603050405020304" pitchFamily="18" charset="0"/>
                <a:ea typeface="Aptos" panose="020B0004020202020204" pitchFamily="34" charset="0"/>
              </a:rPr>
              <a:t>Lebaneses</a:t>
            </a:r>
            <a:r>
              <a:rPr lang="en-CA" sz="2000" kern="0" dirty="0">
                <a:effectLst/>
                <a:latin typeface="Times New Roman" panose="02020603050405020304" pitchFamily="18" charset="0"/>
                <a:ea typeface="Aptos" panose="020B0004020202020204" pitchFamily="34" charset="0"/>
              </a:rPr>
              <a:t> </a:t>
            </a:r>
            <a:r>
              <a:rPr lang="en-CA" sz="2000" b="1" kern="0" dirty="0" err="1">
                <a:effectLst/>
                <a:latin typeface="Times New Roman" panose="02020603050405020304" pitchFamily="18" charset="0"/>
                <a:ea typeface="Aptos" panose="020B0004020202020204" pitchFamily="34" charset="0"/>
              </a:rPr>
              <a:t>Wajdi</a:t>
            </a:r>
            <a:r>
              <a:rPr lang="en-CA" sz="2000" b="1" kern="0" dirty="0">
                <a:effectLst/>
                <a:latin typeface="Times New Roman" panose="02020603050405020304" pitchFamily="18" charset="0"/>
                <a:ea typeface="Aptos" panose="020B0004020202020204" pitchFamily="34" charset="0"/>
              </a:rPr>
              <a:t> Mouawad</a:t>
            </a:r>
            <a:r>
              <a:rPr lang="en-CA" sz="2000" kern="0" dirty="0">
                <a:effectLst/>
                <a:latin typeface="Times New Roman" panose="02020603050405020304" pitchFamily="18" charset="0"/>
                <a:ea typeface="Aptos" panose="020B0004020202020204" pitchFamily="34" charset="0"/>
              </a:rPr>
              <a:t> and </a:t>
            </a:r>
            <a:r>
              <a:rPr lang="en-CA" sz="2000" b="1" kern="0" dirty="0" err="1">
                <a:effectLst/>
                <a:latin typeface="Times New Roman" panose="02020603050405020304" pitchFamily="18" charset="0"/>
                <a:ea typeface="Aptos" panose="020B0004020202020204" pitchFamily="34" charset="0"/>
              </a:rPr>
              <a:t>Abla</a:t>
            </a:r>
            <a:r>
              <a:rPr lang="en-CA" sz="2000" b="1" kern="0" dirty="0">
                <a:effectLst/>
                <a:latin typeface="Times New Roman" panose="02020603050405020304" pitchFamily="18" charset="0"/>
                <a:ea typeface="Aptos" panose="020B0004020202020204" pitchFamily="34" charset="0"/>
              </a:rPr>
              <a:t> </a:t>
            </a:r>
            <a:r>
              <a:rPr lang="en-CA" sz="2000" b="1" kern="0" dirty="0" err="1">
                <a:effectLst/>
                <a:latin typeface="Times New Roman" panose="02020603050405020304" pitchFamily="18" charset="0"/>
                <a:ea typeface="Aptos" panose="020B0004020202020204" pitchFamily="34" charset="0"/>
              </a:rPr>
              <a:t>Farhoud</a:t>
            </a:r>
            <a:r>
              <a:rPr lang="en-CA" sz="2000" kern="0" dirty="0">
                <a:effectLst/>
                <a:latin typeface="Times New Roman" panose="02020603050405020304" pitchFamily="18" charset="0"/>
                <a:ea typeface="Aptos" panose="020B0004020202020204" pitchFamily="34" charset="0"/>
              </a:rPr>
              <a:t>, French </a:t>
            </a:r>
            <a:r>
              <a:rPr lang="en-CA" sz="2000" b="1" kern="0" dirty="0" err="1">
                <a:effectLst/>
                <a:latin typeface="Times New Roman" panose="02020603050405020304" pitchFamily="18" charset="0"/>
                <a:ea typeface="Aptos" panose="020B0004020202020204" pitchFamily="34" charset="0"/>
              </a:rPr>
              <a:t>Régine</a:t>
            </a:r>
            <a:r>
              <a:rPr lang="en-CA" sz="2000" kern="0" dirty="0">
                <a:effectLst/>
                <a:latin typeface="Times New Roman" panose="02020603050405020304" pitchFamily="18" charset="0"/>
                <a:ea typeface="Aptos" panose="020B0004020202020204" pitchFamily="34" charset="0"/>
              </a:rPr>
              <a:t> </a:t>
            </a:r>
            <a:r>
              <a:rPr lang="en-CA" sz="2000" b="1" kern="0" dirty="0">
                <a:effectLst/>
                <a:latin typeface="Times New Roman" panose="02020603050405020304" pitchFamily="18" charset="0"/>
                <a:ea typeface="Aptos" panose="020B0004020202020204" pitchFamily="34" charset="0"/>
              </a:rPr>
              <a:t>Robin</a:t>
            </a:r>
            <a:r>
              <a:rPr lang="en-CA" sz="2000" kern="0" dirty="0">
                <a:effectLst/>
                <a:latin typeface="Times New Roman" panose="02020603050405020304" pitchFamily="18" charset="0"/>
                <a:ea typeface="Aptos" panose="020B0004020202020204" pitchFamily="34" charset="0"/>
              </a:rPr>
              <a:t> and </a:t>
            </a:r>
            <a:r>
              <a:rPr lang="en-CA" sz="2000" b="1" kern="0" dirty="0">
                <a:effectLst/>
                <a:latin typeface="Times New Roman" panose="02020603050405020304" pitchFamily="18" charset="0"/>
                <a:ea typeface="Aptos" panose="020B0004020202020204" pitchFamily="34" charset="0"/>
              </a:rPr>
              <a:t>Elisabeth</a:t>
            </a:r>
            <a:r>
              <a:rPr lang="en-CA" sz="2000" kern="0" dirty="0">
                <a:effectLst/>
                <a:latin typeface="Times New Roman" panose="02020603050405020304" pitchFamily="18" charset="0"/>
                <a:ea typeface="Aptos" panose="020B0004020202020204" pitchFamily="34" charset="0"/>
              </a:rPr>
              <a:t> </a:t>
            </a:r>
            <a:r>
              <a:rPr lang="en-CA" sz="2000" b="1" kern="0" dirty="0" err="1">
                <a:effectLst/>
                <a:latin typeface="Times New Roman" panose="02020603050405020304" pitchFamily="18" charset="0"/>
                <a:ea typeface="Aptos" panose="020B0004020202020204" pitchFamily="34" charset="0"/>
              </a:rPr>
              <a:t>Vonaburg</a:t>
            </a:r>
            <a:r>
              <a:rPr lang="en-CA" sz="2000" kern="0" dirty="0">
                <a:effectLst/>
                <a:latin typeface="Times New Roman" panose="02020603050405020304" pitchFamily="18" charset="0"/>
                <a:ea typeface="Aptos" panose="020B0004020202020204" pitchFamily="34" charset="0"/>
              </a:rPr>
              <a:t>, </a:t>
            </a:r>
            <a:r>
              <a:rPr lang="en-CA" sz="2000" kern="0" dirty="0" err="1">
                <a:effectLst/>
                <a:latin typeface="Times New Roman" panose="02020603050405020304" pitchFamily="18" charset="0"/>
                <a:ea typeface="Aptos" panose="020B0004020202020204" pitchFamily="34" charset="0"/>
              </a:rPr>
              <a:t>Chilians</a:t>
            </a:r>
            <a:r>
              <a:rPr lang="en-CA" sz="2000" kern="0" dirty="0">
                <a:effectLst/>
                <a:latin typeface="Times New Roman" panose="02020603050405020304" pitchFamily="18" charset="0"/>
                <a:ea typeface="Aptos" panose="020B0004020202020204" pitchFamily="34" charset="0"/>
              </a:rPr>
              <a:t> </a:t>
            </a:r>
            <a:r>
              <a:rPr lang="en-CA" sz="2000" b="1" kern="0" dirty="0">
                <a:effectLst/>
                <a:latin typeface="Times New Roman" panose="02020603050405020304" pitchFamily="18" charset="0"/>
                <a:ea typeface="Aptos" panose="020B0004020202020204" pitchFamily="34" charset="0"/>
              </a:rPr>
              <a:t>Miguel</a:t>
            </a:r>
            <a:r>
              <a:rPr lang="en-CA" sz="2000" kern="0" dirty="0">
                <a:effectLst/>
                <a:latin typeface="Times New Roman" panose="02020603050405020304" pitchFamily="18" charset="0"/>
                <a:ea typeface="Aptos" panose="020B0004020202020204" pitchFamily="34" charset="0"/>
              </a:rPr>
              <a:t> </a:t>
            </a:r>
            <a:r>
              <a:rPr lang="en-CA" sz="2000" b="1" kern="0" dirty="0">
                <a:effectLst/>
                <a:latin typeface="Times New Roman" panose="02020603050405020304" pitchFamily="18" charset="0"/>
                <a:ea typeface="Aptos" panose="020B0004020202020204" pitchFamily="34" charset="0"/>
              </a:rPr>
              <a:t>Retamal</a:t>
            </a:r>
            <a:r>
              <a:rPr lang="en-CA" sz="2000" kern="0" dirty="0">
                <a:effectLst/>
                <a:latin typeface="Times New Roman" panose="02020603050405020304" pitchFamily="18" charset="0"/>
                <a:ea typeface="Aptos" panose="020B0004020202020204" pitchFamily="34" charset="0"/>
              </a:rPr>
              <a:t> and </a:t>
            </a:r>
            <a:r>
              <a:rPr lang="en-CA" sz="2000" b="1" kern="0" dirty="0">
                <a:effectLst/>
                <a:latin typeface="Times New Roman" panose="02020603050405020304" pitchFamily="18" charset="0"/>
                <a:ea typeface="Aptos" panose="020B0004020202020204" pitchFamily="34" charset="0"/>
              </a:rPr>
              <a:t>Alberto</a:t>
            </a:r>
            <a:r>
              <a:rPr lang="en-CA" sz="2000" kern="0" dirty="0">
                <a:effectLst/>
                <a:latin typeface="Times New Roman" panose="02020603050405020304" pitchFamily="18" charset="0"/>
                <a:ea typeface="Aptos" panose="020B0004020202020204" pitchFamily="34" charset="0"/>
              </a:rPr>
              <a:t> </a:t>
            </a:r>
            <a:r>
              <a:rPr lang="en-CA" sz="2000" b="1" kern="0" dirty="0" err="1">
                <a:effectLst/>
                <a:latin typeface="Times New Roman" panose="02020603050405020304" pitchFamily="18" charset="0"/>
                <a:ea typeface="Aptos" panose="020B0004020202020204" pitchFamily="34" charset="0"/>
              </a:rPr>
              <a:t>Kurapel</a:t>
            </a:r>
            <a:r>
              <a:rPr lang="en-CA" sz="2000" kern="0" dirty="0">
                <a:effectLst/>
                <a:latin typeface="Times New Roman" panose="02020603050405020304" pitchFamily="18" charset="0"/>
                <a:ea typeface="Aptos" panose="020B0004020202020204" pitchFamily="34" charset="0"/>
              </a:rPr>
              <a:t>, Italians </a:t>
            </a:r>
            <a:r>
              <a:rPr lang="en-CA" sz="2000" b="1" kern="0" dirty="0" err="1">
                <a:effectLst/>
                <a:latin typeface="Times New Roman" panose="02020603050405020304" pitchFamily="18" charset="0"/>
                <a:ea typeface="Aptos" panose="020B0004020202020204" pitchFamily="34" charset="0"/>
              </a:rPr>
              <a:t>Fulvio</a:t>
            </a:r>
            <a:r>
              <a:rPr lang="en-CA" sz="2000" b="1" kern="0" dirty="0">
                <a:effectLst/>
                <a:latin typeface="Times New Roman" panose="02020603050405020304" pitchFamily="18" charset="0"/>
                <a:ea typeface="Aptos" panose="020B0004020202020204" pitchFamily="34" charset="0"/>
              </a:rPr>
              <a:t> Caccia</a:t>
            </a:r>
            <a:r>
              <a:rPr lang="en-CA" sz="2000" kern="0" dirty="0">
                <a:effectLst/>
                <a:latin typeface="Times New Roman" panose="02020603050405020304" pitchFamily="18" charset="0"/>
                <a:ea typeface="Aptos" panose="020B0004020202020204" pitchFamily="34" charset="0"/>
              </a:rPr>
              <a:t> and </a:t>
            </a:r>
            <a:r>
              <a:rPr lang="en-CA" sz="2000" b="1" kern="0" dirty="0">
                <a:effectLst/>
                <a:latin typeface="Times New Roman" panose="02020603050405020304" pitchFamily="18" charset="0"/>
                <a:ea typeface="Aptos" panose="020B0004020202020204" pitchFamily="34" charset="0"/>
              </a:rPr>
              <a:t>Antonio </a:t>
            </a:r>
            <a:r>
              <a:rPr lang="en-CA" sz="2000" b="1" kern="0" dirty="0" err="1">
                <a:effectLst/>
                <a:latin typeface="Times New Roman" panose="02020603050405020304" pitchFamily="18" charset="0"/>
                <a:ea typeface="Aptos" panose="020B0004020202020204" pitchFamily="34" charset="0"/>
              </a:rPr>
              <a:t>d'Alfonso</a:t>
            </a:r>
            <a:r>
              <a:rPr lang="en-CA" sz="2000" kern="0" dirty="0">
                <a:effectLst/>
                <a:latin typeface="Times New Roman" panose="02020603050405020304" pitchFamily="18" charset="0"/>
                <a:ea typeface="Aptos" panose="020B0004020202020204" pitchFamily="34" charset="0"/>
              </a:rPr>
              <a:t>, and so on.</a:t>
            </a:r>
            <a:endParaRPr lang="en-CA" sz="2000" dirty="0"/>
          </a:p>
        </p:txBody>
      </p:sp>
    </p:spTree>
    <p:extLst>
      <p:ext uri="{BB962C8B-B14F-4D97-AF65-F5344CB8AC3E}">
        <p14:creationId xmlns:p14="http://schemas.microsoft.com/office/powerpoint/2010/main" val="625574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0335928-DD3F-0869-1220-48B80853CECC}"/>
              </a:ext>
            </a:extLst>
          </p:cNvPr>
          <p:cNvSpPr txBox="1"/>
          <p:nvPr/>
        </p:nvSpPr>
        <p:spPr>
          <a:xfrm>
            <a:off x="619432" y="1169301"/>
            <a:ext cx="10422194" cy="5324535"/>
          </a:xfrm>
          <a:prstGeom prst="rect">
            <a:avLst/>
          </a:prstGeom>
          <a:noFill/>
        </p:spPr>
        <p:txBody>
          <a:bodyPr wrap="square">
            <a:spAutoFit/>
          </a:bodyPr>
          <a:lstStyle/>
          <a:p>
            <a:r>
              <a:rPr lang="en-CA" sz="2000" kern="0" dirty="0">
                <a:effectLst/>
                <a:latin typeface="Times New Roman" panose="02020603050405020304" pitchFamily="18" charset="0"/>
                <a:ea typeface="Aptos" panose="020B0004020202020204" pitchFamily="34" charset="0"/>
              </a:rPr>
              <a:t>The massive entry of these authors into the Quebec literary field generated tensions and controversies, including the distinction made at the time between Quebec writers and "neo-Quebecers", and the acrimonious debate surrounding </a:t>
            </a:r>
            <a:r>
              <a:rPr lang="en-CA" sz="2000" b="1" kern="0" dirty="0">
                <a:effectLst/>
                <a:latin typeface="Times New Roman" panose="02020603050405020304" pitchFamily="18" charset="0"/>
                <a:ea typeface="Aptos" panose="020B0004020202020204" pitchFamily="34" charset="0"/>
              </a:rPr>
              <a:t>Monique LaRue's</a:t>
            </a:r>
            <a:r>
              <a:rPr lang="en-CA" sz="2000" kern="0" dirty="0">
                <a:effectLst/>
                <a:latin typeface="Times New Roman" panose="02020603050405020304" pitchFamily="18" charset="0"/>
                <a:ea typeface="Aptos" panose="020B0004020202020204" pitchFamily="34" charset="0"/>
              </a:rPr>
              <a:t> academic conference and essay, </a:t>
            </a:r>
            <a:r>
              <a:rPr lang="en-CA" sz="2000" b="1" i="1" kern="0" dirty="0" err="1">
                <a:effectLst/>
                <a:latin typeface="Times New Roman" panose="02020603050405020304" pitchFamily="18" charset="0"/>
                <a:ea typeface="Aptos" panose="020B0004020202020204" pitchFamily="34" charset="0"/>
              </a:rPr>
              <a:t>L'Arpenteur</a:t>
            </a:r>
            <a:r>
              <a:rPr lang="en-CA" sz="2000" b="1" i="1" kern="0" dirty="0">
                <a:effectLst/>
                <a:latin typeface="Times New Roman" panose="02020603050405020304" pitchFamily="18" charset="0"/>
                <a:ea typeface="Aptos" panose="020B0004020202020204" pitchFamily="34" charset="0"/>
              </a:rPr>
              <a:t> et le </a:t>
            </a:r>
            <a:r>
              <a:rPr lang="en-CA" sz="2000" b="1" i="1" kern="0" dirty="0" err="1">
                <a:effectLst/>
                <a:latin typeface="Times New Roman" panose="02020603050405020304" pitchFamily="18" charset="0"/>
                <a:ea typeface="Aptos" panose="020B0004020202020204" pitchFamily="34" charset="0"/>
              </a:rPr>
              <a:t>navigateur</a:t>
            </a:r>
            <a:r>
              <a:rPr lang="en-CA" sz="2000" kern="0" dirty="0">
                <a:effectLst/>
                <a:latin typeface="Times New Roman" panose="02020603050405020304" pitchFamily="18" charset="0"/>
                <a:ea typeface="Aptos" panose="020B0004020202020204" pitchFamily="34" charset="0"/>
              </a:rPr>
              <a:t> (</a:t>
            </a:r>
            <a:r>
              <a:rPr lang="en-US" sz="2000" i="1" kern="0" dirty="0">
                <a:effectLst/>
                <a:latin typeface="Times New Roman" panose="02020603050405020304" pitchFamily="18" charset="0"/>
                <a:ea typeface="Aptos" panose="020B0004020202020204" pitchFamily="34" charset="0"/>
              </a:rPr>
              <a:t>The Surveyor and the Navigator</a:t>
            </a:r>
            <a:r>
              <a:rPr lang="en-US" sz="2000" kern="0" dirty="0">
                <a:effectLst/>
                <a:latin typeface="Times New Roman" panose="02020603050405020304" pitchFamily="18" charset="0"/>
                <a:ea typeface="Aptos" panose="020B0004020202020204" pitchFamily="34" charset="0"/>
              </a:rPr>
              <a:t>, </a:t>
            </a:r>
            <a:r>
              <a:rPr lang="en-CA" sz="2000" kern="0" dirty="0">
                <a:effectLst/>
                <a:latin typeface="Times New Roman" panose="02020603050405020304" pitchFamily="18" charset="0"/>
                <a:ea typeface="Aptos" panose="020B0004020202020204" pitchFamily="34" charset="0"/>
              </a:rPr>
              <a:t>1996).</a:t>
            </a:r>
          </a:p>
          <a:p>
            <a:endParaRPr lang="en-CA" sz="2000" kern="0" dirty="0">
              <a:latin typeface="Times New Roman" panose="02020603050405020304" pitchFamily="18" charset="0"/>
              <a:ea typeface="Aptos" panose="020B0004020202020204" pitchFamily="34" charset="0"/>
            </a:endParaRPr>
          </a:p>
          <a:p>
            <a:endParaRPr lang="en-CA" sz="2000" kern="0" dirty="0">
              <a:effectLst/>
              <a:latin typeface="Times New Roman" panose="02020603050405020304" pitchFamily="18" charset="0"/>
              <a:ea typeface="Aptos" panose="020B0004020202020204" pitchFamily="34" charset="0"/>
            </a:endParaRPr>
          </a:p>
          <a:p>
            <a:endParaRPr lang="en-CA" sz="2000" kern="0" dirty="0">
              <a:latin typeface="Times New Roman" panose="02020603050405020304" pitchFamily="18" charset="0"/>
              <a:ea typeface="Aptos" panose="020B0004020202020204" pitchFamily="34" charset="0"/>
            </a:endParaRPr>
          </a:p>
          <a:p>
            <a:endParaRPr lang="en-CA" sz="2000" kern="0" dirty="0">
              <a:effectLst/>
              <a:latin typeface="Times New Roman" panose="02020603050405020304" pitchFamily="18" charset="0"/>
              <a:ea typeface="Aptos" panose="020B0004020202020204" pitchFamily="34" charset="0"/>
            </a:endParaRPr>
          </a:p>
          <a:p>
            <a:endParaRPr lang="en-CA" sz="2000" kern="0" dirty="0">
              <a:latin typeface="Times New Roman" panose="02020603050405020304" pitchFamily="18" charset="0"/>
              <a:ea typeface="Aptos" panose="020B0004020202020204" pitchFamily="34" charset="0"/>
            </a:endParaRPr>
          </a:p>
          <a:p>
            <a:r>
              <a:rPr lang="en-CA" sz="2000" kern="0" dirty="0">
                <a:effectLst/>
                <a:latin typeface="Times New Roman" panose="02020603050405020304" pitchFamily="18" charset="0"/>
                <a:ea typeface="Aptos" panose="020B0004020202020204" pitchFamily="34" charset="0"/>
              </a:rPr>
              <a:t>In her reflection on Quebec literature, the author revived the archetypal dichotomy of inhabitant/pioneer  trapper, coureur des </a:t>
            </a:r>
            <a:r>
              <a:rPr lang="en-CA" sz="2000" kern="0" dirty="0" err="1">
                <a:effectLst/>
                <a:latin typeface="Times New Roman" panose="02020603050405020304" pitchFamily="18" charset="0"/>
                <a:ea typeface="Aptos" panose="020B0004020202020204" pitchFamily="34" charset="0"/>
              </a:rPr>
              <a:t>bois</a:t>
            </a:r>
            <a:r>
              <a:rPr lang="en-CA" sz="2000" kern="0" dirty="0">
                <a:effectLst/>
                <a:latin typeface="Times New Roman" panose="02020603050405020304" pitchFamily="18" charset="0"/>
                <a:ea typeface="Aptos" panose="020B0004020202020204" pitchFamily="34" charset="0"/>
              </a:rPr>
              <a:t> identity in Quebec literature, highlighting the tension between the sedentary, conservative inwardness associated with a 19th-century tradition and the new openness stemming, among other things, from the migratory wave. Monique LaRue has been wrongly accused of xenophobia. In fact, she shares the views of Haitian migrant </a:t>
            </a:r>
            <a:r>
              <a:rPr lang="en-CA" sz="2000" b="1" kern="0" dirty="0">
                <a:effectLst/>
                <a:latin typeface="Times New Roman" panose="02020603050405020304" pitchFamily="18" charset="0"/>
                <a:ea typeface="Aptos" panose="020B0004020202020204" pitchFamily="34" charset="0"/>
              </a:rPr>
              <a:t>Émile </a:t>
            </a:r>
            <a:r>
              <a:rPr lang="en-CA" sz="2000" b="1" kern="0" dirty="0" err="1">
                <a:effectLst/>
                <a:latin typeface="Times New Roman" panose="02020603050405020304" pitchFamily="18" charset="0"/>
                <a:ea typeface="Aptos" panose="020B0004020202020204" pitchFamily="34" charset="0"/>
              </a:rPr>
              <a:t>Ollivier</a:t>
            </a:r>
            <a:r>
              <a:rPr lang="en-CA" sz="2000" kern="0" dirty="0">
                <a:effectLst/>
                <a:latin typeface="Times New Roman" panose="02020603050405020304" pitchFamily="18" charset="0"/>
                <a:ea typeface="Aptos" panose="020B0004020202020204" pitchFamily="34" charset="0"/>
              </a:rPr>
              <a:t> (</a:t>
            </a:r>
            <a:r>
              <a:rPr lang="en-CA" sz="2000" kern="0" dirty="0" err="1">
                <a:effectLst/>
                <a:latin typeface="Times New Roman" panose="02020603050405020304" pitchFamily="18" charset="0"/>
                <a:ea typeface="Aptos" panose="020B0004020202020204" pitchFamily="34" charset="0"/>
              </a:rPr>
              <a:t>Ollivier</a:t>
            </a:r>
            <a:r>
              <a:rPr lang="en-CA" sz="2000" kern="0" dirty="0">
                <a:effectLst/>
                <a:latin typeface="Times New Roman" panose="02020603050405020304" pitchFamily="18" charset="0"/>
                <a:ea typeface="Aptos" panose="020B0004020202020204" pitchFamily="34" charset="0"/>
              </a:rPr>
              <a:t>, 2001), especially as it was migrant authors who largely introduced the redefinition of migration and immigration, which went from being ethnic and testimonial literature to existential reflection.</a:t>
            </a:r>
            <a:endParaRPr lang="en-CA" sz="2000" dirty="0"/>
          </a:p>
        </p:txBody>
      </p:sp>
    </p:spTree>
    <p:extLst>
      <p:ext uri="{BB962C8B-B14F-4D97-AF65-F5344CB8AC3E}">
        <p14:creationId xmlns:p14="http://schemas.microsoft.com/office/powerpoint/2010/main" val="4020826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0E730D75-CC58-2093-C70A-876EDF0EF293}"/>
              </a:ext>
            </a:extLst>
          </p:cNvPr>
          <p:cNvSpPr txBox="1"/>
          <p:nvPr/>
        </p:nvSpPr>
        <p:spPr>
          <a:xfrm>
            <a:off x="1211824" y="454262"/>
            <a:ext cx="9623323" cy="2249527"/>
          </a:xfrm>
          <a:prstGeom prst="rect">
            <a:avLst/>
          </a:prstGeom>
          <a:noFill/>
        </p:spPr>
        <p:txBody>
          <a:bodyPr wrap="square">
            <a:spAutoFit/>
          </a:bodyPr>
          <a:lstStyle/>
          <a:p>
            <a:pPr algn="just">
              <a:lnSpc>
                <a:spcPct val="107000"/>
              </a:lnSpc>
              <a:spcAft>
                <a:spcPts val="800"/>
              </a:spcAft>
            </a:pPr>
            <a:r>
              <a:rPr lang="en-CA" sz="1800" dirty="0">
                <a:effectLst/>
                <a:latin typeface="Times New Roman" panose="02020603050405020304" pitchFamily="18" charset="0"/>
                <a:ea typeface="Aptos" panose="020B0004020202020204" pitchFamily="34" charset="0"/>
                <a:cs typeface="Times New Roman" panose="02020603050405020304" pitchFamily="18" charset="0"/>
              </a:rPr>
              <a:t>We should mention the theoretical contributions of </a:t>
            </a:r>
            <a:r>
              <a:rPr lang="en-CA" sz="1800" b="1" dirty="0">
                <a:effectLst/>
                <a:latin typeface="Times New Roman" panose="02020603050405020304" pitchFamily="18" charset="0"/>
                <a:ea typeface="Aptos" panose="020B0004020202020204" pitchFamily="34" charset="0"/>
                <a:cs typeface="Times New Roman" panose="02020603050405020304" pitchFamily="18" charset="0"/>
              </a:rPr>
              <a:t>Italo-Québécois and Haitian immigrants</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in the magazines </a:t>
            </a:r>
            <a:r>
              <a:rPr lang="en-CA" sz="1800" i="1" dirty="0" err="1">
                <a:effectLst/>
                <a:latin typeface="Times New Roman" panose="02020603050405020304" pitchFamily="18" charset="0"/>
                <a:ea typeface="Aptos" panose="020B0004020202020204" pitchFamily="34" charset="0"/>
                <a:cs typeface="Times New Roman" panose="02020603050405020304" pitchFamily="18" charset="0"/>
              </a:rPr>
              <a:t>Dérives</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(1975-1987; </a:t>
            </a:r>
            <a:r>
              <a:rPr lang="en-CA" sz="1800" b="1" dirty="0">
                <a:effectLst/>
                <a:latin typeface="Times New Roman" panose="02020603050405020304" pitchFamily="18" charset="0"/>
                <a:ea typeface="Aptos" panose="020B0004020202020204" pitchFamily="34" charset="0"/>
                <a:cs typeface="Times New Roman" panose="02020603050405020304" pitchFamily="18" charset="0"/>
              </a:rPr>
              <a:t>Jean Jonassaint</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800" i="1" dirty="0" err="1">
                <a:effectLst/>
                <a:latin typeface="Times New Roman" panose="02020603050405020304" pitchFamily="18" charset="0"/>
                <a:ea typeface="Aptos" panose="020B0004020202020204" pitchFamily="34" charset="0"/>
                <a:cs typeface="Times New Roman" panose="02020603050405020304" pitchFamily="18" charset="0"/>
              </a:rPr>
              <a:t>Quaderni</a:t>
            </a:r>
            <a:r>
              <a:rPr lang="en-CA" sz="1800" i="1"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800" i="1" dirty="0" err="1">
                <a:effectLst/>
                <a:latin typeface="Times New Roman" panose="02020603050405020304" pitchFamily="18" charset="0"/>
                <a:ea typeface="Aptos" panose="020B0004020202020204" pitchFamily="34" charset="0"/>
                <a:cs typeface="Times New Roman" panose="02020603050405020304" pitchFamily="18" charset="0"/>
              </a:rPr>
              <a:t>culturali</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(1980-1982; </a:t>
            </a:r>
            <a:r>
              <a:rPr lang="en-CA" sz="1800" dirty="0" err="1">
                <a:effectLst/>
                <a:latin typeface="Times New Roman" panose="02020603050405020304" pitchFamily="18" charset="0"/>
                <a:ea typeface="Aptos" panose="020B0004020202020204" pitchFamily="34" charset="0"/>
                <a:cs typeface="Times New Roman" panose="02020603050405020304" pitchFamily="18" charset="0"/>
              </a:rPr>
              <a:t>Lamberto</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800" dirty="0" err="1">
                <a:effectLst/>
                <a:latin typeface="Times New Roman" panose="02020603050405020304" pitchFamily="18" charset="0"/>
                <a:ea typeface="Aptos" panose="020B0004020202020204" pitchFamily="34" charset="0"/>
                <a:cs typeface="Times New Roman" panose="02020603050405020304" pitchFamily="18" charset="0"/>
              </a:rPr>
              <a:t>Tassinari</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and </a:t>
            </a:r>
            <a:r>
              <a:rPr lang="en-CA" sz="1800" i="1" dirty="0">
                <a:effectLst/>
                <a:latin typeface="Times New Roman" panose="02020603050405020304" pitchFamily="18" charset="0"/>
                <a:ea typeface="Aptos" panose="020B0004020202020204" pitchFamily="34" charset="0"/>
                <a:cs typeface="Times New Roman" panose="02020603050405020304" pitchFamily="18" charset="0"/>
              </a:rPr>
              <a:t>Vice Versa </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(1983-1996; </a:t>
            </a:r>
            <a:r>
              <a:rPr lang="en-CA" sz="1800" b="1" dirty="0" err="1">
                <a:effectLst/>
                <a:latin typeface="Times New Roman" panose="02020603050405020304" pitchFamily="18" charset="0"/>
                <a:ea typeface="Aptos" panose="020B0004020202020204" pitchFamily="34" charset="0"/>
                <a:cs typeface="Times New Roman" panose="02020603050405020304" pitchFamily="18" charset="0"/>
              </a:rPr>
              <a:t>Lamberto</a:t>
            </a:r>
            <a:r>
              <a:rPr lang="en-CA" sz="1800" b="1"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800" b="1" dirty="0" err="1">
                <a:effectLst/>
                <a:latin typeface="Times New Roman" panose="02020603050405020304" pitchFamily="18" charset="0"/>
                <a:ea typeface="Aptos" panose="020B0004020202020204" pitchFamily="34" charset="0"/>
                <a:cs typeface="Times New Roman" panose="02020603050405020304" pitchFamily="18" charset="0"/>
              </a:rPr>
              <a:t>Tassinari</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800" b="1" dirty="0" err="1">
                <a:effectLst/>
                <a:latin typeface="Times New Roman" panose="02020603050405020304" pitchFamily="18" charset="0"/>
                <a:ea typeface="Aptos" panose="020B0004020202020204" pitchFamily="34" charset="0"/>
                <a:cs typeface="Times New Roman" panose="02020603050405020304" pitchFamily="18" charset="0"/>
              </a:rPr>
              <a:t>Fulvio</a:t>
            </a:r>
            <a:r>
              <a:rPr lang="en-CA" sz="1800" b="1" dirty="0">
                <a:effectLst/>
                <a:latin typeface="Times New Roman" panose="02020603050405020304" pitchFamily="18" charset="0"/>
                <a:ea typeface="Aptos" panose="020B0004020202020204" pitchFamily="34" charset="0"/>
                <a:cs typeface="Times New Roman" panose="02020603050405020304" pitchFamily="18" charset="0"/>
              </a:rPr>
              <a:t> Caccia</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where </a:t>
            </a:r>
            <a:r>
              <a:rPr lang="en-CA" sz="1800" b="1" dirty="0" err="1">
                <a:effectLst/>
                <a:latin typeface="Times New Roman" panose="02020603050405020304" pitchFamily="18" charset="0"/>
                <a:ea typeface="Aptos" panose="020B0004020202020204" pitchFamily="34" charset="0"/>
                <a:cs typeface="Times New Roman" panose="02020603050405020304" pitchFamily="18" charset="0"/>
              </a:rPr>
              <a:t>Berrouët</a:t>
            </a:r>
            <a:r>
              <a:rPr lang="en-CA" sz="1800" b="1" dirty="0">
                <a:effectLst/>
                <a:latin typeface="Times New Roman" panose="02020603050405020304" pitchFamily="18" charset="0"/>
                <a:ea typeface="Aptos" panose="020B0004020202020204" pitchFamily="34" charset="0"/>
                <a:cs typeface="Times New Roman" panose="02020603050405020304" pitchFamily="18" charset="0"/>
              </a:rPr>
              <a:t>-Oriol</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published the famous article „</a:t>
            </a:r>
            <a:r>
              <a:rPr lang="en-CA" sz="1800" dirty="0" err="1">
                <a:effectLst/>
                <a:latin typeface="Times New Roman" panose="02020603050405020304" pitchFamily="18" charset="0"/>
                <a:ea typeface="Aptos" panose="020B0004020202020204" pitchFamily="34" charset="0"/>
                <a:cs typeface="Times New Roman" panose="02020603050405020304" pitchFamily="18" charset="0"/>
              </a:rPr>
              <a:t>L'Effet</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800" dirty="0" err="1">
                <a:effectLst/>
                <a:latin typeface="Times New Roman" panose="02020603050405020304" pitchFamily="18" charset="0"/>
                <a:ea typeface="Aptos" panose="020B0004020202020204" pitchFamily="34" charset="0"/>
                <a:cs typeface="Times New Roman" panose="02020603050405020304" pitchFamily="18" charset="0"/>
              </a:rPr>
              <a:t>d'exil</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a:t>
            </a:r>
          </a:p>
          <a:p>
            <a:pPr algn="just">
              <a:lnSpc>
                <a:spcPct val="107000"/>
              </a:lnSpc>
              <a:spcAft>
                <a:spcPts val="800"/>
              </a:spcAft>
            </a:pPr>
            <a:r>
              <a:rPr lang="en-CA" sz="1800" dirty="0">
                <a:effectLst/>
                <a:latin typeface="Times New Roman" panose="02020603050405020304" pitchFamily="18" charset="0"/>
                <a:ea typeface="Aptos" panose="020B0004020202020204" pitchFamily="34" charset="0"/>
                <a:cs typeface="Times New Roman" panose="02020603050405020304" pitchFamily="18" charset="0"/>
              </a:rPr>
              <a:t>The Haitian </a:t>
            </a:r>
            <a:r>
              <a:rPr lang="en-CA" sz="1800" b="1" dirty="0">
                <a:effectLst/>
                <a:latin typeface="Times New Roman" panose="02020603050405020304" pitchFamily="18" charset="0"/>
                <a:ea typeface="Aptos" panose="020B0004020202020204" pitchFamily="34" charset="0"/>
                <a:cs typeface="Times New Roman" panose="02020603050405020304" pitchFamily="18" charset="0"/>
              </a:rPr>
              <a:t>Émile </a:t>
            </a:r>
            <a:r>
              <a:rPr lang="en-CA" sz="1800" b="1" dirty="0" err="1">
                <a:effectLst/>
                <a:latin typeface="Times New Roman" panose="02020603050405020304" pitchFamily="18" charset="0"/>
                <a:ea typeface="Aptos" panose="020B0004020202020204" pitchFamily="34" charset="0"/>
                <a:cs typeface="Times New Roman" panose="02020603050405020304" pitchFamily="18" charset="0"/>
              </a:rPr>
              <a:t>Ollivier</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who redefined the relationship between the nomadic and the sedentary in favor of the former (</a:t>
            </a:r>
            <a:r>
              <a:rPr lang="en-CA" sz="1800" i="1" dirty="0" err="1">
                <a:effectLst/>
                <a:latin typeface="Times New Roman" panose="02020603050405020304" pitchFamily="18" charset="0"/>
                <a:ea typeface="Aptos" panose="020B0004020202020204" pitchFamily="34" charset="0"/>
                <a:cs typeface="Times New Roman" panose="02020603050405020304" pitchFamily="18" charset="0"/>
              </a:rPr>
              <a:t>Repérages</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2001), while his compatriot </a:t>
            </a:r>
            <a:r>
              <a:rPr lang="en-CA" sz="1800" b="1" dirty="0">
                <a:effectLst/>
                <a:latin typeface="Times New Roman" panose="02020603050405020304" pitchFamily="18" charset="0"/>
                <a:ea typeface="Aptos" panose="020B0004020202020204" pitchFamily="34" charset="0"/>
                <a:cs typeface="Times New Roman" panose="02020603050405020304" pitchFamily="18" charset="0"/>
              </a:rPr>
              <a:t>Jean-Claude Charles</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theorized the notion of "</a:t>
            </a:r>
            <a:r>
              <a:rPr lang="en-CA" sz="1800" b="1" dirty="0" err="1">
                <a:effectLst/>
                <a:latin typeface="Times New Roman" panose="02020603050405020304" pitchFamily="18" charset="0"/>
                <a:ea typeface="Aptos" panose="020B0004020202020204" pitchFamily="34" charset="0"/>
                <a:cs typeface="Times New Roman" panose="02020603050405020304" pitchFamily="18" charset="0"/>
              </a:rPr>
              <a:t>enracinerrance</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 (</a:t>
            </a:r>
            <a:r>
              <a:rPr lang="en-CA" sz="1800" b="1" dirty="0">
                <a:effectLst/>
                <a:latin typeface="Times New Roman" panose="02020603050405020304" pitchFamily="18" charset="0"/>
                <a:ea typeface="Aptos" panose="020B0004020202020204" pitchFamily="34" charset="0"/>
                <a:cs typeface="Times New Roman" panose="02020603050405020304" pitchFamily="18" charset="0"/>
              </a:rPr>
              <a:t>roaming-rooting</a:t>
            </a:r>
            <a:r>
              <a:rPr lang="en-CA" sz="1800" dirty="0">
                <a:effectLst/>
                <a:latin typeface="Times New Roman" panose="02020603050405020304" pitchFamily="18" charset="0"/>
                <a:ea typeface="Aptos" panose="020B0004020202020204" pitchFamily="34" charset="0"/>
                <a:cs typeface="Times New Roman" panose="02020603050405020304" pitchFamily="18" charset="0"/>
              </a:rPr>
              <a:t>)</a:t>
            </a:r>
          </a:p>
        </p:txBody>
      </p:sp>
    </p:spTree>
    <p:extLst>
      <p:ext uri="{BB962C8B-B14F-4D97-AF65-F5344CB8AC3E}">
        <p14:creationId xmlns:p14="http://schemas.microsoft.com/office/powerpoint/2010/main" val="1876321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1F9AAB79-EB51-ADFA-1922-A82E66312176}"/>
              </a:ext>
            </a:extLst>
          </p:cNvPr>
          <p:cNvSpPr txBox="1"/>
          <p:nvPr/>
        </p:nvSpPr>
        <p:spPr>
          <a:xfrm>
            <a:off x="619434" y="612253"/>
            <a:ext cx="10667998" cy="3170099"/>
          </a:xfrm>
          <a:prstGeom prst="rect">
            <a:avLst/>
          </a:prstGeom>
          <a:noFill/>
        </p:spPr>
        <p:txBody>
          <a:bodyPr wrap="square">
            <a:spAutoFit/>
          </a:bodyPr>
          <a:lstStyle/>
          <a:p>
            <a:r>
              <a:rPr lang="en-CA" sz="2000" b="1" dirty="0">
                <a:effectLst/>
                <a:latin typeface="Times New Roman" panose="02020603050405020304" pitchFamily="18" charset="0"/>
                <a:ea typeface="Aptos" panose="020B0004020202020204" pitchFamily="34" charset="0"/>
                <a:cs typeface="Times New Roman" panose="02020603050405020304" pitchFamily="18" charset="0"/>
              </a:rPr>
              <a:t>Joël Des </a:t>
            </a:r>
            <a:r>
              <a:rPr lang="en-CA" sz="2000" b="1" dirty="0" err="1">
                <a:effectLst/>
                <a:latin typeface="Times New Roman" panose="02020603050405020304" pitchFamily="18" charset="0"/>
                <a:ea typeface="Aptos" panose="020B0004020202020204" pitchFamily="34" charset="0"/>
                <a:cs typeface="Times New Roman" panose="02020603050405020304" pitchFamily="18" charset="0"/>
              </a:rPr>
              <a:t>Rosiers</a:t>
            </a:r>
            <a:r>
              <a:rPr lang="en-CA" sz="2000" b="1" dirty="0">
                <a:effectLst/>
                <a:latin typeface="Times New Roman" panose="02020603050405020304" pitchFamily="18" charset="0"/>
                <a:ea typeface="Aptos" panose="020B0004020202020204" pitchFamily="34" charset="0"/>
                <a:cs typeface="Times New Roman" panose="02020603050405020304" pitchFamily="18" charset="0"/>
              </a:rPr>
              <a:t>,</a:t>
            </a:r>
            <a:r>
              <a:rPr lang="en-CA" sz="2000" dirty="0">
                <a:effectLst/>
                <a:latin typeface="Times New Roman" panose="02020603050405020304" pitchFamily="18" charset="0"/>
                <a:ea typeface="Aptos" panose="020B0004020202020204" pitchFamily="34" charset="0"/>
                <a:cs typeface="Times New Roman" panose="02020603050405020304" pitchFamily="18" charset="0"/>
              </a:rPr>
              <a:t> another Haitian, spoke of "postexilic" writing. The critical force of these notions is influencing Quebecois authors of origin.</a:t>
            </a:r>
          </a:p>
          <a:p>
            <a:endParaRPr lang="en-CA" sz="2000" kern="0" dirty="0">
              <a:effectLst/>
              <a:latin typeface="Times New Roman" panose="02020603050405020304" pitchFamily="18" charset="0"/>
              <a:ea typeface="Aptos" panose="020B0004020202020204" pitchFamily="34" charset="0"/>
            </a:endParaRPr>
          </a:p>
          <a:p>
            <a:r>
              <a:rPr lang="en-CA" sz="2000" kern="0" dirty="0">
                <a:latin typeface="Times New Roman" panose="02020603050405020304" pitchFamily="18" charset="0"/>
                <a:ea typeface="Aptos" panose="020B0004020202020204" pitchFamily="34" charset="0"/>
              </a:rPr>
              <a:t>“</a:t>
            </a:r>
            <a:r>
              <a:rPr lang="en-CA" sz="2000" kern="0" dirty="0">
                <a:effectLst/>
                <a:latin typeface="Times New Roman" panose="02020603050405020304" pitchFamily="18" charset="0"/>
                <a:ea typeface="Aptos" panose="020B0004020202020204" pitchFamily="34" charset="0"/>
              </a:rPr>
              <a:t>Could this be a sign that Quebecois territorialization and anchoring, still strongly present in the modernism and postmodernism of the Quiet Revolution, have entered a new phase? Could this be a sign of a transformation and a different axiological arrangement of identity-based spatiality? Can we expect a reassessment of the opposition between here and elsewhere, in a kind of denationalized exterritoriality moving towards a kind of transnationality? Are we dealing with a specific narrative semiosis, notably in the relationship to characters, action and narration? No doubt a historical overview would be useful to see that the present is situated in a continuity of past elements.”</a:t>
            </a:r>
            <a:endParaRPr lang="en-CA" sz="2000" dirty="0"/>
          </a:p>
        </p:txBody>
      </p:sp>
    </p:spTree>
    <p:extLst>
      <p:ext uri="{BB962C8B-B14F-4D97-AF65-F5344CB8AC3E}">
        <p14:creationId xmlns:p14="http://schemas.microsoft.com/office/powerpoint/2010/main" val="417802265"/>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4733</TotalTime>
  <Words>4173</Words>
  <Application>Microsoft Office PowerPoint</Application>
  <PresentationFormat>Širokoúhlá obrazovka</PresentationFormat>
  <Paragraphs>111</Paragraphs>
  <Slides>23</Slides>
  <Notes>1</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23</vt:i4>
      </vt:variant>
    </vt:vector>
  </HeadingPairs>
  <TitlesOfParts>
    <vt:vector size="31" baseType="lpstr">
      <vt:lpstr>Arial</vt:lpstr>
      <vt:lpstr>Calibri</vt:lpstr>
      <vt:lpstr>Tahoma</vt:lpstr>
      <vt:lpstr>Times New Roman</vt:lpstr>
      <vt:lpstr>Trebuchet MS</vt:lpstr>
      <vt:lpstr>Wingdings</vt:lpstr>
      <vt:lpstr>Wingdings 3</vt:lpstr>
      <vt:lpstr>Fazeta</vt:lpstr>
      <vt:lpstr>Migrant literature in Quebec</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L’approssimazione in linguistica:  casi di studio dal latino al romanzo</dc:title>
  <dc:creator>Egle Mocciaro</dc:creator>
  <cp:lastModifiedBy>Petr Kyloušek</cp:lastModifiedBy>
  <cp:revision>260</cp:revision>
  <cp:lastPrinted>1601-01-01T00:00:00Z</cp:lastPrinted>
  <dcterms:created xsi:type="dcterms:W3CDTF">2023-04-12T10:45:27Z</dcterms:created>
  <dcterms:modified xsi:type="dcterms:W3CDTF">2024-04-07T17:07:21Z</dcterms:modified>
</cp:coreProperties>
</file>