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ms-powerpoint.presentation.macroEnabled.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09" r:id="rId1"/>
  </p:sldMasterIdLst>
  <p:notesMasterIdLst>
    <p:notesMasterId r:id="rId19"/>
  </p:notesMasterIdLst>
  <p:handoutMasterIdLst>
    <p:handoutMasterId r:id="rId20"/>
  </p:handoutMasterIdLst>
  <p:sldIdLst>
    <p:sldId id="256" r:id="rId2"/>
    <p:sldId id="257" r:id="rId3"/>
    <p:sldId id="258" r:id="rId4"/>
    <p:sldId id="260" r:id="rId5"/>
    <p:sldId id="261" r:id="rId6"/>
    <p:sldId id="259" r:id="rId7"/>
    <p:sldId id="263" r:id="rId8"/>
    <p:sldId id="264" r:id="rId9"/>
    <p:sldId id="265" r:id="rId10"/>
    <p:sldId id="267" r:id="rId11"/>
    <p:sldId id="262" r:id="rId12"/>
    <p:sldId id="266" r:id="rId13"/>
    <p:sldId id="268" r:id="rId14"/>
    <p:sldId id="269" r:id="rId15"/>
    <p:sldId id="270" r:id="rId16"/>
    <p:sldId id="271" r:id="rId17"/>
    <p:sldId id="272"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7F6EF"/>
          </a:solidFill>
        </a:fill>
      </a:tcStyle>
    </a:wholeTbl>
    <a:band1H>
      <a:tcStyle>
        <a:tcBdr/>
        <a:fill>
          <a:solidFill>
            <a:srgbClr val="CBECDE"/>
          </a:solidFill>
        </a:fill>
      </a:tcStyle>
    </a:band1H>
    <a:band2H>
      <a:tcStyle>
        <a:tcBdr/>
      </a:tcStyle>
    </a:band2H>
    <a:band1V>
      <a:tcStyle>
        <a:tcBdr/>
        <a:fill>
          <a:solidFill>
            <a:srgbClr val="CBECDE"/>
          </a:solidFill>
        </a:fill>
      </a:tcStyle>
    </a:band1V>
    <a:band2V>
      <a:tcStyle>
        <a:tcBdr/>
      </a:tcStyle>
    </a:band2V>
    <a:lastCol>
      <a:tcTxStyle b="on">
        <a:font>
          <a:latin typeface="+mn-lt"/>
          <a:ea typeface="+mn-ea"/>
          <a:cs typeface="+mn-cs"/>
        </a:font>
        <a:srgbClr val="FFFFFF"/>
      </a:tcTxStyle>
      <a:tcStyle>
        <a:tcBdr/>
        <a:fill>
          <a:solidFill>
            <a:srgbClr val="00CC99"/>
          </a:solidFill>
        </a:fill>
      </a:tcStyle>
    </a:lastCol>
    <a:firstCol>
      <a:tcTxStyle b="on">
        <a:font>
          <a:latin typeface="+mn-lt"/>
          <a:ea typeface="+mn-ea"/>
          <a:cs typeface="+mn-cs"/>
        </a:font>
        <a:srgbClr val="FFFFFF"/>
      </a:tcTxStyle>
      <a:tcStyle>
        <a:tcBdr/>
        <a:fill>
          <a:solidFill>
            <a:srgbClr val="00CC99"/>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00CC99"/>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00CC99"/>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5861" autoAdjust="0"/>
  </p:normalViewPr>
  <p:slideViewPr>
    <p:cSldViewPr snapToGrid="0">
      <p:cViewPr varScale="1">
        <p:scale>
          <a:sx n="65" d="100"/>
          <a:sy n="65" d="100"/>
        </p:scale>
        <p:origin x="70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5BBB0EB-15FF-E874-78A5-35D0BB881C50}"/>
              </a:ext>
            </a:extLst>
          </p:cNvPr>
          <p:cNvSpPr txBox="1">
            <a:spLocks noGrp="1"/>
          </p:cNvSpPr>
          <p:nvPr>
            <p:ph type="hdr" sz="quarter"/>
          </p:nvPr>
        </p:nvSpPr>
        <p:spPr>
          <a:xfrm>
            <a:off x="0" y="0"/>
            <a:ext cx="2971800" cy="457200"/>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cs-CZ" sz="1200" b="0" i="0" u="none" strike="noStrike" kern="1200" cap="none" spc="0" baseline="0">
              <a:solidFill>
                <a:srgbClr val="000000"/>
              </a:solidFill>
              <a:uFillTx/>
              <a:latin typeface="Tahoma" pitchFamily="34"/>
            </a:endParaRPr>
          </a:p>
        </p:txBody>
      </p:sp>
      <p:sp>
        <p:nvSpPr>
          <p:cNvPr id="3" name="Rectangle 3">
            <a:extLst>
              <a:ext uri="{FF2B5EF4-FFF2-40B4-BE49-F238E27FC236}">
                <a16:creationId xmlns:a16="http://schemas.microsoft.com/office/drawing/2014/main" id="{BC7C0DB3-5CF7-FCC2-FADF-1B6190995658}"/>
              </a:ext>
            </a:extLst>
          </p:cNvPr>
          <p:cNvSpPr txBox="1">
            <a:spLocks noGrp="1"/>
          </p:cNvSpPr>
          <p:nvPr>
            <p:ph type="dt" sz="quarter" idx="1"/>
          </p:nvPr>
        </p:nvSpPr>
        <p:spPr>
          <a:xfrm>
            <a:off x="3886200" y="0"/>
            <a:ext cx="2971800" cy="457200"/>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cs-CZ" sz="1200" b="0" i="0" u="none" strike="noStrike" kern="1200" cap="none" spc="0" baseline="0">
              <a:solidFill>
                <a:srgbClr val="000000"/>
              </a:solidFill>
              <a:uFillTx/>
              <a:latin typeface="Tahoma" pitchFamily="34"/>
            </a:endParaRPr>
          </a:p>
        </p:txBody>
      </p:sp>
      <p:sp>
        <p:nvSpPr>
          <p:cNvPr id="4" name="Rectangle 4">
            <a:extLst>
              <a:ext uri="{FF2B5EF4-FFF2-40B4-BE49-F238E27FC236}">
                <a16:creationId xmlns:a16="http://schemas.microsoft.com/office/drawing/2014/main" id="{86610063-5B3A-E085-A6AF-E245AC05C372}"/>
              </a:ext>
            </a:extLst>
          </p:cNvPr>
          <p:cNvSpPr txBox="1">
            <a:spLocks noGrp="1"/>
          </p:cNvSpPr>
          <p:nvPr>
            <p:ph type="ftr" sz="quarter" idx="2"/>
          </p:nvPr>
        </p:nvSpPr>
        <p:spPr>
          <a:xfrm>
            <a:off x="0" y="8686800"/>
            <a:ext cx="2971800" cy="457200"/>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cs-CZ" sz="1200" b="0" i="0" u="none" strike="noStrike" kern="1200" cap="none" spc="0" baseline="0">
              <a:solidFill>
                <a:srgbClr val="000000"/>
              </a:solidFill>
              <a:uFillTx/>
              <a:latin typeface="Tahoma" pitchFamily="34"/>
            </a:endParaRPr>
          </a:p>
        </p:txBody>
      </p:sp>
      <p:sp>
        <p:nvSpPr>
          <p:cNvPr id="5" name="Rectangle 5">
            <a:extLst>
              <a:ext uri="{FF2B5EF4-FFF2-40B4-BE49-F238E27FC236}">
                <a16:creationId xmlns:a16="http://schemas.microsoft.com/office/drawing/2014/main" id="{BBD5B56D-06DC-A439-3673-95B40DB99C3E}"/>
              </a:ext>
            </a:extLst>
          </p:cNvPr>
          <p:cNvSpPr txBox="1">
            <a:spLocks noGrp="1"/>
          </p:cNvSpPr>
          <p:nvPr>
            <p:ph type="sldNum" sz="quarter" idx="3"/>
          </p:nvPr>
        </p:nvSpPr>
        <p:spPr>
          <a:xfrm>
            <a:off x="3886200" y="8686800"/>
            <a:ext cx="2971800" cy="457200"/>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FEEC832-C0F1-484A-8713-29A995F859B8}" type="slidenum">
              <a:t>‹#›</a:t>
            </a:fld>
            <a:endParaRPr lang="cs-CZ" sz="1200" b="0" i="0" u="none" strike="noStrike" kern="1200" cap="none" spc="0" baseline="0">
              <a:solidFill>
                <a:srgbClr val="000000"/>
              </a:solidFill>
              <a:uFillTx/>
              <a:latin typeface="Tahoma" pitchFamily="34"/>
            </a:endParaRPr>
          </a:p>
        </p:txBody>
      </p:sp>
    </p:spTree>
    <p:extLst>
      <p:ext uri="{BB962C8B-B14F-4D97-AF65-F5344CB8AC3E}">
        <p14:creationId xmlns:p14="http://schemas.microsoft.com/office/powerpoint/2010/main" val="11560649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924BFA5-7811-DF97-43AD-6FCD097E00E8}"/>
              </a:ext>
            </a:extLst>
          </p:cNvPr>
          <p:cNvSpPr txBox="1">
            <a:spLocks noGrp="1"/>
          </p:cNvSpPr>
          <p:nvPr>
            <p:ph type="hdr" sz="quarter"/>
          </p:nvPr>
        </p:nvSpPr>
        <p:spPr>
          <a:xfrm>
            <a:off x="0" y="0"/>
            <a:ext cx="2971800" cy="45720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cs-CZ" sz="1200" b="0" i="0" u="none" strike="noStrike" kern="1200" cap="none" spc="0" baseline="0">
                <a:solidFill>
                  <a:srgbClr val="000000"/>
                </a:solidFill>
                <a:uFillTx/>
                <a:latin typeface="Arial"/>
              </a:defRPr>
            </a:lvl1pPr>
          </a:lstStyle>
          <a:p>
            <a:pPr lvl="0"/>
            <a:endParaRPr lang="cs-CZ"/>
          </a:p>
        </p:txBody>
      </p:sp>
      <p:sp>
        <p:nvSpPr>
          <p:cNvPr id="3" name="Rectangle 3">
            <a:extLst>
              <a:ext uri="{FF2B5EF4-FFF2-40B4-BE49-F238E27FC236}">
                <a16:creationId xmlns:a16="http://schemas.microsoft.com/office/drawing/2014/main" id="{2E62D701-DE26-19B9-1C05-59B2F9A6396C}"/>
              </a:ext>
            </a:extLst>
          </p:cNvPr>
          <p:cNvSpPr txBox="1">
            <a:spLocks noGrp="1"/>
          </p:cNvSpPr>
          <p:nvPr>
            <p:ph type="dt" idx="1"/>
          </p:nvPr>
        </p:nvSpPr>
        <p:spPr>
          <a:xfrm>
            <a:off x="3884608" y="0"/>
            <a:ext cx="2971800" cy="457200"/>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cs-CZ" sz="1200" b="0" i="0" u="none" strike="noStrike" kern="1200" cap="none" spc="0" baseline="0">
                <a:solidFill>
                  <a:srgbClr val="000000"/>
                </a:solidFill>
                <a:uFillTx/>
                <a:latin typeface="Arial"/>
              </a:defRPr>
            </a:lvl1pPr>
          </a:lstStyle>
          <a:p>
            <a:pPr lvl="0"/>
            <a:endParaRPr lang="cs-CZ"/>
          </a:p>
        </p:txBody>
      </p:sp>
      <p:sp>
        <p:nvSpPr>
          <p:cNvPr id="4" name="Rectangle 4">
            <a:extLst>
              <a:ext uri="{FF2B5EF4-FFF2-40B4-BE49-F238E27FC236}">
                <a16:creationId xmlns:a16="http://schemas.microsoft.com/office/drawing/2014/main" id="{857B308B-C450-B7C3-875B-9C251F9C04EE}"/>
              </a:ext>
            </a:extLst>
          </p:cNvPr>
          <p:cNvSpPr>
            <a:spLocks noGrp="1" noRot="1" noChangeAspect="1"/>
          </p:cNvSpPr>
          <p:nvPr>
            <p:ph type="sldImg" idx="2"/>
          </p:nvPr>
        </p:nvSpPr>
        <p:spPr>
          <a:xfrm>
            <a:off x="381003" y="685800"/>
            <a:ext cx="6096003" cy="3429000"/>
          </a:xfrm>
          <a:prstGeom prst="rect">
            <a:avLst/>
          </a:prstGeom>
          <a:noFill/>
          <a:ln w="9528">
            <a:solidFill>
              <a:srgbClr val="000000"/>
            </a:solidFill>
            <a:prstDash val="solid"/>
            <a:miter/>
          </a:ln>
        </p:spPr>
      </p:sp>
      <p:sp>
        <p:nvSpPr>
          <p:cNvPr id="5" name="Rectangle 5">
            <a:extLst>
              <a:ext uri="{FF2B5EF4-FFF2-40B4-BE49-F238E27FC236}">
                <a16:creationId xmlns:a16="http://schemas.microsoft.com/office/drawing/2014/main" id="{D6A34BBD-B182-6587-B792-C26D953B41D9}"/>
              </a:ext>
            </a:extLst>
          </p:cNvPr>
          <p:cNvSpPr txBox="1">
            <a:spLocks noGrp="1"/>
          </p:cNvSpPr>
          <p:nvPr>
            <p:ph type="body" sz="quarter" idx="3"/>
          </p:nvPr>
        </p:nvSpPr>
        <p:spPr>
          <a:xfrm>
            <a:off x="685800" y="4343400"/>
            <a:ext cx="5486400" cy="4114800"/>
          </a:xfrm>
          <a:prstGeom prst="rect">
            <a:avLst/>
          </a:prstGeom>
          <a:noFill/>
          <a:ln>
            <a:noFill/>
          </a:ln>
        </p:spPr>
        <p:txBody>
          <a:bodyPr vert="horz" wrap="square" lIns="91440" tIns="45720" rIns="91440" bIns="45720" anchor="t" anchorCtr="0" compatLnSpc="1">
            <a:no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6">
            <a:extLst>
              <a:ext uri="{FF2B5EF4-FFF2-40B4-BE49-F238E27FC236}">
                <a16:creationId xmlns:a16="http://schemas.microsoft.com/office/drawing/2014/main" id="{0CA0187C-95AA-1008-2A4E-F8817DCB3AD7}"/>
              </a:ext>
            </a:extLst>
          </p:cNvPr>
          <p:cNvSpPr txBox="1">
            <a:spLocks noGrp="1"/>
          </p:cNvSpPr>
          <p:nvPr>
            <p:ph type="ftr" sz="quarter" idx="4"/>
          </p:nvPr>
        </p:nvSpPr>
        <p:spPr>
          <a:xfrm>
            <a:off x="0" y="8685208"/>
            <a:ext cx="2971800" cy="457200"/>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cs-CZ" sz="1200" b="0" i="0" u="none" strike="noStrike" kern="1200" cap="none" spc="0" baseline="0">
                <a:solidFill>
                  <a:srgbClr val="000000"/>
                </a:solidFill>
                <a:uFillTx/>
                <a:latin typeface="Arial"/>
              </a:defRPr>
            </a:lvl1pPr>
          </a:lstStyle>
          <a:p>
            <a:pPr lvl="0"/>
            <a:endParaRPr lang="cs-CZ"/>
          </a:p>
        </p:txBody>
      </p:sp>
      <p:sp>
        <p:nvSpPr>
          <p:cNvPr id="7" name="Rectangle 7">
            <a:extLst>
              <a:ext uri="{FF2B5EF4-FFF2-40B4-BE49-F238E27FC236}">
                <a16:creationId xmlns:a16="http://schemas.microsoft.com/office/drawing/2014/main" id="{27EECD90-AF4C-936F-2BC1-65B19C59E7A0}"/>
              </a:ext>
            </a:extLst>
          </p:cNvPr>
          <p:cNvSpPr txBox="1">
            <a:spLocks noGrp="1"/>
          </p:cNvSpPr>
          <p:nvPr>
            <p:ph type="sldNum" sz="quarter" idx="5"/>
          </p:nvPr>
        </p:nvSpPr>
        <p:spPr>
          <a:xfrm>
            <a:off x="3884608" y="8685208"/>
            <a:ext cx="2971800" cy="457200"/>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cs-CZ" sz="1200" b="0" i="0" u="none" strike="noStrike" kern="1200" cap="none" spc="0" baseline="0">
                <a:solidFill>
                  <a:srgbClr val="000000"/>
                </a:solidFill>
                <a:uFillTx/>
                <a:latin typeface="Arial"/>
              </a:defRPr>
            </a:lvl1pPr>
          </a:lstStyle>
          <a:p>
            <a:pPr lvl="0"/>
            <a:fld id="{26233CDB-87B0-4C49-9068-687AC03054AF}" type="slidenum">
              <a:t>‹#›</a:t>
            </a:fld>
            <a:endParaRPr lang="cs-CZ"/>
          </a:p>
        </p:txBody>
      </p:sp>
    </p:spTree>
    <p:extLst>
      <p:ext uri="{BB962C8B-B14F-4D97-AF65-F5344CB8AC3E}">
        <p14:creationId xmlns:p14="http://schemas.microsoft.com/office/powerpoint/2010/main" val="4052290845"/>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400"/>
      </a:spcBef>
      <a:spcAft>
        <a:spcPts val="0"/>
      </a:spcAft>
      <a:buNone/>
      <a:tabLst/>
      <a:defRPr lang="cs-CZ" sz="1200" b="0" i="0" u="none" strike="noStrike" kern="1200" cap="none" spc="0" baseline="0">
        <a:solidFill>
          <a:srgbClr val="000000"/>
        </a:solidFill>
        <a:uFillTx/>
        <a:latin typeface="Arial"/>
      </a:defRPr>
    </a:lvl1pPr>
    <a:lvl2pPr marL="457200" marR="0" lvl="1" indent="0" algn="l" defTabSz="914400" rtl="0" fontAlgn="auto" hangingPunct="1">
      <a:lnSpc>
        <a:spcPct val="100000"/>
      </a:lnSpc>
      <a:spcBef>
        <a:spcPts val="400"/>
      </a:spcBef>
      <a:spcAft>
        <a:spcPts val="0"/>
      </a:spcAft>
      <a:buNone/>
      <a:tabLst/>
      <a:defRPr lang="cs-CZ" sz="1200" b="0" i="0" u="none" strike="noStrike" kern="1200" cap="none" spc="0" baseline="0">
        <a:solidFill>
          <a:srgbClr val="000000"/>
        </a:solidFill>
        <a:uFillTx/>
        <a:latin typeface="Arial"/>
      </a:defRPr>
    </a:lvl2pPr>
    <a:lvl3pPr marL="914400" marR="0" lvl="2" indent="0" algn="l" defTabSz="914400" rtl="0" fontAlgn="auto" hangingPunct="1">
      <a:lnSpc>
        <a:spcPct val="100000"/>
      </a:lnSpc>
      <a:spcBef>
        <a:spcPts val="400"/>
      </a:spcBef>
      <a:spcAft>
        <a:spcPts val="0"/>
      </a:spcAft>
      <a:buNone/>
      <a:tabLst/>
      <a:defRPr lang="cs-CZ" sz="1200" b="0" i="0" u="none" strike="noStrike" kern="1200" cap="none" spc="0" baseline="0">
        <a:solidFill>
          <a:srgbClr val="000000"/>
        </a:solidFill>
        <a:uFillTx/>
        <a:latin typeface="Arial"/>
      </a:defRPr>
    </a:lvl3pPr>
    <a:lvl4pPr marL="1371600" marR="0" lvl="3" indent="0" algn="l" defTabSz="914400" rtl="0" fontAlgn="auto" hangingPunct="1">
      <a:lnSpc>
        <a:spcPct val="100000"/>
      </a:lnSpc>
      <a:spcBef>
        <a:spcPts val="400"/>
      </a:spcBef>
      <a:spcAft>
        <a:spcPts val="0"/>
      </a:spcAft>
      <a:buNone/>
      <a:tabLst/>
      <a:defRPr lang="cs-CZ" sz="1200" b="0" i="0" u="none" strike="noStrike" kern="1200" cap="none" spc="0" baseline="0">
        <a:solidFill>
          <a:srgbClr val="000000"/>
        </a:solidFill>
        <a:uFillTx/>
        <a:latin typeface="Arial"/>
      </a:defRPr>
    </a:lvl4pPr>
    <a:lvl5pPr marL="1828800" marR="0" lvl="4" indent="0" algn="l" defTabSz="914400" rtl="0" fontAlgn="auto" hangingPunct="1">
      <a:lnSpc>
        <a:spcPct val="100000"/>
      </a:lnSpc>
      <a:spcBef>
        <a:spcPts val="400"/>
      </a:spcBef>
      <a:spcAft>
        <a:spcPts val="0"/>
      </a:spcAft>
      <a:buNone/>
      <a:tabLst/>
      <a:defRPr lang="cs-CZ" sz="1200" b="0" i="0" u="none" strike="noStrike" kern="1200" cap="none" spc="0" baseline="0">
        <a:solidFill>
          <a:srgbClr val="000000"/>
        </a:solidFill>
        <a:uFillTx/>
        <a:latin typeface="Arial"/>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2E3D110-40C5-6A43-9F3E-4D31E9851B02}"/>
              </a:ext>
            </a:extLst>
          </p:cNvPr>
          <p:cNvSpPr>
            <a:spLocks noGrp="1" noRot="1" noChangeAspect="1"/>
          </p:cNvSpPr>
          <p:nvPr>
            <p:ph type="sldImg"/>
          </p:nvPr>
        </p:nvSpPr>
        <p:spPr>
          <a:xfrm>
            <a:off x="381000" y="685800"/>
            <a:ext cx="6096000" cy="3429000"/>
          </a:xfrm>
        </p:spPr>
      </p:sp>
      <p:sp>
        <p:nvSpPr>
          <p:cNvPr id="3" name="Segnaposto note 2">
            <a:extLst>
              <a:ext uri="{FF2B5EF4-FFF2-40B4-BE49-F238E27FC236}">
                <a16:creationId xmlns:a16="http://schemas.microsoft.com/office/drawing/2014/main" id="{B5646E59-56A4-E396-295B-02A21B397834}"/>
              </a:ext>
            </a:extLst>
          </p:cNvPr>
          <p:cNvSpPr txBox="1">
            <a:spLocks noGrp="1"/>
          </p:cNvSpPr>
          <p:nvPr>
            <p:ph type="body" sz="quarter" idx="1"/>
          </p:nvPr>
        </p:nvSpPr>
        <p:spPr/>
        <p:txBody>
          <a:bodyPr/>
          <a:lstStyle/>
          <a:p>
            <a:endParaRPr lang="it-IT" dirty="0"/>
          </a:p>
        </p:txBody>
      </p:sp>
      <p:sp>
        <p:nvSpPr>
          <p:cNvPr id="4" name="Segnaposto numero diapositiva 3">
            <a:extLst>
              <a:ext uri="{FF2B5EF4-FFF2-40B4-BE49-F238E27FC236}">
                <a16:creationId xmlns:a16="http://schemas.microsoft.com/office/drawing/2014/main" id="{CF9D34B2-DAC1-5554-1E5A-AD4F224908B8}"/>
              </a:ext>
            </a:extLst>
          </p:cNvPr>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FF6E17B-0443-5A4E-A6F4-95F2BB383C7F}" type="slidenum">
              <a:t>1</a:t>
            </a:fld>
            <a:endParaRPr lang="cs-CZ" sz="1200" b="0" i="0" u="none" strike="noStrike" kern="1200" cap="none" spc="0" baseline="0">
              <a:solidFill>
                <a:srgbClr val="000000"/>
              </a:solidFill>
              <a:uFillTx/>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3/24/2024</a:t>
            </a:fld>
            <a:endParaRPr lang="en-US" dirty="0"/>
          </a:p>
        </p:txBody>
      </p:sp>
      <p:sp>
        <p:nvSpPr>
          <p:cNvPr id="5" name="Footer Placeholder 4"/>
          <p:cNvSpPr>
            <a:spLocks noGrp="1"/>
          </p:cNvSpPr>
          <p:nvPr>
            <p:ph type="ftr" sz="quarter" idx="11"/>
          </p:nvPr>
        </p:nvSpPr>
        <p:spPr/>
        <p:txBody>
          <a:bodyPr/>
          <a:lstStyle/>
          <a:p>
            <a:pPr lvl="0"/>
            <a:r>
              <a:rPr lang="en-GB"/>
              <a:t>Define footer – presentation title / department</a:t>
            </a:r>
          </a:p>
        </p:txBody>
      </p:sp>
      <p:sp>
        <p:nvSpPr>
          <p:cNvPr id="6" name="Slide Number Placeholder 5"/>
          <p:cNvSpPr>
            <a:spLocks noGrp="1"/>
          </p:cNvSpPr>
          <p:nvPr>
            <p:ph type="sldNum" sz="quarter" idx="12"/>
          </p:nvPr>
        </p:nvSpPr>
        <p:spPr/>
        <p:txBody>
          <a:bodyPr/>
          <a:lstStyle/>
          <a:p>
            <a:pPr lvl="0"/>
            <a:fld id="{40548F87-CEE3-BF46-A6C3-A90C0BFA2574}" type="slidenum">
              <a:rPr lang="cs-CZ" smtClean="0"/>
              <a:t>‹#›</a:t>
            </a:fld>
            <a:endParaRPr lang="cs-CZ"/>
          </a:p>
        </p:txBody>
      </p:sp>
    </p:spTree>
    <p:extLst>
      <p:ext uri="{BB962C8B-B14F-4D97-AF65-F5344CB8AC3E}">
        <p14:creationId xmlns:p14="http://schemas.microsoft.com/office/powerpoint/2010/main" val="4264805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764DE79-268F-4C1A-8933-263129D2AF90}" type="datetimeFigureOut">
              <a:rPr lang="en-US" smtClean="0"/>
              <a:t>3/24/2024</a:t>
            </a:fld>
            <a:endParaRPr lang="en-US" dirty="0"/>
          </a:p>
        </p:txBody>
      </p:sp>
      <p:sp>
        <p:nvSpPr>
          <p:cNvPr id="5" name="Footer Placeholder 4"/>
          <p:cNvSpPr>
            <a:spLocks noGrp="1"/>
          </p:cNvSpPr>
          <p:nvPr>
            <p:ph type="ftr" sz="quarter" idx="11"/>
          </p:nvPr>
        </p:nvSpPr>
        <p:spPr/>
        <p:txBody>
          <a:bodyPr/>
          <a:lstStyle/>
          <a:p>
            <a:pPr lvl="0"/>
            <a:r>
              <a:rPr lang="en-GB"/>
              <a:t>Define footer – presentation title / department</a:t>
            </a:r>
          </a:p>
        </p:txBody>
      </p:sp>
      <p:sp>
        <p:nvSpPr>
          <p:cNvPr id="6" name="Slide Number Placeholder 5"/>
          <p:cNvSpPr>
            <a:spLocks noGrp="1"/>
          </p:cNvSpPr>
          <p:nvPr>
            <p:ph type="sldNum" sz="quarter" idx="12"/>
          </p:nvPr>
        </p:nvSpPr>
        <p:spPr/>
        <p:txBody>
          <a:bodyPr/>
          <a:lstStyle/>
          <a:p>
            <a:pPr lvl="0"/>
            <a:fld id="{40548F87-CEE3-BF46-A6C3-A90C0BFA2574}" type="slidenum">
              <a:rPr lang="cs-CZ" smtClean="0"/>
              <a:t>‹#›</a:t>
            </a:fld>
            <a:endParaRPr lang="cs-CZ"/>
          </a:p>
        </p:txBody>
      </p:sp>
    </p:spTree>
    <p:extLst>
      <p:ext uri="{BB962C8B-B14F-4D97-AF65-F5344CB8AC3E}">
        <p14:creationId xmlns:p14="http://schemas.microsoft.com/office/powerpoint/2010/main" val="2800544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764DE79-268F-4C1A-8933-263129D2AF90}" type="datetimeFigureOut">
              <a:rPr lang="en-US" smtClean="0"/>
              <a:t>3/24/2024</a:t>
            </a:fld>
            <a:endParaRPr lang="en-US" dirty="0"/>
          </a:p>
        </p:txBody>
      </p:sp>
      <p:sp>
        <p:nvSpPr>
          <p:cNvPr id="5" name="Footer Placeholder 4"/>
          <p:cNvSpPr>
            <a:spLocks noGrp="1"/>
          </p:cNvSpPr>
          <p:nvPr>
            <p:ph type="ftr" sz="quarter" idx="11"/>
          </p:nvPr>
        </p:nvSpPr>
        <p:spPr/>
        <p:txBody>
          <a:bodyPr/>
          <a:lstStyle/>
          <a:p>
            <a:pPr lvl="0"/>
            <a:r>
              <a:rPr lang="en-GB"/>
              <a:t>Define footer – presentation title / department</a:t>
            </a:r>
          </a:p>
        </p:txBody>
      </p:sp>
      <p:sp>
        <p:nvSpPr>
          <p:cNvPr id="6" name="Slide Number Placeholder 5"/>
          <p:cNvSpPr>
            <a:spLocks noGrp="1"/>
          </p:cNvSpPr>
          <p:nvPr>
            <p:ph type="sldNum" sz="quarter" idx="12"/>
          </p:nvPr>
        </p:nvSpPr>
        <p:spPr/>
        <p:txBody>
          <a:bodyPr/>
          <a:lstStyle/>
          <a:p>
            <a:pPr lvl="0"/>
            <a:fld id="{40548F87-CEE3-BF46-A6C3-A90C0BFA2574}" type="slidenum">
              <a:rPr lang="cs-CZ" smtClean="0"/>
              <a:t>‹#›</a:t>
            </a:fld>
            <a:endParaRPr lang="cs-CZ"/>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036371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764DE79-268F-4C1A-8933-263129D2AF90}" type="datetimeFigureOut">
              <a:rPr lang="en-US" smtClean="0"/>
              <a:t>3/24/2024</a:t>
            </a:fld>
            <a:endParaRPr lang="en-US" dirty="0"/>
          </a:p>
        </p:txBody>
      </p:sp>
      <p:sp>
        <p:nvSpPr>
          <p:cNvPr id="5" name="Footer Placeholder 4"/>
          <p:cNvSpPr>
            <a:spLocks noGrp="1"/>
          </p:cNvSpPr>
          <p:nvPr>
            <p:ph type="ftr" sz="quarter" idx="11"/>
          </p:nvPr>
        </p:nvSpPr>
        <p:spPr/>
        <p:txBody>
          <a:bodyPr/>
          <a:lstStyle/>
          <a:p>
            <a:pPr lvl="0"/>
            <a:r>
              <a:rPr lang="en-GB"/>
              <a:t>Define footer – presentation title / department</a:t>
            </a:r>
          </a:p>
        </p:txBody>
      </p:sp>
      <p:sp>
        <p:nvSpPr>
          <p:cNvPr id="6" name="Slide Number Placeholder 5"/>
          <p:cNvSpPr>
            <a:spLocks noGrp="1"/>
          </p:cNvSpPr>
          <p:nvPr>
            <p:ph type="sldNum" sz="quarter" idx="12"/>
          </p:nvPr>
        </p:nvSpPr>
        <p:spPr/>
        <p:txBody>
          <a:bodyPr/>
          <a:lstStyle/>
          <a:p>
            <a:pPr lvl="0"/>
            <a:fld id="{40548F87-CEE3-BF46-A6C3-A90C0BFA2574}" type="slidenum">
              <a:rPr lang="cs-CZ" smtClean="0"/>
              <a:t>‹#›</a:t>
            </a:fld>
            <a:endParaRPr lang="cs-CZ"/>
          </a:p>
        </p:txBody>
      </p:sp>
    </p:spTree>
    <p:extLst>
      <p:ext uri="{BB962C8B-B14F-4D97-AF65-F5344CB8AC3E}">
        <p14:creationId xmlns:p14="http://schemas.microsoft.com/office/powerpoint/2010/main" val="2195471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764DE79-268F-4C1A-8933-263129D2AF90}" type="datetimeFigureOut">
              <a:rPr lang="en-US" smtClean="0"/>
              <a:t>3/24/2024</a:t>
            </a:fld>
            <a:endParaRPr lang="en-US" dirty="0"/>
          </a:p>
        </p:txBody>
      </p:sp>
      <p:sp>
        <p:nvSpPr>
          <p:cNvPr id="5" name="Footer Placeholder 4"/>
          <p:cNvSpPr>
            <a:spLocks noGrp="1"/>
          </p:cNvSpPr>
          <p:nvPr>
            <p:ph type="ftr" sz="quarter" idx="11"/>
          </p:nvPr>
        </p:nvSpPr>
        <p:spPr/>
        <p:txBody>
          <a:bodyPr/>
          <a:lstStyle/>
          <a:p>
            <a:pPr lvl="0"/>
            <a:r>
              <a:rPr lang="en-GB"/>
              <a:t>Define footer – presentation title / department</a:t>
            </a:r>
          </a:p>
        </p:txBody>
      </p:sp>
      <p:sp>
        <p:nvSpPr>
          <p:cNvPr id="6" name="Slide Number Placeholder 5"/>
          <p:cNvSpPr>
            <a:spLocks noGrp="1"/>
          </p:cNvSpPr>
          <p:nvPr>
            <p:ph type="sldNum" sz="quarter" idx="12"/>
          </p:nvPr>
        </p:nvSpPr>
        <p:spPr/>
        <p:txBody>
          <a:bodyPr/>
          <a:lstStyle/>
          <a:p>
            <a:pPr lvl="0"/>
            <a:fld id="{40548F87-CEE3-BF46-A6C3-A90C0BFA2574}" type="slidenum">
              <a:rPr lang="cs-CZ" smtClean="0"/>
              <a:t>‹#›</a:t>
            </a:fld>
            <a:endParaRPr lang="cs-C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17835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764DE79-268F-4C1A-8933-263129D2AF90}" type="datetimeFigureOut">
              <a:rPr lang="en-US" smtClean="0"/>
              <a:t>3/24/2024</a:t>
            </a:fld>
            <a:endParaRPr lang="en-US" dirty="0"/>
          </a:p>
        </p:txBody>
      </p:sp>
      <p:sp>
        <p:nvSpPr>
          <p:cNvPr id="5" name="Footer Placeholder 4"/>
          <p:cNvSpPr>
            <a:spLocks noGrp="1"/>
          </p:cNvSpPr>
          <p:nvPr>
            <p:ph type="ftr" sz="quarter" idx="11"/>
          </p:nvPr>
        </p:nvSpPr>
        <p:spPr/>
        <p:txBody>
          <a:bodyPr/>
          <a:lstStyle/>
          <a:p>
            <a:pPr lvl="0"/>
            <a:r>
              <a:rPr lang="en-GB"/>
              <a:t>Define footer – presentation title / department</a:t>
            </a:r>
          </a:p>
        </p:txBody>
      </p:sp>
      <p:sp>
        <p:nvSpPr>
          <p:cNvPr id="6" name="Slide Number Placeholder 5"/>
          <p:cNvSpPr>
            <a:spLocks noGrp="1"/>
          </p:cNvSpPr>
          <p:nvPr>
            <p:ph type="sldNum" sz="quarter" idx="12"/>
          </p:nvPr>
        </p:nvSpPr>
        <p:spPr/>
        <p:txBody>
          <a:bodyPr/>
          <a:lstStyle/>
          <a:p>
            <a:pPr lvl="0"/>
            <a:fld id="{40548F87-CEE3-BF46-A6C3-A90C0BFA2574}" type="slidenum">
              <a:rPr lang="cs-CZ" smtClean="0"/>
              <a:t>‹#›</a:t>
            </a:fld>
            <a:endParaRPr lang="cs-CZ"/>
          </a:p>
        </p:txBody>
      </p:sp>
    </p:spTree>
    <p:extLst>
      <p:ext uri="{BB962C8B-B14F-4D97-AF65-F5344CB8AC3E}">
        <p14:creationId xmlns:p14="http://schemas.microsoft.com/office/powerpoint/2010/main" val="23845128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3/24/2024</a:t>
            </a:fld>
            <a:endParaRPr lang="en-US" dirty="0"/>
          </a:p>
        </p:txBody>
      </p:sp>
      <p:sp>
        <p:nvSpPr>
          <p:cNvPr id="5" name="Footer Placeholder 4"/>
          <p:cNvSpPr>
            <a:spLocks noGrp="1"/>
          </p:cNvSpPr>
          <p:nvPr>
            <p:ph type="ftr" sz="quarter" idx="11"/>
          </p:nvPr>
        </p:nvSpPr>
        <p:spPr/>
        <p:txBody>
          <a:bodyPr/>
          <a:lstStyle/>
          <a:p>
            <a:pPr lvl="0"/>
            <a:r>
              <a:rPr lang="en-GB"/>
              <a:t>Define footer – presentation title / department</a:t>
            </a:r>
          </a:p>
        </p:txBody>
      </p:sp>
      <p:sp>
        <p:nvSpPr>
          <p:cNvPr id="6" name="Slide Number Placeholder 5"/>
          <p:cNvSpPr>
            <a:spLocks noGrp="1"/>
          </p:cNvSpPr>
          <p:nvPr>
            <p:ph type="sldNum" sz="quarter" idx="12"/>
          </p:nvPr>
        </p:nvSpPr>
        <p:spPr/>
        <p:txBody>
          <a:bodyPr/>
          <a:lstStyle/>
          <a:p>
            <a:pPr lvl="0"/>
            <a:fld id="{40548F87-CEE3-BF46-A6C3-A90C0BFA2574}" type="slidenum">
              <a:rPr lang="cs-CZ" smtClean="0"/>
              <a:t>‹#›</a:t>
            </a:fld>
            <a:endParaRPr lang="cs-CZ"/>
          </a:p>
        </p:txBody>
      </p:sp>
    </p:spTree>
    <p:extLst>
      <p:ext uri="{BB962C8B-B14F-4D97-AF65-F5344CB8AC3E}">
        <p14:creationId xmlns:p14="http://schemas.microsoft.com/office/powerpoint/2010/main" val="2252360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3/24/2024</a:t>
            </a:fld>
            <a:endParaRPr lang="en-US" dirty="0"/>
          </a:p>
        </p:txBody>
      </p:sp>
      <p:sp>
        <p:nvSpPr>
          <p:cNvPr id="5" name="Footer Placeholder 4"/>
          <p:cNvSpPr>
            <a:spLocks noGrp="1"/>
          </p:cNvSpPr>
          <p:nvPr>
            <p:ph type="ftr" sz="quarter" idx="11"/>
          </p:nvPr>
        </p:nvSpPr>
        <p:spPr/>
        <p:txBody>
          <a:bodyPr/>
          <a:lstStyle/>
          <a:p>
            <a:pPr lvl="0"/>
            <a:r>
              <a:rPr lang="en-GB"/>
              <a:t>Define footer – presentation title / department</a:t>
            </a:r>
          </a:p>
        </p:txBody>
      </p:sp>
      <p:sp>
        <p:nvSpPr>
          <p:cNvPr id="6" name="Slide Number Placeholder 5"/>
          <p:cNvSpPr>
            <a:spLocks noGrp="1"/>
          </p:cNvSpPr>
          <p:nvPr>
            <p:ph type="sldNum" sz="quarter" idx="12"/>
          </p:nvPr>
        </p:nvSpPr>
        <p:spPr/>
        <p:txBody>
          <a:bodyPr/>
          <a:lstStyle/>
          <a:p>
            <a:pPr lvl="0"/>
            <a:fld id="{40548F87-CEE3-BF46-A6C3-A90C0BFA2574}" type="slidenum">
              <a:rPr lang="cs-CZ" smtClean="0"/>
              <a:t>‹#›</a:t>
            </a:fld>
            <a:endParaRPr lang="cs-CZ"/>
          </a:p>
        </p:txBody>
      </p:sp>
    </p:spTree>
    <p:extLst>
      <p:ext uri="{BB962C8B-B14F-4D97-AF65-F5344CB8AC3E}">
        <p14:creationId xmlns:p14="http://schemas.microsoft.com/office/powerpoint/2010/main" val="30915001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Diapositiva titolo">
    <p:spTree>
      <p:nvGrpSpPr>
        <p:cNvPr id="1" name=""/>
        <p:cNvGrpSpPr/>
        <p:nvPr/>
      </p:nvGrpSpPr>
      <p:grpSpPr>
        <a:xfrm>
          <a:off x="0" y="0"/>
          <a:ext cx="0" cy="0"/>
          <a:chOff x="0" y="0"/>
          <a:chExt cx="0" cy="0"/>
        </a:xfrm>
      </p:grpSpPr>
      <p:sp>
        <p:nvSpPr>
          <p:cNvPr id="2" name="Zástupný symbol pro zápatí 2">
            <a:extLst>
              <a:ext uri="{FF2B5EF4-FFF2-40B4-BE49-F238E27FC236}">
                <a16:creationId xmlns:a16="http://schemas.microsoft.com/office/drawing/2014/main" id="{84D5D12A-D990-9B05-AC6F-C4F8EB1E03C8}"/>
              </a:ext>
            </a:extLst>
          </p:cNvPr>
          <p:cNvSpPr txBox="1">
            <a:spLocks noGrp="1"/>
          </p:cNvSpPr>
          <p:nvPr>
            <p:ph type="ftr" sz="quarter" idx="9"/>
          </p:nvPr>
        </p:nvSpPr>
        <p:spPr/>
        <p:txBody>
          <a:bodyPr/>
          <a:lstStyle>
            <a:lvl1pPr>
              <a:defRPr/>
            </a:lvl1pPr>
          </a:lstStyle>
          <a:p>
            <a:pPr lvl="0"/>
            <a:r>
              <a:rPr lang="en-GB"/>
              <a:t>Define footer – presentation title / department</a:t>
            </a:r>
          </a:p>
        </p:txBody>
      </p:sp>
      <p:sp>
        <p:nvSpPr>
          <p:cNvPr id="3" name="Zástupný symbol pro číslo snímku 3">
            <a:extLst>
              <a:ext uri="{FF2B5EF4-FFF2-40B4-BE49-F238E27FC236}">
                <a16:creationId xmlns:a16="http://schemas.microsoft.com/office/drawing/2014/main" id="{40B043B3-9E8D-20CB-D2A9-DACCBA753AFB}"/>
              </a:ext>
            </a:extLst>
          </p:cNvPr>
          <p:cNvSpPr txBox="1">
            <a:spLocks noGrp="1"/>
          </p:cNvSpPr>
          <p:nvPr>
            <p:ph type="sldNum" sz="quarter" idx="8"/>
          </p:nvPr>
        </p:nvSpPr>
        <p:spPr/>
        <p:txBody>
          <a:bodyPr/>
          <a:lstStyle>
            <a:lvl1pPr>
              <a:defRPr/>
            </a:lvl1pPr>
          </a:lstStyle>
          <a:p>
            <a:pPr lvl="0"/>
            <a:fld id="{3919FCB0-A2B4-F944-92A6-1A7695C35E1B}" type="slidenum">
              <a:t>‹#›</a:t>
            </a:fld>
            <a:endParaRPr lang="en-GB"/>
          </a:p>
        </p:txBody>
      </p:sp>
      <p:sp>
        <p:nvSpPr>
          <p:cNvPr id="4" name="Nadpis 6">
            <a:extLst>
              <a:ext uri="{FF2B5EF4-FFF2-40B4-BE49-F238E27FC236}">
                <a16:creationId xmlns:a16="http://schemas.microsoft.com/office/drawing/2014/main" id="{9BB3029D-7E0A-E90E-1C7D-33229658B5E1}"/>
              </a:ext>
            </a:extLst>
          </p:cNvPr>
          <p:cNvSpPr txBox="1">
            <a:spLocks noGrp="1"/>
          </p:cNvSpPr>
          <p:nvPr>
            <p:ph type="title"/>
          </p:nvPr>
        </p:nvSpPr>
        <p:spPr>
          <a:xfrm>
            <a:off x="398504" y="2900367"/>
            <a:ext cx="11361602" cy="1171584"/>
          </a:xfrm>
        </p:spPr>
        <p:txBody>
          <a:bodyPr/>
          <a:lstStyle>
            <a:lvl1pPr>
              <a:lnSpc>
                <a:spcPts val="4400"/>
              </a:lnSpc>
              <a:defRPr sz="4400"/>
            </a:lvl1pPr>
          </a:lstStyle>
          <a:p>
            <a:pPr lvl="0"/>
            <a:r>
              <a:rPr lang="en-GB"/>
              <a:t>Click here to insert title</a:t>
            </a:r>
            <a:endParaRPr lang="cs-CZ"/>
          </a:p>
        </p:txBody>
      </p:sp>
      <p:sp>
        <p:nvSpPr>
          <p:cNvPr id="6" name="Podnadpis 2">
            <a:extLst>
              <a:ext uri="{FF2B5EF4-FFF2-40B4-BE49-F238E27FC236}">
                <a16:creationId xmlns:a16="http://schemas.microsoft.com/office/drawing/2014/main" id="{B2FBC89B-E0E8-A554-F7A8-93A1EEA562B2}"/>
              </a:ext>
            </a:extLst>
          </p:cNvPr>
          <p:cNvSpPr txBox="1">
            <a:spLocks noGrp="1"/>
          </p:cNvSpPr>
          <p:nvPr>
            <p:ph type="subTitle" idx="4294967295"/>
          </p:nvPr>
        </p:nvSpPr>
        <p:spPr>
          <a:xfrm>
            <a:off x="398504" y="4116400"/>
            <a:ext cx="11361602" cy="698501"/>
          </a:xfrm>
        </p:spPr>
        <p:txBody>
          <a:bodyPr/>
          <a:lstStyle>
            <a:lvl1pPr>
              <a:defRPr sz="2400"/>
            </a:lvl1pPr>
          </a:lstStyle>
          <a:p>
            <a:pPr lvl="0"/>
            <a:r>
              <a:rPr lang="en-GB"/>
              <a:t>Click here to insert subtitle</a:t>
            </a:r>
          </a:p>
        </p:txBody>
      </p:sp>
    </p:spTree>
    <p:extLst>
      <p:ext uri="{BB962C8B-B14F-4D97-AF65-F5344CB8AC3E}">
        <p14:creationId xmlns:p14="http://schemas.microsoft.com/office/powerpoint/2010/main" val="93657266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3/24/2024</a:t>
            </a:fld>
            <a:endParaRPr lang="en-US" dirty="0"/>
          </a:p>
        </p:txBody>
      </p:sp>
      <p:sp>
        <p:nvSpPr>
          <p:cNvPr id="5" name="Footer Placeholder 4"/>
          <p:cNvSpPr>
            <a:spLocks noGrp="1"/>
          </p:cNvSpPr>
          <p:nvPr>
            <p:ph type="ftr" sz="quarter" idx="11"/>
          </p:nvPr>
        </p:nvSpPr>
        <p:spPr/>
        <p:txBody>
          <a:bodyPr/>
          <a:lstStyle/>
          <a:p>
            <a:pPr lvl="0"/>
            <a:r>
              <a:rPr lang="en-GB"/>
              <a:t>Define footer – presentation title / department</a:t>
            </a:r>
          </a:p>
        </p:txBody>
      </p:sp>
      <p:sp>
        <p:nvSpPr>
          <p:cNvPr id="6" name="Slide Number Placeholder 5"/>
          <p:cNvSpPr>
            <a:spLocks noGrp="1"/>
          </p:cNvSpPr>
          <p:nvPr>
            <p:ph type="sldNum" sz="quarter" idx="12"/>
          </p:nvPr>
        </p:nvSpPr>
        <p:spPr/>
        <p:txBody>
          <a:bodyPr/>
          <a:lstStyle/>
          <a:p>
            <a:pPr lvl="0"/>
            <a:fld id="{40548F87-CEE3-BF46-A6C3-A90C0BFA2574}" type="slidenum">
              <a:rPr lang="cs-CZ" smtClean="0"/>
              <a:t>‹#›</a:t>
            </a:fld>
            <a:endParaRPr lang="cs-CZ"/>
          </a:p>
        </p:txBody>
      </p:sp>
    </p:spTree>
    <p:extLst>
      <p:ext uri="{BB962C8B-B14F-4D97-AF65-F5344CB8AC3E}">
        <p14:creationId xmlns:p14="http://schemas.microsoft.com/office/powerpoint/2010/main" val="2354011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764DE79-268F-4C1A-8933-263129D2AF90}" type="datetimeFigureOut">
              <a:rPr lang="en-US" smtClean="0"/>
              <a:t>3/24/2024</a:t>
            </a:fld>
            <a:endParaRPr lang="en-US" dirty="0"/>
          </a:p>
        </p:txBody>
      </p:sp>
      <p:sp>
        <p:nvSpPr>
          <p:cNvPr id="5" name="Footer Placeholder 4"/>
          <p:cNvSpPr>
            <a:spLocks noGrp="1"/>
          </p:cNvSpPr>
          <p:nvPr>
            <p:ph type="ftr" sz="quarter" idx="11"/>
          </p:nvPr>
        </p:nvSpPr>
        <p:spPr/>
        <p:txBody>
          <a:bodyPr/>
          <a:lstStyle/>
          <a:p>
            <a:pPr lvl="0"/>
            <a:r>
              <a:rPr lang="en-GB"/>
              <a:t>Define footer – presentation title / department</a:t>
            </a:r>
          </a:p>
        </p:txBody>
      </p:sp>
      <p:sp>
        <p:nvSpPr>
          <p:cNvPr id="6" name="Slide Number Placeholder 5"/>
          <p:cNvSpPr>
            <a:spLocks noGrp="1"/>
          </p:cNvSpPr>
          <p:nvPr>
            <p:ph type="sldNum" sz="quarter" idx="12"/>
          </p:nvPr>
        </p:nvSpPr>
        <p:spPr/>
        <p:txBody>
          <a:bodyPr/>
          <a:lstStyle/>
          <a:p>
            <a:pPr lvl="0"/>
            <a:fld id="{40548F87-CEE3-BF46-A6C3-A90C0BFA2574}" type="slidenum">
              <a:rPr lang="cs-CZ" smtClean="0"/>
              <a:t>‹#›</a:t>
            </a:fld>
            <a:endParaRPr lang="cs-CZ"/>
          </a:p>
        </p:txBody>
      </p:sp>
    </p:spTree>
    <p:extLst>
      <p:ext uri="{BB962C8B-B14F-4D97-AF65-F5344CB8AC3E}">
        <p14:creationId xmlns:p14="http://schemas.microsoft.com/office/powerpoint/2010/main" val="85947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3/24/2024</a:t>
            </a:fld>
            <a:endParaRPr lang="en-US" dirty="0"/>
          </a:p>
        </p:txBody>
      </p:sp>
      <p:sp>
        <p:nvSpPr>
          <p:cNvPr id="6" name="Footer Placeholder 5"/>
          <p:cNvSpPr>
            <a:spLocks noGrp="1"/>
          </p:cNvSpPr>
          <p:nvPr>
            <p:ph type="ftr" sz="quarter" idx="11"/>
          </p:nvPr>
        </p:nvSpPr>
        <p:spPr/>
        <p:txBody>
          <a:bodyPr/>
          <a:lstStyle/>
          <a:p>
            <a:pPr lvl="0"/>
            <a:r>
              <a:rPr lang="en-GB"/>
              <a:t>Define footer – presentation title / department</a:t>
            </a:r>
          </a:p>
        </p:txBody>
      </p:sp>
      <p:sp>
        <p:nvSpPr>
          <p:cNvPr id="7" name="Slide Number Placeholder 6"/>
          <p:cNvSpPr>
            <a:spLocks noGrp="1"/>
          </p:cNvSpPr>
          <p:nvPr>
            <p:ph type="sldNum" sz="quarter" idx="12"/>
          </p:nvPr>
        </p:nvSpPr>
        <p:spPr/>
        <p:txBody>
          <a:bodyPr/>
          <a:lstStyle/>
          <a:p>
            <a:pPr lvl="0"/>
            <a:fld id="{40548F87-CEE3-BF46-A6C3-A90C0BFA2574}" type="slidenum">
              <a:rPr lang="cs-CZ" smtClean="0"/>
              <a:t>‹#›</a:t>
            </a:fld>
            <a:endParaRPr lang="cs-CZ"/>
          </a:p>
        </p:txBody>
      </p:sp>
    </p:spTree>
    <p:extLst>
      <p:ext uri="{BB962C8B-B14F-4D97-AF65-F5344CB8AC3E}">
        <p14:creationId xmlns:p14="http://schemas.microsoft.com/office/powerpoint/2010/main" val="229526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3/24/2024</a:t>
            </a:fld>
            <a:endParaRPr lang="en-US" dirty="0"/>
          </a:p>
        </p:txBody>
      </p:sp>
      <p:sp>
        <p:nvSpPr>
          <p:cNvPr id="8" name="Footer Placeholder 7"/>
          <p:cNvSpPr>
            <a:spLocks noGrp="1"/>
          </p:cNvSpPr>
          <p:nvPr>
            <p:ph type="ftr" sz="quarter" idx="11"/>
          </p:nvPr>
        </p:nvSpPr>
        <p:spPr/>
        <p:txBody>
          <a:bodyPr/>
          <a:lstStyle/>
          <a:p>
            <a:pPr lvl="0"/>
            <a:r>
              <a:rPr lang="en-GB"/>
              <a:t>Define footer – presentation title / department</a:t>
            </a:r>
          </a:p>
        </p:txBody>
      </p:sp>
      <p:sp>
        <p:nvSpPr>
          <p:cNvPr id="9" name="Slide Number Placeholder 8"/>
          <p:cNvSpPr>
            <a:spLocks noGrp="1"/>
          </p:cNvSpPr>
          <p:nvPr>
            <p:ph type="sldNum" sz="quarter" idx="12"/>
          </p:nvPr>
        </p:nvSpPr>
        <p:spPr/>
        <p:txBody>
          <a:bodyPr/>
          <a:lstStyle/>
          <a:p>
            <a:pPr lvl="0"/>
            <a:fld id="{40548F87-CEE3-BF46-A6C3-A90C0BFA2574}" type="slidenum">
              <a:rPr lang="cs-CZ" smtClean="0"/>
              <a:t>‹#›</a:t>
            </a:fld>
            <a:endParaRPr lang="cs-CZ"/>
          </a:p>
        </p:txBody>
      </p:sp>
    </p:spTree>
    <p:extLst>
      <p:ext uri="{BB962C8B-B14F-4D97-AF65-F5344CB8AC3E}">
        <p14:creationId xmlns:p14="http://schemas.microsoft.com/office/powerpoint/2010/main" val="2555770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3/24/2024</a:t>
            </a:fld>
            <a:endParaRPr lang="en-US" dirty="0"/>
          </a:p>
        </p:txBody>
      </p:sp>
      <p:sp>
        <p:nvSpPr>
          <p:cNvPr id="4" name="Footer Placeholder 3"/>
          <p:cNvSpPr>
            <a:spLocks noGrp="1"/>
          </p:cNvSpPr>
          <p:nvPr>
            <p:ph type="ftr" sz="quarter" idx="11"/>
          </p:nvPr>
        </p:nvSpPr>
        <p:spPr/>
        <p:txBody>
          <a:bodyPr/>
          <a:lstStyle/>
          <a:p>
            <a:pPr lvl="0"/>
            <a:r>
              <a:rPr lang="en-GB"/>
              <a:t>Define footer – presentation title / department</a:t>
            </a:r>
          </a:p>
        </p:txBody>
      </p:sp>
      <p:sp>
        <p:nvSpPr>
          <p:cNvPr id="5" name="Slide Number Placeholder 4"/>
          <p:cNvSpPr>
            <a:spLocks noGrp="1"/>
          </p:cNvSpPr>
          <p:nvPr>
            <p:ph type="sldNum" sz="quarter" idx="12"/>
          </p:nvPr>
        </p:nvSpPr>
        <p:spPr/>
        <p:txBody>
          <a:bodyPr/>
          <a:lstStyle/>
          <a:p>
            <a:pPr lvl="0"/>
            <a:fld id="{40548F87-CEE3-BF46-A6C3-A90C0BFA2574}" type="slidenum">
              <a:rPr lang="cs-CZ" smtClean="0"/>
              <a:t>‹#›</a:t>
            </a:fld>
            <a:endParaRPr lang="cs-CZ"/>
          </a:p>
        </p:txBody>
      </p:sp>
    </p:spTree>
    <p:extLst>
      <p:ext uri="{BB962C8B-B14F-4D97-AF65-F5344CB8AC3E}">
        <p14:creationId xmlns:p14="http://schemas.microsoft.com/office/powerpoint/2010/main" val="154345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3/24/2024</a:t>
            </a:fld>
            <a:endParaRPr lang="en-US" dirty="0"/>
          </a:p>
        </p:txBody>
      </p:sp>
      <p:sp>
        <p:nvSpPr>
          <p:cNvPr id="3" name="Footer Placeholder 2"/>
          <p:cNvSpPr>
            <a:spLocks noGrp="1"/>
          </p:cNvSpPr>
          <p:nvPr>
            <p:ph type="ftr" sz="quarter" idx="11"/>
          </p:nvPr>
        </p:nvSpPr>
        <p:spPr/>
        <p:txBody>
          <a:bodyPr/>
          <a:lstStyle/>
          <a:p>
            <a:pPr lvl="0"/>
            <a:r>
              <a:rPr lang="en-GB"/>
              <a:t>Define footer – presentation title / department</a:t>
            </a:r>
          </a:p>
        </p:txBody>
      </p:sp>
      <p:sp>
        <p:nvSpPr>
          <p:cNvPr id="4" name="Slide Number Placeholder 3"/>
          <p:cNvSpPr>
            <a:spLocks noGrp="1"/>
          </p:cNvSpPr>
          <p:nvPr>
            <p:ph type="sldNum" sz="quarter" idx="12"/>
          </p:nvPr>
        </p:nvSpPr>
        <p:spPr/>
        <p:txBody>
          <a:bodyPr/>
          <a:lstStyle/>
          <a:p>
            <a:pPr lvl="0"/>
            <a:fld id="{40548F87-CEE3-BF46-A6C3-A90C0BFA2574}" type="slidenum">
              <a:rPr lang="cs-CZ" smtClean="0"/>
              <a:t>‹#›</a:t>
            </a:fld>
            <a:endParaRPr lang="cs-CZ"/>
          </a:p>
        </p:txBody>
      </p:sp>
    </p:spTree>
    <p:extLst>
      <p:ext uri="{BB962C8B-B14F-4D97-AF65-F5344CB8AC3E}">
        <p14:creationId xmlns:p14="http://schemas.microsoft.com/office/powerpoint/2010/main" val="1667551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cs-CZ"/>
              <a:t>Kliknutím lze upravit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C764DE79-268F-4C1A-8933-263129D2AF90}" type="datetimeFigureOut">
              <a:rPr lang="en-US" smtClean="0"/>
              <a:t>3/24/2024</a:t>
            </a:fld>
            <a:endParaRPr lang="en-US" dirty="0"/>
          </a:p>
        </p:txBody>
      </p:sp>
      <p:sp>
        <p:nvSpPr>
          <p:cNvPr id="6" name="Footer Placeholder 5"/>
          <p:cNvSpPr>
            <a:spLocks noGrp="1"/>
          </p:cNvSpPr>
          <p:nvPr>
            <p:ph type="ftr" sz="quarter" idx="11"/>
          </p:nvPr>
        </p:nvSpPr>
        <p:spPr/>
        <p:txBody>
          <a:bodyPr/>
          <a:lstStyle/>
          <a:p>
            <a:pPr lvl="0"/>
            <a:r>
              <a:rPr lang="en-GB"/>
              <a:t>Define footer – presentation title / department</a:t>
            </a:r>
          </a:p>
        </p:txBody>
      </p:sp>
      <p:sp>
        <p:nvSpPr>
          <p:cNvPr id="7" name="Slide Number Placeholder 6"/>
          <p:cNvSpPr>
            <a:spLocks noGrp="1"/>
          </p:cNvSpPr>
          <p:nvPr>
            <p:ph type="sldNum" sz="quarter" idx="12"/>
          </p:nvPr>
        </p:nvSpPr>
        <p:spPr/>
        <p:txBody>
          <a:bodyPr/>
          <a:lstStyle/>
          <a:p>
            <a:pPr lvl="0"/>
            <a:fld id="{40548F87-CEE3-BF46-A6C3-A90C0BFA2574}" type="slidenum">
              <a:rPr lang="cs-CZ" smtClean="0"/>
              <a:t>‹#›</a:t>
            </a:fld>
            <a:endParaRPr lang="cs-CZ"/>
          </a:p>
        </p:txBody>
      </p:sp>
    </p:spTree>
    <p:extLst>
      <p:ext uri="{BB962C8B-B14F-4D97-AF65-F5344CB8AC3E}">
        <p14:creationId xmlns:p14="http://schemas.microsoft.com/office/powerpoint/2010/main" val="3093530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C764DE79-268F-4C1A-8933-263129D2AF90}" type="datetimeFigureOut">
              <a:rPr lang="en-US" smtClean="0"/>
              <a:t>3/24/2024</a:t>
            </a:fld>
            <a:endParaRPr lang="en-US" dirty="0"/>
          </a:p>
        </p:txBody>
      </p:sp>
      <p:sp>
        <p:nvSpPr>
          <p:cNvPr id="6" name="Footer Placeholder 5"/>
          <p:cNvSpPr>
            <a:spLocks noGrp="1"/>
          </p:cNvSpPr>
          <p:nvPr>
            <p:ph type="ftr" sz="quarter" idx="11"/>
          </p:nvPr>
        </p:nvSpPr>
        <p:spPr/>
        <p:txBody>
          <a:bodyPr/>
          <a:lstStyle/>
          <a:p>
            <a:pPr lvl="0"/>
            <a:r>
              <a:rPr lang="en-GB"/>
              <a:t>Define footer – presentation title / department</a:t>
            </a:r>
          </a:p>
        </p:txBody>
      </p:sp>
      <p:sp>
        <p:nvSpPr>
          <p:cNvPr id="7" name="Slide Number Placeholder 6"/>
          <p:cNvSpPr>
            <a:spLocks noGrp="1"/>
          </p:cNvSpPr>
          <p:nvPr>
            <p:ph type="sldNum" sz="quarter" idx="12"/>
          </p:nvPr>
        </p:nvSpPr>
        <p:spPr/>
        <p:txBody>
          <a:bodyPr/>
          <a:lstStyle/>
          <a:p>
            <a:pPr lvl="0"/>
            <a:fld id="{40548F87-CEE3-BF46-A6C3-A90C0BFA2574}" type="slidenum">
              <a:rPr lang="cs-CZ" smtClean="0"/>
              <a:t>‹#›</a:t>
            </a:fld>
            <a:endParaRPr lang="cs-CZ"/>
          </a:p>
        </p:txBody>
      </p:sp>
    </p:spTree>
    <p:extLst>
      <p:ext uri="{BB962C8B-B14F-4D97-AF65-F5344CB8AC3E}">
        <p14:creationId xmlns:p14="http://schemas.microsoft.com/office/powerpoint/2010/main" val="3110240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764DE79-268F-4C1A-8933-263129D2AF90}" type="datetimeFigureOut">
              <a:rPr lang="en-US" smtClean="0"/>
              <a:t>3/24/2024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lvl="0"/>
            <a:r>
              <a:rPr lang="en-GB"/>
              <a:t>Define footer – presentation title / department</a:t>
            </a: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lvl="0"/>
            <a:fld id="{40548F87-CEE3-BF46-A6C3-A90C0BFA2574}" type="slidenum">
              <a:rPr lang="cs-CZ" smtClean="0"/>
              <a:t>‹#›</a:t>
            </a:fld>
            <a:endParaRPr lang="cs-CZ"/>
          </a:p>
        </p:txBody>
      </p:sp>
    </p:spTree>
    <p:extLst>
      <p:ext uri="{BB962C8B-B14F-4D97-AF65-F5344CB8AC3E}">
        <p14:creationId xmlns:p14="http://schemas.microsoft.com/office/powerpoint/2010/main" val="966236875"/>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 id="2147484021" r:id="rId12"/>
    <p:sldLayoutId id="2147484022" r:id="rId13"/>
    <p:sldLayoutId id="2147484023" r:id="rId14"/>
    <p:sldLayoutId id="2147484024" r:id="rId15"/>
    <p:sldLayoutId id="2147484025" r:id="rId16"/>
    <p:sldLayoutId id="2147484026"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888B248C-FFBE-735F-7B19-F41CDFCF2E4F}"/>
              </a:ext>
            </a:extLst>
          </p:cNvPr>
          <p:cNvSpPr txBox="1">
            <a:spLocks noGrp="1"/>
          </p:cNvSpPr>
          <p:nvPr>
            <p:ph type="title"/>
          </p:nvPr>
        </p:nvSpPr>
        <p:spPr>
          <a:xfrm>
            <a:off x="398504" y="2474814"/>
            <a:ext cx="10956039" cy="1171584"/>
          </a:xfrm>
        </p:spPr>
        <p:txBody>
          <a:bodyPr>
            <a:noAutofit/>
          </a:bodyPr>
          <a:lstStyle/>
          <a:p>
            <a:pPr algn="just"/>
            <a:r>
              <a:rPr lang="en-CA" sz="3200" b="1" kern="0" dirty="0">
                <a:effectLst/>
                <a:latin typeface="Times New Roman" panose="02020603050405020304" pitchFamily="18" charset="0"/>
                <a:ea typeface="Calibri" panose="020F0502020204030204" pitchFamily="34" charset="0"/>
              </a:rPr>
              <a:t>Quiet revolution </a:t>
            </a:r>
            <a:r>
              <a:rPr lang="cs-CZ" sz="3200" b="1" kern="0" dirty="0" err="1">
                <a:effectLst/>
                <a:latin typeface="Times New Roman" panose="02020603050405020304" pitchFamily="18" charset="0"/>
                <a:ea typeface="Calibri" panose="020F0502020204030204" pitchFamily="34" charset="0"/>
              </a:rPr>
              <a:t>Révolution</a:t>
            </a:r>
            <a:r>
              <a:rPr lang="cs-CZ" sz="3200" b="1" kern="0" dirty="0">
                <a:effectLst/>
                <a:latin typeface="Times New Roman" panose="02020603050405020304" pitchFamily="18" charset="0"/>
                <a:ea typeface="Calibri" panose="020F0502020204030204" pitchFamily="34" charset="0"/>
              </a:rPr>
              <a:t> </a:t>
            </a:r>
            <a:r>
              <a:rPr lang="cs-CZ" sz="3200" b="1" kern="0" dirty="0" err="1">
                <a:effectLst/>
                <a:latin typeface="Times New Roman" panose="02020603050405020304" pitchFamily="18" charset="0"/>
                <a:ea typeface="Calibri" panose="020F0502020204030204" pitchFamily="34" charset="0"/>
              </a:rPr>
              <a:t>tranquille</a:t>
            </a:r>
            <a:endParaRPr lang="cs-CZ"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Podnadpis 4">
            <a:extLst>
              <a:ext uri="{FF2B5EF4-FFF2-40B4-BE49-F238E27FC236}">
                <a16:creationId xmlns:a16="http://schemas.microsoft.com/office/drawing/2014/main" id="{562BC256-A3CE-D0A1-EC3D-2090C72D019E}"/>
              </a:ext>
            </a:extLst>
          </p:cNvPr>
          <p:cNvSpPr txBox="1">
            <a:spLocks noGrp="1"/>
          </p:cNvSpPr>
          <p:nvPr>
            <p:ph type="subTitle" idx="4294967295"/>
          </p:nvPr>
        </p:nvSpPr>
        <p:spPr>
          <a:xfrm>
            <a:off x="398504" y="4116400"/>
            <a:ext cx="11361602" cy="1171584"/>
          </a:xfrm>
        </p:spPr>
        <p:txBody>
          <a:bodyPr>
            <a:normAutofit/>
          </a:bodyPr>
          <a:lstStyle/>
          <a:p>
            <a:pPr lvl="0"/>
            <a:endParaRPr lang="en-GB"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15AD9BCB-7073-EFFC-1CC6-C4DCFA6B70B8}"/>
              </a:ext>
            </a:extLst>
          </p:cNvPr>
          <p:cNvSpPr txBox="1"/>
          <p:nvPr/>
        </p:nvSpPr>
        <p:spPr>
          <a:xfrm>
            <a:off x="383130" y="219739"/>
            <a:ext cx="11514230" cy="3785652"/>
          </a:xfrm>
          <a:prstGeom prst="rect">
            <a:avLst/>
          </a:prstGeom>
          <a:noFill/>
        </p:spPr>
        <p:txBody>
          <a:bodyPr wrap="square">
            <a:spAutoFit/>
          </a:bodyPr>
          <a:lstStyle/>
          <a:p>
            <a:r>
              <a:rPr lang="en-US" sz="2000" b="1" dirty="0">
                <a:latin typeface="Times New Roman" panose="02020603050405020304" pitchFamily="18" charset="0"/>
                <a:cs typeface="Times New Roman" panose="02020603050405020304" pitchFamily="18" charset="0"/>
              </a:rPr>
              <a:t>Quebec nationalism was encouraged by the French president during his visit to the 1967 Expo</a:t>
            </a:r>
            <a:endParaRPr lang="cs-CZ" sz="2000" b="1"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Arriving by the cruiser </a:t>
            </a:r>
            <a:r>
              <a:rPr lang="en-US" sz="2000" i="1" dirty="0">
                <a:latin typeface="Times New Roman" panose="02020603050405020304" pitchFamily="18" charset="0"/>
                <a:cs typeface="Times New Roman" panose="02020603050405020304" pitchFamily="18" charset="0"/>
              </a:rPr>
              <a:t>Colbert</a:t>
            </a:r>
            <a:r>
              <a:rPr lang="en-US" sz="2000" dirty="0">
                <a:latin typeface="Times New Roman" panose="02020603050405020304" pitchFamily="18" charset="0"/>
                <a:cs typeface="Times New Roman" panose="02020603050405020304" pitchFamily="18" charset="0"/>
              </a:rPr>
              <a:t> in Québec City on 23 July 1967, </a:t>
            </a:r>
            <a:r>
              <a:rPr lang="en-US" sz="2000" b="1" dirty="0">
                <a:latin typeface="Times New Roman" panose="02020603050405020304" pitchFamily="18" charset="0"/>
                <a:cs typeface="Times New Roman" panose="02020603050405020304" pitchFamily="18" charset="0"/>
              </a:rPr>
              <a:t>de Gaulle</a:t>
            </a:r>
            <a:r>
              <a:rPr lang="en-US" sz="2000" dirty="0">
                <a:latin typeface="Times New Roman" panose="02020603050405020304" pitchFamily="18" charset="0"/>
                <a:cs typeface="Times New Roman" panose="02020603050405020304" pitchFamily="18" charset="0"/>
              </a:rPr>
              <a:t> was mobbed by enthusiastic crowds as his motorcade made its way to Montréal. The president noticed that some in the throng waved placards with the separatist slogan “</a:t>
            </a:r>
            <a:r>
              <a:rPr lang="en-US" sz="2000" dirty="0" err="1">
                <a:latin typeface="Times New Roman" panose="02020603050405020304" pitchFamily="18" charset="0"/>
                <a:cs typeface="Times New Roman" panose="02020603050405020304" pitchFamily="18" charset="0"/>
              </a:rPr>
              <a:t>Vive</a:t>
            </a:r>
            <a:r>
              <a:rPr lang="en-US" sz="2000" dirty="0">
                <a:latin typeface="Times New Roman" panose="02020603050405020304" pitchFamily="18" charset="0"/>
                <a:cs typeface="Times New Roman" panose="02020603050405020304" pitchFamily="18" charset="0"/>
              </a:rPr>
              <a:t> le Québec libre.” De Gaulle was not even scheduled to speak that evening of the 24th, but as the people chanted “we want de Gaulle,” the president told Mayor Jean Drapeau: “I have to speak to those people who are calling for me.” </a:t>
            </a:r>
            <a:r>
              <a:rPr lang="cs-CZ"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No one knows to this day if his message was premeditated or whether he was overtaken by the emotion of the day. </a:t>
            </a:r>
            <a:r>
              <a:rPr lang="en-US" sz="2000" b="1" dirty="0">
                <a:latin typeface="Times New Roman" panose="02020603050405020304" pitchFamily="18" charset="0"/>
                <a:cs typeface="Times New Roman" panose="02020603050405020304" pitchFamily="18" charset="0"/>
              </a:rPr>
              <a:t>“</a:t>
            </a:r>
            <a:r>
              <a:rPr lang="en-US" sz="2000" b="1" dirty="0" err="1">
                <a:latin typeface="Times New Roman" panose="02020603050405020304" pitchFamily="18" charset="0"/>
                <a:cs typeface="Times New Roman" panose="02020603050405020304" pitchFamily="18" charset="0"/>
              </a:rPr>
              <a:t>Vive</a:t>
            </a:r>
            <a:r>
              <a:rPr lang="en-US" sz="2000" b="1" dirty="0">
                <a:latin typeface="Times New Roman" panose="02020603050405020304" pitchFamily="18" charset="0"/>
                <a:cs typeface="Times New Roman" panose="02020603050405020304" pitchFamily="18" charset="0"/>
              </a:rPr>
              <a:t> le Québec,” </a:t>
            </a:r>
            <a:r>
              <a:rPr lang="en-US" sz="2000" dirty="0">
                <a:latin typeface="Times New Roman" panose="02020603050405020304" pitchFamily="18" charset="0"/>
                <a:cs typeface="Times New Roman" panose="02020603050405020304" pitchFamily="18" charset="0"/>
              </a:rPr>
              <a:t>he concluded, and then after a long pause</a:t>
            </a:r>
            <a:r>
              <a:rPr lang="en-US" sz="2000" b="1" dirty="0">
                <a:latin typeface="Times New Roman" panose="02020603050405020304" pitchFamily="18" charset="0"/>
                <a:cs typeface="Times New Roman" panose="02020603050405020304" pitchFamily="18" charset="0"/>
              </a:rPr>
              <a:t>, “libre.” </a:t>
            </a:r>
            <a:r>
              <a:rPr lang="en-US" sz="2000" dirty="0">
                <a:latin typeface="Times New Roman" panose="02020603050405020304" pitchFamily="18" charset="0"/>
                <a:cs typeface="Times New Roman" panose="02020603050405020304" pitchFamily="18" charset="0"/>
              </a:rPr>
              <a:t>The crowd was silent for an instant, not believing that the general had uttered the fateful phrase. Then they burst into frenzied applause and de Gaulle strode away, confident once again he had made history. </a:t>
            </a:r>
          </a:p>
          <a:p>
            <a:r>
              <a:rPr lang="en-US" sz="2000" dirty="0">
                <a:latin typeface="Times New Roman" panose="02020603050405020304" pitchFamily="18" charset="0"/>
                <a:cs typeface="Times New Roman" panose="02020603050405020304" pitchFamily="18" charset="0"/>
              </a:rPr>
              <a:t>Prime Minister Pearson went on television to tell de Gaulle that his statements were “unacceptable to the Canadian people.” The newly appointed minister of Justice, Pierre Elliott Trudeau, asked what the French reaction would be if a Canadian prime minister shouted “Brittany to the Bretons!”</a:t>
            </a:r>
          </a:p>
        </p:txBody>
      </p:sp>
      <p:pic>
        <p:nvPicPr>
          <p:cNvPr id="5" name="Obrázek 4" descr="Obsah obrázku muž, osoba, oblečení, venku&#10;&#10;Popis byl vytvořen automaticky">
            <a:extLst>
              <a:ext uri="{FF2B5EF4-FFF2-40B4-BE49-F238E27FC236}">
                <a16:creationId xmlns:a16="http://schemas.microsoft.com/office/drawing/2014/main" id="{F4E9C04A-892C-B6E4-280D-ADFA4FD8B16E}"/>
              </a:ext>
            </a:extLst>
          </p:cNvPr>
          <p:cNvPicPr>
            <a:picLocks noChangeAspect="1"/>
          </p:cNvPicPr>
          <p:nvPr/>
        </p:nvPicPr>
        <p:blipFill>
          <a:blip r:embed="rId2"/>
          <a:stretch>
            <a:fillRect/>
          </a:stretch>
        </p:blipFill>
        <p:spPr>
          <a:xfrm>
            <a:off x="6951765" y="4005391"/>
            <a:ext cx="4857105" cy="2719979"/>
          </a:xfrm>
          <a:prstGeom prst="rect">
            <a:avLst/>
          </a:prstGeom>
        </p:spPr>
      </p:pic>
    </p:spTree>
    <p:extLst>
      <p:ext uri="{BB962C8B-B14F-4D97-AF65-F5344CB8AC3E}">
        <p14:creationId xmlns:p14="http://schemas.microsoft.com/office/powerpoint/2010/main" val="3735682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DE77C03-00ED-6887-B2FA-0E5C83EB20F2}"/>
              </a:ext>
            </a:extLst>
          </p:cNvPr>
          <p:cNvSpPr txBox="1"/>
          <p:nvPr/>
        </p:nvSpPr>
        <p:spPr>
          <a:xfrm>
            <a:off x="796413" y="619432"/>
            <a:ext cx="10166555" cy="2246769"/>
          </a:xfrm>
          <a:prstGeom prst="rect">
            <a:avLst/>
          </a:prstGeom>
          <a:noFill/>
        </p:spPr>
        <p:txBody>
          <a:bodyPr wrap="square">
            <a:spAutoFit/>
          </a:bodyPr>
          <a:lstStyle/>
          <a:p>
            <a:pPr algn="just"/>
            <a:r>
              <a:rPr lang="en-CA" sz="2000" kern="0" dirty="0">
                <a:effectLst/>
                <a:latin typeface="Times New Roman" panose="02020603050405020304" pitchFamily="18" charset="0"/>
                <a:ea typeface="Calibri" panose="020F0502020204030204" pitchFamily="34" charset="0"/>
              </a:rPr>
              <a:t>This emancipation, however, only increased the desire for complete emancipation, and thus encouraged separatist tendencies. These also took on a radical leftist form, inspired by a decolonizing, anti-imperialist ideology.</a:t>
            </a:r>
            <a:endParaRPr lang="cs-CZ" sz="2000" kern="0" dirty="0">
              <a:effectLst/>
              <a:latin typeface="Times New Roman" panose="02020603050405020304" pitchFamily="18" charset="0"/>
              <a:ea typeface="Calibri" panose="020F0502020204030204" pitchFamily="34" charset="0"/>
            </a:endParaRPr>
          </a:p>
          <a:p>
            <a:pPr algn="just"/>
            <a:endParaRPr lang="cs-CZ" sz="2000" kern="0" dirty="0">
              <a:latin typeface="Times New Roman" panose="02020603050405020304" pitchFamily="18" charset="0"/>
              <a:ea typeface="Calibri" panose="020F0502020204030204" pitchFamily="34" charset="0"/>
            </a:endParaRPr>
          </a:p>
          <a:p>
            <a:pPr algn="just"/>
            <a:r>
              <a:rPr lang="en-CA" sz="2000" kern="0" dirty="0">
                <a:effectLst/>
                <a:latin typeface="Times New Roman" panose="02020603050405020304" pitchFamily="18" charset="0"/>
                <a:ea typeface="Calibri" panose="020F0502020204030204" pitchFamily="34" charset="0"/>
              </a:rPr>
              <a:t> The „Front de Libération de Québec“ was created (1963). The assassinations and kidnappings of this Liberation Front would eventually force repression and the declaration of martial law (autumn 1970).</a:t>
            </a:r>
            <a:endParaRPr lang="en-CA" sz="2000" dirty="0"/>
          </a:p>
        </p:txBody>
      </p:sp>
      <p:pic>
        <p:nvPicPr>
          <p:cNvPr id="5" name="Obrázek 4" descr="Obsah obrázku hvězda, symbol, vlajka&#10;&#10;Popis byl vytvořen automaticky">
            <a:extLst>
              <a:ext uri="{FF2B5EF4-FFF2-40B4-BE49-F238E27FC236}">
                <a16:creationId xmlns:a16="http://schemas.microsoft.com/office/drawing/2014/main" id="{910DF264-DBA0-2170-AAB8-C33761DC2E0C}"/>
              </a:ext>
            </a:extLst>
          </p:cNvPr>
          <p:cNvPicPr>
            <a:picLocks noChangeAspect="1"/>
          </p:cNvPicPr>
          <p:nvPr/>
        </p:nvPicPr>
        <p:blipFill>
          <a:blip r:embed="rId2"/>
          <a:stretch>
            <a:fillRect/>
          </a:stretch>
        </p:blipFill>
        <p:spPr>
          <a:xfrm>
            <a:off x="8845959" y="2672069"/>
            <a:ext cx="2857500" cy="2143125"/>
          </a:xfrm>
          <a:prstGeom prst="rect">
            <a:avLst/>
          </a:prstGeom>
        </p:spPr>
      </p:pic>
      <p:sp>
        <p:nvSpPr>
          <p:cNvPr id="7" name="TextovéPole 6">
            <a:extLst>
              <a:ext uri="{FF2B5EF4-FFF2-40B4-BE49-F238E27FC236}">
                <a16:creationId xmlns:a16="http://schemas.microsoft.com/office/drawing/2014/main" id="{CB095EC5-2740-9864-D631-1599A34C000C}"/>
              </a:ext>
            </a:extLst>
          </p:cNvPr>
          <p:cNvSpPr txBox="1"/>
          <p:nvPr/>
        </p:nvSpPr>
        <p:spPr>
          <a:xfrm>
            <a:off x="904568" y="3169846"/>
            <a:ext cx="7669161" cy="3170099"/>
          </a:xfrm>
          <a:prstGeom prst="rect">
            <a:avLst/>
          </a:prstGeom>
          <a:noFill/>
        </p:spPr>
        <p:txBody>
          <a:bodyPr wrap="square">
            <a:spAutoFit/>
          </a:bodyPr>
          <a:lstStyle/>
          <a:p>
            <a:pPr algn="just"/>
            <a:r>
              <a:rPr lang="cs-CZ" sz="2000" dirty="0">
                <a:latin typeface="Times New Roman" panose="02020603050405020304" pitchFamily="18" charset="0"/>
                <a:cs typeface="Times New Roman" panose="02020603050405020304" pitchFamily="18" charset="0"/>
              </a:rPr>
              <a:t>T</a:t>
            </a:r>
            <a:r>
              <a:rPr lang="en-US" sz="2000" dirty="0">
                <a:latin typeface="Times New Roman" panose="02020603050405020304" pitchFamily="18" charset="0"/>
                <a:cs typeface="Times New Roman" panose="02020603050405020304" pitchFamily="18" charset="0"/>
              </a:rPr>
              <a:t>he FLQ conducted a number of attacks between 1963 and 1970, which totaled over 160 violent incidents and killed eight people and injured many more.</a:t>
            </a:r>
            <a:r>
              <a:rPr lang="en-US" sz="2000" baseline="30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These attacks culminated with the </a:t>
            </a:r>
            <a:r>
              <a:rPr lang="en-US" sz="2000" b="1" dirty="0">
                <a:latin typeface="Times New Roman" panose="02020603050405020304" pitchFamily="18" charset="0"/>
                <a:cs typeface="Times New Roman" panose="02020603050405020304" pitchFamily="18" charset="0"/>
              </a:rPr>
              <a:t>Montreal Stock Exchange bombing</a:t>
            </a:r>
            <a:r>
              <a:rPr lang="en-US" sz="2000" dirty="0">
                <a:latin typeface="Times New Roman" panose="02020603050405020304" pitchFamily="18" charset="0"/>
                <a:cs typeface="Times New Roman" panose="02020603050405020304" pitchFamily="18" charset="0"/>
              </a:rPr>
              <a:t> in 1969 and the </a:t>
            </a:r>
            <a:r>
              <a:rPr lang="en-US" sz="2000" b="1" dirty="0">
                <a:latin typeface="Times New Roman" panose="02020603050405020304" pitchFamily="18" charset="0"/>
                <a:cs typeface="Times New Roman" panose="02020603050405020304" pitchFamily="18" charset="0"/>
              </a:rPr>
              <a:t>October Crisis</a:t>
            </a:r>
            <a:r>
              <a:rPr lang="en-US" sz="2000" dirty="0">
                <a:latin typeface="Times New Roman" panose="02020603050405020304" pitchFamily="18" charset="0"/>
                <a:cs typeface="Times New Roman" panose="02020603050405020304" pitchFamily="18" charset="0"/>
              </a:rPr>
              <a:t> in 1970, the latter beginning with the kidnapping of British Trade Commissioner </a:t>
            </a:r>
            <a:r>
              <a:rPr lang="en-US" sz="2000" b="1" dirty="0">
                <a:latin typeface="Times New Roman" panose="02020603050405020304" pitchFamily="18" charset="0"/>
                <a:cs typeface="Times New Roman" panose="02020603050405020304" pitchFamily="18" charset="0"/>
              </a:rPr>
              <a:t>James Cross</a:t>
            </a:r>
            <a:r>
              <a:rPr lang="en-US" sz="2000" dirty="0">
                <a:latin typeface="Times New Roman" panose="02020603050405020304" pitchFamily="18" charset="0"/>
                <a:cs typeface="Times New Roman" panose="02020603050405020304" pitchFamily="18" charset="0"/>
              </a:rPr>
              <a:t>. In the subsequent negotiations, Quebec </a:t>
            </a:r>
            <a:r>
              <a:rPr lang="en-US" sz="2000" dirty="0" err="1">
                <a:latin typeface="Times New Roman" panose="02020603050405020304" pitchFamily="18" charset="0"/>
                <a:cs typeface="Times New Roman" panose="02020603050405020304" pitchFamily="18" charset="0"/>
              </a:rPr>
              <a:t>Labour</a:t>
            </a:r>
            <a:r>
              <a:rPr lang="en-US" sz="2000" dirty="0">
                <a:latin typeface="Times New Roman" panose="02020603050405020304" pitchFamily="18" charset="0"/>
                <a:cs typeface="Times New Roman" panose="02020603050405020304" pitchFamily="18" charset="0"/>
              </a:rPr>
              <a:t> Minister </a:t>
            </a:r>
            <a:r>
              <a:rPr lang="en-US" sz="2000" b="1" dirty="0">
                <a:latin typeface="Times New Roman" panose="02020603050405020304" pitchFamily="18" charset="0"/>
                <a:cs typeface="Times New Roman" panose="02020603050405020304" pitchFamily="18" charset="0"/>
              </a:rPr>
              <a:t>Pierre Laporte</a:t>
            </a:r>
            <a:r>
              <a:rPr lang="en-US" sz="2000" dirty="0">
                <a:latin typeface="Times New Roman" panose="02020603050405020304" pitchFamily="18" charset="0"/>
                <a:cs typeface="Times New Roman" panose="02020603050405020304" pitchFamily="18" charset="0"/>
              </a:rPr>
              <a:t> was kidnapped and murdered by a cell of the FLQ. Public outcry and a federal crackdown subsequently ended the crisis and resulted in a drastic loss of support for the FLQ, with a small number of FLQ members being granted refuge in Cuba</a:t>
            </a:r>
            <a:r>
              <a:rPr lang="cs-CZ" sz="2000" dirty="0">
                <a:latin typeface="Times New Roman" panose="02020603050405020304" pitchFamily="18" charset="0"/>
                <a:cs typeface="Times New Roman" panose="02020603050405020304" pitchFamily="18" charset="0"/>
              </a:rPr>
              <a:t>.</a:t>
            </a:r>
            <a:endParaRPr lang="en-CA"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656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8B6A8E9B-7B7A-7563-9E1D-6D64988C7D50}"/>
              </a:ext>
            </a:extLst>
          </p:cNvPr>
          <p:cNvSpPr txBox="1"/>
          <p:nvPr/>
        </p:nvSpPr>
        <p:spPr>
          <a:xfrm>
            <a:off x="491615" y="344129"/>
            <a:ext cx="5161934" cy="6247864"/>
          </a:xfrm>
          <a:prstGeom prst="rect">
            <a:avLst/>
          </a:prstGeom>
          <a:noFill/>
        </p:spPr>
        <p:txBody>
          <a:bodyPr wrap="square">
            <a:spAutoFit/>
          </a:bodyPr>
          <a:lstStyle/>
          <a:p>
            <a:pPr algn="just"/>
            <a:r>
              <a:rPr lang="en-US" sz="2000" dirty="0">
                <a:latin typeface="Times New Roman" panose="02020603050405020304" pitchFamily="18" charset="0"/>
                <a:cs typeface="Times New Roman" panose="02020603050405020304" pitchFamily="18" charset="0"/>
              </a:rPr>
              <a:t>The </a:t>
            </a:r>
            <a:r>
              <a:rPr lang="en-US" sz="2000" b="1" dirty="0">
                <a:latin typeface="Times New Roman" panose="02020603050405020304" pitchFamily="18" charset="0"/>
                <a:cs typeface="Times New Roman" panose="02020603050405020304" pitchFamily="18" charset="0"/>
              </a:rPr>
              <a:t>October Crisis</a:t>
            </a:r>
            <a:r>
              <a:rPr lang="en-US" sz="2000" dirty="0">
                <a:latin typeface="Times New Roman" panose="02020603050405020304" pitchFamily="18" charset="0"/>
                <a:cs typeface="Times New Roman" panose="02020603050405020304" pitchFamily="18" charset="0"/>
              </a:rPr>
              <a:t> (French: </a:t>
            </a:r>
            <a:r>
              <a:rPr lang="en-US" sz="2000" i="1" dirty="0">
                <a:latin typeface="Times New Roman" panose="02020603050405020304" pitchFamily="18" charset="0"/>
                <a:cs typeface="Times New Roman" panose="02020603050405020304" pitchFamily="18" charset="0"/>
              </a:rPr>
              <a:t>Crise </a:t>
            </a:r>
            <a:r>
              <a:rPr lang="en-US" sz="2000" i="1" dirty="0" err="1">
                <a:latin typeface="Times New Roman" panose="02020603050405020304" pitchFamily="18" charset="0"/>
                <a:cs typeface="Times New Roman" panose="02020603050405020304" pitchFamily="18" charset="0"/>
              </a:rPr>
              <a:t>d'Octobre</a:t>
            </a:r>
            <a:r>
              <a:rPr lang="en-US" sz="2000" dirty="0">
                <a:latin typeface="Times New Roman" panose="02020603050405020304" pitchFamily="18" charset="0"/>
                <a:cs typeface="Times New Roman" panose="02020603050405020304" pitchFamily="18" charset="0"/>
              </a:rPr>
              <a:t>) was a chain of political events in Canada that started in October 1970 when members of the Front de </a:t>
            </a:r>
            <a:r>
              <a:rPr lang="en-US" sz="2000" dirty="0" err="1">
                <a:latin typeface="Times New Roman" panose="02020603050405020304" pitchFamily="18" charset="0"/>
                <a:cs typeface="Times New Roman" panose="02020603050405020304" pitchFamily="18" charset="0"/>
              </a:rPr>
              <a:t>libération</a:t>
            </a:r>
            <a:r>
              <a:rPr lang="en-US" sz="2000" dirty="0">
                <a:latin typeface="Times New Roman" panose="02020603050405020304" pitchFamily="18" charset="0"/>
                <a:cs typeface="Times New Roman" panose="02020603050405020304" pitchFamily="18" charset="0"/>
              </a:rPr>
              <a:t> du Québec (FLQ) kidnapped the provincial </a:t>
            </a:r>
            <a:r>
              <a:rPr lang="en-US" sz="2000" dirty="0" err="1">
                <a:latin typeface="Times New Roman" panose="02020603050405020304" pitchFamily="18" charset="0"/>
                <a:cs typeface="Times New Roman" panose="02020603050405020304" pitchFamily="18" charset="0"/>
              </a:rPr>
              <a:t>Labour</a:t>
            </a:r>
            <a:r>
              <a:rPr lang="en-US" sz="2000" dirty="0">
                <a:latin typeface="Times New Roman" panose="02020603050405020304" pitchFamily="18" charset="0"/>
                <a:cs typeface="Times New Roman" panose="02020603050405020304" pitchFamily="18" charset="0"/>
              </a:rPr>
              <a:t> Minister Pierre Laporte and British diplomat James Cross from his Montreal residence. These events saw the Prime Minister Pierre Trudeau invoking the </a:t>
            </a:r>
            <a:r>
              <a:rPr lang="en-US" sz="2000" i="1" dirty="0">
                <a:latin typeface="Times New Roman" panose="02020603050405020304" pitchFamily="18" charset="0"/>
                <a:cs typeface="Times New Roman" panose="02020603050405020304" pitchFamily="18" charset="0"/>
              </a:rPr>
              <a:t>War Measures Act</a:t>
            </a:r>
            <a:r>
              <a:rPr lang="en-US" sz="2000" dirty="0">
                <a:latin typeface="Times New Roman" panose="02020603050405020304" pitchFamily="18" charset="0"/>
                <a:cs typeface="Times New Roman" panose="02020603050405020304" pitchFamily="18" charset="0"/>
              </a:rPr>
              <a:t> for the first time in Canadian history during peacetime. </a:t>
            </a:r>
          </a:p>
          <a:p>
            <a:pPr algn="just"/>
            <a:r>
              <a:rPr lang="en-US" sz="2000" dirty="0">
                <a:latin typeface="Times New Roman" panose="02020603050405020304" pitchFamily="18" charset="0"/>
                <a:cs typeface="Times New Roman" panose="02020603050405020304" pitchFamily="18" charset="0"/>
              </a:rPr>
              <a:t>The Premier of Quebec, </a:t>
            </a:r>
            <a:r>
              <a:rPr lang="en-US" sz="2000" b="1" dirty="0">
                <a:latin typeface="Times New Roman" panose="02020603050405020304" pitchFamily="18" charset="0"/>
                <a:cs typeface="Times New Roman" panose="02020603050405020304" pitchFamily="18" charset="0"/>
              </a:rPr>
              <a:t>Robert Bourassa</a:t>
            </a:r>
            <a:r>
              <a:rPr lang="en-US" sz="2000" dirty="0">
                <a:latin typeface="Times New Roman" panose="02020603050405020304" pitchFamily="18" charset="0"/>
                <a:cs typeface="Times New Roman" panose="02020603050405020304" pitchFamily="18" charset="0"/>
              </a:rPr>
              <a:t>, and the Mayor of Montreal, </a:t>
            </a:r>
            <a:r>
              <a:rPr lang="en-US" sz="2000" b="1" dirty="0">
                <a:latin typeface="Times New Roman" panose="02020603050405020304" pitchFamily="18" charset="0"/>
                <a:cs typeface="Times New Roman" panose="02020603050405020304" pitchFamily="18" charset="0"/>
              </a:rPr>
              <a:t>Jean Drapeau</a:t>
            </a:r>
            <a:r>
              <a:rPr lang="en-US" sz="2000" dirty="0">
                <a:latin typeface="Times New Roman" panose="02020603050405020304" pitchFamily="18" charset="0"/>
                <a:cs typeface="Times New Roman" panose="02020603050405020304" pitchFamily="18" charset="0"/>
              </a:rPr>
              <a:t>, supported </a:t>
            </a:r>
            <a:r>
              <a:rPr lang="en-US" sz="2000" b="1" dirty="0">
                <a:latin typeface="Times New Roman" panose="02020603050405020304" pitchFamily="18" charset="0"/>
                <a:cs typeface="Times New Roman" panose="02020603050405020304" pitchFamily="18" charset="0"/>
              </a:rPr>
              <a:t>Trudeau's invocation of the </a:t>
            </a:r>
            <a:r>
              <a:rPr lang="en-US" sz="2000" b="1" i="1" dirty="0">
                <a:latin typeface="Times New Roman" panose="02020603050405020304" pitchFamily="18" charset="0"/>
                <a:cs typeface="Times New Roman" panose="02020603050405020304" pitchFamily="18" charset="0"/>
              </a:rPr>
              <a:t>War Measures Act</a:t>
            </a:r>
            <a:r>
              <a:rPr lang="en-US" sz="2000" dirty="0">
                <a:latin typeface="Times New Roman" panose="02020603050405020304" pitchFamily="18" charset="0"/>
                <a:cs typeface="Times New Roman" panose="02020603050405020304" pitchFamily="18" charset="0"/>
              </a:rPr>
              <a:t>, which limited civil liberties and granted the police far-reaching powers, allowing them to arrest and detain 497 people. The Government of Quebec also requested military aid to support the civil authorities, with Canadian Forces being deployed throughout Quebec. </a:t>
            </a:r>
          </a:p>
        </p:txBody>
      </p:sp>
      <p:pic>
        <p:nvPicPr>
          <p:cNvPr id="5" name="Obrázek 4" descr="Obsah obrázku text, noviny, venku, oblečení&#10;&#10;Popis byl vytvořen automaticky">
            <a:extLst>
              <a:ext uri="{FF2B5EF4-FFF2-40B4-BE49-F238E27FC236}">
                <a16:creationId xmlns:a16="http://schemas.microsoft.com/office/drawing/2014/main" id="{300B746D-B0BD-9D71-2833-EDAB93B26A94}"/>
              </a:ext>
            </a:extLst>
          </p:cNvPr>
          <p:cNvPicPr>
            <a:picLocks noChangeAspect="1"/>
          </p:cNvPicPr>
          <p:nvPr/>
        </p:nvPicPr>
        <p:blipFill>
          <a:blip r:embed="rId2"/>
          <a:stretch>
            <a:fillRect/>
          </a:stretch>
        </p:blipFill>
        <p:spPr>
          <a:xfrm>
            <a:off x="5948516" y="2285151"/>
            <a:ext cx="5999405" cy="4208538"/>
          </a:xfrm>
          <a:prstGeom prst="rect">
            <a:avLst/>
          </a:prstGeom>
        </p:spPr>
      </p:pic>
      <p:pic>
        <p:nvPicPr>
          <p:cNvPr id="7" name="Obrázek 6" descr="Obsah obrázku text, venku, budova, oblečení&#10;&#10;Popis byl vytvořen automaticky">
            <a:extLst>
              <a:ext uri="{FF2B5EF4-FFF2-40B4-BE49-F238E27FC236}">
                <a16:creationId xmlns:a16="http://schemas.microsoft.com/office/drawing/2014/main" id="{B6006116-22A0-F923-2FB9-64851689714E}"/>
              </a:ext>
            </a:extLst>
          </p:cNvPr>
          <p:cNvPicPr>
            <a:picLocks noChangeAspect="1"/>
          </p:cNvPicPr>
          <p:nvPr/>
        </p:nvPicPr>
        <p:blipFill>
          <a:blip r:embed="rId3"/>
          <a:stretch>
            <a:fillRect/>
          </a:stretch>
        </p:blipFill>
        <p:spPr>
          <a:xfrm>
            <a:off x="7649496" y="275821"/>
            <a:ext cx="3938204" cy="2212770"/>
          </a:xfrm>
          <a:prstGeom prst="rect">
            <a:avLst/>
          </a:prstGeom>
        </p:spPr>
      </p:pic>
    </p:spTree>
    <p:extLst>
      <p:ext uri="{BB962C8B-B14F-4D97-AF65-F5344CB8AC3E}">
        <p14:creationId xmlns:p14="http://schemas.microsoft.com/office/powerpoint/2010/main" val="2605763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FBD57E37-C842-9BF7-4B1C-2F4B6F224DAE}"/>
              </a:ext>
            </a:extLst>
          </p:cNvPr>
          <p:cNvSpPr txBox="1"/>
          <p:nvPr/>
        </p:nvSpPr>
        <p:spPr>
          <a:xfrm>
            <a:off x="619431" y="324465"/>
            <a:ext cx="5191434" cy="6247864"/>
          </a:xfrm>
          <a:prstGeom prst="rect">
            <a:avLst/>
          </a:prstGeom>
          <a:noFill/>
        </p:spPr>
        <p:txBody>
          <a:bodyPr wrap="square">
            <a:spAutoFit/>
          </a:bodyPr>
          <a:lstStyle/>
          <a:p>
            <a:pPr algn="just"/>
            <a:r>
              <a:rPr lang="en-CA" sz="2000" dirty="0">
                <a:effectLst/>
                <a:latin typeface="Times New Roman" panose="02020603050405020304" pitchFamily="18" charset="0"/>
                <a:ea typeface="Calibri" panose="020F0502020204030204" pitchFamily="34" charset="0"/>
                <a:cs typeface="Times New Roman" panose="02020603050405020304" pitchFamily="18" charset="0"/>
              </a:rPr>
              <a:t>In 1968, </a:t>
            </a:r>
            <a:r>
              <a:rPr lang="en-CA" sz="2000" b="1" dirty="0">
                <a:effectLst/>
                <a:latin typeface="Times New Roman" panose="02020603050405020304" pitchFamily="18" charset="0"/>
                <a:ea typeface="Calibri" panose="020F0502020204030204" pitchFamily="34" charset="0"/>
                <a:cs typeface="Times New Roman" panose="02020603050405020304" pitchFamily="18" charset="0"/>
              </a:rPr>
              <a:t>René Lévesque</a:t>
            </a:r>
            <a:r>
              <a:rPr lang="en-CA" sz="2000" dirty="0">
                <a:effectLst/>
                <a:latin typeface="Times New Roman" panose="02020603050405020304" pitchFamily="18" charset="0"/>
                <a:ea typeface="Calibri" panose="020F0502020204030204" pitchFamily="34" charset="0"/>
                <a:cs typeface="Times New Roman" panose="02020603050405020304" pitchFamily="18" charset="0"/>
              </a:rPr>
              <a:t> founds the „Parti Québecois“. 1976, René Lévesque wins the provincial elections against the Liberal Robert Bourassa and launches a policy leading to autonomy for Quebec. 1980 </a:t>
            </a:r>
            <a:endParaRPr lang="cs-CZ"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CA" sz="2000" dirty="0">
                <a:effectLst/>
                <a:latin typeface="Times New Roman" panose="02020603050405020304" pitchFamily="18" charset="0"/>
                <a:ea typeface="Calibri" panose="020F0502020204030204" pitchFamily="34" charset="0"/>
                <a:cs typeface="Times New Roman" panose="02020603050405020304" pitchFamily="18" charset="0"/>
              </a:rPr>
              <a:t>The first of the referendums on self-determination is organized, but the separatists lose by 40% to 60%. </a:t>
            </a:r>
            <a:endParaRPr lang="cs-CZ"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CA" sz="2000" dirty="0">
                <a:effectLst/>
                <a:latin typeface="Times New Roman" panose="02020603050405020304" pitchFamily="18" charset="0"/>
                <a:ea typeface="Calibri" panose="020F0502020204030204" pitchFamily="34" charset="0"/>
                <a:cs typeface="Times New Roman" panose="02020603050405020304" pitchFamily="18" charset="0"/>
              </a:rPr>
              <a:t>In 1985, the Liberal </a:t>
            </a:r>
            <a:r>
              <a:rPr lang="en-CA" sz="2000" b="1" dirty="0">
                <a:effectLst/>
                <a:latin typeface="Times New Roman" panose="02020603050405020304" pitchFamily="18" charset="0"/>
                <a:ea typeface="Calibri" panose="020F0502020204030204" pitchFamily="34" charset="0"/>
                <a:cs typeface="Times New Roman" panose="02020603050405020304" pitchFamily="18" charset="0"/>
              </a:rPr>
              <a:t>Robert Bourassa</a:t>
            </a:r>
            <a:r>
              <a:rPr lang="en-CA" sz="2000" dirty="0">
                <a:effectLst/>
                <a:latin typeface="Times New Roman" panose="02020603050405020304" pitchFamily="18" charset="0"/>
                <a:ea typeface="Calibri" panose="020F0502020204030204" pitchFamily="34" charset="0"/>
                <a:cs typeface="Times New Roman" panose="02020603050405020304" pitchFamily="18" charset="0"/>
              </a:rPr>
              <a:t> regains power and, as part of the new negotiations on the Canadian constitution („</a:t>
            </a:r>
            <a:r>
              <a:rPr lang="en-CA" sz="2000" i="1" dirty="0">
                <a:effectLst/>
                <a:latin typeface="Times New Roman" panose="02020603050405020304" pitchFamily="18" charset="0"/>
                <a:ea typeface="Calibri" panose="020F0502020204030204" pitchFamily="34" charset="0"/>
                <a:cs typeface="Times New Roman" panose="02020603050405020304" pitchFamily="18" charset="0"/>
              </a:rPr>
              <a:t>accords du Lac </a:t>
            </a:r>
            <a:r>
              <a:rPr lang="en-CA" sz="2000" i="1" dirty="0" err="1">
                <a:effectLst/>
                <a:latin typeface="Times New Roman" panose="02020603050405020304" pitchFamily="18" charset="0"/>
                <a:ea typeface="Calibri" panose="020F0502020204030204" pitchFamily="34" charset="0"/>
                <a:cs typeface="Times New Roman" panose="02020603050405020304" pitchFamily="18" charset="0"/>
              </a:rPr>
              <a:t>Meech</a:t>
            </a:r>
            <a:r>
              <a:rPr lang="en-CA" sz="2000" dirty="0">
                <a:effectLst/>
                <a:latin typeface="Times New Roman" panose="02020603050405020304" pitchFamily="18" charset="0"/>
                <a:ea typeface="Calibri" panose="020F0502020204030204" pitchFamily="34" charset="0"/>
                <a:cs typeface="Times New Roman" panose="02020603050405020304" pitchFamily="18" charset="0"/>
              </a:rPr>
              <a:t>“, 1990), he negotiates with Ottawa the special status of Quebec, a „</a:t>
            </a:r>
            <a:r>
              <a:rPr lang="en-CA" sz="2000" i="1" dirty="0">
                <a:effectLst/>
                <a:latin typeface="Times New Roman" panose="02020603050405020304" pitchFamily="18" charset="0"/>
                <a:ea typeface="Calibri" panose="020F0502020204030204" pitchFamily="34" charset="0"/>
                <a:cs typeface="Times New Roman" panose="02020603050405020304" pitchFamily="18" charset="0"/>
              </a:rPr>
              <a:t>nation </a:t>
            </a:r>
            <a:r>
              <a:rPr lang="en-CA" sz="2000" i="1" dirty="0" err="1">
                <a:effectLst/>
                <a:latin typeface="Times New Roman" panose="02020603050405020304" pitchFamily="18" charset="0"/>
                <a:ea typeface="Calibri" panose="020F0502020204030204" pitchFamily="34" charset="0"/>
                <a:cs typeface="Times New Roman" panose="02020603050405020304" pitchFamily="18" charset="0"/>
              </a:rPr>
              <a:t>distincte</a:t>
            </a:r>
            <a:r>
              <a:rPr lang="en-CA" sz="2000" dirty="0">
                <a:effectLst/>
                <a:latin typeface="Times New Roman" panose="02020603050405020304" pitchFamily="18" charset="0"/>
                <a:ea typeface="Calibri" panose="020F0502020204030204" pitchFamily="34" charset="0"/>
                <a:cs typeface="Times New Roman" panose="02020603050405020304" pitchFamily="18" charset="0"/>
              </a:rPr>
              <a:t>“. However, this is opposed by English-speaking Manitoba and Newfoundland. Other frictions are played out around the new Quebec Language and Education Acts (1977, Act 101), which went beyond the federal Language Act (1969) and which Quebec guaranteed French the status of a majority, official language in the province.</a:t>
            </a:r>
            <a:endParaRPr lang="cs-CZ"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Obrázek 4" descr="Obsah obrázku Lidská tvář, osoba, kravata, Čelo&#10;&#10;Popis byl vytvořen automaticky">
            <a:extLst>
              <a:ext uri="{FF2B5EF4-FFF2-40B4-BE49-F238E27FC236}">
                <a16:creationId xmlns:a16="http://schemas.microsoft.com/office/drawing/2014/main" id="{C43F97C7-C123-B109-CA16-F7057802314F}"/>
              </a:ext>
            </a:extLst>
          </p:cNvPr>
          <p:cNvPicPr>
            <a:picLocks noChangeAspect="1"/>
          </p:cNvPicPr>
          <p:nvPr/>
        </p:nvPicPr>
        <p:blipFill>
          <a:blip r:embed="rId2"/>
          <a:stretch>
            <a:fillRect/>
          </a:stretch>
        </p:blipFill>
        <p:spPr>
          <a:xfrm>
            <a:off x="6233783" y="324465"/>
            <a:ext cx="3937358" cy="3695059"/>
          </a:xfrm>
          <a:prstGeom prst="rect">
            <a:avLst/>
          </a:prstGeom>
        </p:spPr>
      </p:pic>
      <p:pic>
        <p:nvPicPr>
          <p:cNvPr id="7" name="Obrázek 6" descr="Obsah obrázku Lidská tvář, osoba, oblečení, úsměv&#10;&#10;Popis byl vytvořen automaticky">
            <a:extLst>
              <a:ext uri="{FF2B5EF4-FFF2-40B4-BE49-F238E27FC236}">
                <a16:creationId xmlns:a16="http://schemas.microsoft.com/office/drawing/2014/main" id="{17FED65D-59D7-8923-D41D-462E918CC204}"/>
              </a:ext>
            </a:extLst>
          </p:cNvPr>
          <p:cNvPicPr>
            <a:picLocks noChangeAspect="1"/>
          </p:cNvPicPr>
          <p:nvPr/>
        </p:nvPicPr>
        <p:blipFill>
          <a:blip r:embed="rId3"/>
          <a:stretch>
            <a:fillRect/>
          </a:stretch>
        </p:blipFill>
        <p:spPr>
          <a:xfrm>
            <a:off x="9478297" y="2150443"/>
            <a:ext cx="2418736" cy="4097192"/>
          </a:xfrm>
          <a:prstGeom prst="rect">
            <a:avLst/>
          </a:prstGeom>
        </p:spPr>
      </p:pic>
    </p:spTree>
    <p:extLst>
      <p:ext uri="{BB962C8B-B14F-4D97-AF65-F5344CB8AC3E}">
        <p14:creationId xmlns:p14="http://schemas.microsoft.com/office/powerpoint/2010/main" val="766113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9906807-B6EE-F811-8848-EAFA9BD78EFC}"/>
              </a:ext>
            </a:extLst>
          </p:cNvPr>
          <p:cNvSpPr txBox="1"/>
          <p:nvPr/>
        </p:nvSpPr>
        <p:spPr>
          <a:xfrm>
            <a:off x="383457" y="137652"/>
            <a:ext cx="11297265" cy="3170099"/>
          </a:xfrm>
          <a:prstGeom prst="rect">
            <a:avLst/>
          </a:prstGeom>
          <a:noFill/>
        </p:spPr>
        <p:txBody>
          <a:bodyPr wrap="square">
            <a:spAutoFit/>
          </a:bodyPr>
          <a:lstStyle/>
          <a:p>
            <a:pPr algn="just"/>
            <a:r>
              <a:rPr lang="en-CA" sz="2000" kern="0" dirty="0">
                <a:effectLst/>
                <a:latin typeface="Times New Roman" panose="02020603050405020304" pitchFamily="18" charset="0"/>
                <a:ea typeface="Calibri" panose="020F0502020204030204" pitchFamily="34" charset="0"/>
              </a:rPr>
              <a:t>The fundamental transformation of Canadian politics did not occur until the 1993 election. Until then, the Parti Québecois (or Bloc Québecois) had faced competition from two other parties: the Liberals and the Conservatives. However, this election marks the collapse of the Conservatives in Quebec and the swing of the Conservative (and traditionally nationalist) electorate towards the Quebec Nationalists. The consequence is the strength of the „Parti Québecois“ led by Lucien Bouchard and Jacques Parizeau.</a:t>
            </a:r>
            <a:endParaRPr lang="cs-CZ" sz="2000" kern="0" dirty="0">
              <a:effectLst/>
              <a:latin typeface="Times New Roman" panose="02020603050405020304" pitchFamily="18" charset="0"/>
              <a:ea typeface="Calibri" panose="020F0502020204030204" pitchFamily="34" charset="0"/>
            </a:endParaRPr>
          </a:p>
          <a:p>
            <a:pPr algn="just"/>
            <a:r>
              <a:rPr lang="en-CA" sz="2000" kern="0" dirty="0">
                <a:effectLst/>
                <a:latin typeface="Times New Roman" panose="02020603050405020304" pitchFamily="18" charset="0"/>
                <a:ea typeface="Calibri" panose="020F0502020204030204" pitchFamily="34" charset="0"/>
              </a:rPr>
              <a:t>In the fall of 1995, the Quebec government (Jacques Parizeau, then Lucien Bouchard) called another referendum on Quebec sovereignty. The Parti Québécois wins by the narrowest of margins - just 42,000 votes (50.6% to 49.4%). However, in the next election, the Parti Québécois wins the provincial election again and governs until 2003 (Lucien Bouchard until 2001, then Bernard Landry), when the Liberals (Jean </a:t>
            </a:r>
            <a:r>
              <a:rPr lang="en-CA" sz="2000" kern="0" dirty="0" err="1">
                <a:effectLst/>
                <a:latin typeface="Times New Roman" panose="02020603050405020304" pitchFamily="18" charset="0"/>
                <a:ea typeface="Calibri" panose="020F0502020204030204" pitchFamily="34" charset="0"/>
              </a:rPr>
              <a:t>Charrest</a:t>
            </a:r>
            <a:r>
              <a:rPr lang="en-CA" sz="2000" kern="0" dirty="0">
                <a:effectLst/>
                <a:latin typeface="Times New Roman" panose="02020603050405020304" pitchFamily="18" charset="0"/>
                <a:ea typeface="Calibri" panose="020F0502020204030204" pitchFamily="34" charset="0"/>
              </a:rPr>
              <a:t>) win the provincial election again.</a:t>
            </a:r>
            <a:endParaRPr lang="en-CA" sz="2000" dirty="0"/>
          </a:p>
        </p:txBody>
      </p:sp>
      <p:pic>
        <p:nvPicPr>
          <p:cNvPr id="5" name="Obrázek 4" descr="Obsah obrázku osoba, Lidská tvář, kravata, oblečení&#10;&#10;Popis byl vytvořen automaticky">
            <a:extLst>
              <a:ext uri="{FF2B5EF4-FFF2-40B4-BE49-F238E27FC236}">
                <a16:creationId xmlns:a16="http://schemas.microsoft.com/office/drawing/2014/main" id="{15F6D207-1061-4696-E6D1-EEED97A2E919}"/>
              </a:ext>
            </a:extLst>
          </p:cNvPr>
          <p:cNvPicPr>
            <a:picLocks noChangeAspect="1"/>
          </p:cNvPicPr>
          <p:nvPr/>
        </p:nvPicPr>
        <p:blipFill>
          <a:blip r:embed="rId2"/>
          <a:stretch>
            <a:fillRect/>
          </a:stretch>
        </p:blipFill>
        <p:spPr>
          <a:xfrm>
            <a:off x="7952666" y="3195816"/>
            <a:ext cx="2630070" cy="3448613"/>
          </a:xfrm>
          <a:prstGeom prst="rect">
            <a:avLst/>
          </a:prstGeom>
        </p:spPr>
      </p:pic>
      <p:pic>
        <p:nvPicPr>
          <p:cNvPr id="7" name="Obrázek 6" descr="Obsah obrázku text, Lidská tvář, osoba, oblečení&#10;&#10;Popis byl vytvořen automaticky">
            <a:extLst>
              <a:ext uri="{FF2B5EF4-FFF2-40B4-BE49-F238E27FC236}">
                <a16:creationId xmlns:a16="http://schemas.microsoft.com/office/drawing/2014/main" id="{B9E622C8-03DE-65FA-6111-0DC3CF4C93DC}"/>
              </a:ext>
            </a:extLst>
          </p:cNvPr>
          <p:cNvPicPr>
            <a:picLocks noChangeAspect="1"/>
          </p:cNvPicPr>
          <p:nvPr/>
        </p:nvPicPr>
        <p:blipFill>
          <a:blip r:embed="rId3"/>
          <a:stretch>
            <a:fillRect/>
          </a:stretch>
        </p:blipFill>
        <p:spPr>
          <a:xfrm>
            <a:off x="2484335" y="3429000"/>
            <a:ext cx="4693213" cy="3322162"/>
          </a:xfrm>
          <a:prstGeom prst="rect">
            <a:avLst/>
          </a:prstGeom>
        </p:spPr>
      </p:pic>
    </p:spTree>
    <p:extLst>
      <p:ext uri="{BB962C8B-B14F-4D97-AF65-F5344CB8AC3E}">
        <p14:creationId xmlns:p14="http://schemas.microsoft.com/office/powerpoint/2010/main" val="496603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6C2D3A0F-AE70-DB95-E018-786EB1666E6A}"/>
              </a:ext>
            </a:extLst>
          </p:cNvPr>
          <p:cNvSpPr txBox="1"/>
          <p:nvPr/>
        </p:nvSpPr>
        <p:spPr>
          <a:xfrm>
            <a:off x="373626" y="180140"/>
            <a:ext cx="10972800" cy="5940088"/>
          </a:xfrm>
          <a:prstGeom prst="rect">
            <a:avLst/>
          </a:prstGeom>
          <a:noFill/>
        </p:spPr>
        <p:txBody>
          <a:bodyPr wrap="square">
            <a:spAutoFit/>
          </a:bodyPr>
          <a:lstStyle/>
          <a:p>
            <a:pPr algn="just"/>
            <a:endParaRPr lang="cs-CZ" sz="2000" dirty="0">
              <a:effectLst/>
              <a:latin typeface="Times New Roman" panose="02020603050405020304" pitchFamily="18" charset="0"/>
              <a:ea typeface="Calibri" panose="020F0502020204030204" pitchFamily="34" charset="0"/>
            </a:endParaRPr>
          </a:p>
          <a:p>
            <a:pPr algn="just"/>
            <a:r>
              <a:rPr lang="cs-CZ" sz="2000" b="1" dirty="0">
                <a:effectLst/>
                <a:latin typeface="Times New Roman" panose="02020603050405020304" pitchFamily="18" charset="0"/>
                <a:ea typeface="Calibri" panose="020F0502020204030204" pitchFamily="34" charset="0"/>
              </a:rPr>
              <a:t>E</a:t>
            </a:r>
            <a:r>
              <a:rPr lang="en-US" sz="2000" b="1" dirty="0" err="1">
                <a:effectLst/>
                <a:latin typeface="Times New Roman" panose="02020603050405020304" pitchFamily="18" charset="0"/>
                <a:ea typeface="Calibri" panose="020F0502020204030204" pitchFamily="34" charset="0"/>
              </a:rPr>
              <a:t>mancipation</a:t>
            </a:r>
            <a:r>
              <a:rPr lang="en-US" sz="2000" b="1" dirty="0">
                <a:effectLst/>
                <a:latin typeface="Times New Roman" panose="02020603050405020304" pitchFamily="18" charset="0"/>
                <a:ea typeface="Calibri" panose="020F0502020204030204" pitchFamily="34" charset="0"/>
              </a:rPr>
              <a:t> of Canadian French </a:t>
            </a:r>
            <a:r>
              <a:rPr lang="cs-CZ" sz="2000" b="1" dirty="0">
                <a:effectLst/>
                <a:latin typeface="Times New Roman" panose="02020603050405020304" pitchFamily="18" charset="0"/>
                <a:ea typeface="Calibri" panose="020F0502020204030204" pitchFamily="34" charset="0"/>
              </a:rPr>
              <a:t>and </a:t>
            </a:r>
            <a:r>
              <a:rPr lang="cs-CZ" sz="2000" b="1" dirty="0" err="1">
                <a:effectLst/>
                <a:latin typeface="Times New Roman" panose="02020603050405020304" pitchFamily="18" charset="0"/>
                <a:ea typeface="Calibri" panose="020F0502020204030204" pitchFamily="34" charset="0"/>
              </a:rPr>
              <a:t>literature</a:t>
            </a:r>
            <a:r>
              <a:rPr lang="cs-CZ" sz="2000" b="1" dirty="0">
                <a:effectLst/>
                <a:latin typeface="Times New Roman" panose="02020603050405020304" pitchFamily="18" charset="0"/>
                <a:ea typeface="Calibri" panose="020F0502020204030204" pitchFamily="34" charset="0"/>
              </a:rPr>
              <a:t> </a:t>
            </a:r>
            <a:r>
              <a:rPr lang="en-US" sz="2000" b="1" dirty="0">
                <a:effectLst/>
                <a:latin typeface="Times New Roman" panose="02020603050405020304" pitchFamily="18" charset="0"/>
                <a:ea typeface="Calibri" panose="020F0502020204030204" pitchFamily="34" charset="0"/>
              </a:rPr>
              <a:t>from Continental French</a:t>
            </a:r>
            <a:endParaRPr lang="cs-CZ" sz="2000" b="1" dirty="0">
              <a:effectLst/>
              <a:latin typeface="Times New Roman" panose="02020603050405020304" pitchFamily="18" charset="0"/>
              <a:ea typeface="Calibri" panose="020F0502020204030204" pitchFamily="34" charset="0"/>
            </a:endParaRPr>
          </a:p>
          <a:p>
            <a:pPr algn="just"/>
            <a:endParaRPr lang="cs-CZ" sz="2000" b="1" dirty="0">
              <a:latin typeface="Times New Roman" panose="02020603050405020304" pitchFamily="18" charset="0"/>
              <a:ea typeface="Calibri" panose="020F0502020204030204" pitchFamily="34" charset="0"/>
            </a:endParaRPr>
          </a:p>
          <a:p>
            <a:pPr algn="just"/>
            <a:r>
              <a:rPr lang="cs-CZ" sz="2000" b="1" dirty="0" err="1">
                <a:latin typeface="Times New Roman" panose="02020603050405020304" pitchFamily="18" charset="0"/>
                <a:ea typeface="Calibri" panose="020F0502020204030204" pitchFamily="34" charset="0"/>
              </a:rPr>
              <a:t>First</a:t>
            </a:r>
            <a:r>
              <a:rPr lang="cs-CZ" sz="2000" b="1" dirty="0">
                <a:latin typeface="Times New Roman" panose="02020603050405020304" pitchFamily="18" charset="0"/>
                <a:ea typeface="Calibri" panose="020F0502020204030204" pitchFamily="34" charset="0"/>
              </a:rPr>
              <a:t> </a:t>
            </a:r>
            <a:r>
              <a:rPr lang="cs-CZ" sz="2000" b="1" dirty="0" err="1">
                <a:latin typeface="Times New Roman" panose="02020603050405020304" pitchFamily="18" charset="0"/>
                <a:ea typeface="Calibri" panose="020F0502020204030204" pitchFamily="34" charset="0"/>
              </a:rPr>
              <a:t>stage</a:t>
            </a:r>
            <a:r>
              <a:rPr lang="cs-CZ" sz="2000" b="1" dirty="0">
                <a:latin typeface="Times New Roman" panose="02020603050405020304" pitchFamily="18" charset="0"/>
                <a:ea typeface="Calibri" panose="020F0502020204030204" pitchFamily="34" charset="0"/>
              </a:rPr>
              <a:t> </a:t>
            </a:r>
            <a:r>
              <a:rPr lang="cs-CZ" sz="2000" b="1" dirty="0" err="1">
                <a:latin typeface="Times New Roman" panose="02020603050405020304" pitchFamily="18" charset="0"/>
                <a:ea typeface="Calibri" panose="020F0502020204030204" pitchFamily="34" charset="0"/>
              </a:rPr>
              <a:t>around</a:t>
            </a:r>
            <a:r>
              <a:rPr lang="cs-CZ" sz="2000" b="1" dirty="0">
                <a:latin typeface="Times New Roman" panose="02020603050405020304" pitchFamily="18" charset="0"/>
                <a:ea typeface="Calibri" panose="020F0502020204030204" pitchFamily="34" charset="0"/>
              </a:rPr>
              <a:t> 1900</a:t>
            </a:r>
          </a:p>
          <a:p>
            <a:pPr marL="285750" indent="-285750" algn="just">
              <a:buFont typeface="Wingdings" panose="05000000000000000000" pitchFamily="2" charset="2"/>
              <a:buChar char="Ø"/>
            </a:pPr>
            <a:r>
              <a:rPr lang="en-US" sz="2000" dirty="0">
                <a:effectLst/>
                <a:latin typeface="Times New Roman" panose="02020603050405020304" pitchFamily="18" charset="0"/>
                <a:ea typeface="Calibri" panose="020F0502020204030204" pitchFamily="34" charset="0"/>
              </a:rPr>
              <a:t>The speech of the literary critic and historian Camille Roy at the annual meeting of the </a:t>
            </a:r>
            <a:r>
              <a:rPr lang="en-US" sz="2000" i="1" dirty="0">
                <a:effectLst/>
                <a:latin typeface="Times New Roman" panose="02020603050405020304" pitchFamily="18" charset="0"/>
                <a:ea typeface="Calibri" panose="020F0502020204030204" pitchFamily="34" charset="0"/>
              </a:rPr>
              <a:t>Société du </a:t>
            </a:r>
            <a:r>
              <a:rPr lang="en-US" sz="2000" i="1" dirty="0" err="1">
                <a:effectLst/>
                <a:latin typeface="Times New Roman" panose="02020603050405020304" pitchFamily="18" charset="0"/>
                <a:ea typeface="Calibri" panose="020F0502020204030204" pitchFamily="34" charset="0"/>
              </a:rPr>
              <a:t>parler</a:t>
            </a:r>
            <a:r>
              <a:rPr lang="en-US" sz="2000" i="1" dirty="0">
                <a:effectLst/>
                <a:latin typeface="Times New Roman" panose="02020603050405020304" pitchFamily="18" charset="0"/>
                <a:ea typeface="Calibri" panose="020F0502020204030204" pitchFamily="34" charset="0"/>
              </a:rPr>
              <a:t> </a:t>
            </a:r>
            <a:r>
              <a:rPr lang="en-US" sz="2000" i="1" dirty="0" err="1">
                <a:effectLst/>
                <a:latin typeface="Times New Roman" panose="02020603050405020304" pitchFamily="18" charset="0"/>
                <a:ea typeface="Calibri" panose="020F0502020204030204" pitchFamily="34" charset="0"/>
              </a:rPr>
              <a:t>français</a:t>
            </a:r>
            <a:r>
              <a:rPr lang="en-US" sz="2000" i="1" dirty="0">
                <a:effectLst/>
                <a:latin typeface="Times New Roman" panose="02020603050405020304" pitchFamily="18" charset="0"/>
                <a:ea typeface="Calibri" panose="020F0502020204030204" pitchFamily="34" charset="0"/>
              </a:rPr>
              <a:t> au Canada</a:t>
            </a:r>
            <a:r>
              <a:rPr lang="en-US" sz="2000" dirty="0">
                <a:effectLst/>
                <a:latin typeface="Times New Roman" panose="02020603050405020304" pitchFamily="18" charset="0"/>
                <a:ea typeface="Calibri" panose="020F0502020204030204" pitchFamily="34" charset="0"/>
              </a:rPr>
              <a:t> (</a:t>
            </a:r>
            <a:r>
              <a:rPr lang="en-US" sz="2000" i="1" dirty="0">
                <a:effectLst/>
                <a:latin typeface="Times New Roman" panose="02020603050405020304" pitchFamily="18" charset="0"/>
                <a:ea typeface="Calibri" panose="020F0502020204030204" pitchFamily="34" charset="0"/>
              </a:rPr>
              <a:t>French Language Society of Canada</a:t>
            </a:r>
            <a:r>
              <a:rPr lang="en-US" sz="2000" dirty="0">
                <a:effectLst/>
                <a:latin typeface="Times New Roman" panose="02020603050405020304" pitchFamily="18" charset="0"/>
                <a:ea typeface="Calibri" panose="020F0502020204030204" pitchFamily="34" charset="0"/>
              </a:rPr>
              <a:t>) held at Laval University on December 5, 1904 can be taken as a reference. </a:t>
            </a:r>
            <a:endParaRPr lang="cs-CZ" sz="2000" dirty="0">
              <a:effectLst/>
              <a:latin typeface="Times New Roman" panose="02020603050405020304" pitchFamily="18" charset="0"/>
              <a:ea typeface="Calibri" panose="020F0502020204030204" pitchFamily="34" charset="0"/>
            </a:endParaRPr>
          </a:p>
          <a:p>
            <a:pPr marL="285750" indent="-285750" algn="just">
              <a:buFont typeface="Wingdings" panose="05000000000000000000" pitchFamily="2" charset="2"/>
              <a:buChar char="Ø"/>
            </a:pPr>
            <a:r>
              <a:rPr lang="en-US" sz="2000" dirty="0">
                <a:effectLst/>
                <a:latin typeface="Times New Roman" panose="02020603050405020304" pitchFamily="18" charset="0"/>
                <a:ea typeface="Calibri" panose="020F0502020204030204" pitchFamily="34" charset="0"/>
              </a:rPr>
              <a:t>“Nationalization of Canadian Literature” </a:t>
            </a:r>
            <a:endParaRPr lang="cs-CZ" sz="2000" dirty="0">
              <a:effectLst/>
              <a:latin typeface="Times New Roman" panose="02020603050405020304" pitchFamily="18" charset="0"/>
              <a:ea typeface="Calibri" panose="020F0502020204030204" pitchFamily="34" charset="0"/>
            </a:endParaRPr>
          </a:p>
          <a:p>
            <a:pPr marL="285750" indent="-285750" algn="just">
              <a:buFont typeface="Wingdings" panose="05000000000000000000" pitchFamily="2" charset="2"/>
              <a:buChar char="Ø"/>
            </a:pPr>
            <a:r>
              <a:rPr lang="en-US" sz="2000" dirty="0">
                <a:effectLst/>
                <a:latin typeface="Times New Roman" panose="02020603050405020304" pitchFamily="18" charset="0"/>
                <a:ea typeface="Calibri" panose="020F0502020204030204" pitchFamily="34" charset="0"/>
              </a:rPr>
              <a:t>“our greatest enemy is contemporary French literature” </a:t>
            </a:r>
            <a:endParaRPr lang="cs-CZ" sz="2000" dirty="0">
              <a:effectLst/>
              <a:latin typeface="Times New Roman" panose="02020603050405020304" pitchFamily="18" charset="0"/>
              <a:ea typeface="Calibri" panose="020F0502020204030204" pitchFamily="34" charset="0"/>
            </a:endParaRPr>
          </a:p>
          <a:p>
            <a:pPr marL="285750" indent="-285750" algn="just">
              <a:buFont typeface="Wingdings" panose="05000000000000000000" pitchFamily="2" charset="2"/>
              <a:buChar char="Ø"/>
            </a:pPr>
            <a:r>
              <a:rPr lang="en-US" sz="2000" dirty="0">
                <a:effectLst/>
                <a:latin typeface="Times New Roman" panose="02020603050405020304" pitchFamily="18" charset="0"/>
                <a:ea typeface="Calibri" panose="020F0502020204030204" pitchFamily="34" charset="0"/>
              </a:rPr>
              <a:t>“national</a:t>
            </a:r>
            <a:r>
              <a:rPr lang="cs-CZ" sz="2000" dirty="0">
                <a:effectLst/>
                <a:latin typeface="Times New Roman" panose="02020603050405020304" pitchFamily="18" charset="0"/>
                <a:ea typeface="Calibri" panose="020F0502020204030204" pitchFamily="34" charset="0"/>
              </a:rPr>
              <a:t> </a:t>
            </a:r>
            <a:r>
              <a:rPr lang="cs-CZ" sz="2000" dirty="0" err="1">
                <a:effectLst/>
                <a:latin typeface="Times New Roman" panose="02020603050405020304" pitchFamily="18" charset="0"/>
                <a:ea typeface="Calibri" panose="020F0502020204030204" pitchFamily="34" charset="0"/>
              </a:rPr>
              <a:t>spirit</a:t>
            </a:r>
            <a:r>
              <a:rPr lang="en-US" sz="2000" dirty="0">
                <a:effectLst/>
                <a:latin typeface="Times New Roman" panose="02020603050405020304" pitchFamily="18" charset="0"/>
                <a:ea typeface="Calibri" panose="020F0502020204030204" pitchFamily="34" charset="0"/>
              </a:rPr>
              <a:t>”</a:t>
            </a:r>
            <a:endParaRPr lang="cs-CZ" sz="2000" dirty="0">
              <a:effectLst/>
              <a:latin typeface="Times New Roman" panose="02020603050405020304" pitchFamily="18" charset="0"/>
              <a:ea typeface="Calibri" panose="020F0502020204030204" pitchFamily="34" charset="0"/>
            </a:endParaRPr>
          </a:p>
          <a:p>
            <a:pPr marL="285750" indent="-285750" algn="just">
              <a:buFont typeface="Wingdings" panose="05000000000000000000" pitchFamily="2" charset="2"/>
              <a:buChar char="Ø"/>
            </a:pPr>
            <a:r>
              <a:rPr lang="en-US" sz="2000" dirty="0">
                <a:effectLst/>
                <a:latin typeface="Times New Roman" panose="02020603050405020304" pitchFamily="18" charset="0"/>
                <a:ea typeface="Calibri" panose="020F0502020204030204" pitchFamily="34" charset="0"/>
              </a:rPr>
              <a:t>“ treat Canadian </a:t>
            </a:r>
            <a:r>
              <a:rPr lang="cs-CZ" sz="2000" dirty="0" err="1">
                <a:effectLst/>
                <a:latin typeface="Times New Roman" panose="02020603050405020304" pitchFamily="18" charset="0"/>
                <a:ea typeface="Calibri" panose="020F0502020204030204" pitchFamily="34" charset="0"/>
              </a:rPr>
              <a:t>topics</a:t>
            </a:r>
            <a:r>
              <a:rPr lang="en-US" sz="2000" dirty="0">
                <a:effectLst/>
                <a:latin typeface="Times New Roman" panose="02020603050405020304" pitchFamily="18" charset="0"/>
                <a:ea typeface="Calibri" panose="020F0502020204030204" pitchFamily="34" charset="0"/>
              </a:rPr>
              <a:t>, and treat them in a Canadian way ”</a:t>
            </a:r>
            <a:endParaRPr lang="cs-CZ" sz="2000" dirty="0">
              <a:effectLst/>
              <a:latin typeface="Times New Roman" panose="02020603050405020304" pitchFamily="18" charset="0"/>
              <a:ea typeface="Calibri" panose="020F0502020204030204" pitchFamily="34" charset="0"/>
            </a:endParaRPr>
          </a:p>
          <a:p>
            <a:pPr algn="just"/>
            <a:endParaRPr lang="cs-CZ" sz="2000" dirty="0">
              <a:latin typeface="Times New Roman" panose="02020603050405020304" pitchFamily="18" charset="0"/>
              <a:ea typeface="Calibri" panose="020F0502020204030204" pitchFamily="34" charset="0"/>
            </a:endParaRPr>
          </a:p>
          <a:p>
            <a:pPr algn="just"/>
            <a:r>
              <a:rPr lang="cs-CZ" sz="2000" b="1" dirty="0">
                <a:latin typeface="Times New Roman" panose="02020603050405020304" pitchFamily="18" charset="0"/>
                <a:ea typeface="Calibri" panose="020F0502020204030204" pitchFamily="34" charset="0"/>
              </a:rPr>
              <a:t>Second </a:t>
            </a:r>
            <a:r>
              <a:rPr lang="cs-CZ" sz="2000" b="1" dirty="0" err="1">
                <a:latin typeface="Times New Roman" panose="02020603050405020304" pitchFamily="18" charset="0"/>
                <a:ea typeface="Calibri" panose="020F0502020204030204" pitchFamily="34" charset="0"/>
              </a:rPr>
              <a:t>stage</a:t>
            </a:r>
            <a:r>
              <a:rPr lang="cs-CZ" sz="2000" b="1" dirty="0">
                <a:latin typeface="Times New Roman" panose="02020603050405020304" pitchFamily="18" charset="0"/>
                <a:ea typeface="Calibri" panose="020F0502020204030204" pitchFamily="34" charset="0"/>
              </a:rPr>
              <a:t> in </a:t>
            </a:r>
            <a:r>
              <a:rPr lang="cs-CZ" sz="2000" b="1" dirty="0" err="1">
                <a:latin typeface="Times New Roman" panose="02020603050405020304" pitchFamily="18" charset="0"/>
                <a:ea typeface="Calibri" panose="020F0502020204030204" pitchFamily="34" charset="0"/>
              </a:rPr>
              <a:t>the</a:t>
            </a:r>
            <a:r>
              <a:rPr lang="cs-CZ" sz="2000" b="1" dirty="0">
                <a:latin typeface="Times New Roman" panose="02020603050405020304" pitchFamily="18" charset="0"/>
                <a:ea typeface="Calibri" panose="020F0502020204030204" pitchFamily="34" charset="0"/>
              </a:rPr>
              <a:t> 1940s</a:t>
            </a:r>
          </a:p>
          <a:p>
            <a:pPr marL="285750" indent="-285750" algn="just">
              <a:buFont typeface="Wingdings" panose="05000000000000000000" pitchFamily="2" charset="2"/>
              <a:buChar char="Ø"/>
            </a:pPr>
            <a:r>
              <a:rPr lang="en-US" sz="2000" dirty="0">
                <a:effectLst/>
                <a:latin typeface="Times New Roman" panose="02020603050405020304" pitchFamily="18" charset="0"/>
                <a:ea typeface="Calibri" panose="020F0502020204030204" pitchFamily="34" charset="0"/>
              </a:rPr>
              <a:t>dominated by the liberal elites of the 1940s</a:t>
            </a:r>
            <a:endParaRPr lang="cs-CZ" sz="2000" dirty="0">
              <a:effectLst/>
              <a:latin typeface="Times New Roman" panose="02020603050405020304" pitchFamily="18" charset="0"/>
              <a:ea typeface="Calibri" panose="020F0502020204030204" pitchFamily="34" charset="0"/>
            </a:endParaRPr>
          </a:p>
          <a:p>
            <a:pPr marL="285750" indent="-285750" algn="just">
              <a:buFont typeface="Wingdings" panose="05000000000000000000" pitchFamily="2" charset="2"/>
              <a:buChar char="Ø"/>
            </a:pPr>
            <a:r>
              <a:rPr lang="en-US" sz="2000" dirty="0">
                <a:effectLst/>
                <a:latin typeface="Times New Roman" panose="02020603050405020304" pitchFamily="18" charset="0"/>
                <a:ea typeface="Calibri" panose="020F0502020204030204" pitchFamily="34" charset="0"/>
              </a:rPr>
              <a:t>avant-garde openness and linkage of identitarian performance with </a:t>
            </a:r>
            <a:r>
              <a:rPr lang="en-US" sz="2000" dirty="0" err="1">
                <a:effectLst/>
                <a:latin typeface="Times New Roman" panose="02020603050405020304" pitchFamily="18" charset="0"/>
                <a:ea typeface="Calibri" panose="020F0502020204030204" pitchFamily="34" charset="0"/>
              </a:rPr>
              <a:t>Canadianness</a:t>
            </a:r>
            <a:r>
              <a:rPr lang="en-US" sz="2000" dirty="0">
                <a:effectLst/>
                <a:latin typeface="Times New Roman" panose="02020603050405020304" pitchFamily="18" charset="0"/>
                <a:ea typeface="Calibri" panose="020F0502020204030204" pitchFamily="34" charset="0"/>
              </a:rPr>
              <a:t> and Americanness</a:t>
            </a:r>
            <a:endParaRPr lang="cs-CZ" sz="2000" dirty="0">
              <a:effectLst/>
              <a:latin typeface="Times New Roman" panose="02020603050405020304" pitchFamily="18" charset="0"/>
              <a:ea typeface="Calibri" panose="020F0502020204030204" pitchFamily="34" charset="0"/>
            </a:endParaRPr>
          </a:p>
          <a:p>
            <a:pPr marL="285750" indent="-285750" algn="just">
              <a:buFont typeface="Wingdings" panose="05000000000000000000" pitchFamily="2" charset="2"/>
              <a:buChar char="Ø"/>
            </a:pPr>
            <a:r>
              <a:rPr lang="en-US" sz="2000" dirty="0">
                <a:effectLst/>
                <a:latin typeface="Times New Roman" panose="02020603050405020304" pitchFamily="18" charset="0"/>
                <a:ea typeface="Calibri" panose="020F0502020204030204" pitchFamily="34" charset="0"/>
              </a:rPr>
              <a:t>polemic between Quebec and France, specifically between the representative of the </a:t>
            </a:r>
            <a:r>
              <a:rPr lang="en-US" sz="2000" i="1" dirty="0">
                <a:effectLst/>
                <a:latin typeface="Times New Roman" panose="02020603050405020304" pitchFamily="18" charset="0"/>
                <a:ea typeface="Calibri" panose="020F0502020204030204" pitchFamily="34" charset="0"/>
              </a:rPr>
              <a:t>La </a:t>
            </a:r>
            <a:r>
              <a:rPr lang="en-US" sz="2000" i="1" dirty="0" err="1">
                <a:effectLst/>
                <a:latin typeface="Times New Roman" panose="02020603050405020304" pitchFamily="18" charset="0"/>
                <a:ea typeface="Calibri" panose="020F0502020204030204" pitchFamily="34" charset="0"/>
              </a:rPr>
              <a:t>Relève</a:t>
            </a:r>
            <a:r>
              <a:rPr lang="en-US" sz="2000" dirty="0">
                <a:effectLst/>
                <a:latin typeface="Times New Roman" panose="02020603050405020304" pitchFamily="18" charset="0"/>
                <a:ea typeface="Calibri" panose="020F0502020204030204" pitchFamily="34" charset="0"/>
              </a:rPr>
              <a:t> generation (1934-1948) and French intellectuals such as Jean </a:t>
            </a:r>
            <a:r>
              <a:rPr lang="en-US" sz="2000" dirty="0" err="1">
                <a:effectLst/>
                <a:latin typeface="Times New Roman" panose="02020603050405020304" pitchFamily="18" charset="0"/>
                <a:ea typeface="Calibri" panose="020F0502020204030204" pitchFamily="34" charset="0"/>
              </a:rPr>
              <a:t>Cassou</a:t>
            </a:r>
            <a:r>
              <a:rPr lang="en-US" sz="2000" dirty="0">
                <a:effectLst/>
                <a:latin typeface="Times New Roman" panose="02020603050405020304" pitchFamily="18" charset="0"/>
                <a:ea typeface="Calibri" panose="020F0502020204030204" pitchFamily="34" charset="0"/>
              </a:rPr>
              <a:t>, Louis Aragon, Jérôme and Jean </a:t>
            </a:r>
            <a:r>
              <a:rPr lang="en-US" sz="2000" dirty="0" err="1">
                <a:effectLst/>
                <a:latin typeface="Times New Roman" panose="02020603050405020304" pitchFamily="18" charset="0"/>
                <a:ea typeface="Calibri" panose="020F0502020204030204" pitchFamily="34" charset="0"/>
              </a:rPr>
              <a:t>Tharaud</a:t>
            </a:r>
            <a:r>
              <a:rPr lang="en-US" sz="2000" dirty="0">
                <a:effectLst/>
                <a:latin typeface="Times New Roman" panose="02020603050405020304" pitchFamily="18" charset="0"/>
                <a:ea typeface="Calibri" panose="020F0502020204030204" pitchFamily="34" charset="0"/>
              </a:rPr>
              <a:t>, and Stanislas Fumet. A series of polemical essays were organized into the collection </a:t>
            </a:r>
            <a:r>
              <a:rPr lang="en-US" sz="2000" i="1" dirty="0">
                <a:effectLst/>
                <a:latin typeface="Times New Roman" panose="02020603050405020304" pitchFamily="18" charset="0"/>
                <a:ea typeface="Calibri" panose="020F0502020204030204" pitchFamily="34" charset="0"/>
              </a:rPr>
              <a:t>La France et nous. Journal </a:t>
            </a:r>
            <a:r>
              <a:rPr lang="en-US" sz="2000" i="1" dirty="0" err="1">
                <a:effectLst/>
                <a:latin typeface="Times New Roman" panose="02020603050405020304" pitchFamily="18" charset="0"/>
                <a:ea typeface="Calibri" panose="020F0502020204030204" pitchFamily="34" charset="0"/>
              </a:rPr>
              <a:t>d’une</a:t>
            </a:r>
            <a:r>
              <a:rPr lang="en-US" sz="2000" i="1" dirty="0">
                <a:effectLst/>
                <a:latin typeface="Times New Roman" panose="02020603050405020304" pitchFamily="18" charset="0"/>
                <a:ea typeface="Calibri" panose="020F0502020204030204" pitchFamily="34" charset="0"/>
              </a:rPr>
              <a:t> </a:t>
            </a:r>
            <a:r>
              <a:rPr lang="en-US" sz="2000" i="1" dirty="0" err="1">
                <a:effectLst/>
                <a:latin typeface="Times New Roman" panose="02020603050405020304" pitchFamily="18" charset="0"/>
                <a:ea typeface="Calibri" panose="020F0502020204030204" pitchFamily="34" charset="0"/>
              </a:rPr>
              <a:t>querelle</a:t>
            </a:r>
            <a:r>
              <a:rPr lang="en-US" sz="2000" dirty="0">
                <a:effectLst/>
                <a:latin typeface="Times New Roman" panose="02020603050405020304" pitchFamily="18" charset="0"/>
                <a:ea typeface="Calibri" panose="020F0502020204030204" pitchFamily="34" charset="0"/>
              </a:rPr>
              <a:t> (</a:t>
            </a:r>
            <a:r>
              <a:rPr lang="en-US" sz="2000" i="1" dirty="0">
                <a:effectLst/>
                <a:latin typeface="Times New Roman" panose="02020603050405020304" pitchFamily="18" charset="0"/>
                <a:ea typeface="Calibri" panose="020F0502020204030204" pitchFamily="34" charset="0"/>
              </a:rPr>
              <a:t>France and Us. Journal of a Controversy</a:t>
            </a:r>
            <a:r>
              <a:rPr lang="en-US" sz="2000" dirty="0">
                <a:effectLst/>
                <a:latin typeface="Times New Roman" panose="02020603050405020304" pitchFamily="18" charset="0"/>
                <a:ea typeface="Calibri" panose="020F0502020204030204" pitchFamily="34" charset="0"/>
              </a:rPr>
              <a:t>, 1947). </a:t>
            </a:r>
            <a:endParaRPr lang="cs-CZ" sz="20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022831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4BF40A8E-DEC5-F115-C711-30D491C9D147}"/>
              </a:ext>
            </a:extLst>
          </p:cNvPr>
          <p:cNvSpPr txBox="1"/>
          <p:nvPr/>
        </p:nvSpPr>
        <p:spPr>
          <a:xfrm>
            <a:off x="393289" y="338304"/>
            <a:ext cx="11297265" cy="6555641"/>
          </a:xfrm>
          <a:prstGeom prst="rect">
            <a:avLst/>
          </a:prstGeom>
          <a:noFill/>
        </p:spPr>
        <p:txBody>
          <a:bodyPr wrap="square">
            <a:spAutoFit/>
          </a:bodyPr>
          <a:lstStyle/>
          <a:p>
            <a:r>
              <a:rPr lang="cs-CZ" sz="2000" b="1" dirty="0" err="1">
                <a:effectLst/>
                <a:latin typeface="Times New Roman" panose="02020603050405020304" pitchFamily="18" charset="0"/>
                <a:ea typeface="Calibri" panose="020F0502020204030204" pitchFamily="34" charset="0"/>
              </a:rPr>
              <a:t>Third</a:t>
            </a:r>
            <a:r>
              <a:rPr lang="cs-CZ" sz="2000" b="1" dirty="0">
                <a:effectLst/>
                <a:latin typeface="Times New Roman" panose="02020603050405020304" pitchFamily="18" charset="0"/>
                <a:ea typeface="Calibri" panose="020F0502020204030204" pitchFamily="34" charset="0"/>
              </a:rPr>
              <a:t> and </a:t>
            </a:r>
            <a:r>
              <a:rPr lang="cs-CZ" sz="2000" b="1" dirty="0" err="1">
                <a:effectLst/>
                <a:latin typeface="Times New Roman" panose="02020603050405020304" pitchFamily="18" charset="0"/>
                <a:ea typeface="Calibri" panose="020F0502020204030204" pitchFamily="34" charset="0"/>
              </a:rPr>
              <a:t>final</a:t>
            </a:r>
            <a:r>
              <a:rPr lang="cs-CZ" sz="2000" b="1" dirty="0">
                <a:effectLst/>
                <a:latin typeface="Times New Roman" panose="02020603050405020304" pitchFamily="18" charset="0"/>
                <a:ea typeface="Calibri" panose="020F0502020204030204" pitchFamily="34" charset="0"/>
              </a:rPr>
              <a:t> </a:t>
            </a:r>
            <a:r>
              <a:rPr lang="cs-CZ" sz="2000" b="1" dirty="0" err="1">
                <a:effectLst/>
                <a:latin typeface="Times New Roman" panose="02020603050405020304" pitchFamily="18" charset="0"/>
                <a:ea typeface="Calibri" panose="020F0502020204030204" pitchFamily="34" charset="0"/>
              </a:rPr>
              <a:t>stage</a:t>
            </a:r>
            <a:r>
              <a:rPr lang="cs-CZ" sz="2000" b="1" dirty="0">
                <a:effectLst/>
                <a:latin typeface="Times New Roman" panose="02020603050405020304" pitchFamily="18" charset="0"/>
                <a:ea typeface="Calibri" panose="020F0502020204030204" pitchFamily="34" charset="0"/>
              </a:rPr>
              <a:t> </a:t>
            </a:r>
            <a:r>
              <a:rPr lang="en-US" sz="2000" b="1" dirty="0">
                <a:effectLst/>
                <a:latin typeface="Times New Roman" panose="02020603050405020304" pitchFamily="18" charset="0"/>
                <a:ea typeface="Calibri" panose="020F0502020204030204" pitchFamily="34" charset="0"/>
              </a:rPr>
              <a:t>Quiet Revolution of the 1960s</a:t>
            </a:r>
            <a:endParaRPr lang="cs-CZ" sz="2000" b="1" dirty="0">
              <a:effectLst/>
              <a:latin typeface="Times New Roman" panose="02020603050405020304" pitchFamily="18" charset="0"/>
              <a:ea typeface="Calibri" panose="020F0502020204030204" pitchFamily="34" charset="0"/>
            </a:endParaRPr>
          </a:p>
          <a:p>
            <a:pPr marL="285750" indent="-285750">
              <a:buFont typeface="Wingdings" panose="05000000000000000000" pitchFamily="2" charset="2"/>
              <a:buChar char="Ø"/>
            </a:pPr>
            <a:r>
              <a:rPr lang="en-US" sz="2000" dirty="0">
                <a:effectLst/>
                <a:latin typeface="Times New Roman" panose="02020603050405020304" pitchFamily="18" charset="0"/>
                <a:ea typeface="Calibri" panose="020F0502020204030204" pitchFamily="34" charset="0"/>
              </a:rPr>
              <a:t>two seemingly contradictory but ultimately complementary tendencies</a:t>
            </a:r>
            <a:endParaRPr lang="cs-CZ" sz="2000" dirty="0">
              <a:effectLst/>
              <a:latin typeface="Times New Roman" panose="02020603050405020304" pitchFamily="18" charset="0"/>
              <a:ea typeface="Calibri" panose="020F0502020204030204" pitchFamily="34" charset="0"/>
            </a:endParaRPr>
          </a:p>
          <a:p>
            <a:pPr marL="285750" indent="-285750">
              <a:buFont typeface="Wingdings" panose="05000000000000000000" pitchFamily="2" charset="2"/>
              <a:buChar char="Ø"/>
            </a:pPr>
            <a:r>
              <a:rPr lang="cs-CZ" sz="2000" dirty="0" err="1">
                <a:effectLst/>
                <a:latin typeface="Times New Roman" panose="02020603050405020304" pitchFamily="18" charset="0"/>
                <a:ea typeface="Calibri" panose="020F0502020204030204" pitchFamily="34" charset="0"/>
              </a:rPr>
              <a:t>th</a:t>
            </a:r>
            <a:r>
              <a:rPr lang="en-US" sz="2000" dirty="0">
                <a:effectLst/>
                <a:latin typeface="Times New Roman" panose="02020603050405020304" pitchFamily="18" charset="0"/>
                <a:ea typeface="Calibri" panose="020F0502020204030204" pitchFamily="34" charset="0"/>
              </a:rPr>
              <a:t>e first is linked to the decolonizing ideology of the leftist intellectuals of the journal </a:t>
            </a:r>
            <a:r>
              <a:rPr lang="en-US" sz="2000" i="1" dirty="0">
                <a:effectLst/>
                <a:latin typeface="Times New Roman" panose="02020603050405020304" pitchFamily="18" charset="0"/>
                <a:ea typeface="Calibri" panose="020F0502020204030204" pitchFamily="34" charset="0"/>
              </a:rPr>
              <a:t>Parti pris</a:t>
            </a:r>
            <a:r>
              <a:rPr lang="en-US" sz="2000" dirty="0">
                <a:effectLst/>
                <a:latin typeface="Times New Roman" panose="02020603050405020304" pitchFamily="18" charset="0"/>
                <a:ea typeface="Calibri" panose="020F0502020204030204" pitchFamily="34" charset="0"/>
              </a:rPr>
              <a:t> (1963-1968), who contended that French Canadians could not break out of colonial-cultural dependence on France as long as they accepted the dictates of its language and its authority over language. It was, therefore, necessary for French Canadians to develop a culture in their own language, that is, the language of the putatively colonized and humiliated. This language was to be </a:t>
            </a:r>
            <a:r>
              <a:rPr lang="en-US" sz="2000" i="1" dirty="0">
                <a:effectLst/>
                <a:latin typeface="Times New Roman" panose="02020603050405020304" pitchFamily="18" charset="0"/>
                <a:ea typeface="Calibri" panose="020F0502020204030204" pitchFamily="34" charset="0"/>
              </a:rPr>
              <a:t>joual</a:t>
            </a:r>
            <a:r>
              <a:rPr lang="en-US" sz="2000" dirty="0">
                <a:effectLst/>
                <a:latin typeface="Times New Roman" panose="02020603050405020304" pitchFamily="18" charset="0"/>
                <a:ea typeface="Calibri" panose="020F0502020204030204" pitchFamily="34" charset="0"/>
              </a:rPr>
              <a:t>, the sociolect of the working-class periphery of Montreal, a tongue which alone could properly grasp and express the position of </a:t>
            </a:r>
            <a:r>
              <a:rPr lang="en-US" sz="2000" dirty="0" err="1">
                <a:effectLst/>
                <a:latin typeface="Times New Roman" panose="02020603050405020304" pitchFamily="18" charset="0"/>
                <a:ea typeface="Calibri" panose="020F0502020204030204" pitchFamily="34" charset="0"/>
              </a:rPr>
              <a:t>Vallières</a:t>
            </a:r>
            <a:r>
              <a:rPr lang="en-US" sz="2000" dirty="0">
                <a:effectLst/>
                <a:latin typeface="Times New Roman" panose="02020603050405020304" pitchFamily="18" charset="0"/>
                <a:ea typeface="Calibri" panose="020F0502020204030204" pitchFamily="34" charset="0"/>
              </a:rPr>
              <a:t>’ </a:t>
            </a:r>
            <a:r>
              <a:rPr lang="en-US" sz="2000" i="1" dirty="0" err="1">
                <a:effectLst/>
                <a:latin typeface="Times New Roman" panose="02020603050405020304" pitchFamily="18" charset="0"/>
                <a:ea typeface="Calibri" panose="020F0502020204030204" pitchFamily="34" charset="0"/>
              </a:rPr>
              <a:t>Nègres</a:t>
            </a:r>
            <a:r>
              <a:rPr lang="en-US" sz="2000" i="1" dirty="0">
                <a:effectLst/>
                <a:latin typeface="Times New Roman" panose="02020603050405020304" pitchFamily="18" charset="0"/>
                <a:ea typeface="Calibri" panose="020F0502020204030204" pitchFamily="34" charset="0"/>
              </a:rPr>
              <a:t> </a:t>
            </a:r>
            <a:r>
              <a:rPr lang="en-US" sz="2000" i="1" dirty="0" err="1">
                <a:effectLst/>
                <a:latin typeface="Times New Roman" panose="02020603050405020304" pitchFamily="18" charset="0"/>
                <a:ea typeface="Calibri" panose="020F0502020204030204" pitchFamily="34" charset="0"/>
              </a:rPr>
              <a:t>blancs</a:t>
            </a:r>
            <a:r>
              <a:rPr lang="en-US" sz="2000" i="1" dirty="0">
                <a:effectLst/>
                <a:latin typeface="Times New Roman" panose="02020603050405020304" pitchFamily="18" charset="0"/>
                <a:ea typeface="Calibri" panose="020F0502020204030204" pitchFamily="34" charset="0"/>
              </a:rPr>
              <a:t> </a:t>
            </a:r>
            <a:r>
              <a:rPr lang="en-US" sz="2000" i="1" dirty="0" err="1">
                <a:effectLst/>
                <a:latin typeface="Times New Roman" panose="02020603050405020304" pitchFamily="18" charset="0"/>
                <a:ea typeface="Calibri" panose="020F0502020204030204" pitchFamily="34" charset="0"/>
              </a:rPr>
              <a:t>d’Amérique</a:t>
            </a:r>
            <a:r>
              <a:rPr lang="en-US" sz="2000" dirty="0">
                <a:effectLst/>
                <a:latin typeface="Times New Roman" panose="02020603050405020304" pitchFamily="18" charset="0"/>
                <a:ea typeface="Calibri" panose="020F0502020204030204" pitchFamily="34" charset="0"/>
              </a:rPr>
              <a:t> (</a:t>
            </a:r>
            <a:r>
              <a:rPr lang="en-US" sz="2000" i="1" dirty="0">
                <a:effectLst/>
                <a:latin typeface="Times New Roman" panose="02020603050405020304" pitchFamily="18" charset="0"/>
                <a:ea typeface="Calibri" panose="020F0502020204030204" pitchFamily="34" charset="0"/>
              </a:rPr>
              <a:t>White Niggers of America</a:t>
            </a:r>
            <a:r>
              <a:rPr lang="en-US" sz="2000" dirty="0">
                <a:effectLst/>
                <a:latin typeface="Times New Roman" panose="02020603050405020304" pitchFamily="18" charset="0"/>
                <a:ea typeface="Calibri" panose="020F0502020204030204" pitchFamily="34" charset="0"/>
              </a:rPr>
              <a:t>, 1968). The main features of this movement were similar to the Martinique </a:t>
            </a:r>
            <a:r>
              <a:rPr lang="en-US" sz="2000" dirty="0" err="1">
                <a:effectLst/>
                <a:latin typeface="Times New Roman" panose="02020603050405020304" pitchFamily="18" charset="0"/>
                <a:ea typeface="Calibri" panose="020F0502020204030204" pitchFamily="34" charset="0"/>
              </a:rPr>
              <a:t>créolité</a:t>
            </a:r>
            <a:r>
              <a:rPr lang="en-US" sz="2000" dirty="0">
                <a:effectLst/>
                <a:latin typeface="Times New Roman" panose="02020603050405020304" pitchFamily="18" charset="0"/>
                <a:ea typeface="Calibri" panose="020F0502020204030204" pitchFamily="34" charset="0"/>
              </a:rPr>
              <a:t> movement of Jean </a:t>
            </a:r>
            <a:r>
              <a:rPr lang="en-US" sz="2000" dirty="0" err="1">
                <a:effectLst/>
                <a:latin typeface="Times New Roman" panose="02020603050405020304" pitchFamily="18" charset="0"/>
                <a:ea typeface="Calibri" panose="020F0502020204030204" pitchFamily="34" charset="0"/>
              </a:rPr>
              <a:t>Bernabé</a:t>
            </a:r>
            <a:r>
              <a:rPr lang="en-US" sz="2000" dirty="0">
                <a:effectLst/>
                <a:latin typeface="Times New Roman" panose="02020603050405020304" pitchFamily="18" charset="0"/>
                <a:ea typeface="Calibri" panose="020F0502020204030204" pitchFamily="34" charset="0"/>
              </a:rPr>
              <a:t>, Patrick </a:t>
            </a:r>
            <a:r>
              <a:rPr lang="en-US" sz="2000" dirty="0" err="1">
                <a:effectLst/>
                <a:latin typeface="Times New Roman" panose="02020603050405020304" pitchFamily="18" charset="0"/>
                <a:ea typeface="Calibri" panose="020F0502020204030204" pitchFamily="34" charset="0"/>
              </a:rPr>
              <a:t>Chamoiseau</a:t>
            </a:r>
            <a:r>
              <a:rPr lang="en-US" sz="2000" dirty="0">
                <a:effectLst/>
                <a:latin typeface="Times New Roman" panose="02020603050405020304" pitchFamily="18" charset="0"/>
                <a:ea typeface="Calibri" panose="020F0502020204030204" pitchFamily="34" charset="0"/>
              </a:rPr>
              <a:t> and Raphaël </a:t>
            </a:r>
            <a:r>
              <a:rPr lang="en-US" sz="2000" dirty="0" err="1">
                <a:effectLst/>
                <a:latin typeface="Times New Roman" panose="02020603050405020304" pitchFamily="18" charset="0"/>
                <a:ea typeface="Calibri" panose="020F0502020204030204" pitchFamily="34" charset="0"/>
              </a:rPr>
              <a:t>Confiant</a:t>
            </a:r>
            <a:r>
              <a:rPr lang="en-US" sz="2000" dirty="0">
                <a:effectLst/>
                <a:latin typeface="Times New Roman" panose="02020603050405020304" pitchFamily="18" charset="0"/>
                <a:ea typeface="Calibri" panose="020F0502020204030204" pitchFamily="34" charset="0"/>
              </a:rPr>
              <a:t> and to the promotion of Creole in Haitian literature. Thus, in Quebec the Canadian Creole language — </a:t>
            </a:r>
            <a:r>
              <a:rPr lang="en-US" sz="2000" i="1" dirty="0">
                <a:effectLst/>
                <a:latin typeface="Times New Roman" panose="02020603050405020304" pitchFamily="18" charset="0"/>
                <a:ea typeface="Calibri" panose="020F0502020204030204" pitchFamily="34" charset="0"/>
              </a:rPr>
              <a:t>joual</a:t>
            </a:r>
            <a:r>
              <a:rPr lang="en-US" sz="2000" dirty="0">
                <a:effectLst/>
                <a:latin typeface="Times New Roman" panose="02020603050405020304" pitchFamily="18" charset="0"/>
                <a:ea typeface="Calibri" panose="020F0502020204030204" pitchFamily="34" charset="0"/>
              </a:rPr>
              <a:t> — entered literature through the main gateway and is elevated to the pedestal of the sophisticated language of high literature, especially in the theatrical and later novel works of Michel Tremblay (along with other writers).</a:t>
            </a:r>
            <a:endParaRPr lang="cs-CZ" sz="2000" dirty="0">
              <a:effectLst/>
              <a:latin typeface="Times New Roman" panose="02020603050405020304" pitchFamily="18" charset="0"/>
              <a:ea typeface="Calibri" panose="020F0502020204030204" pitchFamily="34" charset="0"/>
            </a:endParaRPr>
          </a:p>
          <a:p>
            <a:endParaRPr lang="cs-CZ" sz="2000" dirty="0">
              <a:latin typeface="Times New Roman" panose="02020603050405020304" pitchFamily="18" charset="0"/>
              <a:ea typeface="Calibri" panose="020F0502020204030204" pitchFamily="34" charset="0"/>
            </a:endParaRPr>
          </a:p>
          <a:p>
            <a:pPr marL="285750" indent="-285750">
              <a:buFont typeface="Wingdings" panose="05000000000000000000" pitchFamily="2" charset="2"/>
              <a:buChar char="Ø"/>
            </a:pPr>
            <a:r>
              <a:rPr lang="cs-CZ" sz="2000" dirty="0" err="1">
                <a:effectLst/>
                <a:latin typeface="Times New Roman" panose="02020603050405020304" pitchFamily="18" charset="0"/>
                <a:ea typeface="Calibri" panose="020F0502020204030204" pitchFamily="34" charset="0"/>
              </a:rPr>
              <a:t>the</a:t>
            </a:r>
            <a:r>
              <a:rPr lang="cs-CZ" sz="2000" dirty="0">
                <a:effectLst/>
                <a:latin typeface="Times New Roman" panose="02020603050405020304" pitchFamily="18" charset="0"/>
                <a:ea typeface="Calibri" panose="020F0502020204030204" pitchFamily="34" charset="0"/>
              </a:rPr>
              <a:t> second</a:t>
            </a:r>
            <a:r>
              <a:rPr lang="cs-CZ" sz="2000" dirty="0">
                <a:latin typeface="Times New Roman" panose="02020603050405020304" pitchFamily="18" charset="0"/>
                <a:ea typeface="Calibri" panose="020F0502020204030204" pitchFamily="34" charset="0"/>
              </a:rPr>
              <a:t> </a:t>
            </a:r>
            <a:r>
              <a:rPr lang="cs-CZ" sz="2000" dirty="0" err="1">
                <a:latin typeface="Times New Roman" panose="02020603050405020304" pitchFamily="18" charset="0"/>
                <a:ea typeface="Calibri" panose="020F0502020204030204" pitchFamily="34" charset="0"/>
              </a:rPr>
              <a:t>is</a:t>
            </a:r>
            <a:r>
              <a:rPr lang="cs-CZ" sz="2000" dirty="0">
                <a:latin typeface="Times New Roman" panose="02020603050405020304" pitchFamily="18" charset="0"/>
                <a:ea typeface="Calibri" panose="020F0502020204030204" pitchFamily="34" charset="0"/>
              </a:rPr>
              <a:t> </a:t>
            </a:r>
            <a:r>
              <a:rPr lang="cs-CZ" sz="2000" dirty="0" err="1">
                <a:latin typeface="Times New Roman" panose="02020603050405020304" pitchFamily="18" charset="0"/>
                <a:ea typeface="Calibri" panose="020F0502020204030204" pitchFamily="34" charset="0"/>
              </a:rPr>
              <a:t>the</a:t>
            </a:r>
            <a:r>
              <a:rPr lang="cs-CZ" sz="2000" dirty="0">
                <a:latin typeface="Times New Roman" panose="02020603050405020304" pitchFamily="18" charset="0"/>
                <a:ea typeface="Calibri" panose="020F0502020204030204" pitchFamily="34" charset="0"/>
              </a:rPr>
              <a:t> </a:t>
            </a:r>
            <a:r>
              <a:rPr lang="cs-CZ" sz="2000" dirty="0" err="1">
                <a:effectLst/>
                <a:latin typeface="Times New Roman" panose="02020603050405020304" pitchFamily="18" charset="0"/>
                <a:ea typeface="Calibri" panose="020F0502020204030204" pitchFamily="34" charset="0"/>
              </a:rPr>
              <a:t>foundation</a:t>
            </a:r>
            <a:r>
              <a:rPr lang="cs-CZ" sz="2000" dirty="0">
                <a:effectLst/>
                <a:latin typeface="Times New Roman" panose="02020603050405020304" pitchFamily="18" charset="0"/>
                <a:ea typeface="Calibri" panose="020F0502020204030204" pitchFamily="34" charset="0"/>
              </a:rPr>
              <a:t> </a:t>
            </a:r>
            <a:r>
              <a:rPr lang="cs-CZ" sz="2000" dirty="0" err="1">
                <a:effectLst/>
                <a:latin typeface="Times New Roman" panose="02020603050405020304" pitchFamily="18" charset="0"/>
                <a:ea typeface="Calibri" panose="020F0502020204030204" pitchFamily="34" charset="0"/>
              </a:rPr>
              <a:t>of</a:t>
            </a:r>
            <a:r>
              <a:rPr lang="cs-CZ" sz="2000" dirty="0">
                <a:effectLst/>
                <a:latin typeface="Times New Roman" panose="02020603050405020304" pitchFamily="18" charset="0"/>
                <a:ea typeface="Calibri" panose="020F0502020204030204" pitchFamily="34" charset="0"/>
              </a:rPr>
              <a:t> </a:t>
            </a:r>
            <a:r>
              <a:rPr lang="en-US" sz="2000" dirty="0">
                <a:effectLst/>
                <a:latin typeface="Times New Roman" panose="02020603050405020304" pitchFamily="18" charset="0"/>
                <a:ea typeface="Calibri" panose="020F0502020204030204" pitchFamily="34" charset="0"/>
              </a:rPr>
              <a:t>the </a:t>
            </a:r>
            <a:r>
              <a:rPr lang="en-US" sz="2000" i="1" dirty="0">
                <a:effectLst/>
                <a:latin typeface="Times New Roman" panose="02020603050405020304" pitchFamily="18" charset="0"/>
                <a:ea typeface="Calibri" panose="020F0502020204030204" pitchFamily="34" charset="0"/>
              </a:rPr>
              <a:t>Office de la langue française</a:t>
            </a:r>
            <a:r>
              <a:rPr lang="cs-CZ" sz="2000" b="1" i="1" dirty="0">
                <a:effectLst/>
                <a:latin typeface="Times New Roman" panose="02020603050405020304" pitchFamily="18" charset="0"/>
                <a:ea typeface="Calibri" panose="020F0502020204030204" pitchFamily="34" charset="0"/>
              </a:rPr>
              <a:t> </a:t>
            </a:r>
            <a:r>
              <a:rPr lang="cs-CZ" sz="2000" dirty="0">
                <a:effectLst/>
                <a:latin typeface="Times New Roman" panose="02020603050405020304" pitchFamily="18" charset="0"/>
                <a:ea typeface="Calibri" panose="020F0502020204030204" pitchFamily="34" charset="0"/>
              </a:rPr>
              <a:t>by </a:t>
            </a:r>
            <a:r>
              <a:rPr lang="cs-CZ" sz="2000" dirty="0" err="1">
                <a:effectLst/>
                <a:latin typeface="Times New Roman" panose="02020603050405020304" pitchFamily="18" charset="0"/>
                <a:ea typeface="Calibri" panose="020F0502020204030204" pitchFamily="34" charset="0"/>
              </a:rPr>
              <a:t>Quebec</a:t>
            </a:r>
            <a:r>
              <a:rPr lang="cs-CZ" sz="2000" dirty="0">
                <a:effectLst/>
                <a:latin typeface="Times New Roman" panose="02020603050405020304" pitchFamily="18" charset="0"/>
                <a:ea typeface="Calibri" panose="020F0502020204030204" pitchFamily="34" charset="0"/>
              </a:rPr>
              <a:t> </a:t>
            </a:r>
            <a:r>
              <a:rPr lang="cs-CZ" sz="2000" dirty="0" err="1">
                <a:effectLst/>
                <a:latin typeface="Times New Roman" panose="02020603050405020304" pitchFamily="18" charset="0"/>
                <a:ea typeface="Calibri" panose="020F0502020204030204" pitchFamily="34" charset="0"/>
              </a:rPr>
              <a:t>government</a:t>
            </a:r>
            <a:endParaRPr lang="cs-CZ" sz="2000" dirty="0">
              <a:effectLst/>
              <a:latin typeface="Times New Roman" panose="02020603050405020304" pitchFamily="18" charset="0"/>
              <a:ea typeface="Calibri" panose="020F0502020204030204" pitchFamily="34" charset="0"/>
            </a:endParaRPr>
          </a:p>
          <a:p>
            <a:pPr marL="285750" indent="-285750">
              <a:buFont typeface="Wingdings" panose="05000000000000000000" pitchFamily="2" charset="2"/>
              <a:buChar char="Ø"/>
            </a:pPr>
            <a:r>
              <a:rPr lang="en-US" sz="2000" dirty="0">
                <a:effectLst/>
                <a:latin typeface="Times New Roman" panose="02020603050405020304" pitchFamily="18" charset="0"/>
                <a:ea typeface="Calibri" panose="020F0502020204030204" pitchFamily="34" charset="0"/>
              </a:rPr>
              <a:t> </a:t>
            </a:r>
            <a:r>
              <a:rPr lang="en-US" sz="2000" i="1" dirty="0" err="1">
                <a:effectLst/>
                <a:latin typeface="Times New Roman" panose="02020603050405020304" pitchFamily="18" charset="0"/>
                <a:ea typeface="Calibri" panose="020F0502020204030204" pitchFamily="34" charset="0"/>
              </a:rPr>
              <a:t>Norme</a:t>
            </a:r>
            <a:r>
              <a:rPr lang="en-US" sz="2000" i="1" dirty="0">
                <a:effectLst/>
                <a:latin typeface="Times New Roman" panose="02020603050405020304" pitchFamily="18" charset="0"/>
                <a:ea typeface="Calibri" panose="020F0502020204030204" pitchFamily="34" charset="0"/>
              </a:rPr>
              <a:t> du </a:t>
            </a:r>
            <a:r>
              <a:rPr lang="en-US" sz="2000" i="1" dirty="0" err="1">
                <a:effectLst/>
                <a:latin typeface="Times New Roman" panose="02020603050405020304" pitchFamily="18" charset="0"/>
                <a:ea typeface="Calibri" panose="020F0502020204030204" pitchFamily="34" charset="0"/>
              </a:rPr>
              <a:t>français</a:t>
            </a:r>
            <a:r>
              <a:rPr lang="en-US" sz="2000" i="1" dirty="0">
                <a:effectLst/>
                <a:latin typeface="Times New Roman" panose="02020603050405020304" pitchFamily="18" charset="0"/>
                <a:ea typeface="Calibri" panose="020F0502020204030204" pitchFamily="34" charset="0"/>
              </a:rPr>
              <a:t> </a:t>
            </a:r>
            <a:r>
              <a:rPr lang="en-US" sz="2000" i="1" dirty="0" err="1">
                <a:effectLst/>
                <a:latin typeface="Times New Roman" panose="02020603050405020304" pitchFamily="18" charset="0"/>
                <a:ea typeface="Calibri" panose="020F0502020204030204" pitchFamily="34" charset="0"/>
              </a:rPr>
              <a:t>écrit</a:t>
            </a:r>
            <a:r>
              <a:rPr lang="en-US" sz="2000" i="1" dirty="0">
                <a:effectLst/>
                <a:latin typeface="Times New Roman" panose="02020603050405020304" pitchFamily="18" charset="0"/>
                <a:ea typeface="Calibri" panose="020F0502020204030204" pitchFamily="34" charset="0"/>
              </a:rPr>
              <a:t> et </a:t>
            </a:r>
            <a:r>
              <a:rPr lang="en-US" sz="2000" i="1" dirty="0" err="1">
                <a:effectLst/>
                <a:latin typeface="Times New Roman" panose="02020603050405020304" pitchFamily="18" charset="0"/>
                <a:ea typeface="Calibri" panose="020F0502020204030204" pitchFamily="34" charset="0"/>
              </a:rPr>
              <a:t>parlé</a:t>
            </a:r>
            <a:r>
              <a:rPr lang="en-US" sz="2000" i="1" dirty="0">
                <a:effectLst/>
                <a:latin typeface="Times New Roman" panose="02020603050405020304" pitchFamily="18" charset="0"/>
                <a:ea typeface="Calibri" panose="020F0502020204030204" pitchFamily="34" charset="0"/>
              </a:rPr>
              <a:t> au Québec </a:t>
            </a:r>
            <a:r>
              <a:rPr lang="en-US" sz="2000" dirty="0">
                <a:effectLst/>
                <a:latin typeface="Times New Roman" panose="02020603050405020304" pitchFamily="18" charset="0"/>
                <a:ea typeface="Calibri" panose="020F0502020204030204" pitchFamily="34" charset="0"/>
              </a:rPr>
              <a:t>(</a:t>
            </a:r>
            <a:r>
              <a:rPr lang="en-US" sz="2000" i="1" dirty="0">
                <a:effectLst/>
                <a:latin typeface="Times New Roman" panose="02020603050405020304" pitchFamily="18" charset="0"/>
                <a:ea typeface="Calibri" panose="020F0502020204030204" pitchFamily="34" charset="0"/>
              </a:rPr>
              <a:t>Canadian Standard of Written and Spoken French in Quebec</a:t>
            </a:r>
            <a:r>
              <a:rPr lang="en-US" sz="2000" dirty="0">
                <a:effectLst/>
                <a:latin typeface="Times New Roman" panose="02020603050405020304" pitchFamily="18" charset="0"/>
                <a:ea typeface="Calibri" panose="020F0502020204030204" pitchFamily="34" charset="0"/>
              </a:rPr>
              <a:t>, 1965)</a:t>
            </a:r>
            <a:r>
              <a:rPr lang="cs-CZ" sz="2000" dirty="0">
                <a:latin typeface="Times New Roman" panose="02020603050405020304" pitchFamily="18" charset="0"/>
                <a:ea typeface="Calibri" panose="020F0502020204030204" pitchFamily="34" charset="0"/>
              </a:rPr>
              <a:t>:</a:t>
            </a:r>
            <a:r>
              <a:rPr lang="en-US" sz="2000" dirty="0">
                <a:effectLst/>
                <a:latin typeface="Times New Roman" panose="02020603050405020304" pitchFamily="18" charset="0"/>
                <a:ea typeface="Calibri" panose="020F0502020204030204" pitchFamily="34" charset="0"/>
              </a:rPr>
              <a:t> French was declared an international language with several variants as spoken in France, Belgium, Switzerland, and Quebec</a:t>
            </a:r>
            <a:r>
              <a:rPr lang="cs-CZ" sz="2000" dirty="0">
                <a:effectLst/>
                <a:latin typeface="Times New Roman" panose="02020603050405020304" pitchFamily="18" charset="0"/>
                <a:ea typeface="Calibri" panose="020F0502020204030204" pitchFamily="34" charset="0"/>
              </a:rPr>
              <a:t>.</a:t>
            </a:r>
          </a:p>
          <a:p>
            <a:pPr marL="285750" indent="-285750">
              <a:buFont typeface="Wingdings" panose="05000000000000000000" pitchFamily="2" charset="2"/>
              <a:buChar char="Ø"/>
            </a:pPr>
            <a:r>
              <a:rPr lang="en-US" sz="2000" dirty="0">
                <a:effectLst/>
                <a:latin typeface="Times New Roman" panose="02020603050405020304" pitchFamily="18" charset="0"/>
                <a:ea typeface="Calibri" panose="020F0502020204030204" pitchFamily="34" charset="0"/>
              </a:rPr>
              <a:t> rejection of the Parisian authority of the French Academy over the linguistic norm</a:t>
            </a:r>
            <a:endParaRPr lang="cs-CZ" sz="2000" dirty="0">
              <a:latin typeface="Times New Roman" panose="02020603050405020304" pitchFamily="18" charset="0"/>
            </a:endParaRPr>
          </a:p>
          <a:p>
            <a:endParaRPr lang="en-CA" sz="2000" dirty="0"/>
          </a:p>
        </p:txBody>
      </p:sp>
    </p:spTree>
    <p:extLst>
      <p:ext uri="{BB962C8B-B14F-4D97-AF65-F5344CB8AC3E}">
        <p14:creationId xmlns:p14="http://schemas.microsoft.com/office/powerpoint/2010/main" val="709714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AC70EBEC-609D-1D5F-1851-46BA2FCA832C}"/>
              </a:ext>
            </a:extLst>
          </p:cNvPr>
          <p:cNvSpPr txBox="1"/>
          <p:nvPr/>
        </p:nvSpPr>
        <p:spPr>
          <a:xfrm>
            <a:off x="619432" y="363794"/>
            <a:ext cx="11120284" cy="5940088"/>
          </a:xfrm>
          <a:prstGeom prst="rect">
            <a:avLst/>
          </a:prstGeom>
          <a:noFill/>
        </p:spPr>
        <p:txBody>
          <a:bodyPr wrap="square">
            <a:spAutoFit/>
          </a:bodyPr>
          <a:lstStyle/>
          <a:p>
            <a:pPr algn="just"/>
            <a:r>
              <a:rPr lang="en-AU" sz="2000" dirty="0">
                <a:effectLst/>
                <a:latin typeface="Times New Roman" panose="02020603050405020304" pitchFamily="18" charset="0"/>
                <a:ea typeface="Calibri" panose="020F0502020204030204" pitchFamily="34" charset="0"/>
              </a:rPr>
              <a:t>This linguistic </a:t>
            </a:r>
            <a:r>
              <a:rPr lang="en-AU" sz="2000" dirty="0" err="1">
                <a:effectLst/>
                <a:latin typeface="Times New Roman" panose="02020603050405020304" pitchFamily="18" charset="0"/>
                <a:ea typeface="Calibri" panose="020F0502020204030204" pitchFamily="34" charset="0"/>
              </a:rPr>
              <a:t>deperipheralization</a:t>
            </a:r>
            <a:r>
              <a:rPr lang="en-AU" sz="2000" dirty="0">
                <a:effectLst/>
                <a:latin typeface="Times New Roman" panose="02020603050405020304" pitchFamily="18" charset="0"/>
                <a:ea typeface="Calibri" panose="020F0502020204030204" pitchFamily="34" charset="0"/>
              </a:rPr>
              <a:t> and the move towards linguistic centrality were taking place in parallel with the </a:t>
            </a:r>
            <a:r>
              <a:rPr lang="en-AU" sz="2000" dirty="0" err="1">
                <a:effectLst/>
                <a:latin typeface="Times New Roman" panose="02020603050405020304" pitchFamily="18" charset="0"/>
                <a:ea typeface="Calibri" panose="020F0502020204030204" pitchFamily="34" charset="0"/>
              </a:rPr>
              <a:t>deperipheralization</a:t>
            </a:r>
            <a:r>
              <a:rPr lang="en-AU" sz="2000" dirty="0">
                <a:effectLst/>
                <a:latin typeface="Times New Roman" panose="02020603050405020304" pitchFamily="18" charset="0"/>
                <a:ea typeface="Calibri" panose="020F0502020204030204" pitchFamily="34" charset="0"/>
              </a:rPr>
              <a:t> of culture and literature. It is no coincidence that it was the </a:t>
            </a:r>
            <a:r>
              <a:rPr lang="en-AU" sz="2000" i="1" dirty="0">
                <a:effectLst/>
                <a:latin typeface="Times New Roman" panose="02020603050405020304" pitchFamily="18" charset="0"/>
                <a:ea typeface="Calibri" panose="020F0502020204030204" pitchFamily="34" charset="0"/>
              </a:rPr>
              <a:t>Parti pris</a:t>
            </a:r>
            <a:r>
              <a:rPr lang="en-AU" sz="2000" dirty="0">
                <a:effectLst/>
                <a:latin typeface="Times New Roman" panose="02020603050405020304" pitchFamily="18" charset="0"/>
                <a:ea typeface="Calibri" panose="020F0502020204030204" pitchFamily="34" charset="0"/>
              </a:rPr>
              <a:t> in a special issue </a:t>
            </a:r>
            <a:r>
              <a:rPr lang="en-AU" sz="2000" i="1" dirty="0">
                <a:effectLst/>
                <a:latin typeface="Times New Roman" panose="02020603050405020304" pitchFamily="18" charset="0"/>
                <a:ea typeface="Calibri" panose="020F0502020204030204" pitchFamily="34" charset="0"/>
              </a:rPr>
              <a:t>Pour </a:t>
            </a:r>
            <a:r>
              <a:rPr lang="en-AU" sz="2000" i="1" dirty="0" err="1">
                <a:effectLst/>
                <a:latin typeface="Times New Roman" panose="02020603050405020304" pitchFamily="18" charset="0"/>
                <a:ea typeface="Calibri" panose="020F0502020204030204" pitchFamily="34" charset="0"/>
              </a:rPr>
              <a:t>une</a:t>
            </a:r>
            <a:r>
              <a:rPr lang="en-AU" sz="2000" i="1" dirty="0">
                <a:effectLst/>
                <a:latin typeface="Times New Roman" panose="02020603050405020304" pitchFamily="18" charset="0"/>
                <a:ea typeface="Calibri" panose="020F0502020204030204" pitchFamily="34" charset="0"/>
              </a:rPr>
              <a:t> </a:t>
            </a:r>
            <a:r>
              <a:rPr lang="en-AU" sz="2000" i="1" dirty="0" err="1">
                <a:effectLst/>
                <a:latin typeface="Times New Roman" panose="02020603050405020304" pitchFamily="18" charset="0"/>
                <a:ea typeface="Calibri" panose="020F0502020204030204" pitchFamily="34" charset="0"/>
              </a:rPr>
              <a:t>littérature</a:t>
            </a:r>
            <a:r>
              <a:rPr lang="en-AU" sz="2000" i="1" dirty="0">
                <a:effectLst/>
                <a:latin typeface="Times New Roman" panose="02020603050405020304" pitchFamily="18" charset="0"/>
                <a:ea typeface="Calibri" panose="020F0502020204030204" pitchFamily="34" charset="0"/>
              </a:rPr>
              <a:t> </a:t>
            </a:r>
            <a:r>
              <a:rPr lang="en-AU" sz="2000" i="1" dirty="0" err="1">
                <a:effectLst/>
                <a:latin typeface="Times New Roman" panose="02020603050405020304" pitchFamily="18" charset="0"/>
                <a:ea typeface="Calibri" panose="020F0502020204030204" pitchFamily="34" charset="0"/>
              </a:rPr>
              <a:t>québécoise</a:t>
            </a:r>
            <a:r>
              <a:rPr lang="en-AU" sz="2000" dirty="0">
                <a:effectLst/>
                <a:latin typeface="Times New Roman" panose="02020603050405020304" pitchFamily="18" charset="0"/>
                <a:ea typeface="Calibri" panose="020F0502020204030204" pitchFamily="34" charset="0"/>
              </a:rPr>
              <a:t> (</a:t>
            </a:r>
            <a:r>
              <a:rPr lang="en-AU" sz="2000" i="1" dirty="0">
                <a:effectLst/>
                <a:latin typeface="Times New Roman" panose="02020603050405020304" pitchFamily="18" charset="0"/>
                <a:ea typeface="Calibri" panose="020F0502020204030204" pitchFamily="34" charset="0"/>
              </a:rPr>
              <a:t>For a Quebec Literature</a:t>
            </a:r>
            <a:r>
              <a:rPr lang="en-AU" sz="2000" dirty="0">
                <a:effectLst/>
                <a:latin typeface="Times New Roman" panose="02020603050405020304" pitchFamily="18" charset="0"/>
                <a:ea typeface="Calibri" panose="020F0502020204030204" pitchFamily="34" charset="0"/>
              </a:rPr>
              <a:t>; </a:t>
            </a:r>
            <a:r>
              <a:rPr lang="en-AU" sz="2000" i="1" dirty="0">
                <a:effectLst/>
                <a:latin typeface="Times New Roman" panose="02020603050405020304" pitchFamily="18" charset="0"/>
                <a:ea typeface="Calibri" panose="020F0502020204030204" pitchFamily="34" charset="0"/>
              </a:rPr>
              <a:t>Parti pris</a:t>
            </a:r>
            <a:r>
              <a:rPr lang="en-AU" sz="2000" dirty="0">
                <a:effectLst/>
                <a:latin typeface="Times New Roman" panose="02020603050405020304" pitchFamily="18" charset="0"/>
                <a:ea typeface="Calibri" panose="020F0502020204030204" pitchFamily="34" charset="0"/>
              </a:rPr>
              <a:t>, 1965: 2), that opposed the French Canadian label and deliberately omitted references to France, </a:t>
            </a:r>
            <a:r>
              <a:rPr lang="en-AU" sz="2000" dirty="0" err="1">
                <a:effectLst/>
                <a:latin typeface="Times New Roman" panose="02020603050405020304" pitchFamily="18" charset="0"/>
                <a:ea typeface="Calibri" panose="020F0502020204030204" pitchFamily="34" charset="0"/>
              </a:rPr>
              <a:t>Frenchness</a:t>
            </a:r>
            <a:r>
              <a:rPr lang="en-AU" sz="2000" dirty="0">
                <a:effectLst/>
                <a:latin typeface="Times New Roman" panose="02020603050405020304" pitchFamily="18" charset="0"/>
                <a:ea typeface="Calibri" panose="020F0502020204030204" pitchFamily="34" charset="0"/>
              </a:rPr>
              <a:t>, and </a:t>
            </a:r>
            <a:r>
              <a:rPr lang="en-AU" sz="2000" dirty="0" err="1">
                <a:effectLst/>
                <a:latin typeface="Times New Roman" panose="02020603050405020304" pitchFamily="18" charset="0"/>
                <a:ea typeface="Calibri" panose="020F0502020204030204" pitchFamily="34" charset="0"/>
              </a:rPr>
              <a:t>Canadianness</a:t>
            </a:r>
            <a:endParaRPr lang="en-AU" sz="2000" dirty="0">
              <a:latin typeface="Times New Roman" panose="02020603050405020304" pitchFamily="18" charset="0"/>
              <a:ea typeface="Calibri" panose="020F0502020204030204" pitchFamily="34" charset="0"/>
            </a:endParaRPr>
          </a:p>
          <a:p>
            <a:pPr algn="just"/>
            <a:endParaRPr lang="en-AU" sz="2000" dirty="0">
              <a:latin typeface="Times New Roman" panose="02020603050405020304" pitchFamily="18" charset="0"/>
              <a:ea typeface="Calibri" panose="020F0502020204030204" pitchFamily="34" charset="0"/>
            </a:endParaRPr>
          </a:p>
          <a:p>
            <a:pPr algn="just"/>
            <a:r>
              <a:rPr lang="en-AU" sz="2000" dirty="0">
                <a:effectLst/>
                <a:latin typeface="Times New Roman" panose="02020603050405020304" pitchFamily="18" charset="0"/>
                <a:ea typeface="Calibri" panose="020F0502020204030204" pitchFamily="34" charset="0"/>
              </a:rPr>
              <a:t>And all that Quebec writers are trying to say, more or less deftly, to European French writers is that literary language is too slick, too cultivated, too worn, too worn out, too learned, too codified, too much private property, too correct for what we want to use it for. To enter history and violate American space-time, we need a language more flexible and crazy than theirs, we need a French that is savage, a Quebec language to civilize us. (Godbout, 1974: 33)</a:t>
            </a:r>
            <a:endParaRPr lang="cs-CZ" sz="2000" dirty="0">
              <a:effectLst/>
              <a:latin typeface="Times New Roman" panose="02020603050405020304" pitchFamily="18" charset="0"/>
              <a:ea typeface="Calibri" panose="020F0502020204030204" pitchFamily="34" charset="0"/>
            </a:endParaRPr>
          </a:p>
          <a:p>
            <a:pPr algn="just"/>
            <a:endParaRPr lang="cs-CZ" sz="2000" dirty="0">
              <a:latin typeface="Times New Roman" panose="02020603050405020304" pitchFamily="18" charset="0"/>
              <a:ea typeface="Calibri" panose="020F0502020204030204" pitchFamily="34" charset="0"/>
            </a:endParaRPr>
          </a:p>
          <a:p>
            <a:pPr algn="just"/>
            <a:r>
              <a:rPr lang="en-US" sz="2000" dirty="0">
                <a:effectLst/>
                <a:latin typeface="Times New Roman" panose="02020603050405020304" pitchFamily="18" charset="0"/>
                <a:ea typeface="Calibri" panose="020F0502020204030204" pitchFamily="34" charset="0"/>
                <a:cs typeface="Times New Roman" panose="02020603050405020304" pitchFamily="18" charset="0"/>
              </a:rPr>
              <a:t>Godbout conceived the concept of</a:t>
            </a:r>
            <a:r>
              <a:rPr lang="en-CA"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CA" sz="2000" dirty="0" err="1">
                <a:effectLst/>
                <a:latin typeface="Times New Roman" panose="02020603050405020304" pitchFamily="18" charset="0"/>
                <a:ea typeface="Calibri" panose="020F0502020204030204" pitchFamily="34" charset="0"/>
                <a:cs typeface="Times New Roman" panose="02020603050405020304" pitchFamily="18" charset="0"/>
              </a:rPr>
              <a:t>vécrire</a:t>
            </a:r>
            <a:r>
              <a:rPr lang="en-CA"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 made-up verb from </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vivre</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écrire</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i.e. “live-writing” or “life-writing”) as employed in his novel </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Salut, Galarneau!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Hail, Galarneau!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1967), the experimental language and narrative of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Réjean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Ducharme in the novels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L’Avalée</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des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avalés</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2000" i="1" dirty="0" err="1">
                <a:effectLst/>
                <a:latin typeface="Times New Roman" panose="02020603050405020304" pitchFamily="18" charset="0"/>
                <a:ea typeface="Calibri" panose="020F0502020204030204" pitchFamily="34" charset="0"/>
                <a:cs typeface="Times New Roman" panose="02020603050405020304" pitchFamily="18" charset="0"/>
              </a:rPr>
              <a:t>The</a:t>
            </a:r>
            <a:r>
              <a:rPr lang="cs-CZ"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2000" i="1" dirty="0" err="1">
                <a:effectLst/>
                <a:latin typeface="Times New Roman" panose="02020603050405020304" pitchFamily="18" charset="0"/>
                <a:ea typeface="Calibri" panose="020F0502020204030204" pitchFamily="34" charset="0"/>
                <a:cs typeface="Times New Roman" panose="02020603050405020304" pitchFamily="18" charset="0"/>
              </a:rPr>
              <a:t>Swallower</a:t>
            </a:r>
            <a:r>
              <a:rPr lang="cs-CZ"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2000" i="1" dirty="0" err="1">
                <a:effectLst/>
                <a:latin typeface="Times New Roman" panose="02020603050405020304" pitchFamily="18" charset="0"/>
                <a:ea typeface="Calibri" panose="020F0502020204030204" pitchFamily="34" charset="0"/>
                <a:cs typeface="Times New Roman" panose="02020603050405020304" pitchFamily="18" charset="0"/>
              </a:rPr>
              <a:t>Swallowed</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1966),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L’Océantume</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Oceancorous</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1968), </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Les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Enfantômes</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Childghosts</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1976), and in the drama </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Ines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Pérée</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et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Inat</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Tendu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a:t>
            </a:r>
            <a:r>
              <a:rPr lang="cs-CZ" sz="2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Unex</a:t>
            </a:r>
            <a:r>
              <a:rPr lang="cs-CZ" sz="2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2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Pected</a:t>
            </a:r>
            <a:r>
              <a:rPr lang="cs-CZ" sz="2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and </a:t>
            </a:r>
            <a:r>
              <a:rPr lang="cs-CZ" sz="2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Unev</a:t>
            </a:r>
            <a:r>
              <a:rPr lang="cs-CZ" sz="2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2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Entful</a:t>
            </a:r>
            <a:r>
              <a:rPr lang="cs-CZ" sz="200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a:t>
            </a:r>
            <a:r>
              <a:rPr lang="cs-CZ"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1976). Let us also recall Gérard Bessette’s “body language” in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Anthropoïdes</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(1977) as well as the male-female language of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Gaétan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Soucy’s story </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La petite fille qui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aimait</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trop les allumettes</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The Little Girl Who Was Too Fond of Matches</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1988).</a:t>
            </a:r>
            <a:endParaRPr lang="cs-CZ"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AU" sz="20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03391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D3B46DC2-C4EC-A0AA-6037-CE99F68B31AD}"/>
              </a:ext>
            </a:extLst>
          </p:cNvPr>
          <p:cNvSpPr txBox="1"/>
          <p:nvPr/>
        </p:nvSpPr>
        <p:spPr>
          <a:xfrm>
            <a:off x="589935" y="766916"/>
            <a:ext cx="11297265" cy="3170099"/>
          </a:xfrm>
          <a:prstGeom prst="rect">
            <a:avLst/>
          </a:prstGeom>
          <a:noFill/>
        </p:spPr>
        <p:txBody>
          <a:bodyPr wrap="square">
            <a:spAutoFit/>
          </a:bodyPr>
          <a:lstStyle/>
          <a:p>
            <a:pPr algn="just"/>
            <a:r>
              <a:rPr lang="en-CA" sz="2000" dirty="0">
                <a:effectLst/>
                <a:latin typeface="Times New Roman" panose="02020603050405020304" pitchFamily="18" charset="0"/>
                <a:ea typeface="Calibri" panose="020F0502020204030204" pitchFamily="34" charset="0"/>
                <a:cs typeface="Times New Roman" panose="02020603050405020304" pitchFamily="18" charset="0"/>
              </a:rPr>
              <a:t>The situation began to change after the death of Quebec’s long-time Prime Minister </a:t>
            </a:r>
            <a:r>
              <a:rPr lang="en-CA" sz="2000" b="1" dirty="0">
                <a:effectLst/>
                <a:latin typeface="Times New Roman" panose="02020603050405020304" pitchFamily="18" charset="0"/>
                <a:ea typeface="Calibri" panose="020F0502020204030204" pitchFamily="34" charset="0"/>
                <a:cs typeface="Times New Roman" panose="02020603050405020304" pitchFamily="18" charset="0"/>
              </a:rPr>
              <a:t>Maurice Duplessis</a:t>
            </a:r>
            <a:r>
              <a:rPr lang="en-CA" sz="2000" dirty="0">
                <a:effectLst/>
                <a:latin typeface="Times New Roman" panose="02020603050405020304" pitchFamily="18" charset="0"/>
                <a:ea typeface="Calibri" panose="020F0502020204030204" pitchFamily="34" charset="0"/>
                <a:cs typeface="Times New Roman" panose="02020603050405020304" pitchFamily="18" charset="0"/>
              </a:rPr>
              <a:t> (1959). In 1960, the Liberal Quebec government of </a:t>
            </a:r>
            <a:r>
              <a:rPr lang="en-CA" sz="2000" b="1" dirty="0">
                <a:effectLst/>
                <a:latin typeface="Times New Roman" panose="02020603050405020304" pitchFamily="18" charset="0"/>
                <a:ea typeface="Calibri" panose="020F0502020204030204" pitchFamily="34" charset="0"/>
                <a:cs typeface="Times New Roman" panose="02020603050405020304" pitchFamily="18" charset="0"/>
              </a:rPr>
              <a:t>Jean Lesage</a:t>
            </a:r>
            <a:r>
              <a:rPr lang="en-CA" sz="2000" dirty="0">
                <a:effectLst/>
                <a:latin typeface="Times New Roman" panose="02020603050405020304" pitchFamily="18" charset="0"/>
                <a:ea typeface="Calibri" panose="020F0502020204030204" pitchFamily="34" charset="0"/>
                <a:cs typeface="Times New Roman" panose="02020603050405020304" pitchFamily="18" charset="0"/>
              </a:rPr>
              <a:t> (Parti </a:t>
            </a:r>
            <a:r>
              <a:rPr lang="en-CA" sz="2000" dirty="0" err="1">
                <a:effectLst/>
                <a:latin typeface="Times New Roman" panose="02020603050405020304" pitchFamily="18" charset="0"/>
                <a:ea typeface="Calibri" panose="020F0502020204030204" pitchFamily="34" charset="0"/>
                <a:cs typeface="Times New Roman" panose="02020603050405020304" pitchFamily="18" charset="0"/>
              </a:rPr>
              <a:t>Libéral</a:t>
            </a:r>
            <a:r>
              <a:rPr lang="en-CA" sz="2000" dirty="0">
                <a:effectLst/>
                <a:latin typeface="Times New Roman" panose="02020603050405020304" pitchFamily="18" charset="0"/>
                <a:ea typeface="Calibri" panose="020F0502020204030204" pitchFamily="34" charset="0"/>
                <a:cs typeface="Times New Roman" panose="02020603050405020304" pitchFamily="18" charset="0"/>
              </a:rPr>
              <a:t> Québecois) launched the </a:t>
            </a:r>
            <a:r>
              <a:rPr lang="en-CA" sz="2000" b="1" dirty="0">
                <a:effectLst/>
                <a:latin typeface="Times New Roman" panose="02020603050405020304" pitchFamily="18" charset="0"/>
                <a:ea typeface="Calibri" panose="020F0502020204030204" pitchFamily="34" charset="0"/>
                <a:cs typeface="Times New Roman" panose="02020603050405020304" pitchFamily="18" charset="0"/>
              </a:rPr>
              <a:t>Quiet Revolution</a:t>
            </a:r>
            <a:r>
              <a:rPr lang="en-CA"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CA" sz="2000" i="1" dirty="0" err="1">
                <a:effectLst/>
                <a:latin typeface="Times New Roman" panose="02020603050405020304" pitchFamily="18" charset="0"/>
                <a:ea typeface="Calibri" panose="020F0502020204030204" pitchFamily="34" charset="0"/>
                <a:cs typeface="Times New Roman" panose="02020603050405020304" pitchFamily="18" charset="0"/>
              </a:rPr>
              <a:t>Révolution</a:t>
            </a:r>
            <a:r>
              <a:rPr lang="en-CA"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CA" sz="2000" i="1" dirty="0" err="1">
                <a:effectLst/>
                <a:latin typeface="Times New Roman" panose="02020603050405020304" pitchFamily="18" charset="0"/>
                <a:ea typeface="Calibri" panose="020F0502020204030204" pitchFamily="34" charset="0"/>
                <a:cs typeface="Times New Roman" panose="02020603050405020304" pitchFamily="18" charset="0"/>
              </a:rPr>
              <a:t>tranquille</a:t>
            </a:r>
            <a:r>
              <a:rPr lang="en-CA"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cs-CZ"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cs-CZ" sz="20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buFont typeface="Wingdings" panose="05000000000000000000" pitchFamily="2" charset="2"/>
              <a:buChar char="Ø"/>
            </a:pPr>
            <a:r>
              <a:rPr lang="en-CA" sz="2000" dirty="0">
                <a:effectLst/>
                <a:latin typeface="Times New Roman" panose="02020603050405020304" pitchFamily="18" charset="0"/>
                <a:ea typeface="Calibri" panose="020F0502020204030204" pitchFamily="34" charset="0"/>
                <a:cs typeface="Times New Roman" panose="02020603050405020304" pitchFamily="18" charset="0"/>
              </a:rPr>
              <a:t>ambitious programme for building a modern state within the province of Quebec</a:t>
            </a:r>
            <a:endParaRPr lang="cs-CZ"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buFont typeface="Wingdings" panose="05000000000000000000" pitchFamily="2" charset="2"/>
              <a:buChar char="Ø"/>
            </a:pPr>
            <a:r>
              <a:rPr lang="en-CA" sz="2000" dirty="0">
                <a:effectLst/>
                <a:latin typeface="Times New Roman" panose="02020603050405020304" pitchFamily="18" charset="0"/>
                <a:ea typeface="Calibri" panose="020F0502020204030204" pitchFamily="34" charset="0"/>
                <a:cs typeface="Times New Roman" panose="02020603050405020304" pitchFamily="18" charset="0"/>
              </a:rPr>
              <a:t>reorganisation of education</a:t>
            </a:r>
            <a:r>
              <a:rPr lang="cs-CZ"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2000" dirty="0" err="1">
                <a:effectLst/>
                <a:latin typeface="Times New Roman" panose="02020603050405020304" pitchFamily="18" charset="0"/>
                <a:ea typeface="Calibri" panose="020F0502020204030204" pitchFamily="34" charset="0"/>
                <a:cs typeface="Times New Roman" panose="02020603050405020304" pitchFamily="18" charset="0"/>
              </a:rPr>
              <a:t>system</a:t>
            </a:r>
            <a:endParaRPr lang="cs-CZ"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buFont typeface="Wingdings" panose="05000000000000000000" pitchFamily="2" charset="2"/>
              <a:buChar char="Ø"/>
            </a:pPr>
            <a:r>
              <a:rPr lang="en-CA" sz="2000" dirty="0">
                <a:effectLst/>
                <a:latin typeface="Times New Roman" panose="02020603050405020304" pitchFamily="18" charset="0"/>
                <a:ea typeface="Calibri" panose="020F0502020204030204" pitchFamily="34" charset="0"/>
                <a:cs typeface="Times New Roman" panose="02020603050405020304" pitchFamily="18" charset="0"/>
              </a:rPr>
              <a:t>development of the economy</a:t>
            </a:r>
            <a:endParaRPr lang="cs-CZ"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buFont typeface="Wingdings" panose="05000000000000000000" pitchFamily="2" charset="2"/>
              <a:buChar char="Ø"/>
            </a:pPr>
            <a:r>
              <a:rPr lang="en-CA" sz="2000" dirty="0">
                <a:effectLst/>
                <a:latin typeface="Times New Roman" panose="02020603050405020304" pitchFamily="18" charset="0"/>
                <a:ea typeface="Calibri" panose="020F0502020204030204" pitchFamily="34" charset="0"/>
                <a:cs typeface="Times New Roman" panose="02020603050405020304" pitchFamily="18" charset="0"/>
              </a:rPr>
              <a:t>secularisation of the state and of public and cultural life</a:t>
            </a:r>
            <a:endParaRPr lang="cs-CZ"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buFont typeface="Wingdings" panose="05000000000000000000" pitchFamily="2" charset="2"/>
              <a:buChar char="Ø"/>
            </a:pPr>
            <a:r>
              <a:rPr lang="en-CA" sz="2000" dirty="0">
                <a:effectLst/>
                <a:latin typeface="Times New Roman" panose="02020603050405020304" pitchFamily="18" charset="0"/>
                <a:ea typeface="Calibri" panose="020F0502020204030204" pitchFamily="34" charset="0"/>
                <a:cs typeface="Times New Roman" panose="02020603050405020304" pitchFamily="18" charset="0"/>
              </a:rPr>
              <a:t>break with the Catholic Church</a:t>
            </a:r>
            <a:endParaRPr lang="cs-CZ"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cs-CZ" sz="2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Obrázek 4" descr="Obsah obrázku text, plakát, kniha, Písmo&#10;&#10;Popis byl vytvořen automaticky">
            <a:extLst>
              <a:ext uri="{FF2B5EF4-FFF2-40B4-BE49-F238E27FC236}">
                <a16:creationId xmlns:a16="http://schemas.microsoft.com/office/drawing/2014/main" id="{1774843C-DCD7-999A-1A1A-0176E9B77CE9}"/>
              </a:ext>
            </a:extLst>
          </p:cNvPr>
          <p:cNvPicPr>
            <a:picLocks noChangeAspect="1"/>
          </p:cNvPicPr>
          <p:nvPr/>
        </p:nvPicPr>
        <p:blipFill>
          <a:blip r:embed="rId2"/>
          <a:stretch>
            <a:fillRect/>
          </a:stretch>
        </p:blipFill>
        <p:spPr>
          <a:xfrm>
            <a:off x="3981246" y="3658689"/>
            <a:ext cx="3413759" cy="2996522"/>
          </a:xfrm>
          <a:prstGeom prst="rect">
            <a:avLst/>
          </a:prstGeom>
        </p:spPr>
      </p:pic>
      <p:pic>
        <p:nvPicPr>
          <p:cNvPr id="7" name="Obrázek 6" descr="Obsah obrázku osoba, oblečení, Lidská tvář, muž&#10;&#10;Popis byl vytvořen automaticky">
            <a:extLst>
              <a:ext uri="{FF2B5EF4-FFF2-40B4-BE49-F238E27FC236}">
                <a16:creationId xmlns:a16="http://schemas.microsoft.com/office/drawing/2014/main" id="{33D5DCDF-F1E8-792E-EF59-3D1776655A7A}"/>
              </a:ext>
            </a:extLst>
          </p:cNvPr>
          <p:cNvPicPr>
            <a:picLocks noChangeAspect="1"/>
          </p:cNvPicPr>
          <p:nvPr/>
        </p:nvPicPr>
        <p:blipFill>
          <a:blip r:embed="rId3"/>
          <a:stretch>
            <a:fillRect/>
          </a:stretch>
        </p:blipFill>
        <p:spPr>
          <a:xfrm>
            <a:off x="7934223" y="2607188"/>
            <a:ext cx="3413759" cy="3959532"/>
          </a:xfrm>
          <a:prstGeom prst="rect">
            <a:avLst/>
          </a:prstGeom>
        </p:spPr>
      </p:pic>
    </p:spTree>
    <p:extLst>
      <p:ext uri="{BB962C8B-B14F-4D97-AF65-F5344CB8AC3E}">
        <p14:creationId xmlns:p14="http://schemas.microsoft.com/office/powerpoint/2010/main" val="2716042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64B2BF1-CDAD-F934-D672-ED5B03DE33CB}"/>
              </a:ext>
            </a:extLst>
          </p:cNvPr>
          <p:cNvSpPr txBox="1"/>
          <p:nvPr/>
        </p:nvSpPr>
        <p:spPr>
          <a:xfrm>
            <a:off x="811161" y="216311"/>
            <a:ext cx="5801395" cy="2554545"/>
          </a:xfrm>
          <a:prstGeom prst="rect">
            <a:avLst/>
          </a:prstGeom>
          <a:noFill/>
        </p:spPr>
        <p:txBody>
          <a:bodyPr wrap="square">
            <a:spAutoFit/>
          </a:bodyPr>
          <a:lstStyle/>
          <a:p>
            <a:pPr algn="just"/>
            <a:r>
              <a:rPr lang="en-CA" sz="2000" dirty="0">
                <a:effectLst/>
                <a:latin typeface="Times New Roman" panose="02020603050405020304" pitchFamily="18" charset="0"/>
                <a:ea typeface="Calibri" panose="020F0502020204030204" pitchFamily="34" charset="0"/>
                <a:cs typeface="Times New Roman" panose="02020603050405020304" pitchFamily="18" charset="0"/>
              </a:rPr>
              <a:t>The project included an active provincial government policy on economic management. This economic strategy was based on the state-</a:t>
            </a:r>
            <a:r>
              <a:rPr lang="en-AU" sz="2000" dirty="0">
                <a:effectLst/>
                <a:latin typeface="Times New Roman" panose="02020603050405020304" pitchFamily="18" charset="0"/>
                <a:ea typeface="Calibri" panose="020F0502020204030204" pitchFamily="34" charset="0"/>
                <a:cs typeface="Times New Roman" panose="02020603050405020304" pitchFamily="18" charset="0"/>
              </a:rPr>
              <a:t>owned energy concern Hydro-Québec. </a:t>
            </a:r>
          </a:p>
          <a:p>
            <a:pPr algn="just"/>
            <a:r>
              <a:rPr lang="en-AU" sz="2000" dirty="0">
                <a:latin typeface="Times New Roman" panose="02020603050405020304" pitchFamily="18" charset="0"/>
                <a:ea typeface="Calibri" panose="020F0502020204030204" pitchFamily="34" charset="0"/>
                <a:cs typeface="Times New Roman" panose="02020603050405020304" pitchFamily="18" charset="0"/>
              </a:rPr>
              <a:t>See power stations Manic and Baie James</a:t>
            </a:r>
            <a:r>
              <a:rPr lang="cs-CZ" sz="2000" dirty="0">
                <a:latin typeface="Times New Roman" panose="02020603050405020304" pitchFamily="18" charset="0"/>
                <a:ea typeface="Calibri" panose="020F0502020204030204" pitchFamily="34" charset="0"/>
                <a:cs typeface="Times New Roman" panose="02020603050405020304" pitchFamily="18" charset="0"/>
              </a:rPr>
              <a:t> as a c</a:t>
            </a:r>
            <a:r>
              <a:rPr lang="en-US" sz="2000" dirty="0" err="1">
                <a:latin typeface="Times New Roman" panose="02020603050405020304" pitchFamily="18" charset="0"/>
                <a:ea typeface="Calibri" panose="020F0502020204030204" pitchFamily="34" charset="0"/>
                <a:cs typeface="Times New Roman" panose="02020603050405020304" pitchFamily="18" charset="0"/>
              </a:rPr>
              <a:t>ounter</a:t>
            </a:r>
            <a:r>
              <a:rPr lang="en-US" sz="2000" dirty="0">
                <a:latin typeface="Times New Roman" panose="02020603050405020304" pitchFamily="18" charset="0"/>
                <a:ea typeface="Calibri" panose="020F0502020204030204" pitchFamily="34" charset="0"/>
                <a:cs typeface="Times New Roman" panose="02020603050405020304" pitchFamily="18" charset="0"/>
              </a:rPr>
              <a:t> evidence to the 1950's claim that nothing can be built in Canada and made economically viable in French.</a:t>
            </a:r>
            <a:endParaRPr lang="en-AU"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cs-CZ"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Obrázek 6" descr="Obsah obrázku přehrada, výjev, venku, mrak&#10;&#10;Popis byl vytvořen automaticky">
            <a:extLst>
              <a:ext uri="{FF2B5EF4-FFF2-40B4-BE49-F238E27FC236}">
                <a16:creationId xmlns:a16="http://schemas.microsoft.com/office/drawing/2014/main" id="{B9AAF00A-2B46-DEDB-EB7F-4EF2191833B4}"/>
              </a:ext>
            </a:extLst>
          </p:cNvPr>
          <p:cNvPicPr>
            <a:picLocks noChangeAspect="1"/>
          </p:cNvPicPr>
          <p:nvPr/>
        </p:nvPicPr>
        <p:blipFill>
          <a:blip r:embed="rId2"/>
          <a:stretch>
            <a:fillRect/>
          </a:stretch>
        </p:blipFill>
        <p:spPr>
          <a:xfrm>
            <a:off x="6927288" y="1231973"/>
            <a:ext cx="4969746" cy="3722512"/>
          </a:xfrm>
          <a:prstGeom prst="rect">
            <a:avLst/>
          </a:prstGeom>
        </p:spPr>
      </p:pic>
      <p:pic>
        <p:nvPicPr>
          <p:cNvPr id="13" name="Obrázek 12" descr="Obsah obrázku venku, Vodní zdroje, voda, Letecké snímkování&#10;&#10;Popis byl vytvořen automaticky">
            <a:extLst>
              <a:ext uri="{FF2B5EF4-FFF2-40B4-BE49-F238E27FC236}">
                <a16:creationId xmlns:a16="http://schemas.microsoft.com/office/drawing/2014/main" id="{04737CAA-E626-9BA7-8CD5-DE96BF64760B}"/>
              </a:ext>
            </a:extLst>
          </p:cNvPr>
          <p:cNvPicPr>
            <a:picLocks noChangeAspect="1"/>
          </p:cNvPicPr>
          <p:nvPr/>
        </p:nvPicPr>
        <p:blipFill>
          <a:blip r:embed="rId3"/>
          <a:stretch>
            <a:fillRect/>
          </a:stretch>
        </p:blipFill>
        <p:spPr>
          <a:xfrm>
            <a:off x="693174" y="2561530"/>
            <a:ext cx="6785611" cy="3799942"/>
          </a:xfrm>
          <a:prstGeom prst="rect">
            <a:avLst/>
          </a:prstGeom>
        </p:spPr>
      </p:pic>
    </p:spTree>
    <p:extLst>
      <p:ext uri="{BB962C8B-B14F-4D97-AF65-F5344CB8AC3E}">
        <p14:creationId xmlns:p14="http://schemas.microsoft.com/office/powerpoint/2010/main" val="2328395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descr="Obsah obrázku venku, Letecké snímkování, strom, voda&#10;&#10;Popis byl vytvořen automaticky">
            <a:extLst>
              <a:ext uri="{FF2B5EF4-FFF2-40B4-BE49-F238E27FC236}">
                <a16:creationId xmlns:a16="http://schemas.microsoft.com/office/drawing/2014/main" id="{FBAB3575-3A03-86DC-5C4D-DE19D4BAAE2E}"/>
              </a:ext>
            </a:extLst>
          </p:cNvPr>
          <p:cNvPicPr>
            <a:picLocks noChangeAspect="1"/>
          </p:cNvPicPr>
          <p:nvPr/>
        </p:nvPicPr>
        <p:blipFill>
          <a:blip r:embed="rId2"/>
          <a:stretch>
            <a:fillRect/>
          </a:stretch>
        </p:blipFill>
        <p:spPr>
          <a:xfrm>
            <a:off x="6412514" y="230967"/>
            <a:ext cx="5558260" cy="3512820"/>
          </a:xfrm>
          <a:prstGeom prst="rect">
            <a:avLst/>
          </a:prstGeom>
        </p:spPr>
      </p:pic>
      <p:pic>
        <p:nvPicPr>
          <p:cNvPr id="5" name="Obrázek 4" descr="Obsah obrázku voda, venku, přístav, Letecké snímkování&#10;&#10;Popis byl vytvořen automaticky">
            <a:extLst>
              <a:ext uri="{FF2B5EF4-FFF2-40B4-BE49-F238E27FC236}">
                <a16:creationId xmlns:a16="http://schemas.microsoft.com/office/drawing/2014/main" id="{D725BE09-9322-2377-320B-B9916787B0BD}"/>
              </a:ext>
            </a:extLst>
          </p:cNvPr>
          <p:cNvPicPr>
            <a:picLocks noChangeAspect="1"/>
          </p:cNvPicPr>
          <p:nvPr/>
        </p:nvPicPr>
        <p:blipFill>
          <a:blip r:embed="rId3"/>
          <a:stretch>
            <a:fillRect/>
          </a:stretch>
        </p:blipFill>
        <p:spPr>
          <a:xfrm>
            <a:off x="703006" y="433178"/>
            <a:ext cx="5991644" cy="2995822"/>
          </a:xfrm>
          <a:prstGeom prst="rect">
            <a:avLst/>
          </a:prstGeom>
        </p:spPr>
      </p:pic>
      <p:pic>
        <p:nvPicPr>
          <p:cNvPr id="7" name="Obrázek 6" descr="Obsah obrázku budova, obloha, venku, dominanta&#10;&#10;Popis byl vytvořen automaticky">
            <a:extLst>
              <a:ext uri="{FF2B5EF4-FFF2-40B4-BE49-F238E27FC236}">
                <a16:creationId xmlns:a16="http://schemas.microsoft.com/office/drawing/2014/main" id="{A266D91B-A1CF-D2BD-8451-3C26D48873D7}"/>
              </a:ext>
            </a:extLst>
          </p:cNvPr>
          <p:cNvPicPr>
            <a:picLocks noChangeAspect="1"/>
          </p:cNvPicPr>
          <p:nvPr/>
        </p:nvPicPr>
        <p:blipFill>
          <a:blip r:embed="rId4"/>
          <a:stretch>
            <a:fillRect/>
          </a:stretch>
        </p:blipFill>
        <p:spPr>
          <a:xfrm>
            <a:off x="1082164" y="3655297"/>
            <a:ext cx="2831075" cy="2818492"/>
          </a:xfrm>
          <a:prstGeom prst="rect">
            <a:avLst/>
          </a:prstGeom>
        </p:spPr>
      </p:pic>
      <p:sp>
        <p:nvSpPr>
          <p:cNvPr id="9" name="TextovéPole 8">
            <a:extLst>
              <a:ext uri="{FF2B5EF4-FFF2-40B4-BE49-F238E27FC236}">
                <a16:creationId xmlns:a16="http://schemas.microsoft.com/office/drawing/2014/main" id="{5C1D1F31-3005-92A4-EC35-D6A36037C064}"/>
              </a:ext>
            </a:extLst>
          </p:cNvPr>
          <p:cNvSpPr txBox="1"/>
          <p:nvPr/>
        </p:nvSpPr>
        <p:spPr>
          <a:xfrm>
            <a:off x="4627419" y="4630994"/>
            <a:ext cx="6482417" cy="1015663"/>
          </a:xfrm>
          <a:prstGeom prst="rect">
            <a:avLst/>
          </a:prstGeom>
          <a:noFill/>
        </p:spPr>
        <p:txBody>
          <a:bodyPr wrap="square">
            <a:spAutoFit/>
          </a:bodyPr>
          <a:lstStyle/>
          <a:p>
            <a:r>
              <a:rPr lang="en-CA" sz="2000" dirty="0"/>
              <a:t>Montreal hosts Expo-1967 on </a:t>
            </a:r>
            <a:r>
              <a:rPr lang="cs-CZ" sz="2000" dirty="0" err="1"/>
              <a:t>two</a:t>
            </a:r>
            <a:r>
              <a:rPr lang="cs-CZ" sz="2000" dirty="0"/>
              <a:t> </a:t>
            </a:r>
            <a:r>
              <a:rPr lang="cs-CZ" sz="2000" dirty="0" err="1"/>
              <a:t>partly</a:t>
            </a:r>
            <a:r>
              <a:rPr lang="cs-CZ" sz="2000" dirty="0"/>
              <a:t> </a:t>
            </a:r>
            <a:r>
              <a:rPr lang="en-CA" sz="2000" dirty="0"/>
              <a:t>artificial island</a:t>
            </a:r>
            <a:r>
              <a:rPr lang="cs-CZ" sz="2000" dirty="0"/>
              <a:t>s</a:t>
            </a:r>
            <a:r>
              <a:rPr lang="en-CA" sz="2000" dirty="0"/>
              <a:t> made of rocks quarried during the construction of the metro</a:t>
            </a:r>
            <a:r>
              <a:rPr lang="en-CA" dirty="0"/>
              <a:t>. </a:t>
            </a:r>
          </a:p>
        </p:txBody>
      </p:sp>
    </p:spTree>
    <p:extLst>
      <p:ext uri="{BB962C8B-B14F-4D97-AF65-F5344CB8AC3E}">
        <p14:creationId xmlns:p14="http://schemas.microsoft.com/office/powerpoint/2010/main" val="1284253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budova, Letecké snímkování, venku, Pohled z ptačí perspektivy&#10;&#10;Popis byl vytvořen automaticky">
            <a:extLst>
              <a:ext uri="{FF2B5EF4-FFF2-40B4-BE49-F238E27FC236}">
                <a16:creationId xmlns:a16="http://schemas.microsoft.com/office/drawing/2014/main" id="{05B58A5B-4AA9-93CD-F522-AB45E74AEC1F}"/>
              </a:ext>
            </a:extLst>
          </p:cNvPr>
          <p:cNvPicPr>
            <a:picLocks noChangeAspect="1"/>
          </p:cNvPicPr>
          <p:nvPr/>
        </p:nvPicPr>
        <p:blipFill>
          <a:blip r:embed="rId2"/>
          <a:stretch>
            <a:fillRect/>
          </a:stretch>
        </p:blipFill>
        <p:spPr>
          <a:xfrm>
            <a:off x="1036534" y="2870035"/>
            <a:ext cx="6369613" cy="3578913"/>
          </a:xfrm>
          <a:prstGeom prst="rect">
            <a:avLst/>
          </a:prstGeom>
        </p:spPr>
      </p:pic>
      <p:sp>
        <p:nvSpPr>
          <p:cNvPr id="5" name="TextovéPole 4">
            <a:extLst>
              <a:ext uri="{FF2B5EF4-FFF2-40B4-BE49-F238E27FC236}">
                <a16:creationId xmlns:a16="http://schemas.microsoft.com/office/drawing/2014/main" id="{62EC01B4-803F-EFE9-383B-48B0FEE1DD30}"/>
              </a:ext>
            </a:extLst>
          </p:cNvPr>
          <p:cNvSpPr txBox="1"/>
          <p:nvPr/>
        </p:nvSpPr>
        <p:spPr>
          <a:xfrm>
            <a:off x="4515463" y="1071715"/>
            <a:ext cx="4825181" cy="1323439"/>
          </a:xfrm>
          <a:prstGeom prst="rect">
            <a:avLst/>
          </a:prstGeom>
          <a:noFill/>
        </p:spPr>
        <p:txBody>
          <a:bodyPr wrap="square">
            <a:spAutoFit/>
          </a:bodyPr>
          <a:lstStyle/>
          <a:p>
            <a:r>
              <a:rPr lang="en-CA" sz="2000" dirty="0"/>
              <a:t>In 1976, another global event followed: the Olympic Games. Montreal has gone from a provincial city to</a:t>
            </a:r>
            <a:r>
              <a:rPr lang="en-AU" sz="2000" dirty="0"/>
              <a:t> a world city. And with it, province of </a:t>
            </a:r>
            <a:r>
              <a:rPr lang="en-CA" sz="2000" dirty="0"/>
              <a:t>Quebec.</a:t>
            </a:r>
          </a:p>
        </p:txBody>
      </p:sp>
    </p:spTree>
    <p:extLst>
      <p:ext uri="{BB962C8B-B14F-4D97-AF65-F5344CB8AC3E}">
        <p14:creationId xmlns:p14="http://schemas.microsoft.com/office/powerpoint/2010/main" val="1332239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C3BD6ACB-92C3-F422-BD78-D9BF790EBA78}"/>
              </a:ext>
            </a:extLst>
          </p:cNvPr>
          <p:cNvSpPr txBox="1"/>
          <p:nvPr/>
        </p:nvSpPr>
        <p:spPr>
          <a:xfrm>
            <a:off x="820980" y="403495"/>
            <a:ext cx="10800749" cy="5940088"/>
          </a:xfrm>
          <a:prstGeom prst="rect">
            <a:avLst/>
          </a:prstGeom>
          <a:noFill/>
        </p:spPr>
        <p:txBody>
          <a:bodyPr wrap="square">
            <a:spAutoFit/>
          </a:bodyPr>
          <a:lstStyle/>
          <a:p>
            <a:pPr algn="just"/>
            <a:r>
              <a:rPr lang="cs-CZ" sz="2000" dirty="0">
                <a:effectLst/>
                <a:latin typeface="Times New Roman" panose="02020603050405020304" pitchFamily="18" charset="0"/>
                <a:ea typeface="Calibri" panose="020F0502020204030204" pitchFamily="34" charset="0"/>
                <a:cs typeface="Times New Roman" panose="02020603050405020304" pitchFamily="18" charset="0"/>
              </a:rPr>
              <a:t>T</a:t>
            </a:r>
            <a:r>
              <a:rPr lang="en-CA" sz="2000" dirty="0">
                <a:effectLst/>
                <a:latin typeface="Times New Roman" panose="02020603050405020304" pitchFamily="18" charset="0"/>
                <a:ea typeface="Calibri" panose="020F0502020204030204" pitchFamily="34" charset="0"/>
                <a:cs typeface="Times New Roman" panose="02020603050405020304" pitchFamily="18" charset="0"/>
              </a:rPr>
              <a:t>he success of the economic sector </a:t>
            </a:r>
            <a:r>
              <a:rPr lang="cs-CZ" sz="2000" dirty="0">
                <a:effectLst/>
                <a:latin typeface="Times New Roman" panose="02020603050405020304" pitchFamily="18" charset="0"/>
                <a:ea typeface="Calibri" panose="020F0502020204030204" pitchFamily="34" charset="0"/>
                <a:cs typeface="Times New Roman" panose="02020603050405020304" pitchFamily="18" charset="0"/>
              </a:rPr>
              <a:t>and </a:t>
            </a:r>
            <a:r>
              <a:rPr lang="cs-CZ" sz="2000" dirty="0" err="1">
                <a:effectLst/>
                <a:latin typeface="Times New Roman" panose="02020603050405020304" pitchFamily="18" charset="0"/>
                <a:ea typeface="Calibri" panose="020F0502020204030204" pitchFamily="34" charset="0"/>
                <a:cs typeface="Times New Roman" panose="02020603050405020304" pitchFamily="18" charset="0"/>
              </a:rPr>
              <a:t>the</a:t>
            </a:r>
            <a:r>
              <a:rPr lang="cs-CZ"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entry into the global spotlight </a:t>
            </a:r>
            <a:r>
              <a:rPr lang="en-CA" sz="2000" dirty="0">
                <a:effectLst/>
                <a:latin typeface="Times New Roman" panose="02020603050405020304" pitchFamily="18" charset="0"/>
                <a:ea typeface="Calibri" panose="020F0502020204030204" pitchFamily="34" charset="0"/>
                <a:cs typeface="Times New Roman" panose="02020603050405020304" pitchFamily="18" charset="0"/>
              </a:rPr>
              <a:t>completed the national self-confidence of the French-Canadians, who had hitherto lived in the shadow of their English-speaking compatriots: social emancipation was thus gradually completed not only in the linguistic and political spheres, but also in education and in the technical and business spheres.</a:t>
            </a:r>
            <a:endParaRPr lang="cs-CZ"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cs-CZ" sz="20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cs-CZ" sz="2000" b="1" dirty="0">
                <a:effectLst/>
                <a:latin typeface="Times New Roman" panose="02020603050405020304" pitchFamily="18" charset="0"/>
                <a:ea typeface="Calibri" panose="020F0502020204030204" pitchFamily="34" charset="0"/>
                <a:cs typeface="Times New Roman" panose="02020603050405020304" pitchFamily="18" charset="0"/>
              </a:rPr>
              <a:t>S</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eries</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of substantial reforms </a:t>
            </a:r>
            <a:endParaRPr lang="cs-CZ" sz="20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buFont typeface="Wingdings" panose="05000000000000000000" pitchFamily="2" charset="2"/>
              <a:buChar char="Ø"/>
            </a:pPr>
            <a:r>
              <a:rPr lang="cs-CZ" sz="2000" dirty="0" err="1">
                <a:effectLst/>
                <a:latin typeface="Times New Roman" panose="02020603050405020304" pitchFamily="18" charset="0"/>
                <a:ea typeface="Calibri" panose="020F0502020204030204" pitchFamily="34" charset="0"/>
                <a:cs typeface="Times New Roman" panose="02020603050405020304" pitchFamily="18" charset="0"/>
              </a:rPr>
              <a:t>Franchifying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of the Quebec provincial and federal administration through federal (1969) and provincial legislation (1969, 1974, 1977)</a:t>
            </a:r>
            <a:endParaRPr lang="cs-CZ"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cs-CZ"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buFont typeface="Wingdings" panose="05000000000000000000" pitchFamily="2" charset="2"/>
              <a:buChar char="Ø"/>
            </a:pPr>
            <a:r>
              <a:rPr lang="cs-CZ" sz="2000" dirty="0">
                <a:effectLst/>
                <a:latin typeface="Times New Roman" panose="02020603050405020304" pitchFamily="18" charset="0"/>
                <a:ea typeface="Calibri" panose="020F0502020204030204" pitchFamily="34" charset="0"/>
                <a:cs typeface="Times New Roman" panose="02020603050405020304" pitchFamily="18" charset="0"/>
              </a:rPr>
              <a:t>E</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ducational</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reforms and the systematic promotion of university education. Investments in education represented 20% to 30% of the Quebec provincial budget. The Universities of Montreal, Sherbrooke and Laval were expanded, and in 1968 a network of ten higher education institutions – the so-called Universities of Quebec – was created. Already by 1983 the 26,000 graduates of these universities represented twice the number of graduates of Anglophone universities within the province The strength of the French-speaking elites was also growing due to their bilingualism, which gave them a great advantage in the new provincial and federal conditions.</a:t>
            </a:r>
            <a:endParaRPr lang="cs-CZ"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cs-CZ"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cs-CZ" sz="2000" kern="0" dirty="0">
              <a:effectLst/>
              <a:latin typeface="Times New Roman" panose="02020603050405020304" pitchFamily="18" charset="0"/>
              <a:ea typeface="Calibri" panose="020F0502020204030204" pitchFamily="34" charset="0"/>
            </a:endParaRPr>
          </a:p>
          <a:p>
            <a:pPr algn="just"/>
            <a:endParaRPr lang="cs-CZ" sz="2000" kern="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848787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FCB737A7-B91B-5F88-D0E8-0D5684EDC567}"/>
              </a:ext>
            </a:extLst>
          </p:cNvPr>
          <p:cNvSpPr txBox="1"/>
          <p:nvPr/>
        </p:nvSpPr>
        <p:spPr>
          <a:xfrm>
            <a:off x="668594" y="422786"/>
            <a:ext cx="10550012" cy="2554545"/>
          </a:xfrm>
          <a:prstGeom prst="rect">
            <a:avLst/>
          </a:prstGeom>
          <a:noFill/>
        </p:spPr>
        <p:txBody>
          <a:bodyPr wrap="square">
            <a:spAutoFit/>
          </a:bodyPr>
          <a:lstStyle/>
          <a:p>
            <a:r>
              <a:rPr lang="en-US" sz="2000" dirty="0">
                <a:effectLst/>
                <a:latin typeface="Times New Roman" panose="02020603050405020304" pitchFamily="18" charset="0"/>
                <a:ea typeface="Calibri" panose="020F0502020204030204" pitchFamily="34" charset="0"/>
              </a:rPr>
              <a:t>The Quebec Ministry of Culture created in 1961 immediately launched a support policy for Quebec publishers, libraries, museums, galleries and theatres.</a:t>
            </a:r>
            <a:endParaRPr lang="cs-CZ" sz="2000" dirty="0">
              <a:effectLst/>
              <a:latin typeface="Times New Roman" panose="02020603050405020304" pitchFamily="18" charset="0"/>
              <a:ea typeface="Calibri" panose="020F0502020204030204" pitchFamily="34" charset="0"/>
            </a:endParaRPr>
          </a:p>
          <a:p>
            <a:endParaRPr lang="cs-CZ" sz="2000" dirty="0">
              <a:latin typeface="Times New Roman" panose="02020603050405020304" pitchFamily="18" charset="0"/>
            </a:endParaRPr>
          </a:p>
          <a:p>
            <a:r>
              <a:rPr lang="en-US" sz="2000" dirty="0">
                <a:effectLst/>
                <a:latin typeface="Times New Roman" panose="02020603050405020304" pitchFamily="18" charset="0"/>
                <a:ea typeface="Calibri" panose="020F0502020204030204" pitchFamily="34" charset="0"/>
              </a:rPr>
              <a:t>In 1967, the National Library of Quebec was established, with a mandatory deposit of copies of all works required of publishers. The number of compulsory non-periodical copies increased from 653 titles submitted in 1968, 2,446 in 1976, and 4,336 in 1982 (</a:t>
            </a:r>
            <a:r>
              <a:rPr lang="en-US" sz="2000" dirty="0" err="1">
                <a:effectLst/>
                <a:latin typeface="Times New Roman" panose="02020603050405020304" pitchFamily="18" charset="0"/>
                <a:ea typeface="Calibri" panose="020F0502020204030204" pitchFamily="34" charset="0"/>
              </a:rPr>
              <a:t>Linteau</a:t>
            </a:r>
            <a:r>
              <a:rPr lang="en-US" sz="2000" dirty="0">
                <a:effectLst/>
                <a:latin typeface="Times New Roman" panose="02020603050405020304" pitchFamily="18" charset="0"/>
                <a:ea typeface="Calibri" panose="020F0502020204030204" pitchFamily="34" charset="0"/>
              </a:rPr>
              <a:t> et al. II, 1989: 771-772 and 785). The public library network expanded from 70 branches in 1960, to 114 in 1967, reaching 138 by 1983.</a:t>
            </a:r>
            <a:endParaRPr lang="en-CA" sz="2000" dirty="0"/>
          </a:p>
        </p:txBody>
      </p:sp>
      <p:pic>
        <p:nvPicPr>
          <p:cNvPr id="5" name="Obrázek 4" descr="Obsah obrázku obloha, Komerční budova, venku, text&#10;&#10;Popis byl vytvořen automaticky">
            <a:extLst>
              <a:ext uri="{FF2B5EF4-FFF2-40B4-BE49-F238E27FC236}">
                <a16:creationId xmlns:a16="http://schemas.microsoft.com/office/drawing/2014/main" id="{A44C8E0F-1F71-9CDF-F5F5-DFFB90E96948}"/>
              </a:ext>
            </a:extLst>
          </p:cNvPr>
          <p:cNvPicPr>
            <a:picLocks noChangeAspect="1"/>
          </p:cNvPicPr>
          <p:nvPr/>
        </p:nvPicPr>
        <p:blipFill>
          <a:blip r:embed="rId2"/>
          <a:stretch>
            <a:fillRect/>
          </a:stretch>
        </p:blipFill>
        <p:spPr>
          <a:xfrm>
            <a:off x="575261" y="3100537"/>
            <a:ext cx="4879157" cy="3575565"/>
          </a:xfrm>
          <a:prstGeom prst="rect">
            <a:avLst/>
          </a:prstGeom>
        </p:spPr>
      </p:pic>
      <p:pic>
        <p:nvPicPr>
          <p:cNvPr id="7" name="Obrázek 6" descr="Obsah obrázku budova, Obchodní dům, foyer, interiér&#10;&#10;Popis byl vytvořen automaticky">
            <a:extLst>
              <a:ext uri="{FF2B5EF4-FFF2-40B4-BE49-F238E27FC236}">
                <a16:creationId xmlns:a16="http://schemas.microsoft.com/office/drawing/2014/main" id="{BFA9E606-A7BE-D27D-B3C3-DF179B7BD4B8}"/>
              </a:ext>
            </a:extLst>
          </p:cNvPr>
          <p:cNvPicPr>
            <a:picLocks noChangeAspect="1"/>
          </p:cNvPicPr>
          <p:nvPr/>
        </p:nvPicPr>
        <p:blipFill>
          <a:blip r:embed="rId3"/>
          <a:stretch>
            <a:fillRect/>
          </a:stretch>
        </p:blipFill>
        <p:spPr>
          <a:xfrm rot="10800000" flipV="1">
            <a:off x="5241284" y="2617056"/>
            <a:ext cx="4286173" cy="3508438"/>
          </a:xfrm>
          <a:prstGeom prst="rect">
            <a:avLst/>
          </a:prstGeom>
        </p:spPr>
      </p:pic>
      <p:pic>
        <p:nvPicPr>
          <p:cNvPr id="9" name="Obrázek 8" descr="Obsah obrázku budova, Komerční budova, interiér, město&#10;&#10;Popis byl vytvořen automaticky">
            <a:extLst>
              <a:ext uri="{FF2B5EF4-FFF2-40B4-BE49-F238E27FC236}">
                <a16:creationId xmlns:a16="http://schemas.microsoft.com/office/drawing/2014/main" id="{E47CAE59-886E-5B5A-E3FA-EE682B28AA53}"/>
              </a:ext>
            </a:extLst>
          </p:cNvPr>
          <p:cNvPicPr>
            <a:picLocks noChangeAspect="1"/>
          </p:cNvPicPr>
          <p:nvPr/>
        </p:nvPicPr>
        <p:blipFill>
          <a:blip r:embed="rId4"/>
          <a:stretch>
            <a:fillRect/>
          </a:stretch>
        </p:blipFill>
        <p:spPr>
          <a:xfrm flipV="1">
            <a:off x="9255821" y="2977330"/>
            <a:ext cx="2360918" cy="3698771"/>
          </a:xfrm>
          <a:prstGeom prst="rect">
            <a:avLst/>
          </a:prstGeom>
        </p:spPr>
      </p:pic>
    </p:spTree>
    <p:extLst>
      <p:ext uri="{BB962C8B-B14F-4D97-AF65-F5344CB8AC3E}">
        <p14:creationId xmlns:p14="http://schemas.microsoft.com/office/powerpoint/2010/main" val="1917316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BB18978-D32B-3DFE-E677-1AA0B1CF54D4}"/>
              </a:ext>
            </a:extLst>
          </p:cNvPr>
          <p:cNvSpPr txBox="1"/>
          <p:nvPr/>
        </p:nvSpPr>
        <p:spPr>
          <a:xfrm>
            <a:off x="501445" y="226142"/>
            <a:ext cx="10835149" cy="2148602"/>
          </a:xfrm>
          <a:prstGeom prst="rect">
            <a:avLst/>
          </a:prstGeom>
          <a:noFill/>
        </p:spPr>
        <p:txBody>
          <a:bodyPr wrap="square">
            <a:spAutoFit/>
          </a:bodyPr>
          <a:lstStyle/>
          <a:p>
            <a:pPr algn="just">
              <a:lnSpc>
                <a:spcPct val="107000"/>
              </a:lnSpc>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Another sector of cultural development is the theatre. Shortly after the establishment of the educational facility École Nationale de Théâtre in 1960, the experimental workshop and theatre Center d’essai des auteurs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dramatiques</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was created five years later. </a:t>
            </a:r>
            <a:endParaRPr lang="cs-CZ"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The ministry also subsidizes the major Montreal professional theatres </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Compagnie Jean Duceppe</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the </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Théâtre du Nouveau Monde</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the </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Théâtre du Rideau Vert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and the </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Théâtre de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Quat’Sous</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alongside which numerous medium- and small-sized theatres have been established.</a:t>
            </a:r>
            <a:endParaRPr lang="cs-CZ"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Obrázek 4" descr="Obsah obrázku obloha, venku, budova, Komerční budova&#10;&#10;Popis byl vytvořen automaticky">
            <a:extLst>
              <a:ext uri="{FF2B5EF4-FFF2-40B4-BE49-F238E27FC236}">
                <a16:creationId xmlns:a16="http://schemas.microsoft.com/office/drawing/2014/main" id="{63609605-1BAE-AD6C-8380-79FE4FEADE0E}"/>
              </a:ext>
            </a:extLst>
          </p:cNvPr>
          <p:cNvPicPr>
            <a:picLocks noChangeAspect="1"/>
          </p:cNvPicPr>
          <p:nvPr/>
        </p:nvPicPr>
        <p:blipFill>
          <a:blip r:embed="rId2"/>
          <a:stretch>
            <a:fillRect/>
          </a:stretch>
        </p:blipFill>
        <p:spPr>
          <a:xfrm>
            <a:off x="1137774" y="2630946"/>
            <a:ext cx="3000684" cy="4000912"/>
          </a:xfrm>
          <a:prstGeom prst="rect">
            <a:avLst/>
          </a:prstGeom>
        </p:spPr>
      </p:pic>
      <p:pic>
        <p:nvPicPr>
          <p:cNvPr id="7" name="Obrázek 6" descr="Obsah obrázku venku, budova, obloha, Pozemní vozidlo&#10;&#10;Popis byl vytvořen automaticky">
            <a:extLst>
              <a:ext uri="{FF2B5EF4-FFF2-40B4-BE49-F238E27FC236}">
                <a16:creationId xmlns:a16="http://schemas.microsoft.com/office/drawing/2014/main" id="{839479F8-C86B-9847-99CF-BBB305E94E77}"/>
              </a:ext>
            </a:extLst>
          </p:cNvPr>
          <p:cNvPicPr>
            <a:picLocks noChangeAspect="1"/>
          </p:cNvPicPr>
          <p:nvPr/>
        </p:nvPicPr>
        <p:blipFill>
          <a:blip r:embed="rId3"/>
          <a:stretch>
            <a:fillRect/>
          </a:stretch>
        </p:blipFill>
        <p:spPr>
          <a:xfrm>
            <a:off x="4036142" y="2725995"/>
            <a:ext cx="4119716" cy="3089786"/>
          </a:xfrm>
          <a:prstGeom prst="rect">
            <a:avLst/>
          </a:prstGeom>
        </p:spPr>
      </p:pic>
      <p:pic>
        <p:nvPicPr>
          <p:cNvPr id="9" name="Obrázek 8" descr="Obsah obrázku venku, obloha, budova, okno&#10;&#10;Popis byl vytvořen automaticky">
            <a:extLst>
              <a:ext uri="{FF2B5EF4-FFF2-40B4-BE49-F238E27FC236}">
                <a16:creationId xmlns:a16="http://schemas.microsoft.com/office/drawing/2014/main" id="{1DB0B307-12F9-6945-7269-0FBA87D8B449}"/>
              </a:ext>
            </a:extLst>
          </p:cNvPr>
          <p:cNvPicPr>
            <a:picLocks noChangeAspect="1"/>
          </p:cNvPicPr>
          <p:nvPr/>
        </p:nvPicPr>
        <p:blipFill>
          <a:blip r:embed="rId4"/>
          <a:stretch>
            <a:fillRect/>
          </a:stretch>
        </p:blipFill>
        <p:spPr>
          <a:xfrm>
            <a:off x="7723237" y="3382297"/>
            <a:ext cx="4227871" cy="3170903"/>
          </a:xfrm>
          <a:prstGeom prst="rect">
            <a:avLst/>
          </a:prstGeom>
        </p:spPr>
      </p:pic>
    </p:spTree>
    <p:extLst>
      <p:ext uri="{BB962C8B-B14F-4D97-AF65-F5344CB8AC3E}">
        <p14:creationId xmlns:p14="http://schemas.microsoft.com/office/powerpoint/2010/main" val="794079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DDB682A1-7C96-D2F6-65D1-4290EEDFE7D5}"/>
              </a:ext>
            </a:extLst>
          </p:cNvPr>
          <p:cNvSpPr txBox="1"/>
          <p:nvPr/>
        </p:nvSpPr>
        <p:spPr>
          <a:xfrm>
            <a:off x="540774" y="1327354"/>
            <a:ext cx="10559845" cy="4740080"/>
          </a:xfrm>
          <a:prstGeom prst="rect">
            <a:avLst/>
          </a:prstGeom>
          <a:noFill/>
        </p:spPr>
        <p:txBody>
          <a:bodyPr wrap="square">
            <a:spAutoFit/>
          </a:bodyPr>
          <a:lstStyle/>
          <a:p>
            <a:pPr marL="342900" indent="-342900" algn="just">
              <a:lnSpc>
                <a:spcPct val="107000"/>
              </a:lnSpc>
              <a:spcAft>
                <a:spcPts val="800"/>
              </a:spcAft>
              <a:buFont typeface="Wingdings" panose="05000000000000000000" pitchFamily="2" charset="2"/>
              <a:buChar char="Ø"/>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The growth in self-confidence of French Canadian theatre artists and playwrights can be summarized by the practitioner Robert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Gurik</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cs-CZ"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Ø"/>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“There are now twenty-five young playwrights in Montreal. Even if only five of them fulfil the promise of their talent, this city will become one of theatre capitals of the world.” </a:t>
            </a:r>
            <a:endParaRPr lang="cs-CZ"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Ø"/>
            </a:pPr>
            <a:endParaRPr lang="cs-CZ" sz="20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Ø"/>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Between 1965 and 1972, 110 plays were produced and published, 50 were published only, with 225 produced but not published; 135 of these were radio plays and 20 television plays </a:t>
            </a:r>
            <a:endParaRPr lang="cs-CZ"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Ø"/>
            </a:pPr>
            <a:endParaRPr lang="cs-CZ" sz="20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Ø"/>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Official statistics list 2,770 performers </a:t>
            </a:r>
            <a:r>
              <a:rPr lang="cs-CZ" sz="2000" dirty="0">
                <a:effectLst/>
                <a:latin typeface="Times New Roman" panose="02020603050405020304" pitchFamily="18" charset="0"/>
                <a:ea typeface="Calibri" panose="020F0502020204030204" pitchFamily="34" charset="0"/>
                <a:cs typeface="Times New Roman" panose="02020603050405020304" pitchFamily="18" charset="0"/>
              </a:rPr>
              <a:t>in </a:t>
            </a:r>
            <a:r>
              <a:rPr lang="cs-CZ" sz="2000" dirty="0" err="1">
                <a:effectLst/>
                <a:latin typeface="Times New Roman" panose="02020603050405020304" pitchFamily="18" charset="0"/>
                <a:ea typeface="Calibri" panose="020F0502020204030204" pitchFamily="34" charset="0"/>
                <a:cs typeface="Times New Roman" panose="02020603050405020304" pitchFamily="18" charset="0"/>
              </a:rPr>
              <a:t>Quebec</a:t>
            </a:r>
            <a:r>
              <a:rPr lang="cs-CZ"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(1,800 in Montreal)</a:t>
            </a:r>
            <a:endParaRPr lang="cs-CZ"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Ø"/>
            </a:pPr>
            <a:endParaRPr lang="cs-CZ" sz="20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Ø"/>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Two professional journals devoted to theatre production are </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Canadian Drama/Art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dramatique</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canadien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founded 1975, and </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Cahiers de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théâtre</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Jeu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established in 1976.</a:t>
            </a:r>
            <a:endParaRPr lang="cs-CZ"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69354862"/>
      </p:ext>
    </p:extLst>
  </p:cSld>
  <p:clrMapOvr>
    <a:masterClrMapping/>
  </p:clrMapOvr>
</p:sld>
</file>

<file path=ppt/theme/theme1.xml><?xml version="1.0" encoding="utf-8"?>
<a:theme xmlns:a="http://schemas.openxmlformats.org/drawingml/2006/main" name="Fazeta">
  <a:themeElements>
    <a:clrScheme name="Faz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z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z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1590</TotalTime>
  <Words>2383</Words>
  <Application>Microsoft Office PowerPoint</Application>
  <PresentationFormat>Širokoúhlá obrazovka</PresentationFormat>
  <Paragraphs>73</Paragraphs>
  <Slides>17</Slides>
  <Notes>1</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17</vt:i4>
      </vt:variant>
    </vt:vector>
  </HeadingPairs>
  <TitlesOfParts>
    <vt:vector size="26" baseType="lpstr">
      <vt:lpstr>Arial</vt:lpstr>
      <vt:lpstr>Calibri</vt:lpstr>
      <vt:lpstr>Segoe UI</vt:lpstr>
      <vt:lpstr>Tahoma</vt:lpstr>
      <vt:lpstr>Times New Roman</vt:lpstr>
      <vt:lpstr>Trebuchet MS</vt:lpstr>
      <vt:lpstr>Wingdings</vt:lpstr>
      <vt:lpstr>Wingdings 3</vt:lpstr>
      <vt:lpstr>Fazeta</vt:lpstr>
      <vt:lpstr>Quiet revolution Révolution tranquille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L’approssimazione in linguistica:  casi di studio dal latino al romanzo</dc:title>
  <dc:creator>Egle Mocciaro</dc:creator>
  <cp:lastModifiedBy>Petr Kyloušek</cp:lastModifiedBy>
  <cp:revision>224</cp:revision>
  <cp:lastPrinted>1601-01-01T00:00:00Z</cp:lastPrinted>
  <dcterms:created xsi:type="dcterms:W3CDTF">2023-04-12T10:45:27Z</dcterms:created>
  <dcterms:modified xsi:type="dcterms:W3CDTF">2024-03-24T14:34:32Z</dcterms:modified>
</cp:coreProperties>
</file>