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58" r:id="rId4"/>
    <p:sldId id="259" r:id="rId5"/>
    <p:sldId id="264" r:id="rId6"/>
    <p:sldId id="266" r:id="rId7"/>
    <p:sldId id="269" r:id="rId8"/>
    <p:sldId id="272" r:id="rId9"/>
    <p:sldId id="273" r:id="rId10"/>
    <p:sldId id="276" r:id="rId11"/>
    <p:sldId id="279" r:id="rId12"/>
    <p:sldId id="280" r:id="rId13"/>
    <p:sldId id="284" r:id="rId14"/>
    <p:sldId id="285" r:id="rId15"/>
    <p:sldId id="286" r:id="rId16"/>
    <p:sldId id="287" r:id="rId17"/>
    <p:sldId id="288" r:id="rId18"/>
    <p:sldId id="296" r:id="rId19"/>
    <p:sldId id="289" r:id="rId20"/>
    <p:sldId id="290" r:id="rId21"/>
    <p:sldId id="291" r:id="rId22"/>
    <p:sldId id="292" r:id="rId23"/>
    <p:sldId id="294" r:id="rId24"/>
    <p:sldId id="293" r:id="rId25"/>
    <p:sldId id="304"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12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603605E-E5E4-4904-A873-496B07B68268}" type="datetimeFigureOut">
              <a:rPr lang="cs-CZ" smtClean="0"/>
              <a:t>14.03.2022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329207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603605E-E5E4-4904-A873-496B07B68268}" type="datetimeFigureOut">
              <a:rPr lang="cs-CZ" smtClean="0"/>
              <a:t>14.03.2022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213582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603605E-E5E4-4904-A873-496B07B68268}" type="datetimeFigureOut">
              <a:rPr lang="cs-CZ" smtClean="0"/>
              <a:t>14.03.2022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11164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603605E-E5E4-4904-A873-496B07B68268}" type="datetimeFigureOut">
              <a:rPr lang="cs-CZ" smtClean="0"/>
              <a:t>14.03.2022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302434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603605E-E5E4-4904-A873-496B07B68268}" type="datetimeFigureOut">
              <a:rPr lang="cs-CZ" smtClean="0"/>
              <a:t>14.03.2022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292802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603605E-E5E4-4904-A873-496B07B68268}" type="datetimeFigureOut">
              <a:rPr lang="cs-CZ" smtClean="0"/>
              <a:t>14.03.2022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352015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603605E-E5E4-4904-A873-496B07B68268}" type="datetimeFigureOut">
              <a:rPr lang="cs-CZ" smtClean="0"/>
              <a:t>14.03.2022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69371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603605E-E5E4-4904-A873-496B07B68268}" type="datetimeFigureOut">
              <a:rPr lang="cs-CZ" smtClean="0"/>
              <a:t>14.03.2022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345683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603605E-E5E4-4904-A873-496B07B68268}" type="datetimeFigureOut">
              <a:rPr lang="cs-CZ" smtClean="0"/>
              <a:t>14.03.2022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179541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603605E-E5E4-4904-A873-496B07B68268}" type="datetimeFigureOut">
              <a:rPr lang="cs-CZ" smtClean="0"/>
              <a:t>14.03.2022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272234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603605E-E5E4-4904-A873-496B07B68268}" type="datetimeFigureOut">
              <a:rPr lang="cs-CZ" smtClean="0"/>
              <a:t>14.03.2022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8AAEA7-C57A-4833-8768-0D9D866900D4}" type="slidenum">
              <a:rPr lang="cs-CZ" smtClean="0"/>
              <a:t>‹Nº›</a:t>
            </a:fld>
            <a:endParaRPr lang="cs-CZ"/>
          </a:p>
        </p:txBody>
      </p:sp>
    </p:spTree>
    <p:extLst>
      <p:ext uri="{BB962C8B-B14F-4D97-AF65-F5344CB8AC3E}">
        <p14:creationId xmlns:p14="http://schemas.microsoft.com/office/powerpoint/2010/main" val="71946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3605E-E5E4-4904-A873-496B07B68268}" type="datetimeFigureOut">
              <a:rPr lang="cs-CZ" smtClean="0"/>
              <a:t>14.03.2022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AAEA7-C57A-4833-8768-0D9D866900D4}" type="slidenum">
              <a:rPr lang="cs-CZ" smtClean="0"/>
              <a:t>‹Nº›</a:t>
            </a:fld>
            <a:endParaRPr lang="cs-CZ"/>
          </a:p>
        </p:txBody>
      </p:sp>
    </p:spTree>
    <p:extLst>
      <p:ext uri="{BB962C8B-B14F-4D97-AF65-F5344CB8AC3E}">
        <p14:creationId xmlns:p14="http://schemas.microsoft.com/office/powerpoint/2010/main" val="218886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8">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987689" y="3071183"/>
            <a:ext cx="9910296" cy="2590027"/>
          </a:xfrm>
        </p:spPr>
        <p:txBody>
          <a:bodyPr anchor="t">
            <a:normAutofit/>
          </a:bodyPr>
          <a:lstStyle/>
          <a:p>
            <a:pPr algn="l"/>
            <a:r>
              <a:rPr lang="es-ES" sz="5600" b="1" dirty="0"/>
              <a:t>M</a:t>
            </a:r>
            <a:r>
              <a:rPr lang="sk-SK" sz="5600" b="1" dirty="0" err="1"/>
              <a:t>odernismo</a:t>
            </a:r>
            <a:r>
              <a:rPr lang="sk-SK" sz="5600" b="1" dirty="0"/>
              <a:t> y</a:t>
            </a:r>
            <a:r>
              <a:rPr lang="es-ES" sz="5600" b="1" dirty="0"/>
              <a:t> 98,</a:t>
            </a:r>
            <a:r>
              <a:rPr lang="sk-SK" sz="5600" b="1" dirty="0"/>
              <a:t> </a:t>
            </a:r>
            <a:r>
              <a:rPr lang="es-ES" sz="5600" b="1" dirty="0"/>
              <a:t>o, Fin de siglo</a:t>
            </a:r>
            <a:endParaRPr lang="cs-CZ" sz="5600" b="1" dirty="0"/>
          </a:p>
        </p:txBody>
      </p:sp>
      <p:sp>
        <p:nvSpPr>
          <p:cNvPr id="3" name="Podnadpis 2"/>
          <p:cNvSpPr>
            <a:spLocks noGrp="1"/>
          </p:cNvSpPr>
          <p:nvPr>
            <p:ph type="subTitle" idx="1"/>
          </p:nvPr>
        </p:nvSpPr>
        <p:spPr>
          <a:xfrm>
            <a:off x="987688" y="1553518"/>
            <a:ext cx="9910295" cy="1281733"/>
          </a:xfrm>
        </p:spPr>
        <p:txBody>
          <a:bodyPr anchor="b">
            <a:normAutofit/>
          </a:bodyPr>
          <a:lstStyle/>
          <a:p>
            <a:pPr algn="l"/>
            <a:endParaRPr lang="sk-SK"/>
          </a:p>
        </p:txBody>
      </p:sp>
      <p:sp>
        <p:nvSpPr>
          <p:cNvPr id="41" name="Rectangle 40">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24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b="1" kern="1200">
                <a:solidFill>
                  <a:schemeClr val="tx1"/>
                </a:solidFill>
                <a:latin typeface="+mj-lt"/>
                <a:ea typeface="+mj-ea"/>
                <a:cs typeface="+mj-cs"/>
              </a:rPr>
              <a:t>La generación del 98</a:t>
            </a:r>
          </a:p>
        </p:txBody>
      </p: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symbol pro obsah 3"/>
          <p:cNvPicPr>
            <a:picLocks noGrp="1" noChangeAspect="1"/>
          </p:cNvPicPr>
          <p:nvPr>
            <p:ph idx="1"/>
          </p:nvPr>
        </p:nvPicPr>
        <p:blipFill rotWithShape="1">
          <a:blip r:embed="rId2">
            <a:extLst>
              <a:ext uri="{28A0092B-C50C-407E-A947-70E740481C1C}">
                <a14:useLocalDpi xmlns:a14="http://schemas.microsoft.com/office/drawing/2010/main" val="0"/>
              </a:ext>
            </a:extLst>
          </a:blip>
          <a:srcRect l="559" r="1" b="1"/>
          <a:stretch/>
        </p:blipFill>
        <p:spPr>
          <a:xfrm>
            <a:off x="545238" y="910932"/>
            <a:ext cx="7608304" cy="5107091"/>
          </a:xfrm>
          <a:prstGeom prst="rect">
            <a:avLst/>
          </a:prstGeom>
        </p:spPr>
      </p:pic>
      <p:sp>
        <p:nvSpPr>
          <p:cNvPr id="22" name="Rectangle 2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27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365125"/>
            <a:ext cx="10515600" cy="1325563"/>
          </a:xfrm>
        </p:spPr>
        <p:txBody>
          <a:bodyPr>
            <a:normAutofit/>
          </a:bodyPr>
          <a:lstStyle/>
          <a:p>
            <a:r>
              <a:rPr lang="sk-SK" sz="5400" b="1" dirty="0"/>
              <a:t>La </a:t>
            </a:r>
            <a:r>
              <a:rPr lang="sk-SK" sz="5400" b="1" dirty="0" err="1"/>
              <a:t>generación</a:t>
            </a:r>
            <a:r>
              <a:rPr lang="sk-SK" sz="5400" b="1" dirty="0"/>
              <a:t> del 98 (</a:t>
            </a:r>
            <a:r>
              <a:rPr lang="es-ES" sz="5400" b="1" dirty="0"/>
              <a:t>o </a:t>
            </a:r>
            <a:r>
              <a:rPr lang="sk-SK" sz="5400" b="1" dirty="0" err="1"/>
              <a:t>grupo</a:t>
            </a:r>
            <a:r>
              <a:rPr lang="sk-SK" sz="5400" b="1" dirty="0"/>
              <a:t> del 98)</a:t>
            </a:r>
            <a:endParaRPr lang="cs-CZ" sz="54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838200" y="1929384"/>
            <a:ext cx="10515600" cy="4251960"/>
          </a:xfrm>
        </p:spPr>
        <p:txBody>
          <a:bodyPr vert="horz" lIns="91440" tIns="45720" rIns="91440" bIns="45720" rtlCol="0">
            <a:normAutofit/>
          </a:bodyPr>
          <a:lstStyle/>
          <a:p>
            <a:r>
              <a:rPr lang="es-ES" sz="1900" b="1"/>
              <a:t>Miguel de Unamuno</a:t>
            </a:r>
            <a:r>
              <a:rPr lang="es-ES" sz="1900"/>
              <a:t>, </a:t>
            </a:r>
            <a:r>
              <a:rPr lang="sk-SK" sz="1900" b="1"/>
              <a:t>R</a:t>
            </a:r>
            <a:r>
              <a:rPr lang="es-ES" sz="1900" b="1"/>
              <a:t>amiro de Maeztu</a:t>
            </a:r>
            <a:r>
              <a:rPr lang="es-ES" sz="1900"/>
              <a:t>, </a:t>
            </a:r>
            <a:r>
              <a:rPr lang="es-ES" sz="1900" b="1"/>
              <a:t>Azorín, Antonio Machado</a:t>
            </a:r>
            <a:r>
              <a:rPr lang="es-ES" sz="1900"/>
              <a:t>, los hermanos </a:t>
            </a:r>
            <a:r>
              <a:rPr lang="es-ES" sz="1900" b="1"/>
              <a:t>Pío y Ricardo Baroja</a:t>
            </a:r>
            <a:r>
              <a:rPr lang="es-ES" sz="1900"/>
              <a:t>, </a:t>
            </a:r>
            <a:r>
              <a:rPr lang="es-ES" sz="1900" b="1"/>
              <a:t>Ramón María del Valle-Inclán</a:t>
            </a:r>
            <a:r>
              <a:rPr lang="sk-SK" sz="1900" b="1"/>
              <a:t>, </a:t>
            </a:r>
            <a:r>
              <a:rPr lang="es-ES" sz="1900" b="1"/>
              <a:t>Ángel Ganivet</a:t>
            </a:r>
            <a:r>
              <a:rPr lang="sk-SK" sz="1900" b="1"/>
              <a:t>...</a:t>
            </a:r>
            <a:endParaRPr lang="sk-SK" sz="1900"/>
          </a:p>
          <a:p>
            <a:r>
              <a:rPr lang="es-ES" sz="1900"/>
              <a:t>Fue Azorín —con algún precedente— quien propuso tal denominación en unos artículos</a:t>
            </a:r>
            <a:r>
              <a:rPr lang="sk-SK" sz="1900"/>
              <a:t> </a:t>
            </a:r>
            <a:r>
              <a:rPr lang="cs-CZ" sz="1900"/>
              <a:t>de 1913 </a:t>
            </a:r>
          </a:p>
          <a:p>
            <a:r>
              <a:rPr lang="sk-SK" sz="1900"/>
              <a:t>n</a:t>
            </a:r>
            <a:r>
              <a:rPr lang="es-ES" sz="1900"/>
              <a:t>acimiento en años poco distantes</a:t>
            </a:r>
            <a:r>
              <a:rPr lang="sk-SK" sz="1900"/>
              <a:t> - </a:t>
            </a:r>
            <a:r>
              <a:rPr lang="es-ES" sz="1900"/>
              <a:t>once años separan al más viejo y al</a:t>
            </a:r>
            <a:r>
              <a:rPr lang="sk-SK" sz="1900"/>
              <a:t> </a:t>
            </a:r>
            <a:r>
              <a:rPr lang="es-ES" sz="1900"/>
              <a:t>más joven de los autores </a:t>
            </a:r>
            <a:r>
              <a:rPr lang="sk-SK" sz="1900"/>
              <a:t>de la generación</a:t>
            </a:r>
            <a:r>
              <a:rPr lang="es-ES" sz="1900"/>
              <a:t> (Unamuno, 1864; Antonio Machado, 1875)</a:t>
            </a:r>
            <a:endParaRPr lang="sk-SK" sz="1900"/>
          </a:p>
          <a:p>
            <a:r>
              <a:rPr lang="sk-SK" sz="1900"/>
              <a:t>c</a:t>
            </a:r>
            <a:r>
              <a:rPr lang="es-ES" sz="1900"/>
              <a:t>oincidieron en las mismas tertulias, en las</a:t>
            </a:r>
            <a:r>
              <a:rPr lang="sk-SK" sz="1900"/>
              <a:t> </a:t>
            </a:r>
            <a:r>
              <a:rPr lang="cs-CZ" sz="1900"/>
              <a:t>mismas revistas (pero también con los modernistas)</a:t>
            </a:r>
          </a:p>
          <a:p>
            <a:r>
              <a:rPr lang="sk-SK" sz="1900"/>
              <a:t>e</a:t>
            </a:r>
            <a:r>
              <a:rPr lang="es-ES" sz="1900"/>
              <a:t>l acontecimiento generacional que aúna sus voluntades fue el</a:t>
            </a:r>
            <a:r>
              <a:rPr lang="sk-SK" sz="1900"/>
              <a:t> </a:t>
            </a:r>
            <a:r>
              <a:rPr lang="es-ES" sz="1900"/>
              <a:t>«desastre del 98», fecha que les dio nombre</a:t>
            </a:r>
            <a:r>
              <a:rPr lang="sk-SK" sz="1900"/>
              <a:t> (</a:t>
            </a:r>
            <a:r>
              <a:rPr lang="cs-CZ" sz="1900"/>
              <a:t>incluso quienes se habían </a:t>
            </a:r>
            <a:r>
              <a:rPr lang="es-ES" sz="1900"/>
              <a:t>pronunciado en contra de la política colonial, cobran conciencia de la debilidad del país y</a:t>
            </a:r>
            <a:r>
              <a:rPr lang="sk-SK" sz="1900"/>
              <a:t> </a:t>
            </a:r>
            <a:r>
              <a:rPr lang="es-ES" sz="1900"/>
              <a:t>buscarán sus causas en los problemas internos que España arrastraba hacía tiempo</a:t>
            </a:r>
            <a:r>
              <a:rPr lang="sk-SK" sz="1900"/>
              <a:t>)</a:t>
            </a:r>
          </a:p>
          <a:p>
            <a:r>
              <a:rPr lang="es-ES" sz="1900"/>
              <a:t>La crítica más reciente se divide en dos sectores: </a:t>
            </a:r>
            <a:br>
              <a:rPr lang="sk-SK" sz="1900"/>
            </a:br>
            <a:r>
              <a:rPr lang="es-ES" sz="1900"/>
              <a:t>a) quienes rechazan la existencia de una</a:t>
            </a:r>
            <a:r>
              <a:rPr lang="sk-SK" sz="1900"/>
              <a:t> </a:t>
            </a:r>
            <a:r>
              <a:rPr lang="es-ES" sz="1900"/>
              <a:t>«generación del 98» opuesta al Modernism</a:t>
            </a:r>
            <a:r>
              <a:rPr lang="sk-SK" sz="1900"/>
              <a:t>o</a:t>
            </a:r>
            <a:r>
              <a:rPr lang="cs-CZ" sz="1900"/>
              <a:t>;</a:t>
            </a:r>
            <a:br>
              <a:rPr lang="sk-SK" sz="1900"/>
            </a:br>
            <a:r>
              <a:rPr lang="es-ES" sz="1900"/>
              <a:t>b) quienes la admiten, aunque con</a:t>
            </a:r>
            <a:r>
              <a:rPr lang="sk-SK" sz="1900"/>
              <a:t> </a:t>
            </a:r>
            <a:r>
              <a:rPr lang="cs-CZ" sz="1900"/>
              <a:t>matizaciones.</a:t>
            </a:r>
          </a:p>
          <a:p>
            <a:endParaRPr lang="cs-CZ" sz="1900"/>
          </a:p>
        </p:txBody>
      </p:sp>
    </p:spTree>
    <p:extLst>
      <p:ext uri="{BB962C8B-B14F-4D97-AF65-F5344CB8AC3E}">
        <p14:creationId xmlns:p14="http://schemas.microsoft.com/office/powerpoint/2010/main" val="356162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365125"/>
            <a:ext cx="10515600" cy="1325563"/>
          </a:xfrm>
        </p:spPr>
        <p:txBody>
          <a:bodyPr>
            <a:normAutofit fontScale="90000"/>
          </a:bodyPr>
          <a:lstStyle/>
          <a:p>
            <a:r>
              <a:rPr lang="sk-SK" sz="5400" b="1" dirty="0"/>
              <a:t>La </a:t>
            </a:r>
            <a:r>
              <a:rPr lang="sk-SK" sz="5400" b="1" dirty="0" err="1"/>
              <a:t>juventud</a:t>
            </a:r>
            <a:r>
              <a:rPr lang="sk-SK" sz="5400" b="1" dirty="0"/>
              <a:t> del 98</a:t>
            </a:r>
            <a:r>
              <a:rPr lang="es-ES" sz="5400" b="1" dirty="0"/>
              <a:t> y el “Grupo de los tres”</a:t>
            </a:r>
            <a:endParaRPr lang="cs-CZ" sz="54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838200" y="1929384"/>
            <a:ext cx="10515600" cy="4251960"/>
          </a:xfrm>
        </p:spPr>
        <p:txBody>
          <a:bodyPr>
            <a:normAutofit fontScale="92500" lnSpcReduction="10000"/>
          </a:bodyPr>
          <a:lstStyle/>
          <a:p>
            <a:r>
              <a:rPr lang="sk-SK" sz="1900" dirty="0"/>
              <a:t>u</a:t>
            </a:r>
            <a:r>
              <a:rPr lang="es-ES" sz="1900" dirty="0"/>
              <a:t>n espíritu de protesta, de rebeldía   (texto)</a:t>
            </a:r>
            <a:endParaRPr lang="sk-SK" sz="1900" dirty="0"/>
          </a:p>
          <a:p>
            <a:r>
              <a:rPr lang="cs-CZ" sz="1900" dirty="0"/>
              <a:t>el </a:t>
            </a:r>
            <a:r>
              <a:rPr lang="cs-CZ" sz="1900" dirty="0" err="1"/>
              <a:t>radicalismo</a:t>
            </a:r>
            <a:r>
              <a:rPr lang="cs-CZ" sz="1900" dirty="0"/>
              <a:t> </a:t>
            </a:r>
            <a:r>
              <a:rPr lang="cs-CZ" sz="1900" dirty="0" err="1"/>
              <a:t>juvenil</a:t>
            </a:r>
            <a:endParaRPr lang="cs-CZ" sz="1900" dirty="0"/>
          </a:p>
          <a:p>
            <a:pPr marL="0" indent="0">
              <a:buNone/>
            </a:pPr>
            <a:r>
              <a:rPr lang="es-ES" sz="1900" b="1" dirty="0"/>
              <a:t>Unamuno</a:t>
            </a:r>
            <a:r>
              <a:rPr lang="es-ES" sz="1900" dirty="0"/>
              <a:t> pertenece durante varios años (1894-1897) al PSOE, entonces marxista, y</a:t>
            </a:r>
            <a:r>
              <a:rPr lang="sk-SK" sz="1900" dirty="0"/>
              <a:t> </a:t>
            </a:r>
            <a:r>
              <a:rPr lang="cs-CZ" sz="1900" dirty="0" err="1"/>
              <a:t>escribe</a:t>
            </a:r>
            <a:r>
              <a:rPr lang="cs-CZ" sz="1900" dirty="0"/>
              <a:t> en </a:t>
            </a:r>
            <a:r>
              <a:rPr lang="cs-CZ" sz="1900" dirty="0" err="1"/>
              <a:t>revistas</a:t>
            </a:r>
            <a:r>
              <a:rPr lang="cs-CZ" sz="1900" dirty="0"/>
              <a:t> </a:t>
            </a:r>
            <a:r>
              <a:rPr lang="es-ES" sz="1900" dirty="0"/>
              <a:t>«</a:t>
            </a:r>
            <a:r>
              <a:rPr lang="cs-CZ" sz="1900" dirty="0" err="1"/>
              <a:t>subversivas</a:t>
            </a:r>
            <a:r>
              <a:rPr lang="es-ES" sz="1900" dirty="0"/>
              <a:t>»</a:t>
            </a:r>
            <a:endParaRPr lang="cs-CZ" sz="1900" dirty="0"/>
          </a:p>
          <a:p>
            <a:pPr marL="0" indent="0">
              <a:buNone/>
            </a:pPr>
            <a:r>
              <a:rPr lang="es-ES" sz="1900" dirty="0"/>
              <a:t>Maeztu comparte «los anhelos socialistas»</a:t>
            </a:r>
            <a:endParaRPr lang="sk-SK" sz="1900" dirty="0"/>
          </a:p>
          <a:p>
            <a:pPr marL="0" indent="0">
              <a:buNone/>
            </a:pPr>
            <a:r>
              <a:rPr lang="cs-CZ" sz="1900" b="1" dirty="0"/>
              <a:t>José </a:t>
            </a:r>
            <a:r>
              <a:rPr lang="cs-CZ" sz="1900" b="1" dirty="0" err="1"/>
              <a:t>Martínez</a:t>
            </a:r>
            <a:r>
              <a:rPr lang="cs-CZ" sz="1900" b="1" dirty="0"/>
              <a:t> </a:t>
            </a:r>
            <a:r>
              <a:rPr lang="cs-CZ" sz="1900" b="1" dirty="0" err="1"/>
              <a:t>Ruiz</a:t>
            </a:r>
            <a:r>
              <a:rPr lang="cs-CZ" sz="1900" dirty="0"/>
              <a:t>, </a:t>
            </a:r>
            <a:r>
              <a:rPr lang="cs-CZ" sz="1900" dirty="0" err="1"/>
              <a:t>antes</a:t>
            </a:r>
            <a:r>
              <a:rPr lang="cs-CZ" sz="1900" dirty="0"/>
              <a:t> de </a:t>
            </a:r>
            <a:r>
              <a:rPr lang="cs-CZ" sz="1900" dirty="0" err="1"/>
              <a:t>firmar</a:t>
            </a:r>
            <a:r>
              <a:rPr lang="cs-CZ" sz="1900" dirty="0"/>
              <a:t> «</a:t>
            </a:r>
            <a:r>
              <a:rPr lang="cs-CZ" sz="1900" b="1" dirty="0" err="1"/>
              <a:t>Azorín</a:t>
            </a:r>
            <a:r>
              <a:rPr lang="cs-CZ" sz="1900" dirty="0"/>
              <a:t>», se </a:t>
            </a:r>
            <a:r>
              <a:rPr lang="cs-CZ" sz="1900" dirty="0" err="1"/>
              <a:t>declaraba</a:t>
            </a:r>
            <a:r>
              <a:rPr lang="cs-CZ" sz="1900" dirty="0"/>
              <a:t> </a:t>
            </a:r>
            <a:r>
              <a:rPr lang="cs-CZ" sz="1900" dirty="0" err="1"/>
              <a:t>anarquista</a:t>
            </a:r>
            <a:r>
              <a:rPr lang="cs-CZ" sz="1900" dirty="0"/>
              <a:t>, </a:t>
            </a:r>
            <a:r>
              <a:rPr lang="cs-CZ" sz="1900" dirty="0" err="1"/>
              <a:t>ideario</a:t>
            </a:r>
            <a:r>
              <a:rPr lang="cs-CZ" sz="1900" dirty="0"/>
              <a:t> </a:t>
            </a:r>
            <a:r>
              <a:rPr lang="cs-CZ" sz="1900" dirty="0" err="1"/>
              <a:t>que</a:t>
            </a:r>
            <a:r>
              <a:rPr lang="cs-CZ" sz="1900" dirty="0"/>
              <a:t> </a:t>
            </a:r>
            <a:r>
              <a:rPr lang="cs-CZ" sz="1900" dirty="0" err="1"/>
              <a:t>propagó</a:t>
            </a:r>
            <a:r>
              <a:rPr lang="cs-CZ" sz="1900" dirty="0"/>
              <a:t> en </a:t>
            </a:r>
            <a:r>
              <a:rPr lang="cs-CZ" sz="1900" dirty="0" err="1"/>
              <a:t>explosivos</a:t>
            </a:r>
            <a:r>
              <a:rPr lang="cs-CZ" sz="1900" dirty="0"/>
              <a:t> </a:t>
            </a:r>
            <a:r>
              <a:rPr lang="cs-CZ" sz="1900" dirty="0" err="1"/>
              <a:t>folletos</a:t>
            </a:r>
            <a:endParaRPr lang="cs-CZ" sz="1900" dirty="0"/>
          </a:p>
          <a:p>
            <a:pPr marL="0" indent="0">
              <a:buNone/>
            </a:pPr>
            <a:r>
              <a:rPr lang="es-ES" sz="1900" b="1" dirty="0"/>
              <a:t>Baroja</a:t>
            </a:r>
            <a:r>
              <a:rPr lang="es-ES" sz="1900" dirty="0"/>
              <a:t> sentía también simpatías por el anarquismo, aunque no adoptara una postura tan</a:t>
            </a:r>
            <a:r>
              <a:rPr lang="sk-SK" sz="1900" dirty="0"/>
              <a:t> </a:t>
            </a:r>
            <a:r>
              <a:rPr lang="cs-CZ" sz="1900" dirty="0" err="1"/>
              <a:t>activa</a:t>
            </a:r>
            <a:r>
              <a:rPr lang="cs-CZ" sz="1900" dirty="0"/>
              <a:t> </a:t>
            </a:r>
            <a:r>
              <a:rPr lang="cs-CZ" sz="1900" dirty="0" err="1"/>
              <a:t>como</a:t>
            </a:r>
            <a:r>
              <a:rPr lang="cs-CZ" sz="1900" dirty="0"/>
              <a:t> los </a:t>
            </a:r>
            <a:r>
              <a:rPr lang="cs-CZ" sz="1900" dirty="0" err="1"/>
              <a:t>anteriores</a:t>
            </a:r>
            <a:endParaRPr lang="cs-CZ" sz="1900" dirty="0"/>
          </a:p>
          <a:p>
            <a:pPr marL="0" indent="0">
              <a:buNone/>
            </a:pPr>
            <a:r>
              <a:rPr lang="sk-SK" sz="1900" dirty="0" err="1"/>
              <a:t>sus</a:t>
            </a:r>
            <a:r>
              <a:rPr lang="sk-SK" sz="1900" dirty="0"/>
              <a:t> </a:t>
            </a:r>
            <a:r>
              <a:rPr lang="sk-SK" sz="1900" dirty="0" err="1"/>
              <a:t>ideas</a:t>
            </a:r>
            <a:r>
              <a:rPr lang="sk-SK" sz="1900" dirty="0"/>
              <a:t> </a:t>
            </a:r>
            <a:r>
              <a:rPr lang="sk-SK" sz="1900" dirty="0" err="1"/>
              <a:t>juveniles</a:t>
            </a:r>
            <a:r>
              <a:rPr lang="sk-SK" sz="1900" dirty="0"/>
              <a:t> </a:t>
            </a:r>
            <a:r>
              <a:rPr lang="sk-SK" sz="1900" dirty="0" err="1"/>
              <a:t>son</a:t>
            </a:r>
            <a:r>
              <a:rPr lang="sk-SK" sz="1900" dirty="0"/>
              <a:t> </a:t>
            </a:r>
            <a:r>
              <a:rPr lang="es-ES" sz="1900" dirty="0"/>
              <a:t>indicio de la «crisis de la conciencia pequeño-burguesa»</a:t>
            </a:r>
            <a:endParaRPr lang="sk-SK" sz="1900" dirty="0"/>
          </a:p>
          <a:p>
            <a:pPr marL="0" indent="0">
              <a:buNone/>
            </a:pPr>
            <a:r>
              <a:rPr lang="sk-SK" sz="1900" dirty="0"/>
              <a:t>El </a:t>
            </a:r>
            <a:r>
              <a:rPr lang="sk-SK" sz="1900" b="1" dirty="0" err="1"/>
              <a:t>Grupo</a:t>
            </a:r>
            <a:r>
              <a:rPr lang="sk-SK" sz="1900" b="1" dirty="0"/>
              <a:t> de los </a:t>
            </a:r>
            <a:r>
              <a:rPr lang="sk-SK" sz="1900" b="1" dirty="0" err="1"/>
              <a:t>tres</a:t>
            </a:r>
            <a:r>
              <a:rPr lang="sk-SK" sz="1900" b="1" dirty="0"/>
              <a:t> - </a:t>
            </a:r>
            <a:r>
              <a:rPr lang="cs-CZ" sz="1900" dirty="0"/>
              <a:t>el </a:t>
            </a:r>
            <a:r>
              <a:rPr lang="cs-CZ" sz="1900" dirty="0" err="1"/>
              <a:t>seudónimo</a:t>
            </a:r>
            <a:r>
              <a:rPr lang="cs-CZ" sz="1900" dirty="0"/>
              <a:t> de </a:t>
            </a:r>
            <a:r>
              <a:rPr lang="cs-CZ" sz="1900" dirty="0" err="1"/>
              <a:t>Baroja</a:t>
            </a:r>
            <a:r>
              <a:rPr lang="cs-CZ" sz="1900" dirty="0"/>
              <a:t>, </a:t>
            </a:r>
            <a:r>
              <a:rPr lang="cs-CZ" sz="1900" dirty="0" err="1"/>
              <a:t>Azorín</a:t>
            </a:r>
            <a:r>
              <a:rPr lang="cs-CZ" sz="1900" dirty="0"/>
              <a:t> y </a:t>
            </a:r>
            <a:r>
              <a:rPr lang="cs-CZ" sz="1900" dirty="0" err="1"/>
              <a:t>Maeztu</a:t>
            </a:r>
            <a:r>
              <a:rPr lang="cs-CZ" sz="1900" dirty="0"/>
              <a:t> con el </a:t>
            </a:r>
            <a:r>
              <a:rPr lang="cs-CZ" sz="1900" dirty="0" err="1"/>
              <a:t>que</a:t>
            </a:r>
            <a:r>
              <a:rPr lang="cs-CZ" sz="1900" dirty="0"/>
              <a:t> </a:t>
            </a:r>
            <a:r>
              <a:rPr lang="cs-CZ" sz="1900" dirty="0" err="1"/>
              <a:t>firman</a:t>
            </a:r>
            <a:r>
              <a:rPr lang="cs-CZ" sz="1900" dirty="0"/>
              <a:t> </a:t>
            </a:r>
            <a:r>
              <a:rPr lang="cs-CZ" sz="1900" dirty="0" err="1"/>
              <a:t>artículos</a:t>
            </a:r>
            <a:r>
              <a:rPr lang="cs-CZ" sz="1900" dirty="0"/>
              <a:t> </a:t>
            </a:r>
            <a:r>
              <a:rPr lang="cs-CZ" sz="1900" dirty="0" err="1"/>
              <a:t>durante</a:t>
            </a:r>
            <a:r>
              <a:rPr lang="cs-CZ" sz="1900" dirty="0"/>
              <a:t> </a:t>
            </a:r>
            <a:r>
              <a:rPr lang="cs-CZ" sz="1900" dirty="0" err="1"/>
              <a:t>un</a:t>
            </a:r>
            <a:r>
              <a:rPr lang="cs-CZ" sz="1900" dirty="0"/>
              <a:t> </a:t>
            </a:r>
            <a:r>
              <a:rPr lang="cs-CZ" sz="1900" dirty="0" err="1"/>
              <a:t>período</a:t>
            </a:r>
            <a:r>
              <a:rPr lang="cs-CZ" sz="1900" dirty="0"/>
              <a:t> de </a:t>
            </a:r>
            <a:r>
              <a:rPr lang="cs-CZ" sz="1900" dirty="0" err="1"/>
              <a:t>tiempo</a:t>
            </a:r>
            <a:r>
              <a:rPr lang="es-ES" sz="1900" dirty="0"/>
              <a:t>. </a:t>
            </a:r>
            <a:r>
              <a:rPr lang="sk-SK" sz="2000" b="1" dirty="0" err="1"/>
              <a:t>En</a:t>
            </a:r>
            <a:r>
              <a:rPr lang="sk-SK" sz="2000" b="1" dirty="0"/>
              <a:t> 1902 </a:t>
            </a:r>
            <a:r>
              <a:rPr lang="cs-CZ" sz="2000" dirty="0" err="1"/>
              <a:t>publican</a:t>
            </a:r>
            <a:r>
              <a:rPr lang="cs-CZ" sz="2000" dirty="0"/>
              <a:t> </a:t>
            </a:r>
            <a:r>
              <a:rPr lang="cs-CZ" sz="2000" dirty="0" err="1"/>
              <a:t>un</a:t>
            </a:r>
            <a:r>
              <a:rPr lang="cs-CZ" sz="2000" dirty="0"/>
              <a:t> </a:t>
            </a:r>
            <a:r>
              <a:rPr lang="cs-CZ" sz="2000" b="1" dirty="0" err="1"/>
              <a:t>Manifiesto</a:t>
            </a:r>
            <a:r>
              <a:rPr lang="cs-CZ" sz="2000" b="1" dirty="0"/>
              <a:t>: </a:t>
            </a:r>
            <a:r>
              <a:rPr lang="sk-SK" sz="2000" dirty="0"/>
              <a:t>d</a:t>
            </a:r>
            <a:r>
              <a:rPr lang="es-ES" sz="2000" dirty="0" err="1"/>
              <a:t>iagnostican</a:t>
            </a:r>
            <a:r>
              <a:rPr lang="es-ES" sz="2000" dirty="0"/>
              <a:t> la «descomposición» del ambiente espiritual, el</a:t>
            </a:r>
            <a:r>
              <a:rPr lang="sk-SK" sz="2000" dirty="0"/>
              <a:t> </a:t>
            </a:r>
            <a:r>
              <a:rPr lang="es-ES" sz="2000" dirty="0"/>
              <a:t>hundimiento de las certezas filosóficas, «la bancarrota de los dogmas»... «</a:t>
            </a:r>
            <a:r>
              <a:rPr lang="cs-CZ" sz="2000" dirty="0" err="1"/>
              <a:t>Un</a:t>
            </a:r>
            <a:r>
              <a:rPr lang="cs-CZ" sz="2000" dirty="0"/>
              <a:t> </a:t>
            </a:r>
            <a:r>
              <a:rPr lang="cs-CZ" sz="2000" dirty="0" err="1"/>
              <a:t>viento</a:t>
            </a:r>
            <a:r>
              <a:rPr lang="cs-CZ" sz="2000" dirty="0"/>
              <a:t> de </a:t>
            </a:r>
            <a:r>
              <a:rPr lang="es-ES" sz="2000" dirty="0"/>
              <a:t>intranquilidad reina en el mundo.»</a:t>
            </a:r>
            <a:endParaRPr lang="sk-SK" sz="2000" dirty="0"/>
          </a:p>
          <a:p>
            <a:pPr marL="0" indent="0">
              <a:buNone/>
            </a:pPr>
            <a:endParaRPr lang="cs-CZ" sz="1900" b="1" dirty="0"/>
          </a:p>
          <a:p>
            <a:pPr>
              <a:buFont typeface="Wingdings" panose="05000000000000000000" pitchFamily="2" charset="2"/>
              <a:buChar char="v"/>
            </a:pPr>
            <a:endParaRPr lang="cs-CZ" sz="1900" dirty="0"/>
          </a:p>
          <a:p>
            <a:endParaRPr lang="cs-CZ" sz="1900" dirty="0"/>
          </a:p>
        </p:txBody>
      </p:sp>
    </p:spTree>
    <p:extLst>
      <p:ext uri="{BB962C8B-B14F-4D97-AF65-F5344CB8AC3E}">
        <p14:creationId xmlns:p14="http://schemas.microsoft.com/office/powerpoint/2010/main" val="263143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0" y="365125"/>
            <a:ext cx="10515600" cy="1325563"/>
          </a:xfrm>
        </p:spPr>
        <p:txBody>
          <a:bodyPr>
            <a:normAutofit/>
          </a:bodyPr>
          <a:lstStyle/>
          <a:p>
            <a:pPr marL="0" indent="0">
              <a:buNone/>
            </a:pPr>
            <a:r>
              <a:rPr lang="sk-SK" sz="5400" b="1" dirty="0"/>
              <a:t>e</a:t>
            </a:r>
            <a:r>
              <a:rPr lang="es-ES" sz="5400" b="1" dirty="0" err="1"/>
              <a:t>volución</a:t>
            </a:r>
            <a:r>
              <a:rPr lang="es-ES" sz="5400" b="1" dirty="0"/>
              <a:t> ideológica de los autores</a:t>
            </a:r>
            <a:r>
              <a:rPr lang="sk-SK" sz="5400" dirty="0"/>
              <a:t>: </a:t>
            </a:r>
          </a:p>
        </p:txBody>
      </p:sp>
      <p:sp>
        <p:nvSpPr>
          <p:cNvPr id="4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838200" y="1929384"/>
            <a:ext cx="10515600" cy="4251960"/>
          </a:xfrm>
        </p:spPr>
        <p:txBody>
          <a:bodyPr>
            <a:normAutofit/>
          </a:bodyPr>
          <a:lstStyle/>
          <a:p>
            <a:pPr marL="0" indent="0">
              <a:buNone/>
            </a:pPr>
            <a:r>
              <a:rPr lang="es-ES" sz="2200" dirty="0"/>
              <a:t>Unamuno fue toda su vida «un hombre de</a:t>
            </a:r>
            <a:r>
              <a:rPr lang="sk-SK" sz="2200" dirty="0"/>
              <a:t> </a:t>
            </a:r>
            <a:r>
              <a:rPr lang="es-ES" sz="2200" dirty="0"/>
              <a:t>contradicción y de pelea», pero cada vez más encerrado en su «yo»</a:t>
            </a:r>
            <a:r>
              <a:rPr lang="sk-SK" sz="2200" dirty="0"/>
              <a:t>,</a:t>
            </a:r>
          </a:p>
          <a:p>
            <a:pPr marL="0" indent="0">
              <a:buNone/>
            </a:pPr>
            <a:r>
              <a:rPr lang="es-ES" sz="2200" dirty="0"/>
              <a:t>Baroja se</a:t>
            </a:r>
            <a:r>
              <a:rPr lang="sk-SK" sz="2200" dirty="0"/>
              <a:t> </a:t>
            </a:r>
            <a:r>
              <a:rPr lang="es-ES" sz="2200" dirty="0"/>
              <a:t>recluye en un radical escepticismo</a:t>
            </a:r>
            <a:r>
              <a:rPr lang="sk-SK" sz="2200" dirty="0"/>
              <a:t>,</a:t>
            </a:r>
          </a:p>
          <a:p>
            <a:pPr marL="0" indent="0">
              <a:buNone/>
            </a:pPr>
            <a:r>
              <a:rPr lang="es-ES" sz="2200" dirty="0"/>
              <a:t>Azorín derivó hacia posturas conservadoras</a:t>
            </a:r>
            <a:r>
              <a:rPr lang="sk-SK" sz="2200" dirty="0"/>
              <a:t> </a:t>
            </a:r>
            <a:r>
              <a:rPr lang="cs-CZ" sz="2200" dirty="0" err="1"/>
              <a:t>tradicionalistas</a:t>
            </a:r>
            <a:r>
              <a:rPr lang="cs-CZ" sz="2200" dirty="0"/>
              <a:t>, </a:t>
            </a:r>
          </a:p>
          <a:p>
            <a:pPr marL="0" indent="0">
              <a:buNone/>
            </a:pPr>
            <a:r>
              <a:rPr lang="sk-SK" sz="2200" dirty="0" err="1"/>
              <a:t>el</a:t>
            </a:r>
            <a:r>
              <a:rPr lang="sk-SK" sz="2200" dirty="0"/>
              <a:t> </a:t>
            </a:r>
            <a:r>
              <a:rPr lang="sk-SK" sz="2200" dirty="0" err="1"/>
              <a:t>giro</a:t>
            </a:r>
            <a:r>
              <a:rPr lang="sk-SK" sz="2200" dirty="0"/>
              <a:t> de </a:t>
            </a:r>
            <a:r>
              <a:rPr lang="es-ES" sz="2200" dirty="0"/>
              <a:t>Maeztu</a:t>
            </a:r>
            <a:r>
              <a:rPr lang="sk-SK" sz="2200" dirty="0"/>
              <a:t> </a:t>
            </a:r>
            <a:r>
              <a:rPr lang="sk-SK" sz="2200" dirty="0" err="1"/>
              <a:t>hacia</a:t>
            </a:r>
            <a:r>
              <a:rPr lang="sk-SK" sz="2200" dirty="0"/>
              <a:t> la </a:t>
            </a:r>
            <a:r>
              <a:rPr lang="cs-CZ" sz="2200" dirty="0" err="1"/>
              <a:t>derecha</a:t>
            </a:r>
            <a:r>
              <a:rPr lang="cs-CZ" sz="2200" dirty="0"/>
              <a:t> nacionalista.</a:t>
            </a:r>
          </a:p>
          <a:p>
            <a:pPr marL="0" indent="0">
              <a:buNone/>
            </a:pPr>
            <a:r>
              <a:rPr lang="sk-SK" sz="2200" dirty="0" err="1"/>
              <a:t>diferentes</a:t>
            </a:r>
            <a:r>
              <a:rPr lang="sk-SK" sz="2200" dirty="0"/>
              <a:t> </a:t>
            </a:r>
            <a:r>
              <a:rPr lang="sk-SK" sz="2200" dirty="0" err="1"/>
              <a:t>trayectorias</a:t>
            </a:r>
            <a:r>
              <a:rPr lang="sk-SK" sz="2200" dirty="0"/>
              <a:t> de Antonio </a:t>
            </a:r>
            <a:r>
              <a:rPr lang="sk-SK" sz="2200" dirty="0" err="1"/>
              <a:t>Machado</a:t>
            </a:r>
            <a:r>
              <a:rPr lang="sk-SK" sz="2200" dirty="0"/>
              <a:t> y </a:t>
            </a:r>
            <a:r>
              <a:rPr lang="sk-SK" sz="2200" dirty="0" err="1"/>
              <a:t>Valle-Inclán</a:t>
            </a:r>
            <a:r>
              <a:rPr lang="sk-SK" sz="2200" dirty="0"/>
              <a:t>:</a:t>
            </a:r>
          </a:p>
          <a:p>
            <a:pPr marL="0" indent="0">
              <a:buNone/>
            </a:pPr>
            <a:r>
              <a:rPr lang="sk-SK" sz="2200" dirty="0" err="1"/>
              <a:t>Machado</a:t>
            </a:r>
            <a:r>
              <a:rPr lang="sk-SK" sz="2200" dirty="0"/>
              <a:t> – </a:t>
            </a:r>
            <a:r>
              <a:rPr lang="sk-SK" sz="2200" dirty="0" err="1"/>
              <a:t>llevado</a:t>
            </a:r>
            <a:r>
              <a:rPr lang="sk-SK" sz="2200" dirty="0"/>
              <a:t> </a:t>
            </a:r>
            <a:r>
              <a:rPr lang="sk-SK" sz="2200" dirty="0" err="1"/>
              <a:t>cada</a:t>
            </a:r>
            <a:r>
              <a:rPr lang="sk-SK" sz="2200" dirty="0"/>
              <a:t> vez más a la </a:t>
            </a:r>
            <a:r>
              <a:rPr lang="sk-SK" sz="2200" dirty="0" err="1"/>
              <a:t>izquierda</a:t>
            </a:r>
            <a:endParaRPr lang="sk-SK" sz="2200" dirty="0"/>
          </a:p>
          <a:p>
            <a:pPr marL="0" indent="0">
              <a:buNone/>
            </a:pPr>
            <a:r>
              <a:rPr lang="sk-SK" sz="2200" dirty="0" err="1"/>
              <a:t>Valle-Inclán</a:t>
            </a:r>
            <a:r>
              <a:rPr lang="sk-SK" sz="2200" dirty="0"/>
              <a:t> - </a:t>
            </a:r>
            <a:r>
              <a:rPr lang="cs-CZ" sz="2200" dirty="0"/>
              <a:t>pasa de </a:t>
            </a:r>
            <a:r>
              <a:rPr lang="cs-CZ" sz="2200" dirty="0" err="1"/>
              <a:t>su</a:t>
            </a:r>
            <a:r>
              <a:rPr lang="cs-CZ" sz="2200" dirty="0"/>
              <a:t> </a:t>
            </a:r>
            <a:r>
              <a:rPr lang="cs-CZ" sz="2200" dirty="0" err="1"/>
              <a:t>tradicionalismo</a:t>
            </a:r>
            <a:r>
              <a:rPr lang="cs-CZ" sz="2200" dirty="0"/>
              <a:t> </a:t>
            </a:r>
            <a:r>
              <a:rPr lang="es-ES" sz="2200" dirty="0"/>
              <a:t>inicial hacia posiciones progresistas cada vez más radicales, iconoclastas, </a:t>
            </a:r>
            <a:r>
              <a:rPr lang="es-ES" sz="2200" dirty="0" err="1"/>
              <a:t>anarquistoides</a:t>
            </a:r>
            <a:endParaRPr lang="cs-CZ" sz="2200" dirty="0"/>
          </a:p>
          <a:p>
            <a:pPr>
              <a:buFont typeface="Wingdings" panose="05000000000000000000" pitchFamily="2" charset="2"/>
              <a:buChar char="v"/>
            </a:pPr>
            <a:endParaRPr lang="sk-SK" sz="2200" b="1" dirty="0"/>
          </a:p>
          <a:p>
            <a:endParaRPr lang="cs-CZ" sz="2200" b="1" dirty="0"/>
          </a:p>
        </p:txBody>
      </p:sp>
    </p:spTree>
    <p:extLst>
      <p:ext uri="{BB962C8B-B14F-4D97-AF65-F5344CB8AC3E}">
        <p14:creationId xmlns:p14="http://schemas.microsoft.com/office/powerpoint/2010/main" val="328975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075767" y="1188637"/>
            <a:ext cx="2988234" cy="4480726"/>
          </a:xfrm>
        </p:spPr>
        <p:txBody>
          <a:bodyPr>
            <a:normAutofit/>
          </a:bodyPr>
          <a:lstStyle/>
          <a:p>
            <a:pPr algn="r"/>
            <a:r>
              <a:rPr lang="es-ES" sz="4600" b="1"/>
              <a:t>G</a:t>
            </a:r>
            <a:r>
              <a:rPr lang="sk-SK" sz="4600" b="1"/>
              <a:t>eneración</a:t>
            </a:r>
            <a:r>
              <a:rPr lang="es-ES" sz="4600" b="1"/>
              <a:t> (o grupo)</a:t>
            </a:r>
            <a:r>
              <a:rPr lang="sk-SK" sz="4600" b="1"/>
              <a:t> del 98 – Estilo</a:t>
            </a:r>
            <a:endParaRPr lang="cs-CZ" sz="4600"/>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5255260" y="1648870"/>
            <a:ext cx="4702848" cy="3560260"/>
          </a:xfrm>
        </p:spPr>
        <p:txBody>
          <a:bodyPr vert="horz" lIns="91440" tIns="45720" rIns="91440" bIns="45720" rtlCol="0" anchor="ctr">
            <a:normAutofit/>
          </a:bodyPr>
          <a:lstStyle/>
          <a:p>
            <a:r>
              <a:rPr lang="sk-SK" sz="1500" dirty="0" err="1"/>
              <a:t>admiraron</a:t>
            </a:r>
            <a:r>
              <a:rPr lang="sk-SK" sz="1500" dirty="0"/>
              <a:t> a </a:t>
            </a:r>
            <a:r>
              <a:rPr lang="sk-SK" sz="1500" b="1" dirty="0" err="1"/>
              <a:t>Larra</a:t>
            </a:r>
            <a:r>
              <a:rPr lang="sk-SK" sz="1500" b="1" dirty="0"/>
              <a:t>, </a:t>
            </a:r>
            <a:r>
              <a:rPr lang="sk-SK" sz="1500" b="1" dirty="0" err="1"/>
              <a:t>Cervantes</a:t>
            </a:r>
            <a:r>
              <a:rPr lang="sk-SK" sz="1500" b="1" dirty="0"/>
              <a:t>, </a:t>
            </a:r>
            <a:r>
              <a:rPr lang="sk-SK" sz="1500" b="1" dirty="0" err="1"/>
              <a:t>Quevedo</a:t>
            </a:r>
            <a:r>
              <a:rPr lang="sk-SK" sz="1500" dirty="0"/>
              <a:t>...</a:t>
            </a:r>
          </a:p>
          <a:p>
            <a:r>
              <a:rPr lang="es-ES" sz="1500" dirty="0"/>
              <a:t>contribuyeron a </a:t>
            </a:r>
            <a:r>
              <a:rPr lang="es-ES" sz="1500" b="1" dirty="0"/>
              <a:t>la renovación literaria </a:t>
            </a:r>
            <a:r>
              <a:rPr lang="es-ES" sz="1500" dirty="0"/>
              <a:t>de</a:t>
            </a:r>
            <a:r>
              <a:rPr lang="sk-SK" sz="1500" dirty="0"/>
              <a:t> </a:t>
            </a:r>
            <a:r>
              <a:rPr lang="cs-CZ" sz="1500" dirty="0" err="1"/>
              <a:t>principios</a:t>
            </a:r>
            <a:r>
              <a:rPr lang="cs-CZ" sz="1500" dirty="0"/>
              <a:t> de siglo</a:t>
            </a:r>
            <a:endParaRPr lang="sk-SK" sz="1500" dirty="0"/>
          </a:p>
          <a:p>
            <a:r>
              <a:rPr lang="sk-SK" sz="1500" dirty="0"/>
              <a:t>v</a:t>
            </a:r>
            <a:r>
              <a:rPr lang="es-ES" sz="1500" dirty="0" err="1"/>
              <a:t>oluntad</a:t>
            </a:r>
            <a:r>
              <a:rPr lang="sk-SK" sz="1500" dirty="0"/>
              <a:t> </a:t>
            </a:r>
            <a:r>
              <a:rPr lang="es-ES" sz="1500" dirty="0"/>
              <a:t>de </a:t>
            </a:r>
            <a:r>
              <a:rPr lang="es-ES" sz="1500" b="1" dirty="0"/>
              <a:t>ir a las ideas, al fondo</a:t>
            </a:r>
            <a:endParaRPr lang="sk-SK" sz="1500" b="1" dirty="0"/>
          </a:p>
          <a:p>
            <a:pPr marL="0" indent="0">
              <a:buNone/>
            </a:pPr>
            <a:r>
              <a:rPr lang="sk-SK" sz="1500" dirty="0"/>
              <a:t>„U</a:t>
            </a:r>
            <a:r>
              <a:rPr lang="es-ES" sz="1500" dirty="0" err="1"/>
              <a:t>na</a:t>
            </a:r>
            <a:r>
              <a:rPr lang="es-ES" sz="1500" dirty="0"/>
              <a:t> obra será tanto mejor</a:t>
            </a:r>
            <a:r>
              <a:rPr lang="sk-SK" sz="1500" dirty="0"/>
              <a:t> </a:t>
            </a:r>
            <a:r>
              <a:rPr lang="es-ES" sz="1500" dirty="0"/>
              <a:t>cuando con menos y más elegantes palabras haga brotar más ideas</a:t>
            </a:r>
            <a:r>
              <a:rPr lang="sk-SK" sz="1500" dirty="0"/>
              <a:t>.“ (</a:t>
            </a:r>
            <a:r>
              <a:rPr lang="sk-SK" sz="1500" dirty="0" err="1"/>
              <a:t>Azorín</a:t>
            </a:r>
            <a:r>
              <a:rPr lang="sk-SK" sz="1500" dirty="0"/>
              <a:t>)</a:t>
            </a:r>
          </a:p>
          <a:p>
            <a:pPr marL="0" indent="0">
              <a:buNone/>
            </a:pPr>
            <a:r>
              <a:rPr lang="sk-SK" sz="1500" dirty="0"/>
              <a:t>„</a:t>
            </a:r>
            <a:r>
              <a:rPr lang="es-ES" sz="1500" dirty="0"/>
              <a:t>Tengamos primero que decir algo jugoso, fuerte, hondo [...], y luego, del fondo,</a:t>
            </a:r>
            <a:r>
              <a:rPr lang="sk-SK" sz="1500" dirty="0"/>
              <a:t> </a:t>
            </a:r>
            <a:r>
              <a:rPr lang="cs-CZ" sz="1500" dirty="0" err="1"/>
              <a:t>brotará</a:t>
            </a:r>
            <a:r>
              <a:rPr lang="cs-CZ" sz="1500" dirty="0"/>
              <a:t> la forma.“ (</a:t>
            </a:r>
            <a:r>
              <a:rPr lang="cs-CZ" sz="1500" dirty="0" err="1"/>
              <a:t>Unamuno</a:t>
            </a:r>
            <a:r>
              <a:rPr lang="cs-CZ" sz="1500" dirty="0"/>
              <a:t>)</a:t>
            </a:r>
          </a:p>
          <a:p>
            <a:r>
              <a:rPr lang="es-ES" sz="1500" b="1" dirty="0"/>
              <a:t>sentido de la sobriedad</a:t>
            </a:r>
            <a:r>
              <a:rPr lang="sk-SK" sz="1500" b="1" dirty="0"/>
              <a:t>, </a:t>
            </a:r>
            <a:r>
              <a:rPr lang="cs-CZ" sz="1500" b="1" dirty="0" err="1"/>
              <a:t>voluntad</a:t>
            </a:r>
            <a:r>
              <a:rPr lang="cs-CZ" sz="1500" b="1" dirty="0"/>
              <a:t> </a:t>
            </a:r>
            <a:r>
              <a:rPr lang="cs-CZ" sz="1500" b="1" dirty="0" err="1"/>
              <a:t>antirretórica</a:t>
            </a:r>
            <a:r>
              <a:rPr lang="cs-CZ" sz="1500" b="1" dirty="0"/>
              <a:t> </a:t>
            </a:r>
            <a:r>
              <a:rPr lang="es-ES" sz="1500" dirty="0"/>
              <a:t>(o mejor, una reacción contra la retórica</a:t>
            </a:r>
            <a:r>
              <a:rPr lang="sk-SK" sz="1500" dirty="0"/>
              <a:t> </a:t>
            </a:r>
            <a:r>
              <a:rPr lang="cs-CZ" sz="1500" dirty="0" err="1"/>
              <a:t>decimonónica</a:t>
            </a:r>
            <a:r>
              <a:rPr lang="cs-CZ" sz="1500" dirty="0"/>
              <a:t>)</a:t>
            </a:r>
          </a:p>
          <a:p>
            <a:r>
              <a:rPr lang="es-ES" sz="1500" b="1" dirty="0"/>
              <a:t>cuidado del estilo </a:t>
            </a:r>
            <a:r>
              <a:rPr lang="es-ES" sz="1500" dirty="0"/>
              <a:t>(por la </a:t>
            </a:r>
            <a:r>
              <a:rPr lang="cs-CZ" sz="1500" dirty="0" err="1"/>
              <a:t>repulsa</a:t>
            </a:r>
            <a:r>
              <a:rPr lang="cs-CZ" sz="1500" dirty="0"/>
              <a:t> </a:t>
            </a:r>
            <a:r>
              <a:rPr lang="cs-CZ" sz="1500" dirty="0" err="1"/>
              <a:t>del</a:t>
            </a:r>
            <a:r>
              <a:rPr lang="cs-CZ" sz="1500" dirty="0"/>
              <a:t> </a:t>
            </a:r>
            <a:r>
              <a:rPr lang="cs-CZ" sz="1500" dirty="0" err="1"/>
              <a:t>prosaísmo</a:t>
            </a:r>
            <a:r>
              <a:rPr lang="cs-CZ" sz="1500" dirty="0"/>
              <a:t> de la </a:t>
            </a:r>
            <a:r>
              <a:rPr lang="cs-CZ" sz="1500" dirty="0" err="1"/>
              <a:t>generación</a:t>
            </a:r>
            <a:r>
              <a:rPr lang="cs-CZ" sz="1500" dirty="0"/>
              <a:t> </a:t>
            </a:r>
            <a:r>
              <a:rPr lang="cs-CZ" sz="1500" dirty="0" err="1"/>
              <a:t>anterior</a:t>
            </a:r>
            <a:r>
              <a:rPr lang="cs-CZ" sz="1500" dirty="0"/>
              <a:t>)</a:t>
            </a:r>
            <a:r>
              <a:rPr lang="es-ES" sz="1500" dirty="0"/>
              <a:t>, </a:t>
            </a:r>
            <a:r>
              <a:rPr lang="cs-CZ" sz="1500" b="1" dirty="0" err="1"/>
              <a:t>estilo</a:t>
            </a:r>
            <a:r>
              <a:rPr lang="cs-CZ" sz="1500" b="1" dirty="0"/>
              <a:t> </a:t>
            </a:r>
            <a:r>
              <a:rPr lang="cs-CZ" sz="1500" b="1" dirty="0" err="1"/>
              <a:t>antirretórico</a:t>
            </a:r>
            <a:r>
              <a:rPr lang="cs-CZ" sz="1500" b="1" dirty="0"/>
              <a:t> y </a:t>
            </a:r>
            <a:r>
              <a:rPr lang="cs-CZ" sz="1500" b="1" dirty="0" err="1"/>
              <a:t>cuidado</a:t>
            </a:r>
            <a:endParaRPr lang="cs-CZ" sz="1500" b="1" dirty="0"/>
          </a:p>
        </p:txBody>
      </p:sp>
    </p:spTree>
    <p:extLst>
      <p:ext uri="{BB962C8B-B14F-4D97-AF65-F5344CB8AC3E}">
        <p14:creationId xmlns:p14="http://schemas.microsoft.com/office/powerpoint/2010/main" val="84518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075767" y="1188637"/>
            <a:ext cx="2988234" cy="4480726"/>
          </a:xfrm>
        </p:spPr>
        <p:txBody>
          <a:bodyPr>
            <a:normAutofit/>
          </a:bodyPr>
          <a:lstStyle/>
          <a:p>
            <a:pPr algn="r"/>
            <a:r>
              <a:rPr lang="es-ES" sz="4600" b="1"/>
              <a:t>G</a:t>
            </a:r>
            <a:r>
              <a:rPr lang="sk-SK" sz="4600" b="1"/>
              <a:t>eneración</a:t>
            </a:r>
            <a:r>
              <a:rPr lang="es-ES" sz="4600" b="1"/>
              <a:t> (o grupo)</a:t>
            </a:r>
            <a:r>
              <a:rPr lang="sk-SK" sz="4600" b="1"/>
              <a:t> del 98 – Estilo</a:t>
            </a:r>
            <a:endParaRPr lang="cs-CZ" sz="4600"/>
          </a:p>
        </p:txBody>
      </p:sp>
      <p:cxnSp>
        <p:nvCxnSpPr>
          <p:cNvPr id="38" name="Straight Connector 3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5255260" y="1648870"/>
            <a:ext cx="4702848" cy="3560260"/>
          </a:xfrm>
        </p:spPr>
        <p:txBody>
          <a:bodyPr anchor="ctr">
            <a:normAutofit/>
          </a:bodyPr>
          <a:lstStyle/>
          <a:p>
            <a:pPr marL="0" indent="0">
              <a:buNone/>
            </a:pPr>
            <a:r>
              <a:rPr lang="es-ES" sz="2000" dirty="0"/>
              <a:t>el </a:t>
            </a:r>
            <a:r>
              <a:rPr lang="es-ES" sz="2000" b="1" dirty="0"/>
              <a:t>gusto por las palabras tradicionales y </a:t>
            </a:r>
            <a:r>
              <a:rPr lang="es-ES" sz="2000" b="1"/>
              <a:t>terruñeras</a:t>
            </a:r>
            <a:r>
              <a:rPr lang="sk-SK" sz="2000" b="1"/>
              <a:t> </a:t>
            </a:r>
            <a:r>
              <a:rPr lang="sk-SK" sz="2000"/>
              <a:t>(ampliaban el léxico </a:t>
            </a:r>
            <a:r>
              <a:rPr lang="es-ES" sz="2000" dirty="0"/>
              <a:t>del </a:t>
            </a:r>
            <a:r>
              <a:rPr lang="es-ES" sz="2000" b="1" dirty="0"/>
              <a:t>habla de los pueblos </a:t>
            </a:r>
            <a:r>
              <a:rPr lang="es-ES" sz="2000" dirty="0"/>
              <a:t>o de </a:t>
            </a:r>
            <a:r>
              <a:rPr lang="es-ES" sz="2000" b="1" dirty="0"/>
              <a:t>las fuentes clásicas</a:t>
            </a:r>
            <a:r>
              <a:rPr lang="sk-SK" sz="2000" dirty="0"/>
              <a:t>)</a:t>
            </a:r>
            <a:endParaRPr lang="es-ES" sz="2000" b="1" dirty="0"/>
          </a:p>
          <a:p>
            <a:pPr marL="0" indent="0">
              <a:buNone/>
            </a:pPr>
            <a:r>
              <a:rPr lang="es-ES" sz="2000" dirty="0"/>
              <a:t>Azorín habló del «deber de ensanchar el idioma».</a:t>
            </a:r>
            <a:endParaRPr lang="sk-SK" sz="2000" dirty="0"/>
          </a:p>
          <a:p>
            <a:pPr marL="0" indent="0">
              <a:buNone/>
            </a:pPr>
            <a:r>
              <a:rPr lang="sk-SK" sz="2000" b="1"/>
              <a:t>t</a:t>
            </a:r>
            <a:r>
              <a:rPr lang="es-ES" sz="2000" b="1"/>
              <a:t>radicionalismo</a:t>
            </a:r>
            <a:r>
              <a:rPr lang="es-ES" sz="2000"/>
              <a:t>: </a:t>
            </a:r>
            <a:r>
              <a:rPr lang="es-ES" sz="2000" dirty="0"/>
              <a:t>el sobrio paisaje castellano</a:t>
            </a:r>
            <a:endParaRPr lang="sk-SK" sz="2000" dirty="0"/>
          </a:p>
          <a:p>
            <a:pPr marL="0" indent="0">
              <a:buNone/>
            </a:pPr>
            <a:r>
              <a:rPr lang="cs-CZ" sz="2000" b="1"/>
              <a:t>subjetivismo, lirismo </a:t>
            </a:r>
            <a:r>
              <a:rPr lang="cs-CZ" sz="2000" dirty="0"/>
              <a:t>– </a:t>
            </a:r>
            <a:r>
              <a:rPr lang="cs-CZ" sz="2000"/>
              <a:t>es difícil separar </a:t>
            </a:r>
            <a:r>
              <a:rPr lang="cs-CZ" sz="2000" i="1"/>
              <a:t>lo visto </a:t>
            </a:r>
            <a:r>
              <a:rPr lang="cs-CZ" sz="2000" dirty="0"/>
              <a:t>de </a:t>
            </a:r>
            <a:r>
              <a:rPr lang="es-ES" sz="2000" i="1" dirty="0"/>
              <a:t>la manera de mirar</a:t>
            </a:r>
            <a:r>
              <a:rPr lang="es-ES" sz="2000" dirty="0"/>
              <a:t>: paisaje y alma, realidad y sensibilidad llegan a fundirse íntimamente</a:t>
            </a:r>
            <a:endParaRPr lang="sk-SK" sz="2000" b="1" dirty="0"/>
          </a:p>
          <a:p>
            <a:pPr marL="0" indent="0">
              <a:buNone/>
            </a:pPr>
            <a:endParaRPr lang="cs-CZ" sz="2000" b="1" dirty="0"/>
          </a:p>
        </p:txBody>
      </p:sp>
    </p:spTree>
    <p:extLst>
      <p:ext uri="{BB962C8B-B14F-4D97-AF65-F5344CB8AC3E}">
        <p14:creationId xmlns:p14="http://schemas.microsoft.com/office/powerpoint/2010/main" val="403879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6679" y="723898"/>
            <a:ext cx="6002110" cy="1495425"/>
          </a:xfrm>
        </p:spPr>
        <p:txBody>
          <a:bodyPr>
            <a:normAutofit/>
          </a:bodyPr>
          <a:lstStyle/>
          <a:p>
            <a:r>
              <a:rPr lang="es-ES" sz="4000" b="1"/>
              <a:t>Noventayochistas</a:t>
            </a:r>
            <a:r>
              <a:rPr lang="sk-SK" sz="4000" b="1"/>
              <a:t> – Géneros y temas</a:t>
            </a:r>
            <a:endParaRPr lang="cs-CZ" sz="4000"/>
          </a:p>
        </p:txBody>
      </p:sp>
      <p:sp>
        <p:nvSpPr>
          <p:cNvPr id="3" name="Zástupný symbol pro obsah 2"/>
          <p:cNvSpPr>
            <a:spLocks noGrp="1"/>
          </p:cNvSpPr>
          <p:nvPr>
            <p:ph idx="1"/>
          </p:nvPr>
        </p:nvSpPr>
        <p:spPr>
          <a:xfrm>
            <a:off x="836680" y="2405067"/>
            <a:ext cx="6002110" cy="3729034"/>
          </a:xfrm>
        </p:spPr>
        <p:txBody>
          <a:bodyPr>
            <a:normAutofit/>
          </a:bodyPr>
          <a:lstStyle/>
          <a:p>
            <a:pPr marL="0" indent="0">
              <a:buNone/>
            </a:pPr>
            <a:r>
              <a:rPr lang="es-ES" sz="1600" dirty="0"/>
              <a:t>innovaciones en los géneros literarios</a:t>
            </a:r>
            <a:r>
              <a:rPr lang="sk-SK" sz="1600" dirty="0"/>
              <a:t>: </a:t>
            </a:r>
            <a:r>
              <a:rPr lang="es-ES" sz="1600" dirty="0"/>
              <a:t>se configura el </a:t>
            </a:r>
            <a:r>
              <a:rPr lang="es-ES" sz="1600" b="1" dirty="0"/>
              <a:t>ensayo moderno</a:t>
            </a:r>
            <a:r>
              <a:rPr lang="es-ES" sz="1600" dirty="0"/>
              <a:t> con su flexibilidad para recoger por igual el pensamiento, las</a:t>
            </a:r>
            <a:r>
              <a:rPr lang="sk-SK" sz="1600" dirty="0"/>
              <a:t> </a:t>
            </a:r>
            <a:r>
              <a:rPr lang="es-ES" sz="1600" dirty="0"/>
              <a:t>reflexiones culturales, la visión lirica del paisaje, la intimidad</a:t>
            </a:r>
            <a:r>
              <a:rPr lang="sk-SK" sz="1600" dirty="0"/>
              <a:t>...</a:t>
            </a:r>
          </a:p>
          <a:p>
            <a:pPr marL="0" indent="0">
              <a:buNone/>
            </a:pPr>
            <a:r>
              <a:rPr lang="sk-SK" sz="1600" b="1"/>
              <a:t>novedades en </a:t>
            </a:r>
            <a:r>
              <a:rPr lang="sk-SK" sz="1600" b="1" dirty="0"/>
              <a:t>la </a:t>
            </a:r>
            <a:r>
              <a:rPr lang="sk-SK" sz="1600" b="1"/>
              <a:t>novela </a:t>
            </a:r>
            <a:r>
              <a:rPr lang="sk-SK" sz="1600"/>
              <a:t>(por ejemplo la </a:t>
            </a:r>
            <a:r>
              <a:rPr lang="sk-SK" sz="1600" i="1"/>
              <a:t>nivola</a:t>
            </a:r>
            <a:r>
              <a:rPr lang="sk-SK" sz="1600"/>
              <a:t> de Unamuno)</a:t>
            </a:r>
            <a:endParaRPr lang="sk-SK" sz="1600" dirty="0"/>
          </a:p>
          <a:p>
            <a:pPr marL="0" indent="0">
              <a:buNone/>
            </a:pPr>
            <a:r>
              <a:rPr lang="sk-SK" sz="1600" b="1"/>
              <a:t>renovaciones en el teatro </a:t>
            </a:r>
            <a:r>
              <a:rPr lang="sk-SK" sz="1600"/>
              <a:t>(Valle-Inclán)</a:t>
            </a:r>
            <a:endParaRPr lang="sk-SK" sz="1600" dirty="0"/>
          </a:p>
          <a:p>
            <a:pPr marL="0" indent="0">
              <a:buNone/>
            </a:pPr>
            <a:r>
              <a:rPr lang="sk-SK" sz="1600"/>
              <a:t>la preocupación por </a:t>
            </a:r>
            <a:r>
              <a:rPr lang="sk-SK" sz="1600" b="1"/>
              <a:t>temas existenciales </a:t>
            </a:r>
            <a:r>
              <a:rPr lang="sk-SK" sz="1600"/>
              <a:t>y </a:t>
            </a:r>
            <a:r>
              <a:rPr lang="sk-SK" sz="1600" b="1"/>
              <a:t>problemas relegiosos </a:t>
            </a:r>
            <a:r>
              <a:rPr lang="sk-SK" sz="1600" dirty="0"/>
              <a:t>(</a:t>
            </a:r>
            <a:r>
              <a:rPr lang="es-ES" sz="1600" dirty="0"/>
              <a:t>de jóvenes un total agnosticismo </a:t>
            </a:r>
            <a:r>
              <a:rPr lang="es-ES" sz="1600"/>
              <a:t>y </a:t>
            </a:r>
            <a:r>
              <a:rPr lang="sk-SK" sz="1600"/>
              <a:t>una </a:t>
            </a:r>
            <a:r>
              <a:rPr lang="es-ES" sz="1600"/>
              <a:t>abierta</a:t>
            </a:r>
            <a:r>
              <a:rPr lang="sk-SK" sz="1600"/>
              <a:t> </a:t>
            </a:r>
            <a:r>
              <a:rPr lang="cs-CZ" sz="1600"/>
              <a:t>oposición al catolicismo tradicional; </a:t>
            </a:r>
            <a:r>
              <a:rPr lang="sk-SK" sz="1600"/>
              <a:t>c</a:t>
            </a:r>
            <a:r>
              <a:rPr lang="es-ES" sz="1600"/>
              <a:t>on </a:t>
            </a:r>
            <a:r>
              <a:rPr lang="es-ES" sz="1600" dirty="0"/>
              <a:t>e</a:t>
            </a:r>
            <a:r>
              <a:rPr lang="sk-SK" sz="1600" dirty="0"/>
              <a:t>l</a:t>
            </a:r>
            <a:r>
              <a:rPr lang="es-ES" sz="1600" dirty="0"/>
              <a:t> tiempo algunos modificar</a:t>
            </a:r>
            <a:r>
              <a:rPr lang="sk-SK" sz="1600" dirty="0"/>
              <a:t>on</a:t>
            </a:r>
            <a:r>
              <a:rPr lang="es-ES" sz="1600" dirty="0"/>
              <a:t> más o menos sus actitudes</a:t>
            </a:r>
            <a:r>
              <a:rPr lang="cs-CZ" sz="1600" dirty="0"/>
              <a:t>) </a:t>
            </a:r>
          </a:p>
          <a:p>
            <a:pPr marL="0" indent="0">
              <a:buNone/>
            </a:pPr>
            <a:r>
              <a:rPr lang="sk-SK" sz="1600" b="1"/>
              <a:t>el tema </a:t>
            </a:r>
            <a:r>
              <a:rPr lang="sk-SK" sz="1600" b="1" dirty="0"/>
              <a:t>de </a:t>
            </a:r>
            <a:r>
              <a:rPr lang="es-ES" sz="1600" b="1" dirty="0"/>
              <a:t>España </a:t>
            </a:r>
            <a:endParaRPr lang="sk-SK" sz="1600" b="1" dirty="0"/>
          </a:p>
          <a:p>
            <a:pPr marL="0" indent="0">
              <a:buNone/>
            </a:pPr>
            <a:r>
              <a:rPr lang="sk-SK" sz="1600"/>
              <a:t>Con</a:t>
            </a:r>
            <a:r>
              <a:rPr lang="es-ES" sz="1600"/>
              <a:t> el fin de siglo,</a:t>
            </a:r>
            <a:r>
              <a:rPr lang="sk-SK" sz="1600"/>
              <a:t> los </a:t>
            </a:r>
            <a:r>
              <a:rPr lang="cs-CZ" sz="1600"/>
              <a:t>noventayochistas y los modernistas</a:t>
            </a:r>
            <a:r>
              <a:rPr lang="es-ES" sz="1600"/>
              <a:t>,</a:t>
            </a:r>
            <a:r>
              <a:rPr lang="cs-CZ" sz="1600"/>
              <a:t> empieza en Espa</a:t>
            </a:r>
            <a:r>
              <a:rPr lang="es-ES" sz="1600"/>
              <a:t>ñ</a:t>
            </a:r>
            <a:r>
              <a:rPr lang="cs-CZ" sz="1600"/>
              <a:t>a la “</a:t>
            </a:r>
            <a:r>
              <a:rPr lang="cs-CZ" sz="1600" b="1"/>
              <a:t>Edad de Plata</a:t>
            </a:r>
            <a:r>
              <a:rPr lang="cs-CZ" sz="1600"/>
              <a:t>”.</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3718" r="-1" b="11115"/>
          <a:stretch/>
        </p:blipFill>
        <p:spPr>
          <a:xfrm>
            <a:off x="7199440" y="10"/>
            <a:ext cx="4992560" cy="6857990"/>
          </a:xfrm>
          <a:prstGeom prst="rect">
            <a:avLst/>
          </a:prstGeom>
          <a:effectLst/>
        </p:spPr>
      </p:pic>
    </p:spTree>
    <p:extLst>
      <p:ext uri="{BB962C8B-B14F-4D97-AF65-F5344CB8AC3E}">
        <p14:creationId xmlns:p14="http://schemas.microsoft.com/office/powerpoint/2010/main" val="113434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1" y="365125"/>
            <a:ext cx="5251316" cy="1807305"/>
          </a:xfrm>
        </p:spPr>
        <p:txBody>
          <a:bodyPr>
            <a:normAutofit/>
          </a:bodyPr>
          <a:lstStyle/>
          <a:p>
            <a:r>
              <a:rPr lang="sk-SK" b="1" dirty="0" err="1"/>
              <a:t>Existencialismo</a:t>
            </a:r>
            <a:endParaRPr lang="cs-CZ" dirty="0"/>
          </a:p>
        </p:txBody>
      </p:sp>
      <p:sp>
        <p:nvSpPr>
          <p:cNvPr id="3" name="Zástupný symbol pro obsah 2"/>
          <p:cNvSpPr>
            <a:spLocks noGrp="1"/>
          </p:cNvSpPr>
          <p:nvPr>
            <p:ph idx="1"/>
          </p:nvPr>
        </p:nvSpPr>
        <p:spPr>
          <a:xfrm>
            <a:off x="838200" y="2333297"/>
            <a:ext cx="4619621" cy="3843666"/>
          </a:xfrm>
        </p:spPr>
        <p:txBody>
          <a:bodyPr>
            <a:normAutofit/>
          </a:bodyPr>
          <a:lstStyle/>
          <a:p>
            <a:r>
              <a:rPr lang="cs-CZ" sz="1300"/>
              <a:t>los noventayochistas – los precursores del </a:t>
            </a:r>
            <a:r>
              <a:rPr lang="cs-CZ" sz="1300" b="1"/>
              <a:t>existencialismo europeo</a:t>
            </a:r>
          </a:p>
          <a:p>
            <a:r>
              <a:rPr lang="sk-SK" sz="1300" b="1"/>
              <a:t>primeras manifestaciones</a:t>
            </a:r>
            <a:r>
              <a:rPr lang="sk-SK" sz="1300"/>
              <a:t>: tres novelas de 1902 con </a:t>
            </a:r>
            <a:r>
              <a:rPr lang="cs-CZ" sz="1300"/>
              <a:t>«una </a:t>
            </a:r>
            <a:r>
              <a:rPr lang="cs-CZ" sz="1300" u="sng"/>
              <a:t>introspección angustiada</a:t>
            </a:r>
            <a:r>
              <a:rPr lang="cs-CZ" sz="1300"/>
              <a:t>»:</a:t>
            </a:r>
            <a:endParaRPr lang="sk-SK" sz="1300"/>
          </a:p>
          <a:p>
            <a:pPr marL="0" indent="0">
              <a:buNone/>
            </a:pPr>
            <a:r>
              <a:rPr lang="es-ES" sz="1300" b="1" i="1"/>
              <a:t>Camino de perfección </a:t>
            </a:r>
            <a:r>
              <a:rPr lang="es-ES" sz="1300"/>
              <a:t>de </a:t>
            </a:r>
            <a:r>
              <a:rPr lang="es-ES" sz="1300" b="1"/>
              <a:t>Baroja</a:t>
            </a:r>
            <a:endParaRPr lang="sk-SK" sz="1300" b="1"/>
          </a:p>
          <a:p>
            <a:pPr marL="0" indent="0">
              <a:buNone/>
            </a:pPr>
            <a:r>
              <a:rPr lang="cs-CZ" sz="1300" b="1" i="1"/>
              <a:t>La voluntad </a:t>
            </a:r>
            <a:r>
              <a:rPr lang="cs-CZ" sz="1300"/>
              <a:t>de </a:t>
            </a:r>
            <a:r>
              <a:rPr lang="cs-CZ" sz="1300" b="1"/>
              <a:t>Azorín</a:t>
            </a:r>
          </a:p>
          <a:p>
            <a:pPr marL="0" indent="0">
              <a:buNone/>
            </a:pPr>
            <a:r>
              <a:rPr lang="es-ES" sz="1300" b="1" i="1"/>
              <a:t>Amor y pedagogía </a:t>
            </a:r>
            <a:r>
              <a:rPr lang="es-ES" sz="1300"/>
              <a:t>de </a:t>
            </a:r>
            <a:r>
              <a:rPr lang="es-ES" sz="1300" b="1"/>
              <a:t>Unamuno</a:t>
            </a:r>
            <a:endParaRPr lang="sk-SK" sz="1300" b="1"/>
          </a:p>
          <a:p>
            <a:pPr marL="0" indent="0">
              <a:buNone/>
            </a:pPr>
            <a:r>
              <a:rPr lang="es-ES" sz="1300"/>
              <a:t>l</a:t>
            </a:r>
            <a:r>
              <a:rPr lang="sk-SK" sz="1300"/>
              <a:t>os tres tienen en común la </a:t>
            </a:r>
            <a:r>
              <a:rPr lang="es-ES" sz="1300" b="1"/>
              <a:t>«angustia vital» o</a:t>
            </a:r>
            <a:r>
              <a:rPr lang="sk-SK" sz="1300" b="1"/>
              <a:t> </a:t>
            </a:r>
            <a:r>
              <a:rPr lang="cs-CZ" sz="1300" b="1"/>
              <a:t>«angustia metafísica</a:t>
            </a:r>
            <a:r>
              <a:rPr lang="es-ES" sz="1300" b="1"/>
              <a:t>»</a:t>
            </a:r>
            <a:endParaRPr lang="sk-SK" sz="1300" b="1"/>
          </a:p>
          <a:p>
            <a:pPr marL="0" indent="0">
              <a:buNone/>
            </a:pPr>
            <a:r>
              <a:rPr lang="cs-CZ" sz="1300"/>
              <a:t>una </a:t>
            </a:r>
            <a:r>
              <a:rPr lang="cs-CZ" sz="1300" b="1"/>
              <a:t>ruptura con la narrativa realista </a:t>
            </a:r>
            <a:r>
              <a:rPr lang="cs-CZ" sz="1300"/>
              <a:t>(subjetivismo, preocupación artística, renovación del estilo y de las técnicas de la novela)</a:t>
            </a:r>
            <a:endParaRPr lang="sk-SK" sz="1300" b="1"/>
          </a:p>
          <a:p>
            <a:r>
              <a:rPr lang="cs-CZ" sz="1300"/>
              <a:t>en </a:t>
            </a:r>
            <a:r>
              <a:rPr lang="es-ES" sz="1300" b="1"/>
              <a:t>Unamuno</a:t>
            </a:r>
            <a:r>
              <a:rPr lang="sk-SK" sz="1300" b="1"/>
              <a:t> </a:t>
            </a:r>
            <a:r>
              <a:rPr lang="es-ES" sz="1300"/>
              <a:t>los </a:t>
            </a:r>
            <a:r>
              <a:rPr lang="es-ES" sz="1300" b="1"/>
              <a:t>conflictos religiosos y existenciales </a:t>
            </a:r>
            <a:r>
              <a:rPr lang="es-ES" sz="1300"/>
              <a:t>alcanzan la </a:t>
            </a:r>
            <a:r>
              <a:rPr lang="es-ES" sz="1300" b="1"/>
              <a:t>máxima</a:t>
            </a:r>
            <a:r>
              <a:rPr lang="sk-SK" sz="1300" b="1"/>
              <a:t> </a:t>
            </a:r>
            <a:r>
              <a:rPr lang="cs-CZ" sz="1300" b="1"/>
              <a:t>agudeza y dramatismo </a:t>
            </a:r>
            <a:r>
              <a:rPr lang="cs-CZ" sz="1300"/>
              <a:t>(por ejemplo </a:t>
            </a:r>
            <a:r>
              <a:rPr lang="cs-CZ" sz="1300" b="1" i="1"/>
              <a:t>Niebla</a:t>
            </a:r>
            <a:r>
              <a:rPr lang="cs-CZ" sz="1300" b="1"/>
              <a:t> </a:t>
            </a:r>
            <a:r>
              <a:rPr lang="cs-CZ" sz="1300"/>
              <a:t>o</a:t>
            </a:r>
            <a:r>
              <a:rPr lang="cs-CZ" sz="1300" b="1"/>
              <a:t> </a:t>
            </a:r>
            <a:r>
              <a:rPr lang="cs-CZ" sz="1300" b="1" i="1"/>
              <a:t>San Manuel Bueno, mártir</a:t>
            </a:r>
            <a:r>
              <a:rPr lang="cs-CZ" sz="1300"/>
              <a:t>)</a:t>
            </a:r>
            <a:endParaRPr lang="sk-SK" sz="1300"/>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t="13390" r="-1" b="1386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2537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41248" y="548640"/>
            <a:ext cx="3600860" cy="5431536"/>
          </a:xfrm>
        </p:spPr>
        <p:txBody>
          <a:bodyPr>
            <a:normAutofit/>
          </a:bodyPr>
          <a:lstStyle/>
          <a:p>
            <a:r>
              <a:rPr lang="sk-SK" sz="3000" b="1" dirty="0"/>
              <a:t>El </a:t>
            </a:r>
            <a:r>
              <a:rPr lang="sk-SK" sz="3000" b="1" dirty="0" err="1"/>
              <a:t>tema</a:t>
            </a:r>
            <a:r>
              <a:rPr lang="sk-SK" sz="3000" b="1" dirty="0"/>
              <a:t> de </a:t>
            </a:r>
            <a:r>
              <a:rPr lang="es-ES" sz="3000" b="1" dirty="0"/>
              <a:t>España y su “</a:t>
            </a:r>
            <a:r>
              <a:rPr lang="es-ES" sz="3000" b="1" dirty="0" err="1"/>
              <a:t>castellanocentrismo</a:t>
            </a:r>
            <a:r>
              <a:rPr lang="es-ES" sz="3000" b="1" dirty="0"/>
              <a:t>”</a:t>
            </a:r>
            <a:endParaRPr lang="cs-CZ" sz="3000" dirty="0"/>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126418" y="552091"/>
            <a:ext cx="6224335" cy="5431536"/>
          </a:xfrm>
        </p:spPr>
        <p:txBody>
          <a:bodyPr anchor="ctr">
            <a:normAutofit/>
          </a:bodyPr>
          <a:lstStyle/>
          <a:p>
            <a:pPr marL="0" indent="0">
              <a:buNone/>
            </a:pPr>
            <a:r>
              <a:rPr lang="cs-CZ" sz="1700" b="1"/>
              <a:t>intensa preocupación por España </a:t>
            </a:r>
          </a:p>
          <a:p>
            <a:pPr marL="0" indent="0">
              <a:buNone/>
            </a:pPr>
            <a:r>
              <a:rPr lang="es-ES" sz="1700"/>
              <a:t>el paralelismo entre la </a:t>
            </a:r>
            <a:r>
              <a:rPr lang="es-ES" sz="1700" b="1"/>
              <a:t>desazón existencial </a:t>
            </a:r>
            <a:r>
              <a:rPr lang="es-ES" sz="1700"/>
              <a:t>de</a:t>
            </a:r>
            <a:r>
              <a:rPr lang="sk-SK" sz="1700"/>
              <a:t> la generación del 98 </a:t>
            </a:r>
            <a:r>
              <a:rPr lang="es-ES" sz="1700"/>
              <a:t>y su </a:t>
            </a:r>
            <a:r>
              <a:rPr lang="es-ES" sz="1700" b="1"/>
              <a:t>desazón nacional</a:t>
            </a:r>
            <a:endParaRPr lang="sk-SK" sz="1700" b="1"/>
          </a:p>
          <a:p>
            <a:pPr marL="0" indent="0">
              <a:buNone/>
            </a:pPr>
            <a:r>
              <a:rPr lang="cs-CZ" sz="1700"/>
              <a:t>ante el estado del </a:t>
            </a:r>
            <a:r>
              <a:rPr lang="es-ES" sz="1700"/>
              <a:t>país, adoptaron -según Azorín- «un ademán de rechazar y otro de adherir»</a:t>
            </a:r>
            <a:endParaRPr lang="sk-SK" sz="1700"/>
          </a:p>
          <a:p>
            <a:pPr marL="0" indent="0">
              <a:buNone/>
            </a:pPr>
            <a:r>
              <a:rPr lang="cs-CZ" sz="1700" b="1"/>
              <a:t>rechazan la política del momento</a:t>
            </a:r>
          </a:p>
          <a:p>
            <a:pPr marL="0" indent="0">
              <a:buNone/>
            </a:pPr>
            <a:r>
              <a:rPr lang="es-ES" sz="1700" b="1"/>
              <a:t>se adhieren cada vez más a «una España eterna y espontánea»</a:t>
            </a:r>
            <a:r>
              <a:rPr lang="es-ES" sz="1700"/>
              <a:t>, expresión de Azorín que se refiere al interés por sus tierras y lo que hay de</a:t>
            </a:r>
            <a:r>
              <a:rPr lang="sk-SK" sz="1700"/>
              <a:t> </a:t>
            </a:r>
            <a:r>
              <a:rPr lang="es-ES" sz="1700"/>
              <a:t>«permanente» en su historia</a:t>
            </a:r>
            <a:endParaRPr lang="sk-SK" sz="1700"/>
          </a:p>
          <a:p>
            <a:pPr marL="0" indent="0">
              <a:buNone/>
            </a:pPr>
            <a:r>
              <a:rPr lang="sk-SK" sz="1700" b="1"/>
              <a:t>l</a:t>
            </a:r>
            <a:r>
              <a:rPr lang="es-ES" sz="1700" b="1"/>
              <a:t>as tierras de España</a:t>
            </a:r>
            <a:r>
              <a:rPr lang="sk-SK" sz="1700" b="1"/>
              <a:t> - </a:t>
            </a:r>
            <a:r>
              <a:rPr lang="sk-SK" sz="1700"/>
              <a:t>j</a:t>
            </a:r>
            <a:r>
              <a:rPr lang="es-ES" sz="1700"/>
              <a:t>unto a </a:t>
            </a:r>
            <a:r>
              <a:rPr lang="es-ES" sz="1700" b="1"/>
              <a:t>una</a:t>
            </a:r>
            <a:r>
              <a:rPr lang="sk-SK" sz="1700" b="1"/>
              <a:t> </a:t>
            </a:r>
            <a:r>
              <a:rPr lang="es-ES" sz="1700" b="1"/>
              <a:t>mirada crítica </a:t>
            </a:r>
            <a:r>
              <a:rPr lang="es-ES" sz="1700"/>
              <a:t>ante la pobreza y el atraso, hallaremos -cada vez más- </a:t>
            </a:r>
            <a:r>
              <a:rPr lang="es-ES" sz="1700" b="1"/>
              <a:t>una exaltación lírica </a:t>
            </a:r>
            <a:r>
              <a:rPr lang="es-ES" sz="1700"/>
              <a:t>de</a:t>
            </a:r>
            <a:r>
              <a:rPr lang="sk-SK" sz="1700"/>
              <a:t> </a:t>
            </a:r>
            <a:r>
              <a:rPr lang="es-ES" sz="1700"/>
              <a:t>los pueblos y del paisaje</a:t>
            </a:r>
            <a:endParaRPr lang="sk-SK" sz="1700"/>
          </a:p>
          <a:p>
            <a:pPr marL="0" indent="0">
              <a:buNone/>
            </a:pPr>
            <a:r>
              <a:rPr lang="sk-SK" sz="1700" b="1"/>
              <a:t>l</a:t>
            </a:r>
            <a:r>
              <a:rPr lang="es-ES" sz="1700" b="1"/>
              <a:t>a Historia</a:t>
            </a:r>
            <a:r>
              <a:rPr lang="sk-SK" sz="1700" b="1"/>
              <a:t> - </a:t>
            </a:r>
            <a:r>
              <a:rPr lang="es-ES" sz="1700"/>
              <a:t>Azorín dijo: «La generación de 1898 es una generación historicista» en</a:t>
            </a:r>
            <a:r>
              <a:rPr lang="sk-SK" sz="1700"/>
              <a:t> </a:t>
            </a:r>
            <a:r>
              <a:rPr lang="es-ES" sz="1700"/>
              <a:t>busca de </a:t>
            </a:r>
            <a:r>
              <a:rPr lang="es-ES" sz="1700" b="1"/>
              <a:t>«la continuidad nacional»</a:t>
            </a:r>
            <a:r>
              <a:rPr lang="sk-SK" sz="1700" b="1"/>
              <a:t> </a:t>
            </a:r>
            <a:r>
              <a:rPr lang="sk-SK" sz="1700"/>
              <a:t>- quieren </a:t>
            </a:r>
            <a:r>
              <a:rPr lang="cs-CZ" sz="1700"/>
              <a:t>descubrir </a:t>
            </a:r>
            <a:r>
              <a:rPr lang="cs-CZ" sz="1700" b="1"/>
              <a:t>las </a:t>
            </a:r>
            <a:r>
              <a:rPr lang="es-ES" sz="1700" b="1"/>
              <a:t>«esencias» de España, los valores «permanentes»</a:t>
            </a:r>
            <a:endParaRPr lang="sk-SK" sz="1700" b="1"/>
          </a:p>
          <a:p>
            <a:pPr marL="0" indent="0">
              <a:buNone/>
            </a:pPr>
            <a:r>
              <a:rPr lang="es-ES" sz="1700"/>
              <a:t>por debajo de la historia externa (reyes,</a:t>
            </a:r>
            <a:r>
              <a:rPr lang="sk-SK" sz="1700"/>
              <a:t> </a:t>
            </a:r>
            <a:r>
              <a:rPr lang="es-ES" sz="1700"/>
              <a:t>políticos, guerras...), les atra</a:t>
            </a:r>
            <a:r>
              <a:rPr lang="sk-SK" sz="1700"/>
              <a:t>e</a:t>
            </a:r>
            <a:r>
              <a:rPr lang="es-ES" sz="1700"/>
              <a:t> lo que Unamuno llamó </a:t>
            </a:r>
            <a:r>
              <a:rPr lang="es-ES" sz="1700" b="1"/>
              <a:t>la «intrahistoria», </a:t>
            </a:r>
            <a:r>
              <a:rPr lang="es-ES" sz="1700"/>
              <a:t>es decir, «la vida</a:t>
            </a:r>
            <a:r>
              <a:rPr lang="sk-SK" sz="1700"/>
              <a:t> </a:t>
            </a:r>
            <a:r>
              <a:rPr lang="es-ES" sz="1700"/>
              <a:t>callada de los millones de hombres sin historia» que, con su labor diaria, hacen la historia más</a:t>
            </a:r>
            <a:r>
              <a:rPr lang="sk-SK" sz="1700"/>
              <a:t> </a:t>
            </a:r>
            <a:r>
              <a:rPr lang="cs-CZ" sz="1700"/>
              <a:t>profunda</a:t>
            </a:r>
          </a:p>
        </p:txBody>
      </p:sp>
    </p:spTree>
    <p:extLst>
      <p:ext uri="{BB962C8B-B14F-4D97-AF65-F5344CB8AC3E}">
        <p14:creationId xmlns:p14="http://schemas.microsoft.com/office/powerpoint/2010/main" val="387604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600264" y="556994"/>
            <a:ext cx="4753535" cy="1672499"/>
          </a:xfrm>
        </p:spPr>
        <p:txBody>
          <a:bodyPr>
            <a:normAutofit/>
          </a:bodyPr>
          <a:lstStyle/>
          <a:p>
            <a:r>
              <a:rPr lang="sk-SK" sz="4000" b="1"/>
              <a:t>Azorín (</a:t>
            </a:r>
            <a:r>
              <a:rPr lang="cs-CZ" sz="4000" b="1"/>
              <a:t>José Martínez Ruiz)</a:t>
            </a:r>
          </a:p>
        </p:txBody>
      </p:sp>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t="5595" r="3" b="19973"/>
          <a:stretch/>
        </p:blipFill>
        <p:spPr>
          <a:xfrm>
            <a:off x="-4642" y="10"/>
            <a:ext cx="3006061" cy="3339639"/>
          </a:xfrm>
          <a:prstGeom prst="rect">
            <a:avLst/>
          </a:prstGeom>
        </p:spPr>
      </p:pic>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r="4" b="23170"/>
          <a:stretch/>
        </p:blipFill>
        <p:spPr>
          <a:xfrm>
            <a:off x="3198068" y="10"/>
            <a:ext cx="2991088" cy="3339639"/>
          </a:xfrm>
          <a:prstGeom prst="rect">
            <a:avLst/>
          </a:prstGeom>
        </p:spPr>
      </p:pic>
      <p:pic>
        <p:nvPicPr>
          <p:cNvPr id="4" name="Obrázek 3"/>
          <p:cNvPicPr>
            <a:picLocks noChangeAspect="1"/>
          </p:cNvPicPr>
          <p:nvPr/>
        </p:nvPicPr>
        <p:blipFill rotWithShape="1">
          <a:blip r:embed="rId4" cstate="print">
            <a:extLst>
              <a:ext uri="{28A0092B-C50C-407E-A947-70E740481C1C}">
                <a14:useLocalDpi xmlns:a14="http://schemas.microsoft.com/office/drawing/2010/main" val="0"/>
              </a:ext>
            </a:extLst>
          </a:blip>
          <a:srcRect r="1" b="33589"/>
          <a:stretch/>
        </p:blipFill>
        <p:spPr>
          <a:xfrm>
            <a:off x="-2" y="3518351"/>
            <a:ext cx="6189158" cy="3339649"/>
          </a:xfrm>
          <a:prstGeom prst="rect">
            <a:avLst/>
          </a:prstGeom>
        </p:spPr>
      </p:pic>
      <p:sp>
        <p:nvSpPr>
          <p:cNvPr id="3" name="Zástupný symbol pro obsah 2"/>
          <p:cNvSpPr>
            <a:spLocks noGrp="1"/>
          </p:cNvSpPr>
          <p:nvPr>
            <p:ph idx="1"/>
          </p:nvPr>
        </p:nvSpPr>
        <p:spPr>
          <a:xfrm>
            <a:off x="6600265" y="2413645"/>
            <a:ext cx="4753534" cy="3694734"/>
          </a:xfrm>
        </p:spPr>
        <p:txBody>
          <a:bodyPr>
            <a:normAutofit/>
          </a:bodyPr>
          <a:lstStyle/>
          <a:p>
            <a:r>
              <a:rPr lang="sk-SK" sz="1600"/>
              <a:t>d</a:t>
            </a:r>
            <a:r>
              <a:rPr lang="es-ES" sz="1600"/>
              <a:t>esde 1904 utiliza el seudónimo de Azorín (nombre del</a:t>
            </a:r>
            <a:r>
              <a:rPr lang="sk-SK" sz="1600"/>
              <a:t> </a:t>
            </a:r>
            <a:r>
              <a:rPr lang="cs-CZ" sz="1600"/>
              <a:t>protagonista de sus primeras novelas)</a:t>
            </a:r>
          </a:p>
          <a:p>
            <a:r>
              <a:rPr lang="es-ES" sz="1600"/>
              <a:t>la evolución de sus ideas políticas y religiosas</a:t>
            </a:r>
            <a:r>
              <a:rPr lang="sk-SK" sz="1600"/>
              <a:t> - </a:t>
            </a:r>
            <a:r>
              <a:rPr lang="es-ES" sz="1600"/>
              <a:t> </a:t>
            </a:r>
            <a:r>
              <a:rPr lang="es-ES" sz="1600" b="1"/>
              <a:t>desde</a:t>
            </a:r>
            <a:r>
              <a:rPr lang="sk-SK" sz="1600" b="1"/>
              <a:t> el </a:t>
            </a:r>
            <a:r>
              <a:rPr lang="es-ES" sz="1600" b="1"/>
              <a:t>anarquismo juvenil al conservadurismo de su madurez</a:t>
            </a:r>
            <a:endParaRPr lang="sk-SK" sz="1600" b="1"/>
          </a:p>
          <a:p>
            <a:r>
              <a:rPr lang="es-ES" sz="1600"/>
              <a:t>una </a:t>
            </a:r>
            <a:r>
              <a:rPr lang="es-ES" sz="1600" b="1"/>
              <a:t>obsesión por el Tiempo</a:t>
            </a:r>
            <a:r>
              <a:rPr lang="es-ES" sz="1600"/>
              <a:t>, por la </a:t>
            </a:r>
            <a:r>
              <a:rPr lang="es-ES" sz="1600" b="1"/>
              <a:t>fugacidad de la vid</a:t>
            </a:r>
            <a:r>
              <a:rPr lang="sk-SK" sz="1600" b="1"/>
              <a:t>a</a:t>
            </a:r>
          </a:p>
          <a:p>
            <a:r>
              <a:rPr lang="cs-CZ" sz="1600"/>
              <a:t>una </a:t>
            </a:r>
            <a:r>
              <a:rPr lang="cs-CZ" sz="1600" b="1"/>
              <a:t>íntima </a:t>
            </a:r>
            <a:r>
              <a:rPr lang="es-ES" sz="1600" b="1"/>
              <a:t>tristeza</a:t>
            </a:r>
            <a:r>
              <a:rPr lang="es-ES" sz="1600"/>
              <a:t>, una </a:t>
            </a:r>
            <a:r>
              <a:rPr lang="es-ES" sz="1600" b="1"/>
              <a:t>melancolía</a:t>
            </a:r>
            <a:r>
              <a:rPr lang="es-ES" sz="1600"/>
              <a:t> que fluye mansamente, unida a un anhelo de apresar lo que</a:t>
            </a:r>
            <a:r>
              <a:rPr lang="sk-SK" sz="1600"/>
              <a:t> </a:t>
            </a:r>
            <a:r>
              <a:rPr lang="es-ES" sz="1600"/>
              <a:t>permanece por debajo de lo que huye, o de </a:t>
            </a:r>
            <a:r>
              <a:rPr lang="es-ES" sz="1600" b="1"/>
              <a:t>fijar en el recuerdo las cosas que pasaron</a:t>
            </a:r>
            <a:endParaRPr lang="sk-SK" sz="1600" b="1"/>
          </a:p>
          <a:p>
            <a:r>
              <a:rPr lang="es-ES" sz="1600"/>
              <a:t>un </a:t>
            </a:r>
            <a:r>
              <a:rPr lang="es-ES" sz="1600" b="1"/>
              <a:t>espíritu contemplativo </a:t>
            </a:r>
            <a:r>
              <a:rPr lang="sk-SK" sz="1600" b="1"/>
              <a:t>y </a:t>
            </a:r>
            <a:r>
              <a:rPr lang="es-ES" sz="1600" b="1"/>
              <a:t>nostálgico que vive para evocar</a:t>
            </a:r>
            <a:endParaRPr lang="cs-CZ" sz="1600" b="1"/>
          </a:p>
        </p:txBody>
      </p:sp>
    </p:spTree>
    <p:extLst>
      <p:ext uri="{BB962C8B-B14F-4D97-AF65-F5344CB8AC3E}">
        <p14:creationId xmlns:p14="http://schemas.microsoft.com/office/powerpoint/2010/main" val="68559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7DCE3-F8A8-40AF-86A8-972E9D9EBE97}"/>
              </a:ext>
            </a:extLst>
          </p:cNvPr>
          <p:cNvSpPr>
            <a:spLocks noGrp="1"/>
          </p:cNvSpPr>
          <p:nvPr>
            <p:ph type="title"/>
          </p:nvPr>
        </p:nvSpPr>
        <p:spPr/>
        <p:txBody>
          <a:bodyPr>
            <a:normAutofit fontScale="90000"/>
          </a:bodyPr>
          <a:lstStyle/>
          <a:p>
            <a:r>
              <a:rPr lang="es-ES" sz="3600" i="1" dirty="0"/>
              <a:t>Modernismo: compromiso y estética en el fin de siglo </a:t>
            </a:r>
            <a:r>
              <a:rPr lang="es-ES" sz="3600" dirty="0"/>
              <a:t>(Ana Suárez Miramón, 2006.)</a:t>
            </a:r>
            <a:br>
              <a:rPr lang="es-ES" dirty="0"/>
            </a:br>
            <a:endParaRPr lang="es-ES" dirty="0"/>
          </a:p>
        </p:txBody>
      </p:sp>
      <p:pic>
        <p:nvPicPr>
          <p:cNvPr id="5" name="Marcador de contenido 4">
            <a:extLst>
              <a:ext uri="{FF2B5EF4-FFF2-40B4-BE49-F238E27FC236}">
                <a16:creationId xmlns:a16="http://schemas.microsoft.com/office/drawing/2014/main" id="{D5741B20-4A5C-4138-937D-784819FD259A}"/>
              </a:ext>
            </a:extLst>
          </p:cNvPr>
          <p:cNvPicPr>
            <a:picLocks noGrp="1" noChangeAspect="1"/>
          </p:cNvPicPr>
          <p:nvPr>
            <p:ph idx="1"/>
          </p:nvPr>
        </p:nvPicPr>
        <p:blipFill>
          <a:blip r:embed="rId2"/>
          <a:stretch>
            <a:fillRect/>
          </a:stretch>
        </p:blipFill>
        <p:spPr>
          <a:xfrm>
            <a:off x="1985962" y="2082006"/>
            <a:ext cx="8220075" cy="3838575"/>
          </a:xfrm>
        </p:spPr>
      </p:pic>
    </p:spTree>
    <p:extLst>
      <p:ext uri="{BB962C8B-B14F-4D97-AF65-F5344CB8AC3E}">
        <p14:creationId xmlns:p14="http://schemas.microsoft.com/office/powerpoint/2010/main" val="135001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r>
              <a:rPr lang="sk-SK" b="1" err="1"/>
              <a:t>Azorín</a:t>
            </a:r>
            <a:r>
              <a:rPr lang="sk-SK" b="1"/>
              <a:t> (</a:t>
            </a:r>
            <a:r>
              <a:rPr lang="cs-CZ" b="1"/>
              <a:t>José </a:t>
            </a:r>
            <a:r>
              <a:rPr lang="cs-CZ" b="1" err="1"/>
              <a:t>Martínez</a:t>
            </a:r>
            <a:r>
              <a:rPr lang="cs-CZ" b="1"/>
              <a:t> </a:t>
            </a:r>
            <a:r>
              <a:rPr lang="cs-CZ" b="1" err="1"/>
              <a:t>Ruiz</a:t>
            </a:r>
            <a:r>
              <a:rPr lang="cs-CZ" b="1"/>
              <a:t>)</a:t>
            </a:r>
            <a:endParaRPr lang="cs-CZ" dirty="0"/>
          </a:p>
        </p:txBody>
      </p:sp>
      <p:sp>
        <p:nvSpPr>
          <p:cNvPr id="3" name="Zástupný symbol pro obsah 2"/>
          <p:cNvSpPr>
            <a:spLocks noGrp="1"/>
          </p:cNvSpPr>
          <p:nvPr>
            <p:ph idx="1"/>
          </p:nvPr>
        </p:nvSpPr>
        <p:spPr>
          <a:xfrm>
            <a:off x="4965431" y="2438400"/>
            <a:ext cx="6586489" cy="3785419"/>
          </a:xfrm>
        </p:spPr>
        <p:txBody>
          <a:bodyPr>
            <a:normAutofit/>
          </a:bodyPr>
          <a:lstStyle/>
          <a:p>
            <a:r>
              <a:rPr lang="es-ES" sz="1900" b="1" dirty="0"/>
              <a:t>ensayista magistral</a:t>
            </a:r>
            <a:endParaRPr lang="sk-SK" sz="1900" dirty="0"/>
          </a:p>
          <a:p>
            <a:r>
              <a:rPr lang="es-ES" sz="1900" b="1" dirty="0"/>
              <a:t>evocaciones de las tierras y los hombres de España</a:t>
            </a:r>
            <a:endParaRPr lang="sk-SK" sz="1900" b="1" dirty="0"/>
          </a:p>
          <a:p>
            <a:r>
              <a:rPr lang="sk-SK" sz="1900" b="1" dirty="0" err="1"/>
              <a:t>ensayos</a:t>
            </a:r>
            <a:r>
              <a:rPr lang="sk-SK" sz="1900" dirty="0"/>
              <a:t>:</a:t>
            </a:r>
            <a:r>
              <a:rPr lang="sk-SK" sz="1900" b="1" dirty="0"/>
              <a:t> </a:t>
            </a:r>
            <a:r>
              <a:rPr lang="es-ES" sz="1900" b="1" i="1" dirty="0"/>
              <a:t>Ruta de Don Quijote</a:t>
            </a:r>
            <a:r>
              <a:rPr lang="es-ES" sz="1900" dirty="0"/>
              <a:t> (1905)</a:t>
            </a:r>
            <a:r>
              <a:rPr lang="sk-SK" sz="1900" dirty="0"/>
              <a:t>, </a:t>
            </a:r>
            <a:r>
              <a:rPr lang="sk-SK" sz="1900" b="1" i="1" dirty="0"/>
              <a:t>Los </a:t>
            </a:r>
            <a:r>
              <a:rPr lang="sk-SK" sz="1900" b="1" i="1" dirty="0" err="1"/>
              <a:t>pueblos</a:t>
            </a:r>
            <a:r>
              <a:rPr lang="sk-SK" sz="1900" b="1" i="1" dirty="0"/>
              <a:t> </a:t>
            </a:r>
            <a:r>
              <a:rPr lang="es-ES" sz="1900" b="1" i="1" dirty="0"/>
              <a:t>(Ensayos sobre la vida provinciana)</a:t>
            </a:r>
            <a:r>
              <a:rPr lang="sk-SK" sz="1900" b="1" i="1" dirty="0"/>
              <a:t> </a:t>
            </a:r>
            <a:r>
              <a:rPr lang="sk-SK" sz="1900" dirty="0"/>
              <a:t>(1905), </a:t>
            </a:r>
            <a:r>
              <a:rPr lang="sk-SK" sz="1900" b="1" i="1" dirty="0" err="1"/>
              <a:t>Castilla</a:t>
            </a:r>
            <a:r>
              <a:rPr lang="sk-SK" sz="1900" b="1" dirty="0"/>
              <a:t> </a:t>
            </a:r>
            <a:r>
              <a:rPr lang="sk-SK" sz="1900" dirty="0"/>
              <a:t>(1912)...</a:t>
            </a:r>
          </a:p>
          <a:p>
            <a:r>
              <a:rPr lang="sk-SK" sz="1900" b="1" dirty="0" err="1"/>
              <a:t>renovación</a:t>
            </a:r>
            <a:r>
              <a:rPr lang="sk-SK" sz="1900" b="1" dirty="0"/>
              <a:t> de la novela: </a:t>
            </a:r>
            <a:r>
              <a:rPr lang="es-ES" sz="1900" dirty="0"/>
              <a:t>en sus obras se difumina la frontera entre</a:t>
            </a:r>
            <a:r>
              <a:rPr lang="sk-SK" sz="1900" dirty="0"/>
              <a:t> </a:t>
            </a:r>
            <a:r>
              <a:rPr lang="cs-CZ" sz="1900" dirty="0"/>
              <a:t>novela y </a:t>
            </a:r>
            <a:r>
              <a:rPr lang="cs-CZ" sz="1900" dirty="0" err="1"/>
              <a:t>ensayo</a:t>
            </a:r>
            <a:r>
              <a:rPr lang="cs-CZ" sz="1900" dirty="0"/>
              <a:t> - </a:t>
            </a:r>
            <a:r>
              <a:rPr lang="es-ES" sz="1900" b="1" dirty="0"/>
              <a:t>un acercamiento de la </a:t>
            </a:r>
            <a:r>
              <a:rPr lang="sk-SK" sz="1900" b="1" dirty="0"/>
              <a:t>novela </a:t>
            </a:r>
            <a:r>
              <a:rPr lang="sk-SK" sz="1900" b="1" dirty="0" err="1"/>
              <a:t>hacia</a:t>
            </a:r>
            <a:r>
              <a:rPr lang="sk-SK" sz="1900" b="1" dirty="0"/>
              <a:t> </a:t>
            </a:r>
            <a:r>
              <a:rPr lang="sk-SK" sz="1900" b="1" dirty="0" err="1"/>
              <a:t>el</a:t>
            </a:r>
            <a:r>
              <a:rPr lang="sk-SK" sz="1900" b="1" dirty="0"/>
              <a:t> </a:t>
            </a:r>
            <a:r>
              <a:rPr lang="sk-SK" sz="1900" b="1" dirty="0" err="1"/>
              <a:t>ensayo</a:t>
            </a:r>
            <a:endParaRPr lang="cs-CZ" sz="1900" dirty="0"/>
          </a:p>
        </p:txBody>
      </p:sp>
      <p:pic>
        <p:nvPicPr>
          <p:cNvPr id="6" name="Obrázek 5"/>
          <p:cNvPicPr>
            <a:picLocks noChangeAspect="1"/>
          </p:cNvPicPr>
          <p:nvPr/>
        </p:nvPicPr>
        <p:blipFill rotWithShape="1">
          <a:blip r:embed="rId2">
            <a:extLst>
              <a:ext uri="{28A0092B-C50C-407E-A947-70E740481C1C}">
                <a14:useLocalDpi xmlns:a14="http://schemas.microsoft.com/office/drawing/2010/main" val="0"/>
              </a:ext>
            </a:extLst>
          </a:blip>
          <a:srcRect t="4191" r="-2" b="3344"/>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47D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25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r>
              <a:rPr lang="sk-SK" b="1" err="1"/>
              <a:t>Azorín</a:t>
            </a:r>
            <a:r>
              <a:rPr lang="sk-SK" b="1"/>
              <a:t> (</a:t>
            </a:r>
            <a:r>
              <a:rPr lang="cs-CZ" b="1"/>
              <a:t>José </a:t>
            </a:r>
            <a:r>
              <a:rPr lang="cs-CZ" b="1" err="1"/>
              <a:t>Martínez</a:t>
            </a:r>
            <a:r>
              <a:rPr lang="cs-CZ" b="1"/>
              <a:t> </a:t>
            </a:r>
            <a:r>
              <a:rPr lang="cs-CZ" b="1" err="1"/>
              <a:t>Ruiz</a:t>
            </a:r>
            <a:r>
              <a:rPr lang="cs-CZ" b="1"/>
              <a:t>)</a:t>
            </a:r>
            <a:endParaRPr lang="cs-CZ" dirty="0"/>
          </a:p>
        </p:txBody>
      </p:sp>
      <p:sp>
        <p:nvSpPr>
          <p:cNvPr id="3" name="Zástupný symbol pro obsah 2"/>
          <p:cNvSpPr>
            <a:spLocks noGrp="1"/>
          </p:cNvSpPr>
          <p:nvPr>
            <p:ph idx="1"/>
          </p:nvPr>
        </p:nvSpPr>
        <p:spPr>
          <a:xfrm>
            <a:off x="4965431" y="2438400"/>
            <a:ext cx="6586489" cy="3785419"/>
          </a:xfrm>
        </p:spPr>
        <p:txBody>
          <a:bodyPr>
            <a:normAutofit/>
          </a:bodyPr>
          <a:lstStyle/>
          <a:p>
            <a:r>
              <a:rPr lang="es-ES" sz="2000" dirty="0"/>
              <a:t>N</a:t>
            </a:r>
            <a:r>
              <a:rPr lang="sk-SK" sz="2000" dirty="0" err="1"/>
              <a:t>ovelas</a:t>
            </a:r>
            <a:r>
              <a:rPr lang="sk-SK" sz="2000" dirty="0"/>
              <a:t>: </a:t>
            </a:r>
            <a:r>
              <a:rPr lang="es-ES" sz="2000" b="1" i="1" dirty="0"/>
              <a:t>La voluntad </a:t>
            </a:r>
            <a:r>
              <a:rPr lang="es-ES" sz="2000" dirty="0"/>
              <a:t>(1902), </a:t>
            </a:r>
            <a:r>
              <a:rPr lang="cs-CZ" sz="2000" b="1" i="1" dirty="0"/>
              <a:t>Antonio </a:t>
            </a:r>
            <a:r>
              <a:rPr lang="cs-CZ" sz="2000" b="1" i="1" dirty="0" err="1"/>
              <a:t>Azorín</a:t>
            </a:r>
            <a:r>
              <a:rPr lang="cs-CZ" sz="2000" b="1" i="1" dirty="0"/>
              <a:t> </a:t>
            </a:r>
            <a:r>
              <a:rPr lang="es-ES" sz="2000" dirty="0"/>
              <a:t>(1903)</a:t>
            </a:r>
            <a:r>
              <a:rPr lang="sk-SK" sz="2000" dirty="0"/>
              <a:t>, </a:t>
            </a:r>
            <a:r>
              <a:rPr lang="es-ES" sz="2000" b="1" i="1" dirty="0"/>
              <a:t>Las confesiones de un pequeño filósofo</a:t>
            </a:r>
            <a:r>
              <a:rPr lang="es-ES" sz="2000" dirty="0"/>
              <a:t> (1904</a:t>
            </a:r>
            <a:r>
              <a:rPr lang="sk-SK" sz="2000" dirty="0"/>
              <a:t>), </a:t>
            </a:r>
            <a:r>
              <a:rPr lang="sk-SK" sz="2000" b="1" i="1" dirty="0"/>
              <a:t>Don Juan </a:t>
            </a:r>
            <a:r>
              <a:rPr lang="sk-SK" sz="2000" dirty="0"/>
              <a:t>(1922), </a:t>
            </a:r>
            <a:r>
              <a:rPr lang="sk-SK" sz="2000" b="1" i="1" dirty="0"/>
              <a:t>Do</a:t>
            </a:r>
            <a:r>
              <a:rPr lang="es-ES" sz="2000" b="1" i="1" dirty="0"/>
              <a:t>ñ</a:t>
            </a:r>
            <a:r>
              <a:rPr lang="sk-SK" sz="2000" b="1" i="1" dirty="0"/>
              <a:t>a </a:t>
            </a:r>
            <a:r>
              <a:rPr lang="sk-SK" sz="2000" b="1" i="1" dirty="0" err="1"/>
              <a:t>Inés</a:t>
            </a:r>
            <a:r>
              <a:rPr lang="sk-SK" sz="2000" b="1" i="1" dirty="0"/>
              <a:t> </a:t>
            </a:r>
            <a:r>
              <a:rPr lang="sk-SK" sz="2000" dirty="0"/>
              <a:t>(1925),</a:t>
            </a:r>
            <a:r>
              <a:rPr lang="cs-CZ" sz="2000" dirty="0"/>
              <a:t> </a:t>
            </a:r>
            <a:r>
              <a:rPr lang="cs-CZ" sz="2000" b="1" dirty="0"/>
              <a:t>María Fontán </a:t>
            </a:r>
            <a:r>
              <a:rPr lang="cs-CZ" sz="2000" dirty="0"/>
              <a:t>(1943)… </a:t>
            </a:r>
            <a:endParaRPr lang="sk-SK" sz="2000" dirty="0"/>
          </a:p>
          <a:p>
            <a:endParaRPr lang="cs-CZ" sz="2000" b="1"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r="-1" b="1382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D2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1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r>
              <a:rPr lang="sk-SK" b="1" err="1"/>
              <a:t>Miguel</a:t>
            </a:r>
            <a:r>
              <a:rPr lang="sk-SK" b="1"/>
              <a:t> de </a:t>
            </a:r>
            <a:r>
              <a:rPr lang="sk-SK" b="1" err="1"/>
              <a:t>Unamuno</a:t>
            </a:r>
            <a:endParaRPr lang="cs-CZ" b="1"/>
          </a:p>
        </p:txBody>
      </p:sp>
      <p:sp>
        <p:nvSpPr>
          <p:cNvPr id="3" name="Zástupný symbol pro obsah 2"/>
          <p:cNvSpPr>
            <a:spLocks noGrp="1"/>
          </p:cNvSpPr>
          <p:nvPr>
            <p:ph idx="1"/>
          </p:nvPr>
        </p:nvSpPr>
        <p:spPr>
          <a:xfrm>
            <a:off x="4965431" y="2438400"/>
            <a:ext cx="6586489" cy="3785419"/>
          </a:xfrm>
        </p:spPr>
        <p:txBody>
          <a:bodyPr vert="horz" lIns="91440" tIns="45720" rIns="91440" bIns="45720" rtlCol="0">
            <a:normAutofit/>
          </a:bodyPr>
          <a:lstStyle/>
          <a:p>
            <a:r>
              <a:rPr lang="cs-CZ" sz="1400"/>
              <a:t>una </a:t>
            </a:r>
            <a:r>
              <a:rPr lang="cs-CZ" sz="1400" b="1"/>
              <a:t>vida </a:t>
            </a:r>
            <a:r>
              <a:rPr lang="es-ES" sz="1400" b="1"/>
              <a:t>de intensa actividad intelectual</a:t>
            </a:r>
            <a:r>
              <a:rPr lang="es-ES" sz="1400"/>
              <a:t>, de incesante lucha</a:t>
            </a:r>
            <a:r>
              <a:rPr lang="sk-SK" sz="1400"/>
              <a:t> - </a:t>
            </a:r>
            <a:r>
              <a:rPr lang="es-ES" sz="1400"/>
              <a:t>se definió a sí mismo como</a:t>
            </a:r>
            <a:r>
              <a:rPr lang="sk-SK" sz="1400"/>
              <a:t> </a:t>
            </a:r>
            <a:r>
              <a:rPr lang="es-ES" sz="1400"/>
              <a:t>«</a:t>
            </a:r>
            <a:r>
              <a:rPr lang="es-ES" sz="1400" i="1"/>
              <a:t>un hombre de contradicción y de pelea </a:t>
            </a:r>
            <a:r>
              <a:rPr lang="es-ES" sz="1400"/>
              <a:t>[...]</a:t>
            </a:r>
            <a:r>
              <a:rPr lang="es-ES" sz="1400" i="1"/>
              <a:t>; uno que dice una cosa con el corazón y la</a:t>
            </a:r>
            <a:r>
              <a:rPr lang="sk-SK" sz="1400" i="1"/>
              <a:t> </a:t>
            </a:r>
            <a:r>
              <a:rPr lang="es-ES" sz="1400" i="1"/>
              <a:t>contraria con la cabeza, y que hace de esta lucha su vida</a:t>
            </a:r>
            <a:r>
              <a:rPr lang="es-ES" sz="1400"/>
              <a:t>»</a:t>
            </a:r>
            <a:endParaRPr lang="sk-SK" sz="1400"/>
          </a:p>
          <a:p>
            <a:r>
              <a:rPr lang="sk-SK" sz="1400"/>
              <a:t>t</a:t>
            </a:r>
            <a:r>
              <a:rPr lang="es-ES" sz="1400"/>
              <a:t>ras varias crisis juveniles </a:t>
            </a:r>
            <a:r>
              <a:rPr lang="cs-CZ" sz="1400" b="1"/>
              <a:t>perdió la fe - </a:t>
            </a:r>
            <a:r>
              <a:rPr lang="sk-SK" sz="1400"/>
              <a:t>d</a:t>
            </a:r>
            <a:r>
              <a:rPr lang="es-ES" sz="1400"/>
              <a:t>e su permanente </a:t>
            </a:r>
            <a:r>
              <a:rPr lang="es-ES" sz="1400" b="1"/>
              <a:t>debatirse entre la fe y la incredulidad</a:t>
            </a:r>
            <a:r>
              <a:rPr lang="es-ES" sz="1400"/>
              <a:t>, de su «agonía» y su angustia nos</a:t>
            </a:r>
            <a:r>
              <a:rPr lang="sk-SK" sz="1400"/>
              <a:t> </a:t>
            </a:r>
            <a:r>
              <a:rPr lang="cs-CZ" sz="1400"/>
              <a:t>habla toda su obra</a:t>
            </a:r>
            <a:endParaRPr lang="cs-CZ" sz="1400" b="1"/>
          </a:p>
          <a:p>
            <a:r>
              <a:rPr lang="sk-SK" sz="1400"/>
              <a:t>e</a:t>
            </a:r>
            <a:r>
              <a:rPr lang="es-ES" sz="1400"/>
              <a:t>n 1892 manifiesta ideas socialistas y estará afiliado al PSOE de 1894 a</a:t>
            </a:r>
            <a:r>
              <a:rPr lang="sk-SK" sz="1400"/>
              <a:t> </a:t>
            </a:r>
            <a:r>
              <a:rPr lang="cs-CZ" sz="1400"/>
              <a:t>1897</a:t>
            </a:r>
          </a:p>
          <a:p>
            <a:r>
              <a:rPr lang="sk-SK" sz="1400"/>
              <a:t>u</a:t>
            </a:r>
            <a:r>
              <a:rPr lang="es-ES" sz="1400"/>
              <a:t>na nueva crisis, en 1897, lo hunde en el </a:t>
            </a:r>
            <a:r>
              <a:rPr lang="es-ES" sz="1400" b="1"/>
              <a:t>problema de la muerte y de la nada</a:t>
            </a:r>
            <a:r>
              <a:rPr lang="sk-SK" sz="1400"/>
              <a:t> - a</a:t>
            </a:r>
            <a:r>
              <a:rPr lang="es-ES" sz="1400"/>
              <a:t>bandona entonces su militancia política y, cada vez más, volverá los ojos hacia los</a:t>
            </a:r>
            <a:r>
              <a:rPr lang="sk-SK" sz="1400"/>
              <a:t> </a:t>
            </a:r>
            <a:r>
              <a:rPr lang="es-ES" sz="1400" b="1"/>
              <a:t>problemas existenciales y espirituales</a:t>
            </a:r>
            <a:r>
              <a:rPr lang="es-ES" sz="1400"/>
              <a:t>, aunque sin dejar nunca su </a:t>
            </a:r>
            <a:r>
              <a:rPr lang="es-ES" sz="1400" b="1"/>
              <a:t>preocupación por España</a:t>
            </a:r>
            <a:endParaRPr lang="sk-SK" sz="1400" b="1">
              <a:cs typeface="Calibri" panose="020F0502020204030204"/>
            </a:endParaRPr>
          </a:p>
          <a:p>
            <a:r>
              <a:rPr lang="sk-SK" sz="1400">
                <a:ea typeface="+mn-lt"/>
                <a:cs typeface="+mn-lt"/>
              </a:rPr>
              <a:t>f</a:t>
            </a:r>
            <a:r>
              <a:rPr lang="es-ES" sz="1400">
                <a:ea typeface="+mn-lt"/>
                <a:cs typeface="+mn-lt"/>
              </a:rPr>
              <a:t>ue diputado durante la República y</a:t>
            </a:r>
            <a:r>
              <a:rPr lang="sk-SK" sz="1400">
                <a:ea typeface="+mn-lt"/>
                <a:cs typeface="+mn-lt"/>
              </a:rPr>
              <a:t> </a:t>
            </a:r>
            <a:r>
              <a:rPr lang="es-ES" sz="1400">
                <a:ea typeface="+mn-lt"/>
                <a:cs typeface="+mn-lt"/>
              </a:rPr>
              <a:t>manifest</a:t>
            </a:r>
            <a:r>
              <a:rPr lang="sk-SK" sz="1400">
                <a:ea typeface="+mn-lt"/>
                <a:cs typeface="+mn-lt"/>
              </a:rPr>
              <a:t>ó</a:t>
            </a:r>
            <a:r>
              <a:rPr lang="es-ES" sz="1400">
                <a:ea typeface="+mn-lt"/>
                <a:cs typeface="+mn-lt"/>
              </a:rPr>
              <a:t> una actitud cambiante ante el levantamiento militar del 36</a:t>
            </a:r>
            <a:r>
              <a:rPr lang="sk-SK" sz="1400">
                <a:ea typeface="+mn-lt"/>
                <a:cs typeface="+mn-lt"/>
              </a:rPr>
              <a:t>, con postura definitiva </a:t>
            </a:r>
            <a:r>
              <a:rPr lang="es-ES" sz="1400">
                <a:ea typeface="+mn-lt"/>
                <a:cs typeface="+mn-lt"/>
              </a:rPr>
              <a:t>ante las fuerzas de Franco</a:t>
            </a:r>
            <a:r>
              <a:rPr lang="sk-SK" sz="1400">
                <a:ea typeface="+mn-lt"/>
                <a:cs typeface="+mn-lt"/>
              </a:rPr>
              <a:t> </a:t>
            </a:r>
            <a:r>
              <a:rPr lang="cs-CZ" sz="1400" b="1">
                <a:ea typeface="+mn-lt"/>
                <a:cs typeface="+mn-lt"/>
              </a:rPr>
              <a:t>«Venceréis pero no convenceréis»</a:t>
            </a:r>
            <a:endParaRPr lang="es-ES" sz="1400" b="1">
              <a:ea typeface="+mn-lt"/>
              <a:cs typeface="+mn-lt"/>
            </a:endParaRP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9912" r="715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66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04672" y="640080"/>
            <a:ext cx="3282696" cy="5257800"/>
          </a:xfrm>
        </p:spPr>
        <p:txBody>
          <a:bodyPr>
            <a:normAutofit/>
          </a:bodyPr>
          <a:lstStyle/>
          <a:p>
            <a:r>
              <a:rPr lang="sk-SK" b="1">
                <a:solidFill>
                  <a:schemeClr val="bg1"/>
                </a:solidFill>
              </a:rPr>
              <a:t>Miguel de Unamuno</a:t>
            </a:r>
            <a:endParaRPr lang="cs-CZ">
              <a:solidFill>
                <a:schemeClr val="bg1"/>
              </a:solidFill>
            </a:endParaRPr>
          </a:p>
        </p:txBody>
      </p:sp>
      <p:sp>
        <p:nvSpPr>
          <p:cNvPr id="3" name="Zástupný symbol pro obsah 2"/>
          <p:cNvSpPr>
            <a:spLocks noGrp="1"/>
          </p:cNvSpPr>
          <p:nvPr>
            <p:ph idx="1"/>
          </p:nvPr>
        </p:nvSpPr>
        <p:spPr>
          <a:xfrm>
            <a:off x="5358384" y="640081"/>
            <a:ext cx="6024654" cy="5257800"/>
          </a:xfrm>
        </p:spPr>
        <p:txBody>
          <a:bodyPr vert="horz" lIns="91440" tIns="45720" rIns="91440" bIns="45720" rtlCol="0" anchor="ctr">
            <a:normAutofit/>
          </a:bodyPr>
          <a:lstStyle/>
          <a:p>
            <a:r>
              <a:rPr lang="cs-CZ" sz="1700">
                <a:latin typeface="Calibri"/>
                <a:cs typeface="Arial"/>
              </a:rPr>
              <a:t>inspirado por </a:t>
            </a:r>
            <a:r>
              <a:rPr lang="cs-CZ" sz="1700" b="1">
                <a:latin typeface="Calibri"/>
                <a:cs typeface="Arial"/>
              </a:rPr>
              <a:t>Schopenhauer, Nietzsche y Kierkegaard</a:t>
            </a:r>
            <a:r>
              <a:rPr lang="cs-CZ" sz="1700">
                <a:latin typeface="Calibri"/>
                <a:cs typeface="Arial"/>
              </a:rPr>
              <a:t> y también por los </a:t>
            </a:r>
            <a:r>
              <a:rPr lang="cs-CZ" sz="1700" b="1">
                <a:latin typeface="Calibri"/>
                <a:cs typeface="Arial"/>
              </a:rPr>
              <a:t>mitos griegos, Biblia y Padres de la Iglesia, Cervantes</a:t>
            </a:r>
            <a:r>
              <a:rPr lang="cs-CZ" sz="1700">
                <a:latin typeface="Calibri"/>
                <a:cs typeface="Arial"/>
              </a:rPr>
              <a:t> (Don Quijote)</a:t>
            </a:r>
            <a:endParaRPr lang="cs-CZ" sz="1700" b="1">
              <a:latin typeface="Calibri"/>
              <a:cs typeface="Calibri"/>
            </a:endParaRPr>
          </a:p>
          <a:p>
            <a:r>
              <a:rPr lang="sk-SK" sz="1700" b="1"/>
              <a:t>cultivó todos los géneros literarios </a:t>
            </a:r>
            <a:r>
              <a:rPr lang="sk-SK" sz="1700"/>
              <a:t>(</a:t>
            </a:r>
            <a:r>
              <a:rPr lang="pt-BR" sz="1700"/>
              <a:t>novelas</a:t>
            </a:r>
            <a:r>
              <a:rPr lang="sk-SK" sz="1700"/>
              <a:t>,</a:t>
            </a:r>
            <a:r>
              <a:rPr lang="pt-BR" sz="1700"/>
              <a:t> ensayos, poemas</a:t>
            </a:r>
            <a:r>
              <a:rPr lang="sk-SK" sz="1700"/>
              <a:t>, </a:t>
            </a:r>
            <a:r>
              <a:rPr lang="pt-BR" sz="1700"/>
              <a:t>dramas</a:t>
            </a:r>
            <a:r>
              <a:rPr lang="sk-SK" sz="1700"/>
              <a:t>...)</a:t>
            </a:r>
            <a:endParaRPr lang="sk-SK" sz="1700" b="1"/>
          </a:p>
          <a:p>
            <a:r>
              <a:rPr lang="sk-SK" sz="1700"/>
              <a:t>2 grandes temas de su obra: </a:t>
            </a:r>
            <a:r>
              <a:rPr lang="es-ES" sz="1700" b="1"/>
              <a:t>el problema de España </a:t>
            </a:r>
            <a:r>
              <a:rPr lang="es-ES" sz="1700"/>
              <a:t>y </a:t>
            </a:r>
            <a:r>
              <a:rPr lang="es-ES" sz="1700" b="1"/>
              <a:t>el sentido de la vida humana</a:t>
            </a:r>
            <a:endParaRPr lang="sk-SK" sz="1700" b="1"/>
          </a:p>
          <a:p>
            <a:r>
              <a:rPr lang="sk-SK" sz="1700"/>
              <a:t>es uno de </a:t>
            </a:r>
            <a:r>
              <a:rPr lang="es-ES" sz="1700"/>
              <a:t>los más decididos </a:t>
            </a:r>
            <a:r>
              <a:rPr lang="es-ES" sz="1700" b="1"/>
              <a:t>renovadores de la novela </a:t>
            </a:r>
            <a:r>
              <a:rPr lang="es-ES" sz="1700"/>
              <a:t>a</a:t>
            </a:r>
            <a:r>
              <a:rPr lang="sk-SK" sz="1700"/>
              <a:t> </a:t>
            </a:r>
            <a:r>
              <a:rPr lang="es-ES" sz="1700"/>
              <a:t>principios de siglo, y ello sobre todo por su propósito de hacer de ella un</a:t>
            </a:r>
            <a:r>
              <a:rPr lang="sk-SK" sz="1700"/>
              <a:t> </a:t>
            </a:r>
            <a:r>
              <a:rPr lang="es-ES" sz="1700"/>
              <a:t>cauce adecuado para </a:t>
            </a:r>
            <a:r>
              <a:rPr lang="es-ES" sz="1700" b="1"/>
              <a:t>la expresión de los conflictos existenciales</a:t>
            </a:r>
            <a:r>
              <a:rPr lang="sk-SK" sz="1700" b="1"/>
              <a:t> – novelas de ideas</a:t>
            </a:r>
          </a:p>
          <a:p>
            <a:r>
              <a:rPr lang="es-ES" sz="1700"/>
              <a:t>los protagonistas unamunianos son exactamente «agonistas»</a:t>
            </a:r>
            <a:r>
              <a:rPr lang="sk-SK" sz="1700"/>
              <a:t> - </a:t>
            </a:r>
            <a:r>
              <a:rPr lang="es-ES" sz="1700"/>
              <a:t>hombres que luchan anhelosos de «serse», que se debaten contra la muerte y la disolución</a:t>
            </a:r>
            <a:r>
              <a:rPr lang="sk-SK" sz="1700"/>
              <a:t> </a:t>
            </a:r>
            <a:r>
              <a:rPr lang="cs-CZ" sz="1700"/>
              <a:t>de su personalidad</a:t>
            </a:r>
            <a:endParaRPr lang="sk-SK" sz="1700" b="1"/>
          </a:p>
          <a:p>
            <a:r>
              <a:rPr lang="sk-SK" sz="1700" b="1"/>
              <a:t>novelas: </a:t>
            </a:r>
            <a:r>
              <a:rPr lang="es-ES" sz="1700" b="1" i="1"/>
              <a:t>Paz en la guerra</a:t>
            </a:r>
            <a:r>
              <a:rPr lang="es-ES" sz="1700"/>
              <a:t> (1897)</a:t>
            </a:r>
            <a:r>
              <a:rPr lang="sk-SK" sz="1700"/>
              <a:t>, </a:t>
            </a:r>
            <a:r>
              <a:rPr lang="cs-CZ" sz="1700" b="1" i="1"/>
              <a:t>Amor y pedagogía </a:t>
            </a:r>
            <a:r>
              <a:rPr lang="cs-CZ" sz="1700"/>
              <a:t>(1902), </a:t>
            </a:r>
            <a:r>
              <a:rPr lang="cs-CZ" sz="1700" b="1" i="1"/>
              <a:t>Niebla</a:t>
            </a:r>
            <a:r>
              <a:rPr lang="cs-CZ" sz="1700"/>
              <a:t> (1914), </a:t>
            </a:r>
            <a:r>
              <a:rPr lang="cs-CZ" sz="1700" b="1" i="1"/>
              <a:t>Abel Sánchez </a:t>
            </a:r>
            <a:r>
              <a:rPr lang="cs-CZ" sz="1700"/>
              <a:t>(1917), </a:t>
            </a:r>
            <a:r>
              <a:rPr lang="cs-CZ" sz="1700" b="1" i="1"/>
              <a:t>La tía Tula </a:t>
            </a:r>
            <a:r>
              <a:rPr lang="cs-CZ" sz="1700"/>
              <a:t>(1921), </a:t>
            </a:r>
            <a:r>
              <a:rPr lang="cs-CZ" sz="1700" b="1" i="1"/>
              <a:t>San Manuel bueno, mártir </a:t>
            </a:r>
            <a:r>
              <a:rPr lang="cs-CZ" sz="1700"/>
              <a:t>(1931)…</a:t>
            </a:r>
            <a:endParaRPr lang="sk-SK" sz="1700" b="1"/>
          </a:p>
          <a:p>
            <a:endParaRPr lang="cs-CZ" sz="1700" b="1"/>
          </a:p>
          <a:p>
            <a:endParaRPr lang="cs-CZ" sz="1700"/>
          </a:p>
        </p:txBody>
      </p:sp>
    </p:spTree>
    <p:extLst>
      <p:ext uri="{BB962C8B-B14F-4D97-AF65-F5344CB8AC3E}">
        <p14:creationId xmlns:p14="http://schemas.microsoft.com/office/powerpoint/2010/main" val="179334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965430" y="629268"/>
            <a:ext cx="6586491" cy="1286160"/>
          </a:xfrm>
        </p:spPr>
        <p:txBody>
          <a:bodyPr anchor="b">
            <a:normAutofit/>
          </a:bodyPr>
          <a:lstStyle/>
          <a:p>
            <a:r>
              <a:rPr lang="sk-SK" sz="4100" b="1"/>
              <a:t>Miguel de Unamuno</a:t>
            </a:r>
            <a:r>
              <a:rPr lang="es-ES" sz="4100" b="1"/>
              <a:t>, ensayista</a:t>
            </a:r>
            <a:endParaRPr lang="cs-CZ" sz="4100"/>
          </a:p>
        </p:txBody>
      </p:sp>
      <p:sp>
        <p:nvSpPr>
          <p:cNvPr id="3" name="Zástupný symbol pro obsah 2"/>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sk-SK" sz="2000" b="1" i="1"/>
              <a:t>En torno al casticismo </a:t>
            </a:r>
            <a:r>
              <a:rPr lang="sk-SK" sz="2000"/>
              <a:t>(1895)</a:t>
            </a:r>
            <a:endParaRPr lang="es-ES" sz="2000"/>
          </a:p>
          <a:p>
            <a:pPr marL="0" indent="0">
              <a:buNone/>
            </a:pPr>
            <a:r>
              <a:rPr lang="es-ES" sz="2000" b="1" i="1"/>
              <a:t>Vida de Don Quijote y Sancho </a:t>
            </a:r>
            <a:r>
              <a:rPr lang="es-ES" sz="2000"/>
              <a:t>(1905)</a:t>
            </a:r>
          </a:p>
          <a:p>
            <a:pPr marL="0" indent="0">
              <a:buNone/>
            </a:pPr>
            <a:r>
              <a:rPr lang="es-ES" sz="2000" b="1" i="1"/>
              <a:t>Del sentimiento trágico de la vida </a:t>
            </a:r>
            <a:r>
              <a:rPr lang="es-ES" sz="2000"/>
              <a:t>(1913)</a:t>
            </a:r>
          </a:p>
          <a:p>
            <a:pPr marL="0" indent="0">
              <a:buNone/>
            </a:pPr>
            <a:r>
              <a:rPr lang="sk-SK" sz="2000" b="1" i="1"/>
              <a:t>La agonía del cristianismo </a:t>
            </a:r>
            <a:r>
              <a:rPr lang="sk-SK" sz="2000"/>
              <a:t>(1925)</a:t>
            </a:r>
            <a:endParaRPr lang="sk-SK" sz="2000" b="1"/>
          </a:p>
          <a:p>
            <a:pPr marL="0" indent="0">
              <a:buNone/>
            </a:pPr>
            <a:r>
              <a:rPr lang="es-ES" sz="2000" b="1" i="1"/>
              <a:t>Del sentimiento trágico de la vida </a:t>
            </a:r>
            <a:r>
              <a:rPr lang="es-ES" sz="2000"/>
              <a:t>(1913)</a:t>
            </a:r>
            <a:endParaRPr lang="sk-SK" sz="2000"/>
          </a:p>
          <a:p>
            <a:endParaRPr lang="cs-CZ" sz="2000" b="1"/>
          </a:p>
          <a:p>
            <a:endParaRPr lang="cs-CZ" sz="2000"/>
          </a:p>
        </p:txBody>
      </p:sp>
      <p:pic>
        <p:nvPicPr>
          <p:cNvPr id="4" name="Imagen 3">
            <a:extLst>
              <a:ext uri="{FF2B5EF4-FFF2-40B4-BE49-F238E27FC236}">
                <a16:creationId xmlns:a16="http://schemas.microsoft.com/office/drawing/2014/main" id="{836C2FDF-B812-4705-B0E0-AAD0FEA6D887}"/>
              </a:ext>
            </a:extLst>
          </p:cNvPr>
          <p:cNvPicPr>
            <a:picLocks noChangeAspect="1"/>
          </p:cNvPicPr>
          <p:nvPr/>
        </p:nvPicPr>
        <p:blipFill rotWithShape="1">
          <a:blip r:embed="rId2"/>
          <a:srcRect r="1" b="14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EB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77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935847D6-8611-43F3-8153-9C6B1B2871C4}"/>
              </a:ext>
            </a:extLst>
          </p:cNvPr>
          <p:cNvPicPr>
            <a:picLocks noChangeAspect="1"/>
          </p:cNvPicPr>
          <p:nvPr/>
        </p:nvPicPr>
        <p:blipFill rotWithShape="1">
          <a:blip r:embed="rId2"/>
          <a:srcRect t="6085" b="6084"/>
          <a:stretch/>
        </p:blipFill>
        <p:spPr>
          <a:xfrm>
            <a:off x="2522356"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33A909C-1EAF-4576-A970-70D8466E7EFA}"/>
              </a:ext>
            </a:extLst>
          </p:cNvPr>
          <p:cNvSpPr>
            <a:spLocks noGrp="1"/>
          </p:cNvSpPr>
          <p:nvPr>
            <p:ph type="title"/>
          </p:nvPr>
        </p:nvSpPr>
        <p:spPr>
          <a:xfrm>
            <a:off x="838200" y="365125"/>
            <a:ext cx="3546231" cy="1388039"/>
          </a:xfrm>
        </p:spPr>
        <p:txBody>
          <a:bodyPr>
            <a:normAutofit fontScale="90000"/>
          </a:bodyPr>
          <a:lstStyle/>
          <a:p>
            <a:r>
              <a:rPr lang="es-ES" sz="3200" dirty="0"/>
              <a:t>Antonio Machado (1875-1939)</a:t>
            </a:r>
            <a:r>
              <a:rPr lang="es-ES" sz="3200" i="1" dirty="0"/>
              <a:t>, Campos de Castilla </a:t>
            </a:r>
            <a:r>
              <a:rPr lang="es-ES" sz="3200" dirty="0"/>
              <a:t>(1912)</a:t>
            </a:r>
            <a:br>
              <a:rPr lang="es-ES" sz="3200" dirty="0"/>
            </a:br>
            <a:endParaRPr lang="es-ES" sz="3200" dirty="0"/>
          </a:p>
        </p:txBody>
      </p:sp>
      <p:sp>
        <p:nvSpPr>
          <p:cNvPr id="3" name="Marcador de contenido 2">
            <a:extLst>
              <a:ext uri="{FF2B5EF4-FFF2-40B4-BE49-F238E27FC236}">
                <a16:creationId xmlns:a16="http://schemas.microsoft.com/office/drawing/2014/main" id="{5AEF7C01-3B86-4E53-931F-8C5C530893C8}"/>
              </a:ext>
            </a:extLst>
          </p:cNvPr>
          <p:cNvSpPr>
            <a:spLocks noGrp="1"/>
          </p:cNvSpPr>
          <p:nvPr>
            <p:ph idx="1"/>
          </p:nvPr>
        </p:nvSpPr>
        <p:spPr>
          <a:xfrm>
            <a:off x="0" y="1753164"/>
            <a:ext cx="4660390" cy="4739711"/>
          </a:xfrm>
        </p:spPr>
        <p:txBody>
          <a:bodyPr>
            <a:normAutofit lnSpcReduction="10000"/>
          </a:bodyPr>
          <a:lstStyle/>
          <a:p>
            <a:r>
              <a:rPr lang="es-ES" sz="1600" dirty="0"/>
              <a:t>Libro de poemas modernista-noventayochista, de reflexión crítica de la noción de “Castilla” como “alma” de España. </a:t>
            </a:r>
          </a:p>
          <a:p>
            <a:r>
              <a:rPr lang="es-ES" sz="1600" dirty="0"/>
              <a:t>España puede ser más que nostalgia, pasado y caciquismo. Hay un futuro.</a:t>
            </a:r>
          </a:p>
          <a:p>
            <a:r>
              <a:rPr lang="es-ES_tradnl" sz="1600" i="1" dirty="0">
                <a:effectLst/>
                <a:latin typeface="+mj-lt"/>
                <a:ea typeface="Calibri" panose="020F0502020204030204" pitchFamily="34" charset="0"/>
                <a:cs typeface="Arial" panose="020B0604020202020204" pitchFamily="34" charset="0"/>
              </a:rPr>
              <a:t>Campos de Castilla </a:t>
            </a:r>
            <a:r>
              <a:rPr lang="es-ES_tradnl" sz="1600" dirty="0">
                <a:effectLst/>
                <a:latin typeface="+mj-lt"/>
                <a:ea typeface="Calibri" panose="020F0502020204030204" pitchFamily="34" charset="0"/>
                <a:cs typeface="Arial" panose="020B0604020202020204" pitchFamily="34" charset="0"/>
              </a:rPr>
              <a:t>se lee en diálogo con </a:t>
            </a:r>
            <a:r>
              <a:rPr lang="es-ES_tradnl" sz="1600" i="1" dirty="0">
                <a:effectLst/>
                <a:latin typeface="+mj-lt"/>
                <a:ea typeface="Calibri" panose="020F0502020204030204" pitchFamily="34" charset="0"/>
                <a:cs typeface="Arial" panose="020B0604020202020204" pitchFamily="34" charset="0"/>
              </a:rPr>
              <a:t>Castilla</a:t>
            </a:r>
            <a:r>
              <a:rPr lang="es-ES_tradnl" sz="1600" dirty="0">
                <a:effectLst/>
                <a:latin typeface="+mj-lt"/>
                <a:ea typeface="Calibri" panose="020F0502020204030204" pitchFamily="34" charset="0"/>
                <a:cs typeface="Arial" panose="020B0604020202020204" pitchFamily="34" charset="0"/>
              </a:rPr>
              <a:t>, de Azorín, también de 1912, con la que presenta una contradicción, ya que la visión del tiempo y de la historia sitúa a Antonio Machado entre Ortega y Unamuno. Frente al instante repetido, el mito del eterno retorno de lo mismo (Azorín), tenemos el tiempo histórico de Machado. </a:t>
            </a:r>
          </a:p>
          <a:p>
            <a:r>
              <a:rPr lang="es-ES_tradnl" sz="1600" dirty="0">
                <a:effectLst/>
                <a:latin typeface="+mj-lt"/>
                <a:ea typeface="Calibri" panose="020F0502020204030204" pitchFamily="34" charset="0"/>
                <a:cs typeface="Arial" panose="020B0604020202020204" pitchFamily="34" charset="0"/>
              </a:rPr>
              <a:t>Podemos ser, sin embargo, más radicales aun: «Por tierras de España» lee la esencia de Castilla desde una ontología de la explotación, como tiempo histórico de duración bergsoniana, en la que el yo vive y lee el presente con el recuerdo del pasado y la anticipación del futuro.</a:t>
            </a:r>
            <a:endParaRPr lang="es-ES" sz="1600" dirty="0">
              <a:effectLst/>
              <a:latin typeface="+mj-lt"/>
              <a:ea typeface="Calibri" panose="020F0502020204030204" pitchFamily="34" charset="0"/>
              <a:cs typeface="Arial" panose="020B0604020202020204" pitchFamily="34" charset="0"/>
            </a:endParaRPr>
          </a:p>
          <a:p>
            <a:pPr marL="0" indent="0">
              <a:buNone/>
            </a:pPr>
            <a:r>
              <a:rPr lang="es-ES" sz="1600" dirty="0"/>
              <a:t>	Leamos “Por tierras de España”</a:t>
            </a:r>
          </a:p>
        </p:txBody>
      </p:sp>
    </p:spTree>
    <p:extLst>
      <p:ext uri="{BB962C8B-B14F-4D97-AF65-F5344CB8AC3E}">
        <p14:creationId xmlns:p14="http://schemas.microsoft.com/office/powerpoint/2010/main" val="376422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8201" y="365125"/>
            <a:ext cx="3816095" cy="1938076"/>
          </a:xfrm>
        </p:spPr>
        <p:txBody>
          <a:bodyPr>
            <a:normAutofit/>
          </a:bodyPr>
          <a:lstStyle/>
          <a:p>
            <a:r>
              <a:rPr lang="es-ES_tradnl" altLang="cs-CZ" b="1" dirty="0"/>
              <a:t>La catástrofe de la guerra del 1898</a:t>
            </a:r>
            <a:r>
              <a:rPr lang="sk-SK" altLang="cs-CZ" b="1" dirty="0"/>
              <a:t> </a:t>
            </a:r>
            <a:endParaRPr lang="cs-CZ" b="1" dirty="0"/>
          </a:p>
        </p:txBody>
      </p:sp>
      <p:sp>
        <p:nvSpPr>
          <p:cNvPr id="3" name="Zástupný symbol pro obsah 2"/>
          <p:cNvSpPr>
            <a:spLocks noGrp="1"/>
          </p:cNvSpPr>
          <p:nvPr>
            <p:ph idx="1"/>
          </p:nvPr>
        </p:nvSpPr>
        <p:spPr>
          <a:xfrm>
            <a:off x="838201" y="2482589"/>
            <a:ext cx="3816096" cy="3694373"/>
          </a:xfrm>
        </p:spPr>
        <p:txBody>
          <a:bodyPr>
            <a:normAutofit/>
          </a:bodyPr>
          <a:lstStyle/>
          <a:p>
            <a:pPr marL="0" indent="0">
              <a:buNone/>
            </a:pPr>
            <a:r>
              <a:rPr lang="es-ES_tradnl" altLang="cs-CZ" sz="2000" b="1" dirty="0"/>
              <a:t>pérdida de Cuba, Puerto Rico y Filipinas en la guerra contra los Estados Unidos</a:t>
            </a:r>
            <a:r>
              <a:rPr lang="sk-SK" altLang="cs-CZ" sz="2000" dirty="0"/>
              <a:t> </a:t>
            </a:r>
          </a:p>
          <a:p>
            <a:pPr marL="0" indent="0">
              <a:buNone/>
            </a:pPr>
            <a:r>
              <a:rPr lang="sk-SK" altLang="cs-CZ" sz="2000" b="1"/>
              <a:t>política</a:t>
            </a:r>
            <a:r>
              <a:rPr lang="sk-SK" altLang="cs-CZ" sz="2000" b="1" dirty="0"/>
              <a:t> </a:t>
            </a:r>
            <a:r>
              <a:rPr lang="sk-SK" altLang="cs-CZ" sz="2000" b="1"/>
              <a:t>colonial</a:t>
            </a:r>
            <a:r>
              <a:rPr lang="sk-SK" altLang="cs-CZ" sz="2000" b="1" dirty="0"/>
              <a:t> </a:t>
            </a:r>
            <a:r>
              <a:rPr lang="sk-SK" altLang="cs-CZ" sz="2000" b="1"/>
              <a:t>represiva</a:t>
            </a:r>
            <a:endParaRPr lang="sk-SK" altLang="cs-CZ" sz="2000" b="1" dirty="0"/>
          </a:p>
          <a:p>
            <a:pPr marL="0" indent="0">
              <a:buNone/>
            </a:pPr>
            <a:r>
              <a:rPr lang="es-ES_tradnl" altLang="cs-CZ" sz="2000" b="1" dirty="0"/>
              <a:t>los deseos de independencia de las colonias</a:t>
            </a:r>
            <a:r>
              <a:rPr lang="sk-SK" altLang="cs-CZ" sz="2000" dirty="0"/>
              <a:t> </a:t>
            </a:r>
          </a:p>
          <a:p>
            <a:pPr marL="0" indent="0">
              <a:buNone/>
            </a:pPr>
            <a:r>
              <a:rPr lang="es-ES_tradnl" altLang="cs-CZ" sz="2000" b="1" dirty="0"/>
              <a:t>los intereses expansionistas de los Estados Unidos</a:t>
            </a:r>
            <a:r>
              <a:rPr lang="sk-SK" altLang="cs-CZ" sz="2000" b="1" dirty="0"/>
              <a:t> </a:t>
            </a:r>
          </a:p>
          <a:p>
            <a:endParaRPr lang="sk-SK" altLang="cs-CZ" sz="2000" dirty="0"/>
          </a:p>
          <a:p>
            <a:endParaRPr lang="cs-CZ" sz="2000" dirty="0"/>
          </a:p>
        </p:txBody>
      </p:sp>
      <p:pic>
        <p:nvPicPr>
          <p:cNvPr id="5" name="Imagen 4">
            <a:extLst>
              <a:ext uri="{FF2B5EF4-FFF2-40B4-BE49-F238E27FC236}">
                <a16:creationId xmlns:a16="http://schemas.microsoft.com/office/drawing/2014/main" id="{B150EA02-837C-4153-B398-5B672FAC763B}"/>
              </a:ext>
            </a:extLst>
          </p:cNvPr>
          <p:cNvPicPr>
            <a:picLocks noChangeAspect="1"/>
          </p:cNvPicPr>
          <p:nvPr/>
        </p:nvPicPr>
        <p:blipFill rotWithShape="1">
          <a:blip r:embed="rId2"/>
          <a:srcRect t="31111" r="-1" b="1552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4" name="Imagen 3">
            <a:extLst>
              <a:ext uri="{FF2B5EF4-FFF2-40B4-BE49-F238E27FC236}">
                <a16:creationId xmlns:a16="http://schemas.microsoft.com/office/drawing/2014/main" id="{096E4335-388F-4E7F-AD19-411C7DA198A0}"/>
              </a:ext>
            </a:extLst>
          </p:cNvPr>
          <p:cNvPicPr>
            <a:picLocks noChangeAspect="1"/>
          </p:cNvPicPr>
          <p:nvPr/>
        </p:nvPicPr>
        <p:blipFill rotWithShape="1">
          <a:blip r:embed="rId3"/>
          <a:srcRect t="32611" r="3" b="10139"/>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442111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11523" r="1"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838200" y="365125"/>
            <a:ext cx="3822189" cy="1899912"/>
          </a:xfrm>
        </p:spPr>
        <p:txBody>
          <a:bodyPr>
            <a:normAutofit/>
          </a:bodyPr>
          <a:lstStyle/>
          <a:p>
            <a:r>
              <a:rPr lang="sk-SK" sz="4000" b="1"/>
              <a:t>Cuba</a:t>
            </a:r>
            <a:endParaRPr lang="cs-CZ" sz="4000" b="1"/>
          </a:p>
        </p:txBody>
      </p:sp>
      <p:sp>
        <p:nvSpPr>
          <p:cNvPr id="3" name="Zástupný symbol pro obsah 2"/>
          <p:cNvSpPr>
            <a:spLocks noGrp="1"/>
          </p:cNvSpPr>
          <p:nvPr>
            <p:ph idx="1"/>
          </p:nvPr>
        </p:nvSpPr>
        <p:spPr>
          <a:xfrm>
            <a:off x="838200" y="2434201"/>
            <a:ext cx="3822189" cy="3742762"/>
          </a:xfrm>
        </p:spPr>
        <p:txBody>
          <a:bodyPr>
            <a:normAutofit/>
          </a:bodyPr>
          <a:lstStyle/>
          <a:p>
            <a:pPr marL="0" indent="0">
              <a:buNone/>
            </a:pPr>
            <a:r>
              <a:rPr lang="es-ES_tradnl" altLang="cs-CZ" sz="2000" b="1"/>
              <a:t>azúcar, café y tabaco</a:t>
            </a:r>
            <a:endParaRPr lang="sk-SK" altLang="cs-CZ" sz="2000" b="1"/>
          </a:p>
          <a:p>
            <a:endParaRPr lang="cs-CZ" sz="2000"/>
          </a:p>
        </p:txBody>
      </p:sp>
    </p:spTree>
    <p:extLst>
      <p:ext uri="{BB962C8B-B14F-4D97-AF65-F5344CB8AC3E}">
        <p14:creationId xmlns:p14="http://schemas.microsoft.com/office/powerpoint/2010/main" val="276497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41248" y="548640"/>
            <a:ext cx="3600860" cy="5431536"/>
          </a:xfrm>
        </p:spPr>
        <p:txBody>
          <a:bodyPr>
            <a:normAutofit/>
          </a:bodyPr>
          <a:lstStyle/>
          <a:p>
            <a:r>
              <a:rPr lang="sk-SK" sz="5000" b="1"/>
              <a:t>Modernismo</a:t>
            </a:r>
            <a:endParaRPr lang="cs-CZ" sz="5000" b="1"/>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126418" y="552091"/>
            <a:ext cx="6224335" cy="5431536"/>
          </a:xfrm>
        </p:spPr>
        <p:txBody>
          <a:bodyPr anchor="ctr">
            <a:normAutofit/>
          </a:bodyPr>
          <a:lstStyle/>
          <a:p>
            <a:pPr marL="0" indent="0">
              <a:buNone/>
            </a:pPr>
            <a:r>
              <a:rPr lang="es-ES" sz="2200" dirty="0"/>
              <a:t>M</a:t>
            </a:r>
            <a:r>
              <a:rPr lang="sk-SK" sz="2200" dirty="0" err="1"/>
              <a:t>odos</a:t>
            </a:r>
            <a:r>
              <a:rPr lang="sk-SK" sz="2200" dirty="0"/>
              <a:t> de </a:t>
            </a:r>
            <a:r>
              <a:rPr lang="sk-SK" sz="2200" dirty="0" err="1"/>
              <a:t>entender</a:t>
            </a:r>
            <a:r>
              <a:rPr lang="sk-SK" sz="2200" dirty="0"/>
              <a:t> </a:t>
            </a:r>
            <a:r>
              <a:rPr lang="sk-SK" sz="2200" dirty="0" err="1"/>
              <a:t>el</a:t>
            </a:r>
            <a:r>
              <a:rPr lang="sk-SK" sz="2200" dirty="0"/>
              <a:t> </a:t>
            </a:r>
            <a:r>
              <a:rPr lang="sk-SK" sz="2200" dirty="0" err="1"/>
              <a:t>concepto</a:t>
            </a:r>
            <a:r>
              <a:rPr lang="sk-SK" sz="2200" dirty="0"/>
              <a:t>:</a:t>
            </a:r>
          </a:p>
          <a:p>
            <a:pPr marL="514350" indent="-514350">
              <a:buFont typeface="+mj-lt"/>
              <a:buAutoNum type="arabicPeriod"/>
            </a:pPr>
            <a:r>
              <a:rPr lang="es-ES" sz="2200" dirty="0"/>
              <a:t>Modernismo como un </a:t>
            </a:r>
            <a:r>
              <a:rPr lang="es-ES" sz="2200" b="1" dirty="0"/>
              <a:t>movimiento literario </a:t>
            </a:r>
            <a:r>
              <a:rPr lang="es-ES" sz="2200" dirty="0"/>
              <a:t>que se</a:t>
            </a:r>
            <a:r>
              <a:rPr lang="sk-SK" sz="2200" dirty="0"/>
              <a:t> </a:t>
            </a:r>
            <a:r>
              <a:rPr lang="es-ES" sz="2200" dirty="0"/>
              <a:t>desarrolla entre 1885 y 1915, y cuya cima es </a:t>
            </a:r>
            <a:r>
              <a:rPr lang="es-ES" sz="2200" b="1" dirty="0"/>
              <a:t>Rubén Darío.</a:t>
            </a:r>
          </a:p>
          <a:p>
            <a:pPr marL="514350" indent="-514350">
              <a:buFont typeface="+mj-lt"/>
              <a:buAutoNum type="arabicPeriod"/>
            </a:pPr>
            <a:r>
              <a:rPr lang="es-ES" sz="2200" dirty="0"/>
              <a:t>Modernismo </a:t>
            </a:r>
            <a:r>
              <a:rPr lang="sk-SK" sz="2200" dirty="0" err="1"/>
              <a:t>como</a:t>
            </a:r>
            <a:r>
              <a:rPr lang="sk-SK" sz="2200" dirty="0"/>
              <a:t> </a:t>
            </a:r>
            <a:r>
              <a:rPr lang="es-ES" sz="2200" b="1" dirty="0"/>
              <a:t>una época y una actitud</a:t>
            </a:r>
            <a:r>
              <a:rPr lang="sk-SK" sz="2200" dirty="0"/>
              <a:t>, </a:t>
            </a:r>
            <a:r>
              <a:rPr lang="sk-SK" sz="2200" b="1" dirty="0" err="1"/>
              <a:t>una</a:t>
            </a:r>
            <a:r>
              <a:rPr lang="sk-SK" sz="2200" b="1" dirty="0"/>
              <a:t> tendencia </a:t>
            </a:r>
            <a:r>
              <a:rPr lang="sk-SK" sz="2200" b="1" dirty="0" err="1"/>
              <a:t>general</a:t>
            </a:r>
            <a:r>
              <a:rPr lang="es-ES" sz="2200" b="1" dirty="0"/>
              <a:t> </a:t>
            </a:r>
            <a:r>
              <a:rPr lang="sk-SK" sz="2200" dirty="0"/>
              <a:t>(t</a:t>
            </a:r>
            <a:r>
              <a:rPr lang="es-ES" sz="2200" dirty="0"/>
              <a:t>al interpretación fue defendida por Juan Ramón</a:t>
            </a:r>
            <a:r>
              <a:rPr lang="sk-SK" sz="2200" dirty="0"/>
              <a:t> </a:t>
            </a:r>
            <a:r>
              <a:rPr lang="es-ES" sz="2200" dirty="0"/>
              <a:t>Jiménez</a:t>
            </a:r>
            <a:r>
              <a:rPr lang="sk-SK" sz="2200" dirty="0"/>
              <a:t>) </a:t>
            </a:r>
            <a:r>
              <a:rPr lang="sk-SK" sz="2200" b="1" dirty="0" err="1"/>
              <a:t>que</a:t>
            </a:r>
            <a:r>
              <a:rPr lang="sk-SK" sz="2200" b="1" dirty="0"/>
              <a:t> </a:t>
            </a:r>
            <a:r>
              <a:rPr lang="sk-SK" sz="2200" b="1" dirty="0" err="1"/>
              <a:t>refleja</a:t>
            </a:r>
            <a:r>
              <a:rPr lang="sk-SK" sz="2200" b="1" dirty="0"/>
              <a:t> </a:t>
            </a:r>
            <a:r>
              <a:rPr lang="es-ES" sz="2200" b="1" dirty="0"/>
              <a:t>el espíritu de los nuevos tiempos</a:t>
            </a:r>
            <a:endParaRPr lang="sk-SK" sz="2200" b="1" dirty="0"/>
          </a:p>
          <a:p>
            <a:pPr marL="0" indent="0">
              <a:buNone/>
            </a:pPr>
            <a:r>
              <a:rPr lang="es-ES" sz="2200" b="1" dirty="0"/>
              <a:t>Modernismo literario como un movimiento de ruptura con la estética vigente</a:t>
            </a:r>
            <a:r>
              <a:rPr lang="es-ES" sz="2200" dirty="0"/>
              <a:t>, que se inicia en torno a 1880 y cuyo desarrollo fundamental</a:t>
            </a:r>
            <a:r>
              <a:rPr lang="sk-SK" sz="2200" dirty="0"/>
              <a:t> </a:t>
            </a:r>
            <a:r>
              <a:rPr lang="es-ES" sz="2200" dirty="0"/>
              <a:t>alcanza hasta la Primera Guerra Mundial. Tal ruptura se enlaza con la amplia crisis espiritual</a:t>
            </a:r>
            <a:r>
              <a:rPr lang="sk-SK" sz="2200" dirty="0"/>
              <a:t> </a:t>
            </a:r>
            <a:r>
              <a:rPr lang="es-ES" sz="2200" dirty="0"/>
              <a:t>del fin de siglo. </a:t>
            </a:r>
            <a:endParaRPr lang="es-ES" sz="2200" b="1" dirty="0"/>
          </a:p>
        </p:txBody>
      </p:sp>
    </p:spTree>
    <p:extLst>
      <p:ext uri="{BB962C8B-B14F-4D97-AF65-F5344CB8AC3E}">
        <p14:creationId xmlns:p14="http://schemas.microsoft.com/office/powerpoint/2010/main" val="164808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12648" y="804355"/>
            <a:ext cx="6268770" cy="1454530"/>
          </a:xfrm>
        </p:spPr>
        <p:txBody>
          <a:bodyPr anchor="b">
            <a:normAutofit/>
          </a:bodyPr>
          <a:lstStyle/>
          <a:p>
            <a:r>
              <a:rPr lang="sk-SK" b="1" dirty="0" err="1"/>
              <a:t>Modernismo</a:t>
            </a:r>
            <a:r>
              <a:rPr lang="sk-SK" b="1" dirty="0"/>
              <a:t> – </a:t>
            </a:r>
            <a:r>
              <a:rPr lang="sk-SK" b="1" dirty="0" err="1"/>
              <a:t>influencias</a:t>
            </a:r>
            <a:r>
              <a:rPr lang="es-ES" b="1" dirty="0"/>
              <a:t>, características, temas</a:t>
            </a:r>
            <a:endParaRPr lang="cs-CZ" dirty="0"/>
          </a:p>
        </p:txBody>
      </p:sp>
      <p:sp>
        <p:nvSpPr>
          <p:cNvPr id="28"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symbol pro obsah 2"/>
          <p:cNvSpPr>
            <a:spLocks noGrp="1"/>
          </p:cNvSpPr>
          <p:nvPr>
            <p:ph idx="1"/>
          </p:nvPr>
        </p:nvSpPr>
        <p:spPr>
          <a:xfrm>
            <a:off x="277091" y="3145694"/>
            <a:ext cx="6968835" cy="3223518"/>
          </a:xfrm>
        </p:spPr>
        <p:txBody>
          <a:bodyPr>
            <a:normAutofit fontScale="77500" lnSpcReduction="20000"/>
          </a:bodyPr>
          <a:lstStyle/>
          <a:p>
            <a:r>
              <a:rPr lang="cs-CZ" sz="1900" b="1" dirty="0" err="1"/>
              <a:t>Parnasianismo</a:t>
            </a:r>
            <a:r>
              <a:rPr lang="cs-CZ" sz="1900" b="1" dirty="0"/>
              <a:t> </a:t>
            </a:r>
            <a:r>
              <a:rPr lang="cs-CZ" sz="1900" b="1" dirty="0" err="1"/>
              <a:t>Simbolismo</a:t>
            </a:r>
            <a:r>
              <a:rPr lang="cs-CZ" sz="1900" b="1" dirty="0"/>
              <a:t> </a:t>
            </a:r>
            <a:endParaRPr lang="es-ES" sz="1900" b="1" dirty="0"/>
          </a:p>
          <a:p>
            <a:r>
              <a:rPr lang="es-ES" sz="1900" b="1" dirty="0"/>
              <a:t>el anhelo</a:t>
            </a:r>
            <a:r>
              <a:rPr lang="sk-SK" sz="1900" b="1" dirty="0"/>
              <a:t> </a:t>
            </a:r>
            <a:r>
              <a:rPr lang="es-ES" sz="1900" b="1" dirty="0"/>
              <a:t>de perfección formal</a:t>
            </a:r>
            <a:r>
              <a:rPr lang="es-ES" sz="1900" dirty="0"/>
              <a:t>, </a:t>
            </a:r>
            <a:r>
              <a:rPr lang="es-ES" sz="1900" b="1" dirty="0"/>
              <a:t>los temas exóticos</a:t>
            </a:r>
            <a:r>
              <a:rPr lang="es-ES" sz="1900" dirty="0"/>
              <a:t>, los </a:t>
            </a:r>
            <a:r>
              <a:rPr lang="es-ES" sz="1900" b="1" dirty="0"/>
              <a:t>valores sensoriales</a:t>
            </a:r>
            <a:r>
              <a:rPr lang="es-ES" sz="1900" dirty="0"/>
              <a:t>. </a:t>
            </a:r>
          </a:p>
          <a:p>
            <a:r>
              <a:rPr lang="es-ES" sz="1900" b="1" dirty="0"/>
              <a:t>búsqueda de efectos rítmicos, </a:t>
            </a:r>
            <a:r>
              <a:rPr lang="es-ES" sz="1900" dirty="0"/>
              <a:t>musicalidad.</a:t>
            </a:r>
            <a:endParaRPr lang="sk-SK" sz="1900" dirty="0"/>
          </a:p>
          <a:p>
            <a:r>
              <a:rPr lang="cs-CZ" sz="1900" b="1" dirty="0"/>
              <a:t>la </a:t>
            </a:r>
            <a:r>
              <a:rPr lang="cs-CZ" sz="1900" b="1" dirty="0" err="1"/>
              <a:t>influencia</a:t>
            </a:r>
            <a:r>
              <a:rPr lang="cs-CZ" sz="1900" b="1" dirty="0"/>
              <a:t> de </a:t>
            </a:r>
            <a:r>
              <a:rPr lang="cs-CZ" sz="1900" b="1" dirty="0" err="1"/>
              <a:t>Bécquer</a:t>
            </a:r>
            <a:r>
              <a:rPr lang="cs-CZ" sz="1900" dirty="0"/>
              <a:t>: d</a:t>
            </a:r>
            <a:r>
              <a:rPr lang="es-ES" sz="1900" dirty="0"/>
              <a:t>e él arranca una veta </a:t>
            </a:r>
            <a:r>
              <a:rPr lang="es-ES" sz="1900" b="1" dirty="0"/>
              <a:t>intimista y</a:t>
            </a:r>
            <a:r>
              <a:rPr lang="sk-SK" sz="1900" b="1" dirty="0"/>
              <a:t> </a:t>
            </a:r>
            <a:r>
              <a:rPr lang="es-ES" sz="1900" b="1" dirty="0"/>
              <a:t>sentimental</a:t>
            </a:r>
          </a:p>
          <a:p>
            <a:r>
              <a:rPr lang="es-ES" sz="1900" b="1" dirty="0"/>
              <a:t>Exterioridad sensible </a:t>
            </a:r>
          </a:p>
          <a:p>
            <a:r>
              <a:rPr lang="cs-CZ" sz="1900" b="1" dirty="0"/>
              <a:t>el </a:t>
            </a:r>
            <a:r>
              <a:rPr lang="cs-CZ" sz="1900" b="1" dirty="0" err="1"/>
              <a:t>cosmopolitismo</a:t>
            </a:r>
            <a:r>
              <a:rPr lang="cs-CZ" sz="1900" b="1" dirty="0"/>
              <a:t> </a:t>
            </a:r>
            <a:endParaRPr lang="cs-CZ" sz="1900" dirty="0"/>
          </a:p>
          <a:p>
            <a:r>
              <a:rPr lang="sk-SK" sz="1900" b="1" dirty="0"/>
              <a:t>e</a:t>
            </a:r>
            <a:r>
              <a:rPr lang="es-ES" sz="1900" b="1" dirty="0"/>
              <a:t>l amor y el erotismo</a:t>
            </a:r>
            <a:endParaRPr lang="cs-CZ" sz="1900" dirty="0"/>
          </a:p>
          <a:p>
            <a:r>
              <a:rPr lang="cs-CZ" sz="1900" b="1" dirty="0"/>
              <a:t>los </a:t>
            </a:r>
            <a:r>
              <a:rPr lang="cs-CZ" sz="1900" b="1" dirty="0" err="1"/>
              <a:t>temas</a:t>
            </a:r>
            <a:r>
              <a:rPr lang="cs-CZ" sz="1900" b="1" dirty="0"/>
              <a:t> </a:t>
            </a:r>
            <a:r>
              <a:rPr lang="cs-CZ" sz="1900" b="1" dirty="0" err="1"/>
              <a:t>americanos</a:t>
            </a:r>
            <a:endParaRPr lang="cs-CZ" sz="1900" b="1" dirty="0"/>
          </a:p>
          <a:p>
            <a:r>
              <a:rPr lang="cs-CZ" sz="1900" b="1" dirty="0" err="1"/>
              <a:t>lo</a:t>
            </a:r>
            <a:r>
              <a:rPr lang="cs-CZ" sz="1900" b="1" dirty="0"/>
              <a:t> </a:t>
            </a:r>
            <a:r>
              <a:rPr lang="cs-CZ" sz="1900" b="1" dirty="0" err="1"/>
              <a:t>hispánico</a:t>
            </a:r>
            <a:r>
              <a:rPr lang="cs-CZ" sz="1900" b="1" dirty="0"/>
              <a:t> </a:t>
            </a:r>
            <a:r>
              <a:rPr lang="cs-CZ" sz="1900" dirty="0"/>
              <a:t>–</a:t>
            </a:r>
            <a:endParaRPr lang="es-ES" sz="1900" dirty="0"/>
          </a:p>
          <a:p>
            <a:r>
              <a:rPr lang="cs-CZ" sz="1900" b="1" dirty="0" err="1"/>
              <a:t>esteticismo</a:t>
            </a:r>
            <a:r>
              <a:rPr lang="cs-CZ" sz="1900" b="1" dirty="0"/>
              <a:t> </a:t>
            </a:r>
            <a:r>
              <a:rPr lang="cs-CZ" sz="1900" b="1" dirty="0" err="1"/>
              <a:t>dominante</a:t>
            </a:r>
            <a:r>
              <a:rPr lang="cs-CZ" sz="1900" b="1" dirty="0"/>
              <a:t>, </a:t>
            </a:r>
            <a:r>
              <a:rPr lang="es-ES" sz="1900" b="1" dirty="0"/>
              <a:t>e</a:t>
            </a:r>
            <a:r>
              <a:rPr lang="cs-CZ" sz="1900" b="1" dirty="0" err="1"/>
              <a:t>nriquecimiento</a:t>
            </a:r>
            <a:r>
              <a:rPr lang="cs-CZ" sz="1900" b="1" dirty="0"/>
              <a:t> </a:t>
            </a:r>
            <a:r>
              <a:rPr lang="cs-CZ" sz="1900" b="1" dirty="0" err="1"/>
              <a:t>estilístico</a:t>
            </a:r>
            <a:endParaRPr lang="cs-CZ" sz="1900" b="1" dirty="0"/>
          </a:p>
          <a:p>
            <a:r>
              <a:rPr lang="es-ES" sz="1900" b="1" dirty="0"/>
              <a:t>refinados efectos sensoriales y </a:t>
            </a:r>
            <a:r>
              <a:rPr lang="es-ES" sz="1900" dirty="0"/>
              <a:t>hasta </a:t>
            </a:r>
            <a:r>
              <a:rPr lang="es-ES" sz="1900" b="1" dirty="0"/>
              <a:t>sensuales</a:t>
            </a:r>
            <a:endParaRPr lang="cs-CZ" sz="1900" b="1" dirty="0"/>
          </a:p>
          <a:p>
            <a:pPr marL="0" indent="0">
              <a:buNone/>
            </a:pPr>
            <a:endParaRPr lang="cs-CZ" sz="900" b="1" dirty="0"/>
          </a:p>
          <a:p>
            <a:endParaRPr lang="cs-CZ" sz="900" b="1"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r="12356"/>
          <a:stretch/>
        </p:blipFill>
        <p:spPr>
          <a:xfrm>
            <a:off x="7684006" y="10"/>
            <a:ext cx="4507993" cy="6857990"/>
          </a:xfrm>
          <a:prstGeom prst="rect">
            <a:avLst/>
          </a:prstGeom>
        </p:spPr>
      </p:pic>
    </p:spTree>
    <p:extLst>
      <p:ext uri="{BB962C8B-B14F-4D97-AF65-F5344CB8AC3E}">
        <p14:creationId xmlns:p14="http://schemas.microsoft.com/office/powerpoint/2010/main" val="346884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13944" r="1" b="31870"/>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title"/>
          </p:nvPr>
        </p:nvSpPr>
        <p:spPr>
          <a:xfrm>
            <a:off x="371094" y="1161288"/>
            <a:ext cx="3438144" cy="1124712"/>
          </a:xfrm>
        </p:spPr>
        <p:txBody>
          <a:bodyPr anchor="b">
            <a:normAutofit/>
          </a:bodyPr>
          <a:lstStyle/>
          <a:p>
            <a:r>
              <a:rPr lang="es-ES" sz="2800" b="1"/>
              <a:t>A</a:t>
            </a:r>
            <a:r>
              <a:rPr lang="sk-SK" sz="2800" b="1"/>
              <a:t>utores</a:t>
            </a:r>
            <a:endParaRPr lang="cs-CZ" sz="2800" b="1"/>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symbol pro obsah 2"/>
          <p:cNvSpPr>
            <a:spLocks noGrp="1"/>
          </p:cNvSpPr>
          <p:nvPr>
            <p:ph idx="1"/>
          </p:nvPr>
        </p:nvSpPr>
        <p:spPr>
          <a:xfrm>
            <a:off x="371094" y="2718054"/>
            <a:ext cx="3438906" cy="3207258"/>
          </a:xfrm>
        </p:spPr>
        <p:txBody>
          <a:bodyPr anchor="t">
            <a:normAutofit/>
          </a:bodyPr>
          <a:lstStyle/>
          <a:p>
            <a:r>
              <a:rPr lang="sk-SK" sz="1700" b="1" dirty="0" err="1"/>
              <a:t>Rubén</a:t>
            </a:r>
            <a:r>
              <a:rPr lang="sk-SK" sz="1700" b="1" dirty="0"/>
              <a:t> </a:t>
            </a:r>
            <a:r>
              <a:rPr lang="sk-SK" sz="1700" b="1" dirty="0" err="1"/>
              <a:t>Darío</a:t>
            </a:r>
            <a:endParaRPr lang="sk-SK" sz="1700" b="1" dirty="0"/>
          </a:p>
          <a:p>
            <a:r>
              <a:rPr lang="sk-SK" sz="1700" b="1" dirty="0" err="1"/>
              <a:t>Ramón</a:t>
            </a:r>
            <a:r>
              <a:rPr lang="sk-SK" sz="1700" b="1" dirty="0"/>
              <a:t> del </a:t>
            </a:r>
            <a:r>
              <a:rPr lang="es-ES" sz="1700" b="1" dirty="0"/>
              <a:t>Valle-Inclán</a:t>
            </a:r>
            <a:endParaRPr lang="es-ES" sz="1700" dirty="0"/>
          </a:p>
          <a:p>
            <a:r>
              <a:rPr lang="es-ES" sz="1700" b="1" dirty="0"/>
              <a:t>Antonio Machado</a:t>
            </a:r>
            <a:endParaRPr lang="es-ES" sz="1700" dirty="0"/>
          </a:p>
          <a:p>
            <a:r>
              <a:rPr lang="cs-CZ" sz="1700" b="1" dirty="0"/>
              <a:t>Juan Ramón </a:t>
            </a:r>
            <a:r>
              <a:rPr lang="cs-CZ" sz="1700" b="1" dirty="0" err="1"/>
              <a:t>Jiménez</a:t>
            </a:r>
            <a:r>
              <a:rPr lang="cs-CZ" sz="1700" b="1" dirty="0"/>
              <a:t> </a:t>
            </a:r>
            <a:r>
              <a:rPr lang="es-ES" sz="1700" dirty="0"/>
              <a:t>(antes de su giro de</a:t>
            </a:r>
            <a:r>
              <a:rPr lang="sk-SK" sz="1700" dirty="0"/>
              <a:t> </a:t>
            </a:r>
            <a:r>
              <a:rPr lang="cs-CZ" sz="1700" dirty="0"/>
              <a:t>1916</a:t>
            </a:r>
            <a:r>
              <a:rPr lang="es-ES" sz="1700" dirty="0"/>
              <a:t>)</a:t>
            </a:r>
            <a:endParaRPr lang="cs-CZ" sz="1700" dirty="0"/>
          </a:p>
        </p:txBody>
      </p:sp>
    </p:spTree>
    <p:extLst>
      <p:ext uri="{BB962C8B-B14F-4D97-AF65-F5344CB8AC3E}">
        <p14:creationId xmlns:p14="http://schemas.microsoft.com/office/powerpoint/2010/main" val="12652226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3970366" y="609600"/>
            <a:ext cx="4267200" cy="1351472"/>
          </a:xfrm>
        </p:spPr>
        <p:txBody>
          <a:bodyPr>
            <a:normAutofit/>
          </a:bodyPr>
          <a:lstStyle/>
          <a:p>
            <a:pPr algn="ctr"/>
            <a:r>
              <a:rPr lang="sk-SK" sz="2800" b="1">
                <a:solidFill>
                  <a:schemeClr val="tx1">
                    <a:lumMod val="85000"/>
                    <a:lumOff val="15000"/>
                  </a:schemeClr>
                </a:solidFill>
              </a:rPr>
              <a:t>Ramón del </a:t>
            </a:r>
            <a:r>
              <a:rPr lang="es-ES" sz="2800" b="1">
                <a:solidFill>
                  <a:schemeClr val="tx1">
                    <a:lumMod val="85000"/>
                    <a:lumOff val="15000"/>
                  </a:schemeClr>
                </a:solidFill>
              </a:rPr>
              <a:t>Valle-Inclán</a:t>
            </a:r>
            <a:r>
              <a:rPr lang="sk-SK" sz="2800" b="1">
                <a:solidFill>
                  <a:schemeClr val="tx1">
                    <a:lumMod val="85000"/>
                    <a:lumOff val="15000"/>
                  </a:schemeClr>
                </a:solidFill>
              </a:rPr>
              <a:t> </a:t>
            </a:r>
            <a:br>
              <a:rPr lang="sk-SK" sz="2800" b="1">
                <a:solidFill>
                  <a:schemeClr val="tx1">
                    <a:lumMod val="85000"/>
                    <a:lumOff val="15000"/>
                  </a:schemeClr>
                </a:solidFill>
              </a:rPr>
            </a:br>
            <a:r>
              <a:rPr lang="sk-SK" sz="2800" b="1">
                <a:solidFill>
                  <a:schemeClr val="tx1">
                    <a:lumMod val="85000"/>
                    <a:lumOff val="15000"/>
                  </a:schemeClr>
                </a:solidFill>
              </a:rPr>
              <a:t>Memorias del Marqués de Bradomín</a:t>
            </a:r>
            <a:endParaRPr lang="cs-CZ" sz="2800">
              <a:solidFill>
                <a:schemeClr val="tx1">
                  <a:lumMod val="85000"/>
                  <a:lumOff val="15000"/>
                </a:schemeClr>
              </a:solidFill>
            </a:endParaRPr>
          </a:p>
        </p:txBody>
      </p:sp>
      <p:pic>
        <p:nvPicPr>
          <p:cNvPr id="5" name="Imagen 4">
            <a:extLst>
              <a:ext uri="{FF2B5EF4-FFF2-40B4-BE49-F238E27FC236}">
                <a16:creationId xmlns:a16="http://schemas.microsoft.com/office/drawing/2014/main" id="{D677D476-F4AB-4C1A-9105-C68BCC220F58}"/>
              </a:ext>
            </a:extLst>
          </p:cNvPr>
          <p:cNvPicPr>
            <a:picLocks noChangeAspect="1"/>
          </p:cNvPicPr>
          <p:nvPr/>
        </p:nvPicPr>
        <p:blipFill rotWithShape="1">
          <a:blip r:embed="rId2"/>
          <a:srcRect l="12933" r="17757"/>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Zástupný symbol pro obsah 2"/>
          <p:cNvSpPr>
            <a:spLocks noGrp="1"/>
          </p:cNvSpPr>
          <p:nvPr>
            <p:ph idx="1"/>
          </p:nvPr>
        </p:nvSpPr>
        <p:spPr>
          <a:xfrm>
            <a:off x="4198966" y="2147357"/>
            <a:ext cx="3810000" cy="4101042"/>
          </a:xfrm>
        </p:spPr>
        <p:txBody>
          <a:bodyPr>
            <a:normAutofit/>
          </a:bodyPr>
          <a:lstStyle/>
          <a:p>
            <a:r>
              <a:rPr lang="sk-SK" sz="1700">
                <a:solidFill>
                  <a:schemeClr val="tx1">
                    <a:lumMod val="85000"/>
                    <a:lumOff val="15000"/>
                  </a:schemeClr>
                </a:solidFill>
              </a:rPr>
              <a:t>4 sonatas: </a:t>
            </a:r>
            <a:r>
              <a:rPr lang="sk-SK" sz="1700" b="1">
                <a:solidFill>
                  <a:schemeClr val="tx1">
                    <a:lumMod val="85000"/>
                    <a:lumOff val="15000"/>
                  </a:schemeClr>
                </a:solidFill>
              </a:rPr>
              <a:t>Sonata de otoño </a:t>
            </a:r>
            <a:r>
              <a:rPr lang="sk-SK" sz="1700">
                <a:solidFill>
                  <a:schemeClr val="tx1">
                    <a:lumMod val="85000"/>
                    <a:lumOff val="15000"/>
                  </a:schemeClr>
                </a:solidFill>
              </a:rPr>
              <a:t>(1902), </a:t>
            </a:r>
            <a:r>
              <a:rPr lang="sk-SK" sz="1700" b="1">
                <a:solidFill>
                  <a:schemeClr val="tx1">
                    <a:lumMod val="85000"/>
                    <a:lumOff val="15000"/>
                  </a:schemeClr>
                </a:solidFill>
              </a:rPr>
              <a:t>Sonata de estío </a:t>
            </a:r>
            <a:r>
              <a:rPr lang="sk-SK" sz="1700">
                <a:solidFill>
                  <a:schemeClr val="tx1">
                    <a:lumMod val="85000"/>
                    <a:lumOff val="15000"/>
                  </a:schemeClr>
                </a:solidFill>
              </a:rPr>
              <a:t>(1903), </a:t>
            </a:r>
            <a:r>
              <a:rPr lang="sk-SK" sz="1700" b="1">
                <a:solidFill>
                  <a:schemeClr val="tx1">
                    <a:lumMod val="85000"/>
                    <a:lumOff val="15000"/>
                  </a:schemeClr>
                </a:solidFill>
              </a:rPr>
              <a:t>Sonata de primavera </a:t>
            </a:r>
            <a:r>
              <a:rPr lang="sk-SK" sz="1700">
                <a:solidFill>
                  <a:schemeClr val="tx1">
                    <a:lumMod val="85000"/>
                    <a:lumOff val="15000"/>
                  </a:schemeClr>
                </a:solidFill>
              </a:rPr>
              <a:t>(1904) y </a:t>
            </a:r>
            <a:r>
              <a:rPr lang="sk-SK" sz="1700" b="1">
                <a:solidFill>
                  <a:schemeClr val="tx1">
                    <a:lumMod val="85000"/>
                    <a:lumOff val="15000"/>
                  </a:schemeClr>
                </a:solidFill>
              </a:rPr>
              <a:t>Sonata de invierno (1905)</a:t>
            </a:r>
          </a:p>
          <a:p>
            <a:r>
              <a:rPr lang="sk-SK" sz="1700">
                <a:solidFill>
                  <a:schemeClr val="tx1">
                    <a:lumMod val="85000"/>
                    <a:lumOff val="15000"/>
                  </a:schemeClr>
                </a:solidFill>
              </a:rPr>
              <a:t>el protagonista es un Casanova/Don Juan gallego: Marqués de Bradomín – un aristócrata decadente estilizado – un representante de aquella ficticia aristocracia carlista pero también libertina: „carlista por estética“, como se define; romántico, mujeriego</a:t>
            </a:r>
          </a:p>
          <a:p>
            <a:r>
              <a:rPr lang="sk-SK" sz="1700">
                <a:solidFill>
                  <a:schemeClr val="tx1">
                    <a:lumMod val="85000"/>
                    <a:lumOff val="15000"/>
                  </a:schemeClr>
                </a:solidFill>
              </a:rPr>
              <a:t>memorias escritas en su vejez por el propio Bradomín</a:t>
            </a:r>
          </a:p>
          <a:p>
            <a:r>
              <a:rPr lang="sk-SK" sz="1700" b="1">
                <a:solidFill>
                  <a:schemeClr val="tx1">
                    <a:lumMod val="85000"/>
                    <a:lumOff val="15000"/>
                  </a:schemeClr>
                </a:solidFill>
              </a:rPr>
              <a:t>sensualidad mística </a:t>
            </a:r>
            <a:r>
              <a:rPr lang="sk-SK" sz="1700">
                <a:solidFill>
                  <a:schemeClr val="tx1">
                    <a:lumMod val="85000"/>
                    <a:lumOff val="15000"/>
                  </a:schemeClr>
                </a:solidFill>
              </a:rPr>
              <a:t>y </a:t>
            </a:r>
            <a:r>
              <a:rPr lang="sk-SK" sz="1700" b="1">
                <a:solidFill>
                  <a:schemeClr val="tx1">
                    <a:lumMod val="85000"/>
                    <a:lumOff val="15000"/>
                  </a:schemeClr>
                </a:solidFill>
              </a:rPr>
              <a:t>erotismo aristocrático decadente</a:t>
            </a:r>
          </a:p>
          <a:p>
            <a:endParaRPr lang="cs-CZ" sz="1700">
              <a:solidFill>
                <a:schemeClr val="tx1">
                  <a:lumMod val="85000"/>
                  <a:lumOff val="15000"/>
                </a:schemeClr>
              </a:solidFill>
            </a:endParaRPr>
          </a:p>
        </p:txBody>
      </p:sp>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9177" r="22432"/>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9616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71220" y="860028"/>
            <a:ext cx="6006192" cy="1324907"/>
          </a:xfrm>
        </p:spPr>
        <p:txBody>
          <a:bodyPr>
            <a:normAutofit/>
          </a:bodyPr>
          <a:lstStyle/>
          <a:p>
            <a:r>
              <a:rPr lang="sk-SK" sz="3100" b="1">
                <a:solidFill>
                  <a:srgbClr val="5C5142"/>
                </a:solidFill>
              </a:rPr>
              <a:t>Ramón del </a:t>
            </a:r>
            <a:r>
              <a:rPr lang="es-ES" sz="3100" b="1">
                <a:solidFill>
                  <a:srgbClr val="5C5142"/>
                </a:solidFill>
              </a:rPr>
              <a:t>Valle-Inclán</a:t>
            </a:r>
            <a:r>
              <a:rPr lang="sk-SK" sz="3100" b="1">
                <a:solidFill>
                  <a:srgbClr val="5C5142"/>
                </a:solidFill>
              </a:rPr>
              <a:t> </a:t>
            </a:r>
            <a:br>
              <a:rPr lang="sk-SK" sz="3100" b="1">
                <a:solidFill>
                  <a:srgbClr val="5C5142"/>
                </a:solidFill>
              </a:rPr>
            </a:br>
            <a:r>
              <a:rPr lang="sk-SK" sz="3100" b="1">
                <a:solidFill>
                  <a:srgbClr val="5C5142"/>
                </a:solidFill>
              </a:rPr>
              <a:t>Memorias del Marqués de Bradomín</a:t>
            </a:r>
            <a:endParaRPr lang="cs-CZ" sz="3100">
              <a:solidFill>
                <a:srgbClr val="5C5142"/>
              </a:solidFill>
            </a:endParaRPr>
          </a:p>
        </p:txBody>
      </p:sp>
      <p:sp>
        <p:nvSpPr>
          <p:cNvPr id="3" name="Zástupný symbol pro obsah 2"/>
          <p:cNvSpPr>
            <a:spLocks noGrp="1"/>
          </p:cNvSpPr>
          <p:nvPr>
            <p:ph idx="1"/>
          </p:nvPr>
        </p:nvSpPr>
        <p:spPr>
          <a:xfrm>
            <a:off x="871220" y="2248823"/>
            <a:ext cx="6006192" cy="3928139"/>
          </a:xfrm>
        </p:spPr>
        <p:txBody>
          <a:bodyPr>
            <a:normAutofit/>
          </a:bodyPr>
          <a:lstStyle/>
          <a:p>
            <a:r>
              <a:rPr lang="sk-SK" sz="1300" b="1">
                <a:solidFill>
                  <a:srgbClr val="5C5142"/>
                </a:solidFill>
              </a:rPr>
              <a:t>descripciones estilizadas de exteriores e interiores aristocráticos</a:t>
            </a:r>
            <a:r>
              <a:rPr lang="sk-SK" sz="1300">
                <a:solidFill>
                  <a:srgbClr val="5C5142"/>
                </a:solidFill>
              </a:rPr>
              <a:t>: </a:t>
            </a:r>
            <a:r>
              <a:rPr lang="sk-SK" sz="1300" i="1">
                <a:solidFill>
                  <a:srgbClr val="5C5142"/>
                </a:solidFill>
              </a:rPr>
              <a:t>„</a:t>
            </a:r>
            <a:r>
              <a:rPr lang="es-ES" sz="1300" i="1">
                <a:solidFill>
                  <a:srgbClr val="5C5142"/>
                </a:solidFill>
              </a:rPr>
              <a:t>Bajo el cielo límpido, de un azul heráldico, los cipreses venerables parecían tener el ensueño de la vida monástica. La caricia de la luz temblaba sobre las flores como un pájaro de oro, y la brisa trazaba en el terciopelo de la yerba, huellas ideales y quiméricas como si danzasen invisibles hadas.</a:t>
            </a:r>
            <a:r>
              <a:rPr lang="sk-SK" sz="1300" i="1">
                <a:solidFill>
                  <a:srgbClr val="5C5142"/>
                </a:solidFill>
              </a:rPr>
              <a:t>“</a:t>
            </a:r>
            <a:endParaRPr lang="cs-CZ" sz="1300">
              <a:solidFill>
                <a:srgbClr val="5C5142"/>
              </a:solidFill>
            </a:endParaRPr>
          </a:p>
          <a:p>
            <a:r>
              <a:rPr lang="cs-CZ" sz="1300">
                <a:solidFill>
                  <a:srgbClr val="5C5142"/>
                </a:solidFill>
              </a:rPr>
              <a:t>la atmósfera del donjuanismo blasfemo, el comportamiento egoista desenfrenado del protagonista, </a:t>
            </a:r>
            <a:r>
              <a:rPr lang="es-ES" sz="1300">
                <a:solidFill>
                  <a:srgbClr val="5C5142"/>
                </a:solidFill>
              </a:rPr>
              <a:t>los rugidos lacrimógenos de las mujeres seducidas</a:t>
            </a:r>
            <a:r>
              <a:rPr lang="sk-SK" sz="1300">
                <a:solidFill>
                  <a:srgbClr val="5C5142"/>
                </a:solidFill>
              </a:rPr>
              <a:t>...</a:t>
            </a:r>
          </a:p>
          <a:p>
            <a:r>
              <a:rPr lang="sk-SK" sz="1300" b="1">
                <a:solidFill>
                  <a:srgbClr val="5C5142"/>
                </a:solidFill>
              </a:rPr>
              <a:t>l</a:t>
            </a:r>
            <a:r>
              <a:rPr lang="es-ES" sz="1300" b="1">
                <a:solidFill>
                  <a:srgbClr val="5C5142"/>
                </a:solidFill>
              </a:rPr>
              <a:t>a perversión y el satanismo de Bradom</a:t>
            </a:r>
            <a:r>
              <a:rPr lang="sk-SK" sz="1300" b="1">
                <a:solidFill>
                  <a:srgbClr val="5C5142"/>
                </a:solidFill>
              </a:rPr>
              <a:t>í</a:t>
            </a:r>
            <a:r>
              <a:rPr lang="es-ES" sz="1300" b="1">
                <a:solidFill>
                  <a:srgbClr val="5C5142"/>
                </a:solidFill>
              </a:rPr>
              <a:t>n </a:t>
            </a:r>
            <a:r>
              <a:rPr lang="es-ES" sz="1300">
                <a:solidFill>
                  <a:srgbClr val="5C5142"/>
                </a:solidFill>
              </a:rPr>
              <a:t>se contraponen a </a:t>
            </a:r>
            <a:r>
              <a:rPr lang="es-ES" sz="1300" b="1">
                <a:solidFill>
                  <a:srgbClr val="5C5142"/>
                </a:solidFill>
              </a:rPr>
              <a:t>la religiosidad tradicional de sus víctimas femeninas</a:t>
            </a:r>
            <a:endParaRPr lang="sk-SK" sz="1300" b="1">
              <a:solidFill>
                <a:srgbClr val="5C5142"/>
              </a:solidFill>
            </a:endParaRPr>
          </a:p>
          <a:p>
            <a:r>
              <a:rPr lang="sk-SK" sz="1300" b="1">
                <a:solidFill>
                  <a:srgbClr val="5C5142"/>
                </a:solidFill>
              </a:rPr>
              <a:t>referencias al romanticismo</a:t>
            </a:r>
            <a:r>
              <a:rPr lang="sk-SK" sz="1300">
                <a:solidFill>
                  <a:srgbClr val="5C5142"/>
                </a:solidFill>
              </a:rPr>
              <a:t>: </a:t>
            </a:r>
            <a:r>
              <a:rPr lang="sk-SK" sz="1300" i="1">
                <a:solidFill>
                  <a:srgbClr val="5C5142"/>
                </a:solidFill>
              </a:rPr>
              <a:t>„</a:t>
            </a:r>
            <a:r>
              <a:rPr lang="es-ES" sz="1300" i="1">
                <a:solidFill>
                  <a:srgbClr val="5C5142"/>
                </a:solidFill>
              </a:rPr>
              <a:t>Y nos besamos con el beso romántico de aquellos tiempos. Yo era el Cruzado que partía a Jerusalén, y Concha la Dama que le lloraba en su castillo al claro de la luna. Confieso que mientras llevé sobre los hombros la melena merovingia como Espronceda y como Zorrilla, nunca supe despedirme de otra manera.</a:t>
            </a:r>
            <a:r>
              <a:rPr lang="sk-SK" sz="1300" i="1">
                <a:solidFill>
                  <a:srgbClr val="5C5142"/>
                </a:solidFill>
              </a:rPr>
              <a:t>“</a:t>
            </a:r>
            <a:endParaRPr lang="cs-CZ" sz="1300">
              <a:solidFill>
                <a:srgbClr val="5C5142"/>
              </a:solidFill>
            </a:endParaRPr>
          </a:p>
          <a:p>
            <a:r>
              <a:rPr lang="sk-SK" sz="1300" b="1">
                <a:solidFill>
                  <a:srgbClr val="5C5142"/>
                </a:solidFill>
              </a:rPr>
              <a:t>Ironía</a:t>
            </a:r>
            <a:r>
              <a:rPr lang="sk-SK" sz="1300">
                <a:solidFill>
                  <a:srgbClr val="5C5142"/>
                </a:solidFill>
              </a:rPr>
              <a:t>: diálogos de espesa cortesanía, arcaísmos chirriantes, adjetivos solemnes...</a:t>
            </a:r>
            <a:endParaRPr lang="cs-CZ" sz="1300">
              <a:solidFill>
                <a:srgbClr val="5C5142"/>
              </a:solidFill>
            </a:endParaRPr>
          </a:p>
          <a:p>
            <a:r>
              <a:rPr lang="sk-SK" sz="1300">
                <a:solidFill>
                  <a:srgbClr val="5C5142"/>
                </a:solidFill>
              </a:rPr>
              <a:t>l</a:t>
            </a:r>
            <a:r>
              <a:rPr lang="es-ES" sz="1300">
                <a:solidFill>
                  <a:srgbClr val="5C5142"/>
                </a:solidFill>
              </a:rPr>
              <a:t>as sonatas han sido calificadas como la contrapartida novelesca de la poesía modernista</a:t>
            </a:r>
            <a:r>
              <a:rPr lang="sk-SK" sz="1300">
                <a:solidFill>
                  <a:srgbClr val="5C5142"/>
                </a:solidFill>
              </a:rPr>
              <a:t> de Rubén Darío</a:t>
            </a:r>
            <a:endParaRPr lang="cs-CZ" sz="1300">
              <a:solidFill>
                <a:srgbClr val="5C5142"/>
              </a:solidFill>
            </a:endParaRPr>
          </a:p>
        </p:txBody>
      </p:sp>
      <p:sp>
        <p:nvSpPr>
          <p:cNvPr id="28" name="Rectangle 27">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C5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A75A2D49-1FDF-4B6D-A9B5-47FF437DAD3E}"/>
              </a:ext>
            </a:extLst>
          </p:cNvPr>
          <p:cNvPicPr>
            <a:picLocks noChangeAspect="1"/>
          </p:cNvPicPr>
          <p:nvPr/>
        </p:nvPicPr>
        <p:blipFill rotWithShape="1">
          <a:blip r:embed="rId2"/>
          <a:srcRect r="1" b="2433"/>
          <a:stretch/>
        </p:blipFill>
        <p:spPr>
          <a:xfrm>
            <a:off x="7523826" y="862763"/>
            <a:ext cx="3788081" cy="5151142"/>
          </a:xfrm>
          <a:prstGeom prst="rect">
            <a:avLst/>
          </a:prstGeom>
        </p:spPr>
      </p:pic>
    </p:spTree>
    <p:extLst>
      <p:ext uri="{BB962C8B-B14F-4D97-AF65-F5344CB8AC3E}">
        <p14:creationId xmlns:p14="http://schemas.microsoft.com/office/powerpoint/2010/main" val="209819967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2462</Words>
  <Application>Microsoft Office PowerPoint</Application>
  <PresentationFormat>Panorámica</PresentationFormat>
  <Paragraphs>145</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Wingdings</vt:lpstr>
      <vt:lpstr>Motiv Office</vt:lpstr>
      <vt:lpstr>Modernismo y 98, o, Fin de siglo</vt:lpstr>
      <vt:lpstr>Modernismo: compromiso y estética en el fin de siglo (Ana Suárez Miramón, 2006.) </vt:lpstr>
      <vt:lpstr>La catástrofe de la guerra del 1898 </vt:lpstr>
      <vt:lpstr>Cuba</vt:lpstr>
      <vt:lpstr>Modernismo</vt:lpstr>
      <vt:lpstr>Modernismo – influencias, características, temas</vt:lpstr>
      <vt:lpstr>Autores</vt:lpstr>
      <vt:lpstr>Ramón del Valle-Inclán  Memorias del Marqués de Bradomín</vt:lpstr>
      <vt:lpstr>Ramón del Valle-Inclán  Memorias del Marqués de Bradomín</vt:lpstr>
      <vt:lpstr>La generación del 98</vt:lpstr>
      <vt:lpstr>La generación del 98 (o grupo del 98)</vt:lpstr>
      <vt:lpstr>La juventud del 98 y el “Grupo de los tres”</vt:lpstr>
      <vt:lpstr>evolución ideológica de los autores: </vt:lpstr>
      <vt:lpstr>Generación (o grupo) del 98 – Estilo</vt:lpstr>
      <vt:lpstr>Generación (o grupo) del 98 – Estilo</vt:lpstr>
      <vt:lpstr>Noventayochistas – Géneros y temas</vt:lpstr>
      <vt:lpstr>Existencialismo</vt:lpstr>
      <vt:lpstr>El tema de España y su “castellanocentrismo”</vt:lpstr>
      <vt:lpstr>Azorín (José Martínez Ruiz)</vt:lpstr>
      <vt:lpstr>Azorín (José Martínez Ruiz)</vt:lpstr>
      <vt:lpstr>Azorín (José Martínez Ruiz)</vt:lpstr>
      <vt:lpstr>Miguel de Unamuno</vt:lpstr>
      <vt:lpstr>Miguel de Unamuno</vt:lpstr>
      <vt:lpstr>Miguel de Unamuno, ensayista</vt:lpstr>
      <vt:lpstr>Antonio Machado (1875-1939), Campos de Castilla (1912) </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generación de 98</dc:title>
  <dc:creator>Katarína Gecelovská</dc:creator>
  <cp:lastModifiedBy>José Luis Bellón Aguilera</cp:lastModifiedBy>
  <cp:revision>299</cp:revision>
  <dcterms:created xsi:type="dcterms:W3CDTF">2021-10-19T08:30:07Z</dcterms:created>
  <dcterms:modified xsi:type="dcterms:W3CDTF">2022-03-14T20:14:28Z</dcterms:modified>
</cp:coreProperties>
</file>