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65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5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67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7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81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78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22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3FEF3-55BB-41B0-B14D-49F1884731C0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25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PetrHonzej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 v publicistice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 složka textu</a:t>
            </a:r>
          </a:p>
          <a:p>
            <a:r>
              <a:rPr lang="cs-CZ" dirty="0" smtClean="0"/>
              <a:t>Doplnění informace o hodnocení, soudy, postoje, analýzu</a:t>
            </a:r>
          </a:p>
          <a:p>
            <a:r>
              <a:rPr lang="cs-CZ" dirty="0" smtClean="0"/>
              <a:t>Emotivní prvky, literární postupy</a:t>
            </a:r>
          </a:p>
          <a:p>
            <a:r>
              <a:rPr lang="cs-CZ" dirty="0" smtClean="0"/>
              <a:t>Pomezí žurnalistického a jiného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35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si o něčem myslet nestačí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Názorová publicistika vyžaduje: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Přehled o popisované situaci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Vyprofilované mínění (názor)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Vyjadřovací schopnosti, styl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Platformu pro oslovení publika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 si myslím … Mně se to nelíbí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Osobité prostředky, cit pro jazyk, metafory, srovnání, hyperbola … ne klišé, komplikovanost</a:t>
            </a:r>
          </a:p>
          <a:p>
            <a:pPr marL="0" indent="0">
              <a:buNone/>
            </a:pPr>
            <a:endParaRPr lang="cs-CZ" sz="1900" dirty="0" smtClean="0"/>
          </a:p>
          <a:p>
            <a:pPr marL="0" indent="0">
              <a:buNone/>
            </a:pPr>
            <a:r>
              <a:rPr lang="cs-CZ" sz="1900" dirty="0" smtClean="0"/>
              <a:t>„Pakliže si nechcete Miloše Zemana představovat při sexu, vězte, že on chce, abyste si to představovali. Jinak by těžko mluvil o evolučně výhodném znásilňování, přeřezávání žen, o tom, kdy, kde a s kým přišel o panictví a jak by chtěl být mýdlem ve sprše Claudie Schifferové či s ní kopulovat v pekle – což byly nejfrekventovanější vtipy, jež veřejně vykládal v době volební kampaně. </a:t>
            </a:r>
            <a:r>
              <a:rPr lang="cs-CZ" sz="1900" u="sng" dirty="0" smtClean="0"/>
              <a:t>Kombinace reálné moci, verbální agrese a zlého humoru mu zajišťuje pozici onoho „vůdčího samce“. Vulgární rétorika mu pomáhá zastřít fyzickou nemohoucnost</a:t>
            </a:r>
            <a:r>
              <a:rPr lang="cs-CZ" sz="1900" dirty="0" smtClean="0"/>
              <a:t>.“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2000" dirty="0" smtClean="0"/>
              <a:t>„</a:t>
            </a:r>
            <a:r>
              <a:rPr lang="cs-CZ" sz="2000" u="sng" dirty="0" smtClean="0"/>
              <a:t>Netvrdím samozřejmě</a:t>
            </a:r>
            <a:r>
              <a:rPr lang="cs-CZ" sz="2000" dirty="0" smtClean="0"/>
              <a:t>, že Radim Uzel má na sobě naloženou srovnatelnou vinu jako nacistický zločinec, který coby poslušný úředník „jen plnil rozkazy“ a poslal do koncentrační táborů statisíce Židů. </a:t>
            </a:r>
            <a:r>
              <a:rPr lang="cs-CZ" sz="2000" u="sng" dirty="0" smtClean="0"/>
              <a:t>Jenom si myslím</a:t>
            </a:r>
            <a:r>
              <a:rPr lang="cs-CZ" sz="2000" dirty="0" smtClean="0"/>
              <a:t>, že společnou mají onu absenci myšlení, banálnost a povrchnost, s jakou přistupují ke svému životnímu poslání.</a:t>
            </a:r>
            <a:r>
              <a:rPr lang="cs-CZ" sz="1900" dirty="0" smtClean="0"/>
              <a:t>“  (Kamil Fila: </a:t>
            </a:r>
            <a:r>
              <a:rPr lang="cs-CZ" sz="2000" dirty="0" smtClean="0"/>
              <a:t>Uzel zahradníkem 1. Když sexuolog škodí)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6349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– jen tak na okraj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>
                <a:hlinkClick r:id="rId2"/>
              </a:rPr>
              <a:t>@</a:t>
            </a:r>
            <a:r>
              <a:rPr lang="cs-CZ" sz="2400" dirty="0" err="1">
                <a:hlinkClick r:id="rId2"/>
              </a:rPr>
              <a:t>PetrHonzejk</a:t>
            </a:r>
            <a:endParaRPr lang="cs-CZ" sz="2400" dirty="0">
              <a:hlinkClick r:id="rId2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F1419"/>
                </a:solidFill>
                <a:latin typeface="TwitterChirp"/>
              </a:rPr>
              <a:t>Daňové výjimky, kanál Odra Labe Dunaj, cvičený foxteriér...pan prezident se nic nového nenaučil. Ale z pohledu jeho zdravotního stavu je pozitivní, že ani na nic nezapomněl</a:t>
            </a:r>
            <a:r>
              <a:rPr lang="cs-CZ" sz="2400" dirty="0" smtClean="0">
                <a:solidFill>
                  <a:srgbClr val="0F1419"/>
                </a:solidFill>
                <a:latin typeface="TwitterChirp"/>
              </a:rPr>
              <a:t>.</a:t>
            </a:r>
          </a:p>
          <a:p>
            <a:r>
              <a:rPr lang="cs-CZ" sz="2400" dirty="0" smtClean="0"/>
              <a:t>Krátký </a:t>
            </a:r>
            <a:r>
              <a:rPr lang="cs-CZ" sz="2400" dirty="0" smtClean="0"/>
              <a:t>formát přímo navazující na zpravodajskou informaci</a:t>
            </a:r>
          </a:p>
          <a:p>
            <a:r>
              <a:rPr lang="cs-CZ" sz="2400" dirty="0" smtClean="0"/>
              <a:t>Originální závěr, </a:t>
            </a:r>
            <a:r>
              <a:rPr lang="cs-CZ" sz="2400" dirty="0" smtClean="0"/>
              <a:t>pointa, nápaditost</a:t>
            </a:r>
            <a:endParaRPr lang="cs-CZ" sz="2400" dirty="0" smtClean="0"/>
          </a:p>
          <a:p>
            <a:r>
              <a:rPr lang="cs-CZ" sz="2400" dirty="0" smtClean="0"/>
              <a:t>Vhodné krátké věty, jedna linie bez </a:t>
            </a:r>
            <a:r>
              <a:rPr lang="cs-CZ" sz="2400" dirty="0" smtClean="0"/>
              <a:t>odbočování</a:t>
            </a:r>
          </a:p>
          <a:p>
            <a:r>
              <a:rPr lang="cs-CZ" sz="2400" dirty="0" smtClean="0"/>
              <a:t>Vede </a:t>
            </a:r>
            <a:r>
              <a:rPr lang="cs-CZ" sz="2400" dirty="0"/>
              <a:t>k vtipnému, neočekávanému závěru nebo posunuje význam do jiné roviny (pointa)</a:t>
            </a:r>
          </a:p>
          <a:p>
            <a:r>
              <a:rPr lang="cs-CZ" sz="2400" dirty="0" smtClean="0"/>
              <a:t>Vyžaduje </a:t>
            </a:r>
            <a:r>
              <a:rPr lang="cs-CZ" sz="2400" dirty="0"/>
              <a:t>jasnou koncepci, sevřenější větné vazby, přesvědčivou argumentaci</a:t>
            </a:r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86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F1419"/>
                </a:solidFill>
                <a:latin typeface="TwitterChirp"/>
              </a:rPr>
              <a:t>Předseda 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ČBK 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Jan </a:t>
            </a:r>
            <a:r>
              <a:rPr lang="cs-CZ" sz="2000" dirty="0" err="1">
                <a:solidFill>
                  <a:srgbClr val="0F1419"/>
                </a:solidFill>
                <a:latin typeface="TwitterChirp"/>
              </a:rPr>
              <a:t>Graubner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 vyjadřuje podporu 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Benediktu XVI. -  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Josephu </a:t>
            </a:r>
            <a:r>
              <a:rPr lang="cs-CZ" sz="2000" dirty="0" err="1">
                <a:solidFill>
                  <a:srgbClr val="0F1419"/>
                </a:solidFill>
                <a:latin typeface="TwitterChirp"/>
              </a:rPr>
              <a:t>Ratzingerovi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. Myslím, že tohle 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církev 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opravdu nepotřebuje. Potřebujeme se zastat slabých a 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zdeptaných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. Obětí, které se 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zastání nedočkaly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. Jinak, proč bychom si 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měli říkat 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křesťané a křesťanky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?  (Veronika Sedláčková)</a:t>
            </a:r>
          </a:p>
          <a:p>
            <a:pPr marL="0" indent="0">
              <a:buNone/>
            </a:pPr>
            <a:endParaRPr lang="cs-CZ" sz="2000" dirty="0">
              <a:solidFill>
                <a:srgbClr val="0F1419"/>
              </a:solidFill>
              <a:latin typeface="TwitterChirp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F1419"/>
                </a:solidFill>
                <a:latin typeface="TwitterChirp"/>
              </a:rPr>
              <a:t>Putin zcela ovládne východ Ukrajiny, vláme se do </a:t>
            </a:r>
            <a:r>
              <a:rPr lang="cs-CZ" sz="2000" dirty="0" err="1">
                <a:solidFill>
                  <a:srgbClr val="0F1419"/>
                </a:solidFill>
                <a:latin typeface="TwitterChirp"/>
              </a:rPr>
              <a:t>ukr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. vládní politiky, bude blokovat přístavy a ničit </a:t>
            </a:r>
            <a:r>
              <a:rPr lang="cs-CZ" sz="2000" dirty="0" err="1">
                <a:solidFill>
                  <a:srgbClr val="0F1419"/>
                </a:solidFill>
                <a:latin typeface="TwitterChirp"/>
              </a:rPr>
              <a:t>ukr</a:t>
            </a:r>
            <a:r>
              <a:rPr lang="cs-CZ" sz="2000" dirty="0">
                <a:solidFill>
                  <a:srgbClr val="0F1419"/>
                </a:solidFill>
                <a:latin typeface="TwitterChirp"/>
              </a:rPr>
              <a:t>. ekonomiku. A Zeman bude vykládat - válka není, všechno v pohodě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. (Marek Švehla)</a:t>
            </a:r>
          </a:p>
          <a:p>
            <a:pPr marL="0" indent="0">
              <a:buNone/>
            </a:pPr>
            <a:endParaRPr lang="cs-CZ" sz="2000" dirty="0">
              <a:solidFill>
                <a:srgbClr val="0F1419"/>
              </a:solidFill>
              <a:latin typeface="TwitterChirp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F1419"/>
                </a:solidFill>
                <a:latin typeface="TwitterChirp"/>
              </a:rPr>
              <a:t>Čína je komunistická totalita a kdo nechce, aby toto novinář říkal, má totalitu i ve své hlavě</a:t>
            </a:r>
            <a:r>
              <a:rPr lang="cs-CZ" sz="2000" dirty="0" smtClean="0">
                <a:solidFill>
                  <a:srgbClr val="0F1419"/>
                </a:solidFill>
                <a:latin typeface="TwitterChirp"/>
              </a:rPr>
              <a:t>. (Nora Fridrichová)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0631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Glosa – k dílčím aspektům události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Úsporná kompozice</a:t>
            </a:r>
          </a:p>
          <a:p>
            <a:r>
              <a:rPr lang="cs-CZ" dirty="0" smtClean="0"/>
              <a:t>Ironie, sarkasmus, silná subjektivita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Absurdní rozhodnutí zakázat prodej pomlázek v supermarketech mě připomnělo absurdní skutečnost, že existují lidé, schopní nakupovat pomlázky v supermarketech</a:t>
            </a:r>
            <a:r>
              <a:rPr lang="cs-CZ" dirty="0" smtClean="0"/>
              <a:t>. /Petr </a:t>
            </a:r>
            <a:r>
              <a:rPr lang="cs-CZ" dirty="0" err="1" smtClean="0"/>
              <a:t>Honzejk</a:t>
            </a:r>
            <a:r>
              <a:rPr lang="cs-CZ" dirty="0" smtClean="0"/>
              <a:t>, </a:t>
            </a:r>
            <a:r>
              <a:rPr lang="cs-CZ" dirty="0" err="1" smtClean="0"/>
              <a:t>Twitter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2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Zkusíme to taky?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Ke konkrétnímu dění dle vlastního výběru</a:t>
            </a:r>
          </a:p>
          <a:p>
            <a:r>
              <a:rPr lang="cs-CZ" dirty="0" smtClean="0"/>
              <a:t>Nejsme </a:t>
            </a:r>
            <a:r>
              <a:rPr lang="cs-CZ" dirty="0" err="1" smtClean="0"/>
              <a:t>Twitter</a:t>
            </a:r>
            <a:r>
              <a:rPr lang="cs-CZ" dirty="0" smtClean="0"/>
              <a:t>, počet znaků libovolný, doporučený kolem </a:t>
            </a:r>
            <a:r>
              <a:rPr lang="cs-CZ" dirty="0" smtClean="0"/>
              <a:t>400 (bez mezer)</a:t>
            </a:r>
            <a:endParaRPr lang="cs-CZ" dirty="0" smtClean="0"/>
          </a:p>
          <a:p>
            <a:r>
              <a:rPr lang="cs-CZ" dirty="0" err="1" smtClean="0"/>
              <a:t>Odevzdávárna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, </a:t>
            </a:r>
            <a:r>
              <a:rPr lang="cs-CZ" dirty="0" err="1" smtClean="0"/>
              <a:t>deadline</a:t>
            </a:r>
            <a:r>
              <a:rPr lang="cs-CZ" dirty="0" smtClean="0"/>
              <a:t> v pondělí </a:t>
            </a:r>
            <a:r>
              <a:rPr lang="cs-CZ" dirty="0" smtClean="0"/>
              <a:t>1.3.</a:t>
            </a:r>
          </a:p>
          <a:p>
            <a:pPr marL="0" indent="0">
              <a:buNone/>
            </a:pPr>
            <a:r>
              <a:rPr lang="cs-CZ" dirty="0"/>
              <a:t>Miloš Zeman se v únoru shodl s hlavními ústavními činiteli, že vakcíny proti COVID-19 musí projít schvalovacím procesem Evropské komise. Tento názor mu nevydržel ani měsíc. Nyní prosazuje užití neschválené Ruské a Čínské vakcíny. Možná kdyby byl Zeman ve svých názorech alespoň z třetiny natolik konzistentní jako v oddanosti k Rusku a Číně, nemuseli bychom trpět obavami, že slovní spojení „pravda vítězí“ na standartě prezidenta vystřídá „kam vítr, tam plášť“.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40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582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Názor v publicistice</vt:lpstr>
      <vt:lpstr>Něco si o něčem myslet nestačí …</vt:lpstr>
      <vt:lpstr>Já si myslím … Mně se to nelíbí …</vt:lpstr>
      <vt:lpstr>Poznámka – jen tak na okraj</vt:lpstr>
      <vt:lpstr>Poznámka</vt:lpstr>
      <vt:lpstr>Glosa – k dílčím aspektům události</vt:lpstr>
      <vt:lpstr>Zkusíme to taky?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Názor v publicistice</dc:title>
  <dc:creator>Filda</dc:creator>
  <cp:lastModifiedBy>Filda</cp:lastModifiedBy>
  <cp:revision>11</cp:revision>
  <dcterms:created xsi:type="dcterms:W3CDTF">2021-03-08T19:29:19Z</dcterms:created>
  <dcterms:modified xsi:type="dcterms:W3CDTF">2022-02-19T21:13:02Z</dcterms:modified>
</cp:coreProperties>
</file>