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355816bb2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355816bb2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55816bb2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55816bb2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355816bb2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355816bb2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55816bb2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55816bb2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55816bb2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55816bb2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55816bb28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55816bb2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355816bb2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355816bb2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355816bb28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355816bb2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755249b3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755249b3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3755249b3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3755249b3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355816bb2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355816bb2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755249b3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3755249b3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755249b3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755249b3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755249b3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755249b3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3755249b3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3755249b3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755249b3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755249b3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755249b3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755249b3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755249b3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755249b3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3755249b3e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3755249b3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355b036f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355b036f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355816bb2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355816bb2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355816bb2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355816bb2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355816bb2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355816bb2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355816bb2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355816bb2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355816bb2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355816bb2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55816bb2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355816bb2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Ej0mJyjbMfw" TargetMode="External"/><Relationship Id="rId4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cs.wikipedia.org/wiki/P%C5%99%C3%ADb%C4%9Bh" TargetMode="External"/><Relationship Id="rId10" Type="http://schemas.openxmlformats.org/officeDocument/2006/relationships/hyperlink" Target="https://cs.wikipedia.org/wiki/Sc%C3%A9nografie" TargetMode="External"/><Relationship Id="rId13" Type="http://schemas.openxmlformats.org/officeDocument/2006/relationships/hyperlink" Target="https://cs.wikipedia.org/wiki/Boj" TargetMode="External"/><Relationship Id="rId12" Type="http://schemas.openxmlformats.org/officeDocument/2006/relationships/hyperlink" Target="https://cs.wikipedia.org/wiki/Kompetice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cs.wikipedia.org/wiki/Hra_na_hrdiny" TargetMode="External"/><Relationship Id="rId4" Type="http://schemas.openxmlformats.org/officeDocument/2006/relationships/hyperlink" Target="https://cs.wikipedia.org/wiki/Hern%C3%AD_postava" TargetMode="External"/><Relationship Id="rId9" Type="http://schemas.openxmlformats.org/officeDocument/2006/relationships/hyperlink" Target="https://cs.wikipedia.org/wiki/Obecenstvo" TargetMode="External"/><Relationship Id="rId15" Type="http://schemas.openxmlformats.org/officeDocument/2006/relationships/hyperlink" Target="https://cs.wikipedia.org/w/index.php?title=Diegeze&amp;action=edit&amp;redlink=1" TargetMode="External"/><Relationship Id="rId14" Type="http://schemas.openxmlformats.org/officeDocument/2006/relationships/hyperlink" Target="https://cs.wikipedia.org/wiki/Konflikt" TargetMode="External"/><Relationship Id="rId5" Type="http://schemas.openxmlformats.org/officeDocument/2006/relationships/hyperlink" Target="https://cs.wikipedia.org/wiki/Kost%C3%BDm" TargetMode="External"/><Relationship Id="rId6" Type="http://schemas.openxmlformats.org/officeDocument/2006/relationships/hyperlink" Target="https://cs.wikipedia.org/wiki/Hern%C3%AD_sv%C4%9Bt" TargetMode="External"/><Relationship Id="rId7" Type="http://schemas.openxmlformats.org/officeDocument/2006/relationships/hyperlink" Target="https://cs.wikipedia.org/wiki/Z%C3%A1bava" TargetMode="External"/><Relationship Id="rId8" Type="http://schemas.openxmlformats.org/officeDocument/2006/relationships/hyperlink" Target="https://cs.wikipedia.org/wiki/Z%C3%A1%C5%BEitek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yZS5teF8pIo" TargetMode="External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3CJkQ84MbM0" TargetMode="Externa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0F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19850"/>
            <a:ext cx="8520600" cy="128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826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AutoNum type="arabicParenR"/>
            </a:pPr>
            <a:r>
              <a:rPr b="1" lang="cs" sz="4000">
                <a:solidFill>
                  <a:schemeClr val="lt1"/>
                </a:solidFill>
              </a:rPr>
              <a:t>Dramatická výchova ve výuce českého jazyka</a:t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1825"/>
            <a:ext cx="9144000" cy="37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descr="Krátký film o tom, co to znamená, vydat se na larp.&#10;(Short movie about going to a larp.)&#10;&#10;http://v-roli.cz" id="104" name="Google Shape;104;p22" title="Co je to larp?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Cíle dramatické výchovy: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pedagogické, prostředky divadelními a dramatickými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FF00"/>
                </a:highlight>
              </a:rPr>
              <a:t>Společné znaky divadla, dramatu a dramatické výchovy:</a:t>
            </a:r>
            <a:endParaRPr b="1"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vstupování do rolí a postav;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hra-fikce;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vyprávění přes situace;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přítomnost konfliktu;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základní dovednosti (řečové, pohybové, hudební…);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přítomnost emocí, prožívání;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divadelní jazyk (kostýmy, scéna, rekvizity, hudba, mluva, pohyb);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metafora;</a:t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9) způsob poznávání (objasnění lidských zkušeností prostřednictví příběhů lidí z různých dob)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10) zpracovávaná témata (úhel pohledu na svět, hlavní myšlenka díla, další myšlenky…) </a:t>
            </a:r>
            <a:endParaRPr b="1" sz="2400">
              <a:solidFill>
                <a:srgbClr val="000000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- vztahy (k lidem, k sobě samému, ke světu)</a:t>
            </a:r>
            <a:endParaRPr b="1" sz="2400">
              <a:solidFill>
                <a:srgbClr val="000000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- témata (moc, láska, nenávist…)</a:t>
            </a:r>
            <a:endParaRPr b="1" sz="2400">
              <a:solidFill>
                <a:srgbClr val="000000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D9EAD3"/>
                </a:highlight>
              </a:rPr>
              <a:t>V jakých oblastech - s jakými tématy může být dramatická výchova užitečná ve vzdělávání?</a:t>
            </a:r>
            <a:endParaRPr b="1" sz="2400">
              <a:solidFill>
                <a:srgbClr val="000000"/>
              </a:solidFill>
              <a:highlight>
                <a:srgbClr val="D9EAD3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FF00"/>
                </a:highlight>
              </a:rPr>
              <a:t>Rozdíly mezi divadlem, dramatem a dramatickou výchovou:</a:t>
            </a:r>
            <a:endParaRPr b="1"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  <a:highlight>
                  <a:srgbClr val="D9EAD3"/>
                </a:highlight>
              </a:rPr>
              <a:t>adresát </a:t>
            </a:r>
            <a:r>
              <a:rPr b="1" lang="cs" sz="2400">
                <a:solidFill>
                  <a:srgbClr val="000000"/>
                </a:solidFill>
              </a:rPr>
              <a:t>(divadlo ovlivňuje diváka, dram. výchova je zaměřena na samotné herce - hráče);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  <a:highlight>
                  <a:srgbClr val="D9EAD3"/>
                </a:highlight>
              </a:rPr>
              <a:t>cíl</a:t>
            </a:r>
            <a:r>
              <a:rPr b="1" lang="cs" sz="2400">
                <a:solidFill>
                  <a:srgbClr val="000000"/>
                </a:solidFill>
              </a:rPr>
              <a:t> (pro divadlo je to inscenace, pro dram. výchovu rozvoj jedince);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  <a:highlight>
                  <a:srgbClr val="D9EAD3"/>
                </a:highlight>
              </a:rPr>
              <a:t>přítomnost diváka</a:t>
            </a:r>
            <a:r>
              <a:rPr b="1" lang="cs" sz="2400">
                <a:solidFill>
                  <a:srgbClr val="000000"/>
                </a:solidFill>
              </a:rPr>
              <a:t> (divadlo bez diváka nemá smysl; dram. skupina - uvnitř skupiny, i když publikum není vyloučeno…)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  <a:highlight>
                  <a:srgbClr val="D9EAD3"/>
                </a:highlight>
              </a:rPr>
              <a:t>specifický prostor</a:t>
            </a:r>
            <a:r>
              <a:rPr b="1" lang="cs" sz="2400">
                <a:solidFill>
                  <a:srgbClr val="000000"/>
                </a:solidFill>
              </a:rPr>
              <a:t> (jeviště - hlediště x pro dram. výchovu není speciální prostor potřeba)</a:t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5) </a:t>
            </a:r>
            <a:r>
              <a:rPr b="1" lang="cs" sz="2400">
                <a:solidFill>
                  <a:srgbClr val="000000"/>
                </a:solidFill>
                <a:highlight>
                  <a:srgbClr val="D9EAD3"/>
                </a:highlight>
              </a:rPr>
              <a:t>míra připravenosti a improvizace</a:t>
            </a:r>
            <a:r>
              <a:rPr b="1" lang="cs" sz="2400">
                <a:solidFill>
                  <a:srgbClr val="000000"/>
                </a:solidFill>
              </a:rPr>
              <a:t> (v divadle je produkce   “nazkoušená”, improvizace herců spíše omezená);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6) </a:t>
            </a:r>
            <a:r>
              <a:rPr b="1" lang="cs" sz="2400">
                <a:solidFill>
                  <a:srgbClr val="000000"/>
                </a:solidFill>
                <a:highlight>
                  <a:srgbClr val="D9EAD3"/>
                </a:highlight>
              </a:rPr>
              <a:t>Míra esteticko-uměleckých a divadelně-řemeslných parametrů</a:t>
            </a:r>
            <a:r>
              <a:rPr b="1" lang="cs" sz="2400">
                <a:solidFill>
                  <a:srgbClr val="000000"/>
                </a:solidFill>
              </a:rPr>
              <a:t> (mluvní dovednosti herců, odborná režie, řemeslně dobře vytvořené kulisy…)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 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 </a:t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25" name="Google Shape;1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71850"/>
            <a:ext cx="3583824" cy="237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504" y="2763372"/>
            <a:ext cx="3583826" cy="238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1792" y="2780351"/>
            <a:ext cx="3162210" cy="23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FF00"/>
                </a:highlight>
              </a:rPr>
              <a:t>Dramatická výchova a myšlenkové proudy v pedagogice:</a:t>
            </a:r>
            <a:endParaRPr b="1"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  <a:highlight>
                  <a:srgbClr val="D9EAD3"/>
                </a:highlight>
              </a:rPr>
              <a:t>personalistické</a:t>
            </a:r>
            <a:r>
              <a:rPr b="1" lang="cs" sz="2400">
                <a:solidFill>
                  <a:srgbClr val="000000"/>
                </a:solidFill>
              </a:rPr>
              <a:t> teorie (žák je zodpovědný za své učení, he respektována jeho svoboda a osobnost; hlavním úkolem učitele je vést žáka k seberealizaci);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  <a:highlight>
                  <a:srgbClr val="D9EAD3"/>
                </a:highlight>
              </a:rPr>
              <a:t>kognitivně psychologické (konstruktivistické)</a:t>
            </a:r>
            <a:r>
              <a:rPr b="1" lang="cs" sz="2400">
                <a:solidFill>
                  <a:srgbClr val="000000"/>
                </a:solidFill>
              </a:rPr>
              <a:t> teorie (proti pasivnímu předávání poznatků, jde o “konstruování” vědění);</a:t>
            </a:r>
            <a:endParaRPr b="1" sz="2400">
              <a:solidFill>
                <a:srgbClr val="000000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  <a:highlight>
                  <a:srgbClr val="FFF2CC"/>
                </a:highlight>
              </a:rPr>
              <a:t>z pohledu žáka:</a:t>
            </a:r>
            <a:endParaRPr b="1" sz="2400">
              <a:solidFill>
                <a:srgbClr val="000000"/>
              </a:solidFill>
              <a:highlight>
                <a:srgbClr val="FFF2CC"/>
              </a:highlight>
            </a:endParaRPr>
          </a:p>
          <a:p>
            <a:pPr indent="-3810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učení je aktivní proces;</a:t>
            </a:r>
            <a:endParaRPr b="1" sz="2400">
              <a:solidFill>
                <a:srgbClr val="000000"/>
              </a:solidFill>
            </a:endParaRPr>
          </a:p>
          <a:p>
            <a:pPr indent="-3810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motivace je klíčem k učení;</a:t>
            </a:r>
            <a:endParaRPr b="1" sz="2400">
              <a:solidFill>
                <a:srgbClr val="000000"/>
              </a:solidFill>
            </a:endParaRPr>
          </a:p>
          <a:p>
            <a:pPr indent="-3810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zkušenost má pro učení zásadní význam;</a:t>
            </a:r>
            <a:endParaRPr b="1" sz="2400">
              <a:solidFill>
                <a:srgbClr val="000000"/>
              </a:solidFill>
            </a:endParaRPr>
          </a:p>
          <a:p>
            <a:pPr indent="-3810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lidé jsou určení k vytváření hypotéz</a:t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F2CC"/>
                </a:highlight>
              </a:rPr>
              <a:t>z pohledu učení:</a:t>
            </a:r>
            <a:endParaRPr b="1" sz="2400">
              <a:solidFill>
                <a:srgbClr val="000000"/>
              </a:solidFill>
              <a:highlight>
                <a:srgbClr val="FFF2CC"/>
              </a:highlight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učení probíhá ve vztahu k životu;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učení je sociální aktivita;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učení vyžaduje čas (k úvahám…);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učení je zaměřeno na porozumění a výkon;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F2CC"/>
                </a:highlight>
              </a:rPr>
              <a:t>z pohledu učitele:</a:t>
            </a:r>
            <a:endParaRPr b="1" sz="2400">
              <a:solidFill>
                <a:srgbClr val="000000"/>
              </a:solidFill>
              <a:highlight>
                <a:srgbClr val="FFF2CC"/>
              </a:highlight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učitel usnadňuje (plánuje, organizuje) učení žáků;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učitel je průvodce (směruje, radí);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učitel má otevřenou mysl (sám se učí ze zkušeností);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učitel je podporou (navrhuje, doporučuje, vybírá);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učitel stanoví hranice…</a:t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  <a:highlight>
                  <a:srgbClr val="D9EAD3"/>
                </a:highlight>
              </a:rPr>
              <a:t>sociokognitivní teorie </a:t>
            </a:r>
            <a:r>
              <a:rPr b="1" lang="cs" sz="2400">
                <a:solidFill>
                  <a:srgbClr val="000000"/>
                </a:solidFill>
              </a:rPr>
              <a:t>(sociální a kulturní kontext; sociální skupina…) 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FF00"/>
                </a:highlight>
              </a:rPr>
              <a:t>Dramatická výchova a společenské vědy a umění</a:t>
            </a:r>
            <a:endParaRPr b="1"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poskytování námětů, témat…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divadlo obsahuje více složek v sobě (výtvarnou, hudební, pohybovou, literární…)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možné tematické okruhy dramatické výchovy </a:t>
            </a:r>
            <a:endParaRPr b="1" sz="2400">
              <a:solidFill>
                <a:srgbClr val="000000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  <a:highlight>
                  <a:srgbClr val="FFF2CC"/>
                </a:highlight>
              </a:rPr>
              <a:t>jedinec a svět kolem něho</a:t>
            </a:r>
            <a:r>
              <a:rPr b="1" lang="cs" sz="2400">
                <a:solidFill>
                  <a:srgbClr val="000000"/>
                </a:solidFill>
              </a:rPr>
              <a:t> (rodina, vlastní identita, přátelé, autorita, celebrita, hmotné a přírodní prostředí, práce, činnosti, charakter, hodnotové žebříčky…)</a:t>
            </a:r>
            <a:endParaRPr b="1" sz="2400">
              <a:solidFill>
                <a:srgbClr val="000000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  <a:highlight>
                  <a:srgbClr val="FFF2CC"/>
                </a:highlight>
              </a:rPr>
              <a:t>společnost jako celek</a:t>
            </a:r>
            <a:r>
              <a:rPr b="1" lang="cs" sz="2400">
                <a:solidFill>
                  <a:srgbClr val="000000"/>
                </a:solidFill>
              </a:rPr>
              <a:t> (geografie, vztahy mezi národy, etnografie, životní prostředí, negativní</a:t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/>
          <p:nvPr>
            <p:ph idx="1" type="body"/>
          </p:nvPr>
        </p:nvSpPr>
        <p:spPr>
          <a:xfrm>
            <a:off x="144625" y="307475"/>
            <a:ext cx="88344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	společenské jevy (rasismus, agresivita…),  nábožen.,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	filozofie, ekonomika - nezaměstnanost, bezdomovectví,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	historie - totalitní systémy…)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FF00"/>
                </a:highlight>
              </a:rPr>
              <a:t>Charakteristika dramatické výchovy:</a:t>
            </a:r>
            <a:endParaRPr b="1"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= “učení zkušeností, tj. jednáním, osobním, nezprostředkovaným poznáváním sociálních vztahů a dějů, přesahující aktuální reálnou praxi zúčastněného jedince. Je založena na prozkoumávání, poznávání a chápání mezilidských vztahů, situací a vnitřního života lidí současnosti i minulosti, reálných i fantazií vytvořených. Toto prozkoumávání a poznávání se děje ve fiktivních situacích prostřednictvím hry v roli, dramatického jednání v situacích“. (E. Machková)</a:t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53" name="Google Shape;15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0000"/>
                </a:solidFill>
                <a:highlight>
                  <a:srgbClr val="FFFF00"/>
                </a:highlight>
              </a:rPr>
              <a:t>Dramatická výchova a její vztah k divadlu a dalším oborům</a:t>
            </a:r>
            <a:endParaRPr b="1" sz="28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E599"/>
                </a:highlight>
              </a:rPr>
              <a:t>Dramatická výchova jako interdisciplinární obor</a:t>
            </a:r>
            <a:endParaRPr b="1" sz="2400">
              <a:solidFill>
                <a:srgbClr val="000000"/>
              </a:solidFill>
              <a:highlight>
                <a:srgbClr val="FFE599"/>
              </a:highlight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divadlo a dramatická umění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pedagogika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psychologie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společenské vědy 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umění</a:t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59" name="Google Shape;1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213" y="0"/>
            <a:ext cx="68075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65" name="Google Shape;16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334" y="0"/>
            <a:ext cx="71113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71" name="Google Shape;17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0214" y="0"/>
            <a:ext cx="680355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77" name="Google Shape;1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000" y="0"/>
            <a:ext cx="6480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83" name="Google Shape;1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0"/>
            <a:ext cx="9144000" cy="5135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89" name="Google Shape;18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31" y="0"/>
            <a:ext cx="75197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FF00"/>
                </a:highlight>
              </a:rPr>
              <a:t>Základní principy dramatické výchovy:</a:t>
            </a:r>
            <a:endParaRPr b="1"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  <a:highlight>
                  <a:srgbClr val="FFF2CC"/>
                </a:highlight>
              </a:rPr>
              <a:t>princip divadelnosti</a:t>
            </a:r>
            <a:r>
              <a:rPr b="1" lang="cs" sz="2400">
                <a:solidFill>
                  <a:srgbClr val="000000"/>
                </a:solidFill>
              </a:rPr>
              <a:t> (využití lidské schopnosti </a:t>
            </a:r>
            <a:r>
              <a:rPr b="1" lang="cs" sz="2400">
                <a:solidFill>
                  <a:srgbClr val="000000"/>
                </a:solidFill>
              </a:rPr>
              <a:t>tvořit</a:t>
            </a:r>
            <a:r>
              <a:rPr b="1" lang="cs" sz="2400">
                <a:solidFill>
                  <a:srgbClr val="000000"/>
                </a:solidFill>
              </a:rPr>
              <a:t> / hrát svým jednáním fikci);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  <a:highlight>
                  <a:srgbClr val="FFF2CC"/>
                </a:highlight>
              </a:rPr>
              <a:t>princip dramatičnosti</a:t>
            </a:r>
            <a:r>
              <a:rPr b="1" lang="cs" sz="2400">
                <a:solidFill>
                  <a:srgbClr val="000000"/>
                </a:solidFill>
              </a:rPr>
              <a:t> (zaměření obsahu hry/fikce na </a:t>
            </a:r>
            <a:r>
              <a:rPr b="1" lang="cs" sz="2400">
                <a:solidFill>
                  <a:srgbClr val="000000"/>
                </a:solidFill>
              </a:rPr>
              <a:t>konflikty a jejich řešení);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  <a:highlight>
                  <a:srgbClr val="FFF2CC"/>
                </a:highlight>
              </a:rPr>
              <a:t>princip hry</a:t>
            </a:r>
            <a:r>
              <a:rPr b="1" lang="cs" sz="2400">
                <a:solidFill>
                  <a:srgbClr val="000000"/>
                </a:solidFill>
              </a:rPr>
              <a:t> (hra na něco, hra jako)</a:t>
            </a:r>
            <a:endParaRPr b="1" sz="2400">
              <a:solidFill>
                <a:srgbClr val="000000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arenR"/>
            </a:pPr>
            <a:r>
              <a:rPr b="1" lang="cs" sz="2400">
                <a:solidFill>
                  <a:srgbClr val="000000"/>
                </a:solidFill>
              </a:rPr>
              <a:t>má svá pravidla, dobrovolně přijatá, ale závazná;</a:t>
            </a:r>
            <a:endParaRPr b="1" sz="2400">
              <a:solidFill>
                <a:srgbClr val="000000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arenR"/>
            </a:pPr>
            <a:r>
              <a:rPr b="1" lang="cs" sz="2400">
                <a:solidFill>
                  <a:srgbClr val="000000"/>
                </a:solidFill>
              </a:rPr>
              <a:t>je vykonávána podle časových a prostorových hranic;</a:t>
            </a:r>
            <a:endParaRPr b="1" sz="2400">
              <a:solidFill>
                <a:srgbClr val="000000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arenR"/>
            </a:pPr>
            <a:r>
              <a:rPr b="1" lang="cs" sz="2400">
                <a:solidFill>
                  <a:srgbClr val="000000"/>
                </a:solidFill>
              </a:rPr>
              <a:t>je spojena s pocity radosti, napětí, s vědomím jiného bytí…</a:t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0000"/>
                </a:solidFill>
                <a:highlight>
                  <a:srgbClr val="FFFF00"/>
                </a:highlight>
              </a:rPr>
              <a:t>Otázky?</a:t>
            </a:r>
            <a:endParaRPr b="1" sz="28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arenR"/>
            </a:pPr>
            <a:r>
              <a:rPr b="1" lang="cs" sz="2800">
                <a:solidFill>
                  <a:srgbClr val="000000"/>
                </a:solidFill>
                <a:highlight>
                  <a:srgbClr val="DD7E6B"/>
                </a:highlight>
              </a:rPr>
              <a:t>co je divadlo?</a:t>
            </a:r>
            <a:endParaRPr b="1" sz="2800">
              <a:solidFill>
                <a:srgbClr val="000000"/>
              </a:solidFill>
              <a:highlight>
                <a:srgbClr val="DD7E6B"/>
              </a:highlight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arenR"/>
            </a:pPr>
            <a:r>
              <a:rPr b="1" lang="cs" sz="2800">
                <a:solidFill>
                  <a:srgbClr val="000000"/>
                </a:solidFill>
                <a:highlight>
                  <a:srgbClr val="DD7E6B"/>
                </a:highlight>
              </a:rPr>
              <a:t>co je dramatická situace?</a:t>
            </a:r>
            <a:endParaRPr b="1" sz="2800">
              <a:solidFill>
                <a:srgbClr val="000000"/>
              </a:solidFill>
              <a:highlight>
                <a:srgbClr val="DD7E6B"/>
              </a:highlight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arenR"/>
            </a:pPr>
            <a:r>
              <a:rPr b="1" lang="cs" sz="2800">
                <a:solidFill>
                  <a:srgbClr val="000000"/>
                </a:solidFill>
                <a:highlight>
                  <a:srgbClr val="DD7E6B"/>
                </a:highlight>
              </a:rPr>
              <a:t>kdo je divák?</a:t>
            </a:r>
            <a:endParaRPr b="1" sz="2800">
              <a:solidFill>
                <a:srgbClr val="000000"/>
              </a:solidFill>
              <a:highlight>
                <a:srgbClr val="DD7E6B"/>
              </a:highlight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arenR"/>
            </a:pPr>
            <a:r>
              <a:rPr b="1" lang="cs" sz="2800">
                <a:solidFill>
                  <a:srgbClr val="000000"/>
                </a:solidFill>
                <a:highlight>
                  <a:srgbClr val="DD7E6B"/>
                </a:highlight>
              </a:rPr>
              <a:t>znázorňuje divadlo vždy děj?</a:t>
            </a:r>
            <a:endParaRPr b="1" sz="2800">
              <a:solidFill>
                <a:srgbClr val="000000"/>
              </a:solidFill>
              <a:highlight>
                <a:srgbClr val="DD7E6B"/>
              </a:highlight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arenR"/>
            </a:pPr>
            <a:r>
              <a:rPr b="1" lang="cs" sz="2800">
                <a:solidFill>
                  <a:srgbClr val="000000"/>
                </a:solidFill>
                <a:highlight>
                  <a:srgbClr val="DD7E6B"/>
                </a:highlight>
              </a:rPr>
              <a:t>na co působí divadlo?</a:t>
            </a:r>
            <a:endParaRPr b="1" sz="2800">
              <a:solidFill>
                <a:srgbClr val="000000"/>
              </a:solidFill>
              <a:highlight>
                <a:srgbClr val="DD7E6B"/>
              </a:highlight>
            </a:endParaRPr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AutoNum type="arabicParenR"/>
            </a:pPr>
            <a:r>
              <a:rPr b="1" lang="cs" sz="2800">
                <a:solidFill>
                  <a:srgbClr val="000000"/>
                </a:solidFill>
                <a:highlight>
                  <a:srgbClr val="DD7E6B"/>
                </a:highlight>
              </a:rPr>
              <a:t>je rozdíl mezi divadlem a dramatem?</a:t>
            </a:r>
            <a:endParaRPr b="1" sz="2800">
              <a:solidFill>
                <a:srgbClr val="000000"/>
              </a:solidFill>
              <a:highlight>
                <a:srgbClr val="DD7E6B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FF00"/>
                </a:highlight>
              </a:rPr>
              <a:t>Divadlo</a:t>
            </a:r>
            <a:endParaRPr b="1"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= “činnost, při níž herci předvádějí na jevišti fiktivní lidské osudy nebo děje pro diváky v hledišti.” (Zd. Hořínek, </a:t>
            </a:r>
            <a:r>
              <a:rPr b="1" i="1" lang="cs" sz="2400">
                <a:solidFill>
                  <a:srgbClr val="000000"/>
                </a:solidFill>
              </a:rPr>
              <a:t>Divadlo jako hra</a:t>
            </a:r>
            <a:r>
              <a:rPr b="1" lang="cs" sz="2400">
                <a:solidFill>
                  <a:srgbClr val="000000"/>
                </a:solidFill>
              </a:rPr>
              <a:t>, Brno: Blok, 1970)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nápodoba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kolektivní umění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přímá komunikace s divákem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dramatická situace - obsahuje nějaký konflikt, překážku…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divák sleduje jednající osoby na jevišti</a:t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Divadlo působí jak </a:t>
            </a:r>
            <a:r>
              <a:rPr b="1" lang="cs" sz="2400">
                <a:solidFill>
                  <a:srgbClr val="000000"/>
                </a:solidFill>
                <a:highlight>
                  <a:srgbClr val="FFE599"/>
                </a:highlight>
              </a:rPr>
              <a:t>na rozum</a:t>
            </a:r>
            <a:r>
              <a:rPr b="1" lang="cs" sz="2400">
                <a:solidFill>
                  <a:srgbClr val="000000"/>
                </a:solidFill>
              </a:rPr>
              <a:t> (přemýšlí nad jednáním postav), tak </a:t>
            </a:r>
            <a:r>
              <a:rPr b="1" lang="cs" sz="2400">
                <a:solidFill>
                  <a:srgbClr val="000000"/>
                </a:solidFill>
                <a:highlight>
                  <a:srgbClr val="FFE599"/>
                </a:highlight>
              </a:rPr>
              <a:t>na emoce</a:t>
            </a:r>
            <a:r>
              <a:rPr b="1" lang="cs" sz="2400">
                <a:solidFill>
                  <a:srgbClr val="000000"/>
                </a:solidFill>
              </a:rPr>
              <a:t> diváka (spolu s postavami situace prožívá, soucítí s nimi).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  <a:highlight>
                  <a:srgbClr val="FFFF00"/>
                </a:highlight>
              </a:rPr>
              <a:t>Drama:</a:t>
            </a:r>
            <a:endParaRPr b="1" sz="240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arenR"/>
            </a:pPr>
            <a:r>
              <a:rPr b="1" lang="cs" sz="2400">
                <a:solidFill>
                  <a:srgbClr val="000000"/>
                </a:solidFill>
              </a:rPr>
              <a:t>pojmenování pro  konkrétní dramatické dílo (</a:t>
            </a:r>
            <a:r>
              <a:rPr b="1" i="1" lang="cs" sz="2400">
                <a:solidFill>
                  <a:srgbClr val="000000"/>
                </a:solidFill>
              </a:rPr>
              <a:t>Hamlet</a:t>
            </a:r>
            <a:r>
              <a:rPr b="1" lang="cs" sz="2400">
                <a:solidFill>
                  <a:srgbClr val="000000"/>
                </a:solidFill>
              </a:rPr>
              <a:t>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arenR"/>
            </a:pPr>
            <a:r>
              <a:rPr b="1" lang="cs" sz="2400">
                <a:solidFill>
                  <a:srgbClr val="000000"/>
                </a:solidFill>
              </a:rPr>
              <a:t>pojmenování činoherního typu divadla nebo literárního druhu;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lphaLcParenR"/>
            </a:pPr>
            <a:r>
              <a:rPr b="1" lang="cs" sz="2400">
                <a:solidFill>
                  <a:srgbClr val="000000"/>
                </a:solidFill>
              </a:rPr>
              <a:t>název pro žánr;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Je vždy založeno na jednání postav v situacích, které obsahují konflikt a tvoří děj.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Obsahuje přímou řeč - dialogy, monology.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b="1" lang="cs" sz="2400">
                <a:solidFill>
                  <a:srgbClr val="000000"/>
                </a:solidFill>
              </a:rPr>
              <a:t>Obvykle je drama realizováno pomocí divadla.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Paradivadelní systémy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= využívají divadelních prostředků k jiným aktivitám než estetickým;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400">
                <a:solidFill>
                  <a:srgbClr val="000000"/>
                </a:solidFill>
              </a:rPr>
              <a:t>Trojí charakter: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slouží k edukaci (výchově, vzdělávání);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slouží terapii (psychodrama, dramaterapie, sociodrama, psychogymnastika, teatroterapie);</a:t>
            </a:r>
            <a:endParaRPr b="1"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arenR"/>
            </a:pPr>
            <a:r>
              <a:rPr b="1" lang="cs" sz="2400">
                <a:solidFill>
                  <a:srgbClr val="000000"/>
                </a:solidFill>
              </a:rPr>
              <a:t>na rozhraní edukace a terapie (sociální divadlo, divadelní sporty, storytelling, LARP (“hraní rolí naživo)</a:t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idx="1" type="body"/>
          </p:nvPr>
        </p:nvSpPr>
        <p:spPr>
          <a:xfrm>
            <a:off x="145925" y="88600"/>
            <a:ext cx="8833200" cy="48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550">
                <a:solidFill>
                  <a:srgbClr val="000000"/>
                </a:solidFill>
              </a:rPr>
              <a:t>LARP</a:t>
            </a:r>
            <a:endParaRPr b="1" sz="255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137"/>
              <a:buFont typeface="Arial"/>
              <a:buNone/>
            </a:pP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je druh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rolové hry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, ve které lidé hereckým způsobem ztvárňují činy svých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postav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. Účastníci většinou oblékají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kostýmy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, interagují mezi sebou a s okolním prostředím, přičemž usilují o splnění cílů své postavy ve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fiktivním světě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, vytvořeném ve světě skutečném.</a:t>
            </a:r>
            <a:endParaRPr sz="2550">
              <a:solidFill>
                <a:srgbClr val="000000"/>
              </a:solidFill>
              <a:highlight>
                <a:srgbClr val="DD7E6B"/>
              </a:highlight>
            </a:endParaRPr>
          </a:p>
          <a:p>
            <a:pPr indent="44450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137"/>
              <a:buFont typeface="Arial"/>
              <a:buNone/>
            </a:pP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Smyslem larpu je hlavně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zábava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 a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zážitek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 účastníků, obvykle nemá žádné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publikum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. Přesto jsou larpy obvykle fotogenické, především díky propracovaným kostýmům,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výpravě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 a herním výkonům hráčů. Reflexe z her, ať už psané či ve formě fotogalerie či videa, jsou v komunitě oblíbené, neboť umocňují zážitek ze hry. Ty zpravidla pramení z prožití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příběhu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 prostřednictvím postavy či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kompetitivního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 fyzického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boje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. Všechny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konflikty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 ve sdíleném fiktivním světě mohou být řešeny jako ve skutečnosti (reálně, 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  <a:uFill>
                  <a:noFill/>
                </a:u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diegeticky</a:t>
            </a:r>
            <a:r>
              <a:rPr lang="cs" sz="2550">
                <a:solidFill>
                  <a:srgbClr val="000000"/>
                </a:solidFill>
                <a:highlight>
                  <a:srgbClr val="DD7E6B"/>
                </a:highlight>
              </a:rPr>
              <a:t>) nebo různými zástupnými mechanismy (pravidly).</a:t>
            </a:r>
            <a:endParaRPr sz="2550">
              <a:solidFill>
                <a:srgbClr val="000000"/>
              </a:solidFill>
              <a:highlight>
                <a:srgbClr val="DD7E6B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descr="Co je to storytelling, vysvětluje Barbora Schneiderová, ředitelka Spolku Storytelling.&#10;www.story-telling.cz" id="92" name="Google Shape;92;p20" title="Storytelling - co to je a proč by se mělo ve školách vyprávě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"/>
            <a:ext cx="9144000" cy="514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>
            <p:ph idx="1" type="body"/>
          </p:nvPr>
        </p:nvSpPr>
        <p:spPr>
          <a:xfrm>
            <a:off x="311700" y="307475"/>
            <a:ext cx="86673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descr="Krásný vánoční příběh O hvězdě v podání členky uskupení Storytelling CZ, Markéty Holé." id="98" name="Google Shape;98;p21" title="Markéta Holá - O hvězdě - Storytelling CZ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