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90" r:id="rId5"/>
    <p:sldId id="289" r:id="rId6"/>
    <p:sldId id="291" r:id="rId7"/>
    <p:sldId id="292" r:id="rId8"/>
    <p:sldId id="293" r:id="rId9"/>
    <p:sldId id="295" r:id="rId10"/>
    <p:sldId id="294" r:id="rId11"/>
    <p:sldId id="297" r:id="rId12"/>
    <p:sldId id="298" r:id="rId13"/>
    <p:sldId id="299" r:id="rId14"/>
    <p:sldId id="300" r:id="rId15"/>
    <p:sldId id="301" r:id="rId16"/>
    <p:sldId id="30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AF05F7-3BAC-072F-CE5F-A342803C0776}" name="Matěj Tomeček" initials="MT" userId="S::488625@muni.cz::24ec1956-b52f-4b0b-948c-a585f391a5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78732-1DD1-D1C1-9F71-C307EEBD601F}" v="50" dt="2025-02-27T11:36:15.623"/>
    <p1510:client id="{5FBB7787-6F84-83DE-7C77-0D049B3E2810}" v="4" dt="2025-02-25T13:21:53.9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2136125B-B61F-92DB-EDF4-7BB967563C35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4886080"/>
          </a:xfrm>
        </p:spPr>
        <p:txBody>
          <a:bodyPr/>
          <a:lstStyle/>
          <a:p>
            <a:pPr algn="ctr"/>
            <a:r>
              <a:rPr lang="cs-CZ" b="1" u="sng" dirty="0"/>
              <a:t>ZKUŠENOSTI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Jaké jsou vaše zkušenosti s učením?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Máte nějaké zkušenosti s biblioterapií nebo něčím podobným?</a:t>
            </a:r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59F1E170-FCD5-1076-3638-C1C5C2D74EC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5026039"/>
          </a:xfrm>
        </p:spPr>
        <p:txBody>
          <a:bodyPr/>
          <a:lstStyle/>
          <a:p>
            <a:pPr algn="ctr"/>
            <a:r>
              <a:rPr lang="cs-CZ" b="1" u="sng" dirty="0"/>
              <a:t>VIZE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 se vidíte jako učitelé?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Čeho byste chtěli dosáhnout?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Proč studujete učitelství?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Proč jste si zapsali náš předmět?</a:t>
            </a:r>
          </a:p>
        </p:txBody>
      </p:sp>
      <p:sp>
        <p:nvSpPr>
          <p:cNvPr id="26" name="Zástupný obsah 25">
            <a:extLst>
              <a:ext uri="{FF2B5EF4-FFF2-40B4-BE49-F238E27FC236}">
                <a16:creationId xmlns:a16="http://schemas.microsoft.com/office/drawing/2014/main" id="{9B824F02-F91C-E072-66F1-3BDD2652892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4223606"/>
          </a:xfrm>
        </p:spPr>
        <p:txBody>
          <a:bodyPr/>
          <a:lstStyle/>
          <a:p>
            <a:pPr algn="ctr"/>
            <a:r>
              <a:rPr lang="cs-CZ" b="1" u="sng" dirty="0"/>
              <a:t>OBAVY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Z čeho máte v učení strach?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Co vás nebaví?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Čemu byste se zde v tomto předmětu raději vyhnuli?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5EBCEA-6F34-1C06-5C5E-67FB87B6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 jako učitel</a:t>
            </a:r>
          </a:p>
        </p:txBody>
      </p:sp>
    </p:spTree>
    <p:extLst>
      <p:ext uri="{BB962C8B-B14F-4D97-AF65-F5344CB8AC3E}">
        <p14:creationId xmlns:p14="http://schemas.microsoft.com/office/powerpoint/2010/main" val="10690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596E5-69D2-C61A-15EC-E65D23787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449EB1F0-75F8-5DE8-7B67-543A7A915952}"/>
              </a:ext>
            </a:extLst>
          </p:cNvPr>
          <p:cNvSpPr txBox="1">
            <a:spLocks/>
          </p:cNvSpPr>
          <p:nvPr/>
        </p:nvSpPr>
        <p:spPr>
          <a:xfrm>
            <a:off x="720000" y="382556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Co nás čeká?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4535C4BB-C8B6-F7F7-9642-D11340A41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7278"/>
            <a:ext cx="10753200" cy="536352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4. března = Role učitele při biblioterapii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11. března = Vývojová psychologie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18. března = Vývojová psychologie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25. března = Metodika tvorby lekcí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1. dubna = Druhá </a:t>
            </a:r>
            <a:r>
              <a:rPr lang="cs-CZ" dirty="0" err="1"/>
              <a:t>biblioterapeutická</a:t>
            </a:r>
            <a:r>
              <a:rPr lang="cs-CZ" dirty="0"/>
              <a:t> lekce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8. dubna = Minulé lekce pro inspiraci, shrnutí dosud probraného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b="1" dirty="0"/>
              <a:t>15. dubna = Společná hodina pro základ tvorby lekcí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22. dubna = Čtecí týden (volno)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/>
              <a:t>Od 29. dubna dále = Prezentace vašich návrhů</a:t>
            </a:r>
          </a:p>
        </p:txBody>
      </p:sp>
    </p:spTree>
    <p:extLst>
      <p:ext uri="{BB962C8B-B14F-4D97-AF65-F5344CB8AC3E}">
        <p14:creationId xmlns:p14="http://schemas.microsoft.com/office/powerpoint/2010/main" val="626064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C0D30EA-A9AB-F790-C1F3-60906C572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45233"/>
            <a:ext cx="10753200" cy="451576"/>
          </a:xfrm>
        </p:spPr>
        <p:txBody>
          <a:bodyPr/>
          <a:lstStyle/>
          <a:p>
            <a:r>
              <a:rPr lang="cs-CZ" dirty="0"/>
              <a:t>Návrhy vašich lekcí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7D2ED6-E465-CEEE-8914-FE998A9B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60605"/>
            <a:ext cx="10753200" cy="5244789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Vytvoříte si skupinu o ideálně čtyřech lidech. Celkem vás může být maximálně pět skupin.</a:t>
            </a:r>
          </a:p>
          <a:p>
            <a:pPr marL="251460" indent="-17970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Ve skupině navrhnete vlastní </a:t>
            </a:r>
            <a:r>
              <a:rPr lang="cs-CZ" dirty="0" err="1"/>
              <a:t>biblioterapeutickou</a:t>
            </a:r>
            <a:r>
              <a:rPr lang="cs-CZ" dirty="0"/>
              <a:t> lekci na libovolné téma.</a:t>
            </a:r>
            <a:endParaRPr lang="cs-CZ" dirty="0">
              <a:cs typeface="Arial"/>
            </a:endParaRPr>
          </a:p>
          <a:p>
            <a:pPr marL="251460" indent="-17970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 závěrečné části semestru si odučíte část své lekce zde v semináři (30 min.).</a:t>
            </a:r>
            <a:endParaRPr lang="cs-CZ" dirty="0">
              <a:cs typeface="Arial"/>
            </a:endParaRPr>
          </a:p>
          <a:p>
            <a:pPr marL="251460" indent="-17970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Následně stručně představíte východiska a zbytek lekce + reflexe(20 min.).</a:t>
            </a:r>
            <a:endParaRPr lang="cs-CZ" dirty="0">
              <a:cs typeface="Arial"/>
            </a:endParaRPr>
          </a:p>
          <a:p>
            <a:pPr marL="251460" indent="-17970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b="1" dirty="0"/>
              <a:t>Pokud budete chtít, můžete si zkusit svou lekci odučit na praxích (individuální domluva).</a:t>
            </a:r>
            <a:endParaRPr lang="cs-CZ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655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F47AC87-9527-061C-30BC-3915741D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Vraťte se ke svým očekáváním…</a:t>
            </a:r>
          </a:p>
        </p:txBody>
      </p:sp>
      <p:pic>
        <p:nvPicPr>
          <p:cNvPr id="7" name="Obrázek 6" descr="Obsah obrázku vzor, pixel, design&#10;&#10;Obsah vygenerovaný umělou inteligencí může být nesprávný.">
            <a:extLst>
              <a:ext uri="{FF2B5EF4-FFF2-40B4-BE49-F238E27FC236}">
                <a16:creationId xmlns:a16="http://schemas.microsoft.com/office/drawing/2014/main" id="{F3B9D587-27D8-D45F-29AD-93F0D8072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251" y="1322808"/>
            <a:ext cx="5247498" cy="524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8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EB5EB86-C484-256F-34A6-B4A9E9FE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82556"/>
            <a:ext cx="10753200" cy="451576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1037F6-4004-C12B-7C31-9129331A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74760"/>
            <a:ext cx="10753200" cy="4783443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AFOLAYAN, Johnson A.: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Documentary Perspective of Bibliotherapy in Education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Reading Horizons: A Journal of Literacy and Language Arts, 1992,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roč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33, č. 2, s. 137–148.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Dostupné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z: </a:t>
            </a:r>
            <a:r>
              <a:rPr lang="en-US" sz="1400" b="0" i="0" u="none" strike="noStrike" baseline="0" dirty="0">
                <a:solidFill>
                  <a:srgbClr val="0462C1"/>
                </a:solidFill>
                <a:latin typeface="Cambria" panose="02040503050406030204" pitchFamily="18" charset="0"/>
              </a:rPr>
              <a:t>https://scholarworks.wmich.edu/reading_horizons/vol33/iss2/5/ </a:t>
            </a:r>
            <a:endParaRPr lang="cs-CZ" sz="1400" b="0" i="0" u="none" strike="noStrike" baseline="0" dirty="0">
              <a:solidFill>
                <a:srgbClr val="0462C1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CARDENAS, Marry Ellen: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Bibliotherapy: Good book or media selection plus a definite goal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1980, ERIC Document Reproduction Service No. ED 191 484.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HYNES,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Arleen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McCarty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a Mary HYNES-BERRY: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Bibliotherapy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Interactive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Process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: A Handbook. 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London: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Routledge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, Taylor &amp; Francis Group, 2018.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JACKSON, Marilyn N. Malloy: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Bibliotherapy Revisited: Issues in Classroom Management. Developing Teachers’ Awareness and Techniques to Help Children Cope Effectively with Stressful Situations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, Mangilao, Guam: M-m-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mauleg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Publishing, 2006.</a:t>
            </a:r>
            <a:endParaRPr lang="cs-CZ" sz="1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LINDEMAN, Barbara a Martin KLING: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Bibliotherapy: Definitions, uses and studies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, Journal of School Psychology, 1968,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roč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7, č. 2, s. 36–41. </a:t>
            </a:r>
            <a:endParaRPr lang="cs-CZ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MOKRÁ, Marie a Jan KŘEČEK: 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Biblioterapie v pedagogické praxi. 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Komenský, 2019, roč. 143, č. 3, s. 37–43.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MOKRÁ, Marie, Tamara VALEŠOVÁ a Jan KŘEČEK: 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Biblioterapie ve výuce literatury na středních školách.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Bohemica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Litteraria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, 2022, roč. 25, č. 2, s. 95–125.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MONROE, E. Margaret a Rhea J. Rubin: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Bibliotherapy: Trends in the United States. 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Libri, 1975,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roč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25, č. 2, s. 156‒162.</a:t>
            </a:r>
            <a:endParaRPr lang="cs-CZ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SUVILEHTO, Pirjo: </a:t>
            </a:r>
            <a:r>
              <a:rPr lang="en-US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We Need Stories and Bibliotherapy Offers One Solution to Developmental Issues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Online Journal of Complementary &amp; Alternative Medicine, 2019,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roč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1, č. 5. Do-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stupné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z: </a:t>
            </a:r>
            <a:r>
              <a:rPr lang="en-US" sz="1400" b="0" i="0" u="none" strike="noStrike" baseline="0" dirty="0">
                <a:solidFill>
                  <a:srgbClr val="0462C1"/>
                </a:solidFill>
                <a:latin typeface="Cambria" panose="02040503050406030204" pitchFamily="18" charset="0"/>
              </a:rPr>
              <a:t>https://irispublishers.com/ojcam/pdf/OJCAM.MS.ID.000523.pdf </a:t>
            </a:r>
            <a:endParaRPr lang="cs-CZ" sz="1400" b="0" i="0" u="none" strike="noStrike" baseline="0" dirty="0">
              <a:solidFill>
                <a:srgbClr val="0462C1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VUKADIN, Milica: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Developmental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Bibliotherapy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Storytelling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with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Very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Young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Learners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In: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Zbornik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radova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Književnost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za decu u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nauci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i </a:t>
            </a:r>
            <a:r>
              <a:rPr lang="cs-CZ" sz="1400" b="0" i="1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nastavi</a:t>
            </a:r>
            <a:r>
              <a:rPr lang="cs-CZ" sz="14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Ed. Jelena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Spasić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Fakultet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pedagoških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nauka,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Univerziteta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u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Kragujevcu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cs-CZ" sz="1400" b="0" i="0" u="none" strike="noStrike" baseline="0" dirty="0" err="1">
                <a:solidFill>
                  <a:srgbClr val="000000"/>
                </a:solidFill>
                <a:latin typeface="Cambria" panose="02040503050406030204" pitchFamily="18" charset="0"/>
              </a:rPr>
              <a:t>Jagodina</a:t>
            </a:r>
            <a:r>
              <a:rPr lang="cs-CZ" sz="14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2022, s. 289-313. Dostupné z: </a:t>
            </a:r>
            <a:r>
              <a:rPr lang="cs-CZ" sz="1400" b="0" i="0" u="none" strike="noStrike" baseline="0" dirty="0">
                <a:solidFill>
                  <a:srgbClr val="0462C1"/>
                </a:solidFill>
                <a:latin typeface="Cambria" panose="02040503050406030204" pitchFamily="18" charset="0"/>
              </a:rPr>
              <a:t>https://doi.ub.kg.ac.rs/doi/zbornici/10-46793-kdnn21-289v/ </a:t>
            </a:r>
            <a:endParaRPr lang="cs-CZ" sz="14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ts val="2000"/>
              </a:lnSpc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06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AFBB4-1122-2BA9-3133-C0A69A990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013B5914-A26C-8F4E-8C0F-B0824A2241AA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Vaše očekávání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44A0294A-7FDC-F782-B082-17CDDF40A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087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Co je podle vás biblioterapie?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Proč jste si tento předmět zapsali a co si z něj chcete odnést? 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Čemu byste se rádi vyhnuli (kromě povinností v rámci ukončení předmětu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r>
              <a:rPr lang="cs-CZ" dirty="0"/>
              <a:t>)?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Cokoliv dalšího?</a:t>
            </a:r>
          </a:p>
        </p:txBody>
      </p:sp>
    </p:spTree>
    <p:extLst>
      <p:ext uri="{BB962C8B-B14F-4D97-AF65-F5344CB8AC3E}">
        <p14:creationId xmlns:p14="http://schemas.microsoft.com/office/powerpoint/2010/main" val="382609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CA033-43E4-C15E-7AF6-5D46C6D0B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AD18896E-E95C-D45C-FDDB-23F29BDB30FC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5000" kern="0" dirty="0"/>
              <a:t>Co to vlastně je ta biblioterapie?</a:t>
            </a:r>
            <a:endParaRPr lang="cs-CZ" sz="5000" b="0" kern="0" dirty="0">
              <a:solidFill>
                <a:srgbClr val="000000"/>
              </a:solidFill>
              <a:cs typeface="Arial"/>
            </a:endParaRPr>
          </a:p>
          <a:p>
            <a:endParaRPr lang="cs-CZ" kern="0" dirty="0">
              <a:cs typeface="Arial"/>
            </a:endParaRP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E90332BC-EB18-0409-4240-C3B1911A7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2745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Nápisy na zdech Alexandrijské knihovny: </a:t>
            </a:r>
            <a:r>
              <a:rPr lang="cs-CZ" b="1" i="1" dirty="0"/>
              <a:t>Čtení je lékem mysli.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Od počátku 20. století se biblioterapie rozvíjí jako </a:t>
            </a:r>
            <a:r>
              <a:rPr lang="cs-CZ" sz="2800" b="1" dirty="0"/>
              <a:t>součást knihovnictví</a:t>
            </a:r>
            <a:r>
              <a:rPr lang="cs-CZ" sz="2800" dirty="0"/>
              <a:t>.</a:t>
            </a:r>
            <a:endParaRPr lang="cs-CZ" b="1" i="1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Terapeutický přístup, který </a:t>
            </a:r>
            <a:r>
              <a:rPr lang="cs-CZ" sz="2800" b="1" dirty="0"/>
              <a:t>využívá literaturu k podpoře duševního zdraví</a:t>
            </a:r>
            <a:r>
              <a:rPr lang="cs-CZ" sz="2800" dirty="0"/>
              <a:t> (</a:t>
            </a:r>
            <a:r>
              <a:rPr lang="cs-CZ" sz="2800" dirty="0" err="1"/>
              <a:t>Suvilehto</a:t>
            </a:r>
            <a:r>
              <a:rPr lang="cs-CZ" sz="2800" dirty="0"/>
              <a:t> 2019).</a:t>
            </a: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Podstatou biblioterapie je </a:t>
            </a:r>
            <a:r>
              <a:rPr lang="cs-CZ" sz="2800" b="1" dirty="0"/>
              <a:t>interakce mezi čtenářem a textem, která vede k pozitivní změně v osobní perspektivě čtenáře</a:t>
            </a:r>
            <a:r>
              <a:rPr lang="cs-CZ" sz="2800" dirty="0"/>
              <a:t> (</a:t>
            </a:r>
            <a:r>
              <a:rPr lang="cs-CZ" sz="2800" dirty="0" err="1"/>
              <a:t>Hynes</a:t>
            </a:r>
            <a:r>
              <a:rPr lang="cs-CZ" sz="2800" dirty="0"/>
              <a:t> a </a:t>
            </a:r>
            <a:r>
              <a:rPr lang="cs-CZ" sz="2800" dirty="0" err="1"/>
              <a:t>Hynes-Berry</a:t>
            </a:r>
            <a:r>
              <a:rPr lang="cs-CZ" sz="2800" dirty="0"/>
              <a:t> 2018, </a:t>
            </a:r>
            <a:r>
              <a:rPr lang="cs-CZ" sz="2800" dirty="0" err="1"/>
              <a:t>Lindeman</a:t>
            </a:r>
            <a:r>
              <a:rPr lang="cs-CZ" sz="2800" dirty="0"/>
              <a:t> a </a:t>
            </a:r>
            <a:r>
              <a:rPr lang="cs-CZ" sz="2800" dirty="0" err="1"/>
              <a:t>Kling</a:t>
            </a:r>
            <a:r>
              <a:rPr lang="cs-CZ" sz="2800" dirty="0"/>
              <a:t> 1968, </a:t>
            </a:r>
            <a:r>
              <a:rPr lang="cs-CZ" sz="2800" dirty="0" err="1"/>
              <a:t>Suvilehto</a:t>
            </a:r>
            <a:r>
              <a:rPr lang="cs-CZ" sz="2800" dirty="0"/>
              <a:t> 2019).</a:t>
            </a:r>
          </a:p>
        </p:txBody>
      </p:sp>
    </p:spTree>
    <p:extLst>
      <p:ext uri="{BB962C8B-B14F-4D97-AF65-F5344CB8AC3E}">
        <p14:creationId xmlns:p14="http://schemas.microsoft.com/office/powerpoint/2010/main" val="66051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F40BA-51EF-1057-9BF5-B0979CBCA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205C381A-B383-1379-4FE8-9F339223F778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Dělení biblioterapie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8DDCEBC5-CB4D-1059-7387-1BEE9B8A7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2745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institucionální a klinická biblioterapie X </a:t>
            </a:r>
            <a:r>
              <a:rPr lang="cs-CZ" sz="2800" b="1" dirty="0"/>
              <a:t>vývojová biblioterapie</a:t>
            </a:r>
            <a:endParaRPr lang="cs-CZ" b="1" i="1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Zaměřuje se na jedince (či skupiny) bez konkrétních zdravotních problémů. Slouží k </a:t>
            </a:r>
            <a:r>
              <a:rPr lang="cs-CZ" sz="2800" b="1" dirty="0"/>
              <a:t>preventivním účelům</a:t>
            </a:r>
            <a:r>
              <a:rPr lang="cs-CZ" sz="28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Pomáhá zvládat </a:t>
            </a:r>
            <a:r>
              <a:rPr lang="cs-CZ" sz="2800" b="1" dirty="0"/>
              <a:t>psychické potíže</a:t>
            </a:r>
            <a:r>
              <a:rPr lang="cs-CZ" sz="2800" dirty="0"/>
              <a:t>, vyrovnávat se se </a:t>
            </a:r>
            <a:r>
              <a:rPr lang="cs-CZ" sz="2800" b="1" dirty="0"/>
              <a:t>stresem</a:t>
            </a:r>
            <a:r>
              <a:rPr lang="cs-CZ" sz="28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Podílí se na </a:t>
            </a:r>
            <a:r>
              <a:rPr lang="cs-CZ" sz="2800" b="1" dirty="0"/>
              <a:t>emocionálním</a:t>
            </a:r>
            <a:r>
              <a:rPr lang="cs-CZ" sz="2800" dirty="0"/>
              <a:t> a </a:t>
            </a:r>
            <a:r>
              <a:rPr lang="cs-CZ" sz="2800" b="1" dirty="0"/>
              <a:t>osobnostním</a:t>
            </a:r>
            <a:r>
              <a:rPr lang="cs-CZ" sz="2800" dirty="0"/>
              <a:t> vývoji.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Poskytuje prostor pro </a:t>
            </a:r>
            <a:r>
              <a:rPr lang="cs-CZ" b="1" dirty="0"/>
              <a:t>uvolnění emocí</a:t>
            </a:r>
            <a:r>
              <a:rPr lang="cs-CZ" dirty="0"/>
              <a:t>, </a:t>
            </a:r>
            <a:r>
              <a:rPr lang="cs-CZ" b="1" dirty="0"/>
              <a:t>relaxaci</a:t>
            </a:r>
            <a:r>
              <a:rPr lang="cs-CZ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1454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7273D-5869-8B82-500F-780DE1614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F9B235AE-7448-34F2-25D3-25E8FCB9CA25}"/>
              </a:ext>
            </a:extLst>
          </p:cNvPr>
          <p:cNvSpPr txBox="1">
            <a:spLocks/>
          </p:cNvSpPr>
          <p:nvPr/>
        </p:nvSpPr>
        <p:spPr>
          <a:xfrm>
            <a:off x="719400" y="43854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Fáze biblioterapie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3A954074-2056-395E-0A28-9BF34C9AC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65270"/>
            <a:ext cx="10753200" cy="5484820"/>
          </a:xfrm>
        </p:spPr>
        <p:txBody>
          <a:bodyPr/>
          <a:lstStyle/>
          <a:p>
            <a:pPr marL="586350" indent="-514350" algn="just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500" b="1" u="sng" dirty="0"/>
              <a:t>Identifikace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Čtenář si uvědomuje paralely mezi sebou samým a textem.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Dochází k navázání emocionálního propojení čtenáře s postavou, prostředím, situací v knize atp.</a:t>
            </a:r>
            <a:endParaRPr lang="cs-CZ" sz="2500" u="sng" dirty="0"/>
          </a:p>
          <a:p>
            <a:pPr marL="586350" indent="-514350" algn="just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500" b="1" u="sng" dirty="0"/>
              <a:t>Katarze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Čtenář plně vnímá propojení s textem, zažívá novou zkušenost.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V rámci katarze pak dochází k uvolnění stresu, emocionální úlevě.</a:t>
            </a:r>
          </a:p>
          <a:p>
            <a:pPr marL="586350" indent="-514350" algn="just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2500" b="1" u="sng" dirty="0"/>
              <a:t>Vhled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Účastníci biblioterapie přijmou zkušenost získanou četbou.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Dochází k porozumění nové situaci, získávají novou perspektivu.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V této fázi se lze zkušeností inspirovat k nalezení řešení problému.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405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F48499-95A5-1E1C-DD8E-1C1F97CA6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EB40E854-0E22-0D52-B5C7-5F92ADDEF3FA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463029" cy="4886080"/>
          </a:xfrm>
        </p:spPr>
        <p:txBody>
          <a:bodyPr/>
          <a:lstStyle/>
          <a:p>
            <a:pPr algn="ctr"/>
            <a:r>
              <a:rPr lang="cs-CZ" b="1" u="sng" dirty="0"/>
              <a:t>Dramatická výchova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výchovné a vzdělávací cíle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tělesná exprese, divadelní projevy…</a:t>
            </a:r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81E6E76C-B2F7-ABBF-D7D7-89337ED36D63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20000" y="1692002"/>
            <a:ext cx="3311525" cy="5026039"/>
          </a:xfrm>
        </p:spPr>
        <p:txBody>
          <a:bodyPr/>
          <a:lstStyle/>
          <a:p>
            <a:pPr algn="ctr"/>
            <a:r>
              <a:rPr lang="cs-CZ" b="1" u="sng" dirty="0"/>
              <a:t>Dramaterapie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terapeutické cíle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tělesná exprese, divadelní projevy…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Nemusí být propojená s konkrétními texty.</a:t>
            </a:r>
          </a:p>
        </p:txBody>
      </p:sp>
      <p:sp>
        <p:nvSpPr>
          <p:cNvPr id="26" name="Zástupný obsah 25">
            <a:extLst>
              <a:ext uri="{FF2B5EF4-FFF2-40B4-BE49-F238E27FC236}">
                <a16:creationId xmlns:a16="http://schemas.microsoft.com/office/drawing/2014/main" id="{AA51F87B-8F1C-0B5E-DF5A-4B11DB67B34E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311505" y="1692002"/>
            <a:ext cx="3311525" cy="4223606"/>
          </a:xfrm>
        </p:spPr>
        <p:txBody>
          <a:bodyPr/>
          <a:lstStyle/>
          <a:p>
            <a:pPr algn="ctr"/>
            <a:r>
              <a:rPr lang="cs-CZ" b="1" u="sng" dirty="0"/>
              <a:t>Literární výchova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výchovné a vzdělávací cíle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estetický, umělecký zážitek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7A4809-68CB-FBB0-EFDB-61105433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Biblioterapie a…</a:t>
            </a:r>
          </a:p>
        </p:txBody>
      </p:sp>
    </p:spTree>
    <p:extLst>
      <p:ext uri="{BB962C8B-B14F-4D97-AF65-F5344CB8AC3E}">
        <p14:creationId xmlns:p14="http://schemas.microsoft.com/office/powerpoint/2010/main" val="226155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D4679-A6EC-6753-9307-5DC22D3CA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C4E9C254-055A-70B7-A4AC-51E0BD5A7C92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Když tvořím </a:t>
            </a:r>
            <a:r>
              <a:rPr lang="cs-CZ" kern="0" dirty="0" err="1"/>
              <a:t>biblioterapeutickou</a:t>
            </a:r>
            <a:r>
              <a:rPr lang="cs-CZ" kern="0" dirty="0"/>
              <a:t> lekci…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BAFA4A74-B963-EE3B-C750-B7125B3E3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2745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Moje cíle jsou </a:t>
            </a:r>
            <a:r>
              <a:rPr lang="cs-CZ" sz="2800" b="1" dirty="0"/>
              <a:t>terapeutické </a:t>
            </a:r>
            <a:r>
              <a:rPr lang="cs-CZ" sz="2800" dirty="0"/>
              <a:t>(vyrovnání se se stresem nebo nějakým problémem, uvolnění emocí, osobnostní rozvoj atp.)</a:t>
            </a:r>
            <a:endParaRPr lang="cs-CZ" sz="2800" b="1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/>
              <a:t>Literatura je pro mě </a:t>
            </a:r>
            <a:r>
              <a:rPr lang="cs-CZ" b="1" dirty="0"/>
              <a:t>prostředkem </a:t>
            </a:r>
            <a:r>
              <a:rPr lang="cs-CZ" dirty="0"/>
              <a:t>k dosažení terapeutických cílů.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800" dirty="0"/>
              <a:t>Postupuju v souladu s </a:t>
            </a:r>
            <a:r>
              <a:rPr lang="cs-CZ" dirty="0"/>
              <a:t>principy </a:t>
            </a:r>
            <a:r>
              <a:rPr lang="cs-CZ" b="1" dirty="0"/>
              <a:t>identifikace</a:t>
            </a:r>
            <a:r>
              <a:rPr lang="cs-CZ" dirty="0"/>
              <a:t>, </a:t>
            </a:r>
            <a:r>
              <a:rPr lang="cs-CZ" b="1" dirty="0"/>
              <a:t>katarze</a:t>
            </a:r>
            <a:r>
              <a:rPr lang="cs-CZ" dirty="0"/>
              <a:t> a </a:t>
            </a:r>
            <a:r>
              <a:rPr lang="cs-CZ" b="1" dirty="0"/>
              <a:t>vhledu</a:t>
            </a:r>
            <a:r>
              <a:rPr lang="cs-CZ" dirty="0"/>
              <a:t> a obecně principy </a:t>
            </a:r>
            <a:r>
              <a:rPr lang="cs-CZ" b="1" dirty="0"/>
              <a:t>psychoterapie</a:t>
            </a:r>
            <a:r>
              <a:rPr lang="cs-CZ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34847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DE6C5-2623-E4C3-ED15-7D1AB68EA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A7197005-DE58-554C-5A96-85F668934FF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4886080"/>
          </a:xfrm>
        </p:spPr>
        <p:txBody>
          <a:bodyPr/>
          <a:lstStyle/>
          <a:p>
            <a:pPr algn="ctr"/>
            <a:r>
              <a:rPr lang="cs-CZ" b="1" u="sng" dirty="0"/>
              <a:t>Průřezové téma Osobnostní a sociální výchova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Stručné PT představte.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 byste pomocí biblioterapie rozvíjeli toto PT?</a:t>
            </a:r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0DB55285-1393-F1D3-009C-E1782A093BE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5026039"/>
          </a:xfrm>
        </p:spPr>
        <p:txBody>
          <a:bodyPr/>
          <a:lstStyle/>
          <a:p>
            <a:pPr algn="ctr"/>
            <a:r>
              <a:rPr lang="cs-CZ" b="1" u="sng" dirty="0"/>
              <a:t>RVP a klíčové kompetence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Jaké je podle RVP gymnaziální vzdělávání? Zapadá do něj biblioterapie?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Rozvíjí biblioterapie nějaké KK?</a:t>
            </a:r>
          </a:p>
        </p:txBody>
      </p:sp>
      <p:sp>
        <p:nvSpPr>
          <p:cNvPr id="26" name="Zástupný obsah 25">
            <a:extLst>
              <a:ext uri="{FF2B5EF4-FFF2-40B4-BE49-F238E27FC236}">
                <a16:creationId xmlns:a16="http://schemas.microsoft.com/office/drawing/2014/main" id="{DEECF7EA-5AAC-2858-8D02-9DF1BABCA514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4445998"/>
          </a:xfrm>
        </p:spPr>
        <p:txBody>
          <a:bodyPr/>
          <a:lstStyle/>
          <a:p>
            <a:pPr algn="ctr"/>
            <a:r>
              <a:rPr lang="cs-CZ" b="1" u="sng" dirty="0"/>
              <a:t>Didaktické trendy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 by měla dle dokumentů vypadat současná výuka literatury?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Jak byste to zakomponovali do biblioterapie?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A1A211-C853-73BE-3832-85BFC3077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Biblioterapie ve středoškolské výuce</a:t>
            </a:r>
          </a:p>
        </p:txBody>
      </p:sp>
    </p:spTree>
    <p:extLst>
      <p:ext uri="{BB962C8B-B14F-4D97-AF65-F5344CB8AC3E}">
        <p14:creationId xmlns:p14="http://schemas.microsoft.com/office/powerpoint/2010/main" val="384976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3">
            <a:extLst>
              <a:ext uri="{FF2B5EF4-FFF2-40B4-BE49-F238E27FC236}">
                <a16:creationId xmlns:a16="http://schemas.microsoft.com/office/drawing/2014/main" id="{896A2819-A7D2-858C-D4C3-75063378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804" y="2939712"/>
            <a:ext cx="7842392" cy="978576"/>
          </a:xfrm>
        </p:spPr>
        <p:txBody>
          <a:bodyPr/>
          <a:lstStyle/>
          <a:p>
            <a:r>
              <a:rPr lang="cs-CZ" sz="5000" dirty="0"/>
              <a:t>A jak to funguje v praxi?</a:t>
            </a:r>
            <a:endParaRPr lang="cs-CZ" sz="5000" i="1" dirty="0"/>
          </a:p>
        </p:txBody>
      </p:sp>
    </p:spTree>
    <p:extLst>
      <p:ext uri="{BB962C8B-B14F-4D97-AF65-F5344CB8AC3E}">
        <p14:creationId xmlns:p14="http://schemas.microsoft.com/office/powerpoint/2010/main" val="19605412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B0BA232568E4418B102BAAFF55BB3D" ma:contentTypeVersion="15" ma:contentTypeDescription="Vytvoří nový dokument" ma:contentTypeScope="" ma:versionID="bdf49a4ed800822cfc2d87bf1f143859">
  <xsd:schema xmlns:xsd="http://www.w3.org/2001/XMLSchema" xmlns:xs="http://www.w3.org/2001/XMLSchema" xmlns:p="http://schemas.microsoft.com/office/2006/metadata/properties" xmlns:ns3="292bdeec-6c34-4cea-bde4-c7a3c5acf766" targetNamespace="http://schemas.microsoft.com/office/2006/metadata/properties" ma:root="true" ma:fieldsID="e1406269a55cc58be94c7d2bf188659c" ns3:_="">
    <xsd:import namespace="292bdeec-6c34-4cea-bde4-c7a3c5acf7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bdeec-6c34-4cea-bde4-c7a3c5acf7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92bdeec-6c34-4cea-bde4-c7a3c5acf766" xsi:nil="true"/>
  </documentManagement>
</p:properties>
</file>

<file path=customXml/itemProps1.xml><?xml version="1.0" encoding="utf-8"?>
<ds:datastoreItem xmlns:ds="http://schemas.openxmlformats.org/officeDocument/2006/customXml" ds:itemID="{079AE674-8B78-4005-858D-67DAF3051E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bdeec-6c34-4cea-bde4-c7a3c5acf7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8C4C40-AD69-4FB5-BAEC-3FAEE9F2DE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89EBE8-0956-4904-9461-0480564E943B}">
  <ds:schemaRefs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92bdeec-6c34-4cea-bde4-c7a3c5acf76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tomecek_prezentace_SLK</Template>
  <TotalTime>1716</TotalTime>
  <Words>1038</Words>
  <Application>Microsoft Office PowerPoint</Application>
  <PresentationFormat>Širokoúhlá obrazovka</PresentationFormat>
  <Paragraphs>98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Prezentace_MU_CZ</vt:lpstr>
      <vt:lpstr>Já jako učitel</vt:lpstr>
      <vt:lpstr>Prezentace aplikace PowerPoint</vt:lpstr>
      <vt:lpstr>Prezentace aplikace PowerPoint</vt:lpstr>
      <vt:lpstr>Prezentace aplikace PowerPoint</vt:lpstr>
      <vt:lpstr>Prezentace aplikace PowerPoint</vt:lpstr>
      <vt:lpstr>Biblioterapie a…</vt:lpstr>
      <vt:lpstr>Prezentace aplikace PowerPoint</vt:lpstr>
      <vt:lpstr>Biblioterapie ve středoškolské výuce</vt:lpstr>
      <vt:lpstr>A jak to funguje v praxi?</vt:lpstr>
      <vt:lpstr>Prezentace aplikace PowerPoint</vt:lpstr>
      <vt:lpstr>Návrhy vašich lekcí</vt:lpstr>
      <vt:lpstr>Vraťte se ke svým očekáváním…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Čarodějové a vědmy. Archetypy vybraných magicky nadaných postav ve fantasy cyklu Wetemaa</dc:title>
  <dc:creator>Matěj Tomeček</dc:creator>
  <cp:lastModifiedBy>Matěj Tomeček</cp:lastModifiedBy>
  <cp:revision>295</cp:revision>
  <cp:lastPrinted>1601-01-01T00:00:00Z</cp:lastPrinted>
  <dcterms:created xsi:type="dcterms:W3CDTF">2021-04-21T08:32:22Z</dcterms:created>
  <dcterms:modified xsi:type="dcterms:W3CDTF">2025-02-27T11:36:28Z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0x01010032B0BA232568E4418B102BAAFF55BB3D</vt:lpwstr>
  </property>
</Properties>
</file>