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6" r:id="rId13"/>
    <p:sldId id="270" r:id="rId14"/>
    <p:sldId id="267" r:id="rId15"/>
    <p:sldId id="268" r:id="rId16"/>
    <p:sldId id="269" r:id="rId17"/>
    <p:sldId id="271" r:id="rId18"/>
    <p:sldId id="272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9855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7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starvstheforcesofevil.fandom.com/wiki/Star_vs._the_Forces_of_Evi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Neónovo 3D kruh">
            <a:extLst>
              <a:ext uri="{FF2B5EF4-FFF2-40B4-BE49-F238E27FC236}">
                <a16:creationId xmlns:a16="http://schemas.microsoft.com/office/drawing/2014/main" id="{58EC1328-341D-5B01-4164-4C8CD4D6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24718" b="376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B476BF-4EE2-5243-CABB-6CC72C39B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FBF952-A8B1-2419-2F0B-F2CC72982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/>
          </a:bodyPr>
          <a:lstStyle/>
          <a:p>
            <a:r>
              <a:rPr lang="sk-SK" sz="6000" dirty="0"/>
              <a:t>K-</a:t>
            </a:r>
            <a:r>
              <a:rPr lang="sk-SK" sz="6000" dirty="0" err="1"/>
              <a:t>dramas</a:t>
            </a:r>
            <a:r>
              <a:rPr lang="sk-SK" sz="6000" dirty="0"/>
              <a:t>...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A26979-00EB-5DD5-DC1F-7B4285F39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3288" y="4729138"/>
            <a:ext cx="4488812" cy="1150453"/>
          </a:xfrm>
        </p:spPr>
        <p:txBody>
          <a:bodyPr anchor="b">
            <a:normAutofit/>
          </a:bodyPr>
          <a:lstStyle/>
          <a:p>
            <a:r>
              <a:rPr lang="sk-SK"/>
              <a:t>INTRO 25/26 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28EA4-6F96-F7C6-1D07-5BA5C2738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FF93C5-0576-D227-80A7-4CFBA8791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37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42C6A-8F46-6733-43A3-7E43E03D7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Key Differences (Past vs Present)</a:t>
            </a:r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EBEA25A8-51BA-9057-6266-6E082894F109}"/>
              </a:ext>
            </a:extLst>
          </p:cNvPr>
          <p:cNvGraphicFramePr>
            <a:graphicFrameLocks noGrp="1"/>
          </p:cNvGraphicFramePr>
          <p:nvPr/>
        </p:nvGraphicFramePr>
        <p:xfrm>
          <a:off x="6662738" y="1942148"/>
          <a:ext cx="5021262" cy="2926080"/>
        </p:xfrm>
        <a:graphic>
          <a:graphicData uri="http://schemas.openxmlformats.org/drawingml/2006/table">
            <a:tbl>
              <a:tblPr/>
              <a:tblGrid>
                <a:gridCol w="1673754">
                  <a:extLst>
                    <a:ext uri="{9D8B030D-6E8A-4147-A177-3AD203B41FA5}">
                      <a16:colId xmlns:a16="http://schemas.microsoft.com/office/drawing/2014/main" val="2560994943"/>
                    </a:ext>
                  </a:extLst>
                </a:gridCol>
                <a:gridCol w="1673754">
                  <a:extLst>
                    <a:ext uri="{9D8B030D-6E8A-4147-A177-3AD203B41FA5}">
                      <a16:colId xmlns:a16="http://schemas.microsoft.com/office/drawing/2014/main" val="1281430582"/>
                    </a:ext>
                  </a:extLst>
                </a:gridCol>
                <a:gridCol w="1673754">
                  <a:extLst>
                    <a:ext uri="{9D8B030D-6E8A-4147-A177-3AD203B41FA5}">
                      <a16:colId xmlns:a16="http://schemas.microsoft.com/office/drawing/2014/main" val="1475597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sk-SK" b="1"/>
                        <a:t>Aspect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b="1"/>
                        <a:t>Past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b="1"/>
                        <a:t>Present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602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k-SK" b="1"/>
                        <a:t>Storytelling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Traditional, local themes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Diverse, global themes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891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k-SK" b="1"/>
                        <a:t>Production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Low budget, local focus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High budget, global reach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690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k-SK" b="1"/>
                        <a:t>Technology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Basic effects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Advanced CGI, streaming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548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k-SK" b="1"/>
                        <a:t>Audience</a:t>
                      </a:r>
                      <a:endParaRPr lang="sk-SK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/>
                        <a:t>Domestic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International (</a:t>
                      </a:r>
                      <a:r>
                        <a:rPr lang="sk-SK" dirty="0" err="1"/>
                        <a:t>Hallyu</a:t>
                      </a:r>
                      <a:r>
                        <a:rPr lang="sk-SK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908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6026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C1B1E-E362-2881-1C76-3F5F04E64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12003812" cy="5074226"/>
          </a:xfrm>
        </p:spPr>
        <p:txBody>
          <a:bodyPr>
            <a:normAutofit/>
          </a:bodyPr>
          <a:lstStyle/>
          <a:p>
            <a:r>
              <a:rPr lang="en-US" b="1" dirty="0"/>
              <a:t>The Future of Korean Entertainment</a:t>
            </a:r>
            <a:br>
              <a:rPr lang="en-US" b="1" dirty="0"/>
            </a:br>
            <a:br>
              <a:rPr lang="en-US" dirty="0"/>
            </a:b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B2807B-0BE1-EA74-C173-355DB676B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8091" y="3602038"/>
            <a:ext cx="9705260" cy="224458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Expansion into </a:t>
            </a:r>
            <a:r>
              <a:rPr lang="en-US" sz="2400" b="1" dirty="0"/>
              <a:t>international collaborations</a:t>
            </a:r>
            <a:r>
              <a:rPr lang="en-US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More diverse storytelling and genres.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Influence of AI and virtual production.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7096519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Picture 4" descr="Otáznik písací stroj panela s typom">
            <a:extLst>
              <a:ext uri="{FF2B5EF4-FFF2-40B4-BE49-F238E27FC236}">
                <a16:creationId xmlns:a16="http://schemas.microsoft.com/office/drawing/2014/main" id="{684B60B7-C603-2EB9-EE82-25527068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89" r="9091" b="580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12025B4-7337-735E-4DC9-E634D201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20000"/>
                </a:schemeClr>
              </a:gs>
              <a:gs pos="26000">
                <a:schemeClr val="bg1">
                  <a:alpha val="7000"/>
                </a:schemeClr>
              </a:gs>
              <a:gs pos="100000">
                <a:schemeClr val="bg1"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14B9F0-572C-80A3-8D43-F94E42AEF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78408"/>
            <a:ext cx="4795819" cy="3969960"/>
          </a:xfrm>
        </p:spPr>
        <p:txBody>
          <a:bodyPr anchor="t">
            <a:normAutofit/>
          </a:bodyPr>
          <a:lstStyle/>
          <a:p>
            <a:r>
              <a:rPr lang="sk-SK" sz="6600" dirty="0" err="1"/>
              <a:t>Even</a:t>
            </a:r>
            <a:r>
              <a:rPr lang="sk-SK" sz="6600" dirty="0"/>
              <a:t> </a:t>
            </a:r>
            <a:r>
              <a:rPr lang="sk-SK" sz="6600" dirty="0" err="1"/>
              <a:t>now</a:t>
            </a:r>
            <a:r>
              <a:rPr lang="sk-SK" sz="6600" dirty="0"/>
              <a:t>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E76344-7080-E6F5-13B8-CD336726B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0" y="4948369"/>
            <a:ext cx="4381634" cy="1157436"/>
          </a:xfrm>
        </p:spPr>
        <p:txBody>
          <a:bodyPr anchor="b">
            <a:normAutofit/>
          </a:bodyPr>
          <a:lstStyle/>
          <a:p>
            <a:r>
              <a:rPr lang="en-US" sz="2400" b="1"/>
              <a:t>international collaborations</a:t>
            </a:r>
            <a:r>
              <a:rPr lang="en-US" sz="2400"/>
              <a:t>.</a:t>
            </a:r>
            <a:r>
              <a:rPr lang="sk-SK" sz="2400"/>
              <a:t>...</a:t>
            </a:r>
            <a:endParaRPr lang="en-US" sz="2400"/>
          </a:p>
          <a:p>
            <a:endParaRPr lang="sk-SK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96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7170" name="Picture 2" descr="Thoughts on Star. Lukewarm takes on a mostly good but… | by ...">
            <a:extLst>
              <a:ext uri="{FF2B5EF4-FFF2-40B4-BE49-F238E27FC236}">
                <a16:creationId xmlns:a16="http://schemas.microsoft.com/office/drawing/2014/main" id="{71895064-2578-A80B-CB8E-2366ACFE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9091" r="712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7840"/>
            <a:ext cx="12191999" cy="12801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4D6FD6-14C5-FAAF-94CB-30C7E72A6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5739969"/>
            <a:ext cx="8178501" cy="960120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sk-SK" sz="4400" dirty="0" err="1"/>
              <a:t>Star</a:t>
            </a:r>
            <a:r>
              <a:rPr lang="sk-SK" sz="4400" dirty="0"/>
              <a:t> </a:t>
            </a:r>
            <a:r>
              <a:rPr lang="sk-SK" sz="4400" dirty="0" err="1"/>
              <a:t>vs</a:t>
            </a:r>
            <a:r>
              <a:rPr lang="sk-SK" sz="4400" dirty="0"/>
              <a:t>. </a:t>
            </a:r>
            <a:r>
              <a:rPr lang="sk-SK" sz="4400" dirty="0" err="1"/>
              <a:t>Forces</a:t>
            </a:r>
            <a:r>
              <a:rPr lang="sk-SK" sz="4400" dirty="0"/>
              <a:t> of </a:t>
            </a:r>
            <a:r>
              <a:rPr lang="sk-SK" sz="4400" dirty="0" err="1"/>
              <a:t>evil</a:t>
            </a:r>
            <a:endParaRPr lang="sk-SK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CC63E4-71A1-2F33-F3BD-A64713364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1975" y="5739969"/>
            <a:ext cx="3355309" cy="960120"/>
          </a:xfrm>
        </p:spPr>
        <p:txBody>
          <a:bodyPr anchor="ctr">
            <a:normAutofit/>
          </a:bodyPr>
          <a:lstStyle/>
          <a:p>
            <a:pPr algn="r"/>
            <a:r>
              <a:rPr lang="sk-SK" sz="1900" dirty="0" err="1"/>
              <a:t>Till</a:t>
            </a:r>
            <a:r>
              <a:rPr lang="sk-SK" sz="19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417950447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0" name="Picture 4" descr="Which Character From &quot;Goblin&quot; Are You?">
            <a:extLst>
              <a:ext uri="{FF2B5EF4-FFF2-40B4-BE49-F238E27FC236}">
                <a16:creationId xmlns:a16="http://schemas.microsoft.com/office/drawing/2014/main" id="{EE6CA32C-6D0B-8D78-C2E4-D4080CE7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/>
          <a:stretch/>
        </p:blipFill>
        <p:spPr bwMode="auto">
          <a:xfrm>
            <a:off x="517870" y="2467991"/>
            <a:ext cx="3519552" cy="310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EA98085-7FEE-2510-BBD0-8BBB95A7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20" r="11171" b="2"/>
          <a:stretch/>
        </p:blipFill>
        <p:spPr>
          <a:xfrm>
            <a:off x="4334700" y="2467991"/>
            <a:ext cx="3519552" cy="3101414"/>
          </a:xfrm>
          <a:prstGeom prst="rect">
            <a:avLst/>
          </a:prstGeom>
        </p:spPr>
      </p:pic>
      <p:pic>
        <p:nvPicPr>
          <p:cNvPr id="4098" name="Picture 2" descr="The fateful rainy day when the Goblin meets his bride » Dramabeans Korean  drama recaps">
            <a:extLst>
              <a:ext uri="{FF2B5EF4-FFF2-40B4-BE49-F238E27FC236}">
                <a16:creationId xmlns:a16="http://schemas.microsoft.com/office/drawing/2014/main" id="{258B5B71-6A4A-3A43-8AB4-C0AE855D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r="32887"/>
          <a:stretch/>
        </p:blipFill>
        <p:spPr bwMode="auto">
          <a:xfrm>
            <a:off x="8150642" y="2467992"/>
            <a:ext cx="3520440" cy="310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85133AF-C869-527A-B328-2DED35FBB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9" y="978409"/>
            <a:ext cx="11149874" cy="1298386"/>
          </a:xfrm>
        </p:spPr>
        <p:txBody>
          <a:bodyPr anchor="t">
            <a:normAutofit/>
          </a:bodyPr>
          <a:lstStyle/>
          <a:p>
            <a:r>
              <a:rPr lang="sk-SK" dirty="0" err="1"/>
              <a:t>Goblin</a:t>
            </a:r>
            <a:r>
              <a:rPr lang="sk-SK" dirty="0"/>
              <a:t>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340C90-5901-C285-E366-AA6A366E8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9" y="5784979"/>
            <a:ext cx="11226261" cy="562979"/>
          </a:xfrm>
        </p:spPr>
        <p:txBody>
          <a:bodyPr anchor="t">
            <a:normAutofit/>
          </a:bodyPr>
          <a:lstStyle/>
          <a:p>
            <a:pPr algn="r"/>
            <a:r>
              <a:rPr lang="sk-SK" dirty="0"/>
              <a:t>https://www.youtube.com/watch?v=7AM0UVSn7R8</a:t>
            </a:r>
            <a:endParaRPr lang="sk-SK"/>
          </a:p>
        </p:txBody>
      </p:sp>
      <p:sp>
        <p:nvSpPr>
          <p:cNvPr id="4114" name="Freeform: Shape 4113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1644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61BA60B-6BD8-5C67-CD7D-7CFAD6A0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47713"/>
            <a:ext cx="9525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6FEB37D-7874-4AB4-77A6-FAD236F5EB86}"/>
              </a:ext>
            </a:extLst>
          </p:cNvPr>
          <p:cNvSpPr txBox="1"/>
          <p:nvPr/>
        </p:nvSpPr>
        <p:spPr>
          <a:xfrm>
            <a:off x="3048000" y="889844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너의 목소리가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나를 불러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벨벳 같은 느낌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초대처럼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밤의 파티 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(</a:t>
            </a: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우 오 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~)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밤의 파티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저 달이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우리를 태우게 해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너와 나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단둘이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이 최고의 순간을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영원히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~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바아암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~</a:t>
            </a: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의 파티에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~</a:t>
            </a: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서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밤의 파티</a:t>
            </a:r>
            <a:br>
              <a:rPr lang="ko-KR" altLang="en-US" dirty="0"/>
            </a:b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Let's start it up tonight~</a:t>
            </a:r>
            <a:br>
              <a:rPr lang="ko-KR" altLang="en-US" dirty="0"/>
            </a:br>
            <a:r>
              <a:rPr lang="ko-KR" altLang="en-US" b="0" i="0" dirty="0">
                <a:solidFill>
                  <a:srgbClr val="3A3A3A"/>
                </a:solidFill>
                <a:effectLst/>
                <a:latin typeface="rubik"/>
              </a:rPr>
              <a:t>밤의 파티</a:t>
            </a:r>
            <a:r>
              <a:rPr lang="en-US" altLang="ko-KR" b="0" i="0" dirty="0">
                <a:solidFill>
                  <a:srgbClr val="3A3A3A"/>
                </a:solidFill>
                <a:effectLst/>
                <a:latin typeface="rubik"/>
              </a:rPr>
              <a:t>!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1F5491A-C315-BE37-3A9A-6101EC90F420}"/>
              </a:ext>
            </a:extLst>
          </p:cNvPr>
          <p:cNvSpPr txBox="1"/>
          <p:nvPr/>
        </p:nvSpPr>
        <p:spPr>
          <a:xfrm>
            <a:off x="6883659" y="1039133"/>
            <a:ext cx="60975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Your voice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Calls me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It feels like velvet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Like an invitation</a:t>
            </a:r>
            <a:br>
              <a:rPr lang="en-US" dirty="0"/>
            </a:b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Party of the Night (Whoa oh~)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Party of the Night</a:t>
            </a:r>
            <a:br>
              <a:rPr lang="en-US" dirty="0"/>
            </a:b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That moon is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Making us burn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You and I, together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This best moment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Forever~</a:t>
            </a:r>
            <a:br>
              <a:rPr lang="en-US" dirty="0"/>
            </a:b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At the Party of the Night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Party of the Night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Let's start it up tonight~</a:t>
            </a:r>
            <a:br>
              <a:rPr lang="en-US" dirty="0"/>
            </a:br>
            <a:r>
              <a:rPr lang="en-US" b="0" i="0" dirty="0">
                <a:solidFill>
                  <a:srgbClr val="3A3A3A"/>
                </a:solidFill>
                <a:effectLst/>
                <a:latin typeface="rubik"/>
              </a:rPr>
              <a:t>Party of the Night!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7C5EA06-A390-30D9-DA28-F31BA45F613A}"/>
              </a:ext>
            </a:extLst>
          </p:cNvPr>
          <p:cNvSpPr txBox="1"/>
          <p:nvPr/>
        </p:nvSpPr>
        <p:spPr>
          <a:xfrm>
            <a:off x="394219" y="119071"/>
            <a:ext cx="64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i="0" dirty="0">
                <a:solidFill>
                  <a:srgbClr val="3A3A3A"/>
                </a:solidFill>
                <a:effectLst/>
                <a:latin typeface="rubik"/>
              </a:rPr>
              <a:t>Bam </a:t>
            </a:r>
            <a:r>
              <a:rPr lang="sk-SK" b="1" i="0" dirty="0" err="1">
                <a:solidFill>
                  <a:srgbClr val="3A3A3A"/>
                </a:solidFill>
                <a:effectLst/>
                <a:latin typeface="rubik"/>
              </a:rPr>
              <a:t>Ui</a:t>
            </a:r>
            <a:r>
              <a:rPr lang="sk-SK" b="1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1" i="0" dirty="0" err="1">
                <a:solidFill>
                  <a:srgbClr val="3A3A3A"/>
                </a:solidFill>
                <a:effectLst/>
                <a:latin typeface="rubik"/>
              </a:rPr>
              <a:t>Pati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748114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C2EA9FA4-7001-2896-185F-A23919C9AA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b="1" i="0" dirty="0">
                <a:solidFill>
                  <a:srgbClr val="3A3A3A"/>
                </a:solidFill>
                <a:effectLst/>
                <a:latin typeface="rubik"/>
              </a:rPr>
              <a:t>Brian </a:t>
            </a:r>
            <a:r>
              <a:rPr lang="en-US" sz="2400" b="1" i="0" dirty="0" err="1">
                <a:solidFill>
                  <a:srgbClr val="3A3A3A"/>
                </a:solidFill>
                <a:effectLst/>
                <a:latin typeface="rubik"/>
              </a:rPr>
              <a:t>Hyunjoon</a:t>
            </a:r>
            <a:r>
              <a:rPr lang="en-US" sz="2400" b="1" i="0" dirty="0">
                <a:solidFill>
                  <a:srgbClr val="3A3A3A"/>
                </a:solidFill>
                <a:effectLst/>
                <a:latin typeface="rubik"/>
              </a:rPr>
              <a:t> Kim</a:t>
            </a:r>
            <a:r>
              <a:rPr lang="sk-SK" sz="2400" b="1" i="0" baseline="3000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en-US" sz="2400" b="0" i="0" dirty="0">
                <a:solidFill>
                  <a:srgbClr val="3A3A3A"/>
                </a:solidFill>
                <a:effectLst/>
                <a:latin typeface="rubik"/>
              </a:rPr>
              <a:t>is a composer for film, television, and multimedia, based in Los Angeles, CA. He is the series composer for </a:t>
            </a:r>
            <a:r>
              <a:rPr lang="en-US" sz="2400" b="0" i="1" dirty="0">
                <a:effectLst/>
                <a:latin typeface="rubik"/>
                <a:hlinkClick r:id="rId2" tooltip="Star vs. the Forces of Evil"/>
              </a:rPr>
              <a:t>Star vs. the Forces of Evil</a:t>
            </a:r>
            <a:r>
              <a:rPr lang="en-US" sz="2400" b="0" i="0" dirty="0">
                <a:solidFill>
                  <a:srgbClr val="3A3A3A"/>
                </a:solidFill>
                <a:effectLst/>
                <a:latin typeface="rubik"/>
              </a:rPr>
              <a:t>.</a:t>
            </a:r>
            <a:br>
              <a:rPr lang="sk-SK" sz="2400" b="0" i="0" dirty="0">
                <a:solidFill>
                  <a:srgbClr val="3A3A3A"/>
                </a:solidFill>
                <a:effectLst/>
                <a:latin typeface="rubik"/>
              </a:rPr>
            </a:br>
            <a:br>
              <a:rPr lang="sk-SK" sz="2400" b="0" i="0" dirty="0">
                <a:solidFill>
                  <a:srgbClr val="3A3A3A"/>
                </a:solidFill>
                <a:effectLst/>
                <a:latin typeface="rubik"/>
              </a:rPr>
            </a:br>
            <a:br>
              <a:rPr lang="sk-SK" sz="2400" b="0" i="0" dirty="0">
                <a:solidFill>
                  <a:srgbClr val="3A3A3A"/>
                </a:solidFill>
                <a:effectLst/>
                <a:latin typeface="rubik"/>
              </a:rPr>
            </a:br>
            <a:r>
              <a:rPr lang="en-US" sz="2400" b="0" i="0" dirty="0">
                <a:solidFill>
                  <a:srgbClr val="3A3A3A"/>
                </a:solidFill>
                <a:effectLst/>
                <a:latin typeface="rubik"/>
              </a:rPr>
              <a:t>Kim grew up in Syracuse, New York. He went to high school at Christian Brothers Academy and graduated from Yale University with a degree in Music.</a:t>
            </a:r>
            <a:endParaRPr lang="sk-SK" sz="2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9530F8D-EF4A-987F-AFE9-31207BE9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91" y="125557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6420136-B988-75AF-5BF1-AD2331FCDB2E}"/>
              </a:ext>
            </a:extLst>
          </p:cNvPr>
          <p:cNvSpPr txBox="1"/>
          <p:nvPr/>
        </p:nvSpPr>
        <p:spPr>
          <a:xfrm>
            <a:off x="429985" y="1582340"/>
            <a:ext cx="54203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/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He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writes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the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music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in a program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called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Cubase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and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does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some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audio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editing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in Pro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Tools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.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Plugins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from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Universal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Audio. </a:t>
            </a:r>
          </a:p>
          <a:p>
            <a:pPr algn="just" fontAlgn="auto"/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Vienna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Ensemble Pro as a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mixing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board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</a:p>
          <a:p>
            <a:pPr algn="just" fontAlgn="auto"/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Samples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from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Native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Instruments Kontakt,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Vienna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AudioBro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(LA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Scoring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Strings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), East West,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Spitfire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Spectrasonics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(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Omnisphere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and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Stylus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RMX)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ProjectSAM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SonicCouture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Tonehammer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(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Defunct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.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Now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udner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Soundiron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), 8Dio,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Sonokinetic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(He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follows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it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on Twitter),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Arturia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Heavyocity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and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Cinesamples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. </a:t>
            </a:r>
          </a:p>
          <a:p>
            <a:pPr algn="just" fontAlgn="auto"/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Drum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samples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from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That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Sound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Drums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FXpansion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, and Izotope. He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also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has a Roland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Juno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106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synth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and a Dave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Smith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 </a:t>
            </a:r>
            <a:r>
              <a:rPr lang="sk-SK" b="0" i="0" dirty="0" err="1">
                <a:solidFill>
                  <a:srgbClr val="3A3A3A"/>
                </a:solidFill>
                <a:effectLst/>
                <a:latin typeface="rubik"/>
              </a:rPr>
              <a:t>Mopho</a:t>
            </a:r>
            <a:r>
              <a:rPr lang="sk-SK" b="0" i="0" dirty="0">
                <a:solidFill>
                  <a:srgbClr val="3A3A3A"/>
                </a:solidFill>
                <a:effectLst/>
                <a:latin typeface="rubi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7303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97519-B235-1577-4B78-BB29D5628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Nose </a:t>
            </a:r>
            <a:r>
              <a:rPr lang="sk-SK" dirty="0" err="1"/>
              <a:t>thing</a:t>
            </a:r>
            <a:r>
              <a:rPr lang="sk-SK" dirty="0"/>
              <a:t> </a:t>
            </a:r>
            <a:r>
              <a:rPr lang="sk-SK" dirty="0" err="1"/>
              <a:t>joke</a:t>
            </a:r>
            <a:br>
              <a:rPr lang="sk-SK" dirty="0"/>
            </a:br>
            <a:br>
              <a:rPr lang="sk-SK" dirty="0"/>
            </a:br>
            <a:br>
              <a:rPr lang="sk-SK" dirty="0"/>
            </a:br>
            <a:r>
              <a:rPr lang="sk-SK" b="0" dirty="0" err="1"/>
              <a:t>intro</a:t>
            </a:r>
            <a:r>
              <a:rPr lang="sk-SK" b="0" dirty="0"/>
              <a:t>/</a:t>
            </a:r>
            <a:r>
              <a:rPr lang="sk-SK" b="0" dirty="0" err="1"/>
              <a:t>outro</a:t>
            </a:r>
            <a:r>
              <a:rPr lang="sk-SK" b="0" dirty="0"/>
              <a:t> </a:t>
            </a:r>
            <a:r>
              <a:rPr lang="sk-SK" dirty="0"/>
              <a:t>https://www.youtube.com/watch?v=FxJ-6oktJds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AC0562-7785-D90B-3009-509004B659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https://www.youtube.com/shorts/gHc6RK6DUSw</a:t>
            </a:r>
          </a:p>
        </p:txBody>
      </p:sp>
    </p:spTree>
    <p:extLst>
      <p:ext uri="{BB962C8B-B14F-4D97-AF65-F5344CB8AC3E}">
        <p14:creationId xmlns:p14="http://schemas.microsoft.com/office/powerpoint/2010/main" val="143472347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2C0EA-AD23-DAAC-4BB3-4889F97D5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90365A-FD3B-EB00-3388-1EA8E88A9E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5D3355C-40E5-680A-D3FD-92A0488F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1" y="656838"/>
            <a:ext cx="8476513" cy="426758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5B7C6A6-D3BE-3B84-881C-EA0E7DB4E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19" y="3602038"/>
            <a:ext cx="5247506" cy="29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9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Zobrazenie vtáčej perspektívy so chôdza osôb">
            <a:extLst>
              <a:ext uri="{FF2B5EF4-FFF2-40B4-BE49-F238E27FC236}">
                <a16:creationId xmlns:a16="http://schemas.microsoft.com/office/drawing/2014/main" id="{275B04A3-CF65-D195-9DF9-47187D2F6C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B3E2DB-180D-4752-BBB6-987822D6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7032AC-2D1F-E0AC-AC31-E25F02853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5052" y="971397"/>
            <a:ext cx="5870184" cy="2333778"/>
          </a:xfrm>
        </p:spPr>
        <p:txBody>
          <a:bodyPr anchor="t">
            <a:normAutofit/>
          </a:bodyPr>
          <a:lstStyle/>
          <a:p>
            <a:r>
              <a:rPr lang="sk-SK" dirty="0" err="1"/>
              <a:t>Let’s</a:t>
            </a:r>
            <a:r>
              <a:rPr lang="sk-SK" dirty="0">
                <a:solidFill>
                  <a:srgbClr val="FFFFFF"/>
                </a:solidFill>
              </a:rPr>
              <a:t> get </a:t>
            </a:r>
            <a:r>
              <a:rPr lang="sk-SK" dirty="0" err="1">
                <a:solidFill>
                  <a:srgbClr val="FFFFFF"/>
                </a:solidFill>
              </a:rPr>
              <a:t>know</a:t>
            </a:r>
            <a:br>
              <a:rPr lang="sk-SK" dirty="0">
                <a:solidFill>
                  <a:srgbClr val="FFFFFF"/>
                </a:solidFill>
              </a:rPr>
            </a:br>
            <a:r>
              <a:rPr lang="sk-SK" dirty="0" err="1">
                <a:solidFill>
                  <a:srgbClr val="FFFFFF"/>
                </a:solidFill>
              </a:rPr>
              <a:t>each</a:t>
            </a:r>
            <a:r>
              <a:rPr lang="sk-SK" dirty="0">
                <a:solidFill>
                  <a:srgbClr val="FFFFFF"/>
                </a:solidFill>
              </a:rPr>
              <a:t> </a:t>
            </a:r>
            <a:r>
              <a:rPr lang="sk-SK" dirty="0" err="1">
                <a:solidFill>
                  <a:srgbClr val="FFFFFF"/>
                </a:solidFill>
              </a:rPr>
              <a:t>other</a:t>
            </a:r>
            <a:r>
              <a:rPr lang="sk-SK" dirty="0">
                <a:solidFill>
                  <a:srgbClr val="FFFFFF"/>
                </a:solidFill>
              </a:rPr>
              <a:t> FIRST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1D9438-FCF3-0933-3AC9-253675CC3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5052" y="4482450"/>
            <a:ext cx="5824468" cy="1724029"/>
          </a:xfrm>
        </p:spPr>
        <p:txBody>
          <a:bodyPr anchor="t">
            <a:normAutofit/>
          </a:bodyPr>
          <a:lstStyle/>
          <a:p>
            <a:r>
              <a:rPr lang="sk-SK" dirty="0" err="1"/>
              <a:t>Let’s</a:t>
            </a:r>
            <a:r>
              <a:rPr lang="sk-SK" dirty="0"/>
              <a:t> get </a:t>
            </a:r>
            <a:r>
              <a:rPr lang="sk-SK" dirty="0" err="1"/>
              <a:t>started</a:t>
            </a:r>
            <a:r>
              <a:rPr lang="sk-SK" dirty="0"/>
              <a:t>!</a:t>
            </a:r>
            <a:endParaRPr lang="sk-SK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96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20C3E-235E-913D-246D-B7C8EF9BB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CDA7B1-1566-5A02-FD3F-5C77F5FB6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Youth of May | Watch with English Subtitles &amp; More | Viki">
            <a:extLst>
              <a:ext uri="{FF2B5EF4-FFF2-40B4-BE49-F238E27FC236}">
                <a16:creationId xmlns:a16="http://schemas.microsoft.com/office/drawing/2014/main" id="{0CB639AF-2D37-2E5C-1825-1578C607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772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82997D-1BE7-B0A5-C989-6741FA0F03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TBD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8C8ADA-77FB-3370-2E66-FB4F1EBF10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https://docs.google.com/spreadsheets/d/11oeV7pGBfVU-b9sk4oClaNcNvgbM1_vI2aw9mOUZMCE/edit?gid=1309938494#gid=1309938494</a:t>
            </a:r>
          </a:p>
        </p:txBody>
      </p:sp>
    </p:spTree>
    <p:extLst>
      <p:ext uri="{BB962C8B-B14F-4D97-AF65-F5344CB8AC3E}">
        <p14:creationId xmlns:p14="http://schemas.microsoft.com/office/powerpoint/2010/main" val="373783237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9A303-60F0-25FD-1D5D-182FEE580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Past vs Present: The Evolution of Korean Cinema and Television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73CC27-60C0-A25B-863A-4F03468208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02535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1CF442F-E512-C6F7-0E2A-F50185CF8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826" y="978407"/>
            <a:ext cx="8180339" cy="3296703"/>
          </a:xfrm>
        </p:spPr>
        <p:txBody>
          <a:bodyPr anchor="t">
            <a:normAutofit/>
          </a:bodyPr>
          <a:lstStyle/>
          <a:p>
            <a:r>
              <a:rPr lang="en-US" b="1" dirty="0"/>
              <a:t>Introduction</a:t>
            </a:r>
            <a:br>
              <a:rPr lang="en-US" sz="3200" b="1" dirty="0"/>
            </a:br>
            <a:endParaRPr lang="sk-SK" sz="6600" dirty="0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9B8C90B0-B287-2406-88F9-CB8AF4F3F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008" y="4469641"/>
            <a:ext cx="8092765" cy="1376976"/>
          </a:xfrm>
        </p:spPr>
        <p:txBody>
          <a:bodyPr anchor="b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Korean cinema and television have evolved significantly over the decades.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From historical dramas and local films to global blockbusters and K-dramas.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This presentation explores key changes in storytelling, production, and global influence.</a:t>
            </a:r>
          </a:p>
          <a:p>
            <a:endParaRPr lang="sk-SK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D8A78E-AAB6-C125-6A57-5B031A87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1" y="508090"/>
            <a:ext cx="807507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BFC5193-1606-67C6-6571-CC04CF234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6209925"/>
            <a:ext cx="810195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796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0E0FF6-AEC6-EC02-F628-BE0070261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The Early Days (Pre-2000s)</a:t>
            </a:r>
            <a:br>
              <a:rPr lang="en-US" b="1" dirty="0"/>
            </a:b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8D74E4-FF61-2566-BDD8-9EAF617DC5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Cinema:</a:t>
            </a:r>
            <a:r>
              <a:rPr lang="en-US" sz="2400" dirty="0"/>
              <a:t> Influenced by political censorship, historical themes, and local storytelling.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Television:</a:t>
            </a:r>
            <a:r>
              <a:rPr lang="en-US" sz="2400" dirty="0"/>
              <a:t> Traditional family dramas, historical series, and early romantic stories.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Limited international exposure.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6524430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794CD10E-5F52-EA05-A905-367DA20C49ED}"/>
              </a:ext>
            </a:extLst>
          </p:cNvPr>
          <p:cNvSpPr txBox="1"/>
          <p:nvPr/>
        </p:nvSpPr>
        <p:spPr>
          <a:xfrm>
            <a:off x="1026368" y="1443841"/>
            <a:ext cx="108608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The Hallyu Wave (2000s-2010s)</a:t>
            </a:r>
            <a:endParaRPr lang="sk-SK" sz="5400" b="1" dirty="0"/>
          </a:p>
          <a:p>
            <a:endParaRPr lang="en-US" sz="5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Cinema:</a:t>
            </a:r>
            <a:r>
              <a:rPr lang="en-US" sz="2400" dirty="0"/>
              <a:t> Rise of internationally acclaimed films (</a:t>
            </a:r>
            <a:r>
              <a:rPr lang="en-US" sz="2400" i="1" dirty="0" err="1"/>
              <a:t>Oldboy</a:t>
            </a:r>
            <a:r>
              <a:rPr lang="en-US" sz="2400" dirty="0"/>
              <a:t>, </a:t>
            </a:r>
            <a:r>
              <a:rPr lang="en-US" sz="2400" i="1" dirty="0"/>
              <a:t>The Host</a:t>
            </a:r>
            <a:r>
              <a:rPr lang="en-US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Television:</a:t>
            </a:r>
            <a:r>
              <a:rPr lang="en-US" sz="2400" dirty="0"/>
              <a:t> K-dramas gain popularity (</a:t>
            </a:r>
            <a:r>
              <a:rPr lang="en-US" sz="2400" i="1" dirty="0"/>
              <a:t>Winter Sonata</a:t>
            </a:r>
            <a:r>
              <a:rPr lang="en-US" sz="2400" dirty="0"/>
              <a:t>, </a:t>
            </a:r>
            <a:r>
              <a:rPr lang="en-US" sz="2400" i="1" dirty="0"/>
              <a:t>Boys Over Flowers</a:t>
            </a:r>
            <a:r>
              <a:rPr lang="en-US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Streaming services start spreading Korean content.</a:t>
            </a:r>
          </a:p>
        </p:txBody>
      </p:sp>
    </p:spTree>
    <p:extLst>
      <p:ext uri="{BB962C8B-B14F-4D97-AF65-F5344CB8AC3E}">
        <p14:creationId xmlns:p14="http://schemas.microsoft.com/office/powerpoint/2010/main" val="5656737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42C6A-8F46-6733-43A3-7E43E03D7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err="1"/>
              <a:t>Global</a:t>
            </a:r>
            <a:r>
              <a:rPr lang="sk-SK" b="1" dirty="0"/>
              <a:t> </a:t>
            </a:r>
            <a:r>
              <a:rPr lang="sk-SK" b="1" dirty="0" err="1"/>
              <a:t>Breakthrough</a:t>
            </a:r>
            <a:r>
              <a:rPr lang="sk-SK" b="1" dirty="0"/>
              <a:t> (2019-Present)</a:t>
            </a:r>
            <a:br>
              <a:rPr lang="sk-SK" b="1" dirty="0"/>
            </a:b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22F1EE3-070C-08CB-3DF2-D7AE8A63C743}"/>
              </a:ext>
            </a:extLst>
          </p:cNvPr>
          <p:cNvSpPr txBox="1"/>
          <p:nvPr/>
        </p:nvSpPr>
        <p:spPr>
          <a:xfrm>
            <a:off x="3263382" y="3838001"/>
            <a:ext cx="60975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400" b="1" dirty="0" err="1"/>
              <a:t>Cinema</a:t>
            </a:r>
            <a:r>
              <a:rPr lang="sk-SK" sz="2400" b="1" dirty="0"/>
              <a:t>:</a:t>
            </a:r>
            <a:r>
              <a:rPr lang="sk-SK" sz="2400" dirty="0"/>
              <a:t> </a:t>
            </a:r>
            <a:r>
              <a:rPr lang="sk-SK" sz="2400" i="1" dirty="0" err="1"/>
              <a:t>Parasite</a:t>
            </a:r>
            <a:r>
              <a:rPr lang="sk-SK" sz="2400" dirty="0"/>
              <a:t> </a:t>
            </a:r>
            <a:r>
              <a:rPr lang="sk-SK" sz="2400" dirty="0" err="1"/>
              <a:t>wins</a:t>
            </a:r>
            <a:r>
              <a:rPr lang="sk-SK" sz="2400" dirty="0"/>
              <a:t> </a:t>
            </a:r>
            <a:r>
              <a:rPr lang="sk-SK" sz="2400" dirty="0" err="1"/>
              <a:t>the</a:t>
            </a:r>
            <a:r>
              <a:rPr lang="sk-SK" sz="2400" dirty="0"/>
              <a:t> </a:t>
            </a:r>
            <a:r>
              <a:rPr lang="sk-SK" sz="2400" dirty="0" err="1"/>
              <a:t>Oscar</a:t>
            </a:r>
            <a:r>
              <a:rPr lang="sk-SK" sz="2400" dirty="0"/>
              <a:t>, </a:t>
            </a:r>
            <a:r>
              <a:rPr lang="sk-SK" sz="2400" dirty="0" err="1"/>
              <a:t>Korean</a:t>
            </a:r>
            <a:r>
              <a:rPr lang="sk-SK" sz="2400" dirty="0"/>
              <a:t> </a:t>
            </a:r>
            <a:r>
              <a:rPr lang="sk-SK" sz="2400" dirty="0" err="1"/>
              <a:t>films</a:t>
            </a:r>
            <a:r>
              <a:rPr lang="sk-SK" sz="2400" dirty="0"/>
              <a:t> </a:t>
            </a:r>
            <a:r>
              <a:rPr lang="sk-SK" sz="2400" dirty="0" err="1"/>
              <a:t>gain</a:t>
            </a:r>
            <a:r>
              <a:rPr lang="sk-SK" sz="2400" dirty="0"/>
              <a:t> </a:t>
            </a:r>
            <a:r>
              <a:rPr lang="sk-SK" sz="2400" dirty="0" err="1"/>
              <a:t>global</a:t>
            </a:r>
            <a:r>
              <a:rPr lang="sk-SK" sz="2400" dirty="0"/>
              <a:t> </a:t>
            </a:r>
            <a:r>
              <a:rPr lang="sk-SK" sz="2400" dirty="0" err="1"/>
              <a:t>recognition</a:t>
            </a:r>
            <a:r>
              <a:rPr lang="sk-SK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b="1" dirty="0" err="1"/>
              <a:t>Television</a:t>
            </a:r>
            <a:r>
              <a:rPr lang="sk-SK" sz="2400" b="1" dirty="0"/>
              <a:t>:</a:t>
            </a:r>
            <a:r>
              <a:rPr lang="sk-SK" sz="2400" dirty="0"/>
              <a:t> K-</a:t>
            </a:r>
            <a:r>
              <a:rPr lang="sk-SK" sz="2400" dirty="0" err="1"/>
              <a:t>dramas</a:t>
            </a:r>
            <a:r>
              <a:rPr lang="sk-SK" sz="2400" dirty="0"/>
              <a:t> on </a:t>
            </a:r>
            <a:r>
              <a:rPr lang="sk-SK" sz="2400" dirty="0" err="1"/>
              <a:t>Netflix</a:t>
            </a:r>
            <a:r>
              <a:rPr lang="sk-SK" sz="2400" dirty="0"/>
              <a:t> (</a:t>
            </a:r>
            <a:r>
              <a:rPr lang="sk-SK" sz="2400" i="1" dirty="0" err="1"/>
              <a:t>Squid</a:t>
            </a:r>
            <a:r>
              <a:rPr lang="sk-SK" sz="2400" i="1" dirty="0"/>
              <a:t> Game</a:t>
            </a:r>
            <a:r>
              <a:rPr lang="sk-SK" sz="2400" dirty="0"/>
              <a:t>, </a:t>
            </a:r>
            <a:r>
              <a:rPr lang="sk-SK" sz="2400" i="1" dirty="0" err="1"/>
              <a:t>The</a:t>
            </a:r>
            <a:r>
              <a:rPr lang="sk-SK" sz="2400" i="1" dirty="0"/>
              <a:t> </a:t>
            </a:r>
            <a:r>
              <a:rPr lang="sk-SK" sz="2400" i="1" dirty="0" err="1"/>
              <a:t>Glory</a:t>
            </a:r>
            <a:r>
              <a:rPr lang="sk-SK" sz="2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err="1"/>
              <a:t>Increased</a:t>
            </a:r>
            <a:r>
              <a:rPr lang="sk-SK" sz="2400" dirty="0"/>
              <a:t> </a:t>
            </a:r>
            <a:r>
              <a:rPr lang="sk-SK" sz="2400" dirty="0" err="1"/>
              <a:t>diversity</a:t>
            </a:r>
            <a:r>
              <a:rPr lang="sk-SK" sz="2400" dirty="0"/>
              <a:t> in </a:t>
            </a:r>
            <a:r>
              <a:rPr lang="sk-SK" sz="2400" dirty="0" err="1"/>
              <a:t>storytelling</a:t>
            </a:r>
            <a:r>
              <a:rPr lang="sk-SK" sz="2400" dirty="0"/>
              <a:t> and </a:t>
            </a:r>
            <a:r>
              <a:rPr lang="sk-SK" sz="2400" dirty="0" err="1"/>
              <a:t>production</a:t>
            </a:r>
            <a:r>
              <a:rPr lang="sk-SK" sz="2400" dirty="0"/>
              <a:t> </a:t>
            </a:r>
            <a:r>
              <a:rPr lang="sk-SK" sz="2400" dirty="0" err="1"/>
              <a:t>scale</a:t>
            </a:r>
            <a:r>
              <a:rPr lang="sk-SK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06930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662</Words>
  <Application>Microsoft Office PowerPoint</Application>
  <PresentationFormat>Širokouhlá</PresentationFormat>
  <Paragraphs>60</Paragraphs>
  <Slides>18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3" baseType="lpstr">
      <vt:lpstr>rubik</vt:lpstr>
      <vt:lpstr>Arial</vt:lpstr>
      <vt:lpstr>Bierstadt</vt:lpstr>
      <vt:lpstr>Neue Haas Grotesk Text Pro</vt:lpstr>
      <vt:lpstr>GestaltVTI</vt:lpstr>
      <vt:lpstr>K-dramas...</vt:lpstr>
      <vt:lpstr>Let’s get know each other FIRST</vt:lpstr>
      <vt:lpstr>Prezentácia programu PowerPoint</vt:lpstr>
      <vt:lpstr>TBD</vt:lpstr>
      <vt:lpstr>Past vs Present: The Evolution of Korean Cinema and Television</vt:lpstr>
      <vt:lpstr>Introduction </vt:lpstr>
      <vt:lpstr>The Early Days (Pre-2000s) </vt:lpstr>
      <vt:lpstr>Prezentácia programu PowerPoint</vt:lpstr>
      <vt:lpstr>Global Breakthrough (2019-Present) </vt:lpstr>
      <vt:lpstr>Key Differences (Past vs Present)</vt:lpstr>
      <vt:lpstr>The Future of Korean Entertainment  </vt:lpstr>
      <vt:lpstr>Even now?</vt:lpstr>
      <vt:lpstr>Star vs. Forces of evil</vt:lpstr>
      <vt:lpstr>Goblin?</vt:lpstr>
      <vt:lpstr>Prezentácia programu PowerPoint</vt:lpstr>
      <vt:lpstr>Prezentácia programu PowerPoint</vt:lpstr>
      <vt:lpstr>Nose thing joke   intro/outro https://www.youtube.com/watch?v=FxJ-6oktJds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Veronika Mattová</dc:creator>
  <cp:lastModifiedBy>Veronika Mattová</cp:lastModifiedBy>
  <cp:revision>2</cp:revision>
  <dcterms:created xsi:type="dcterms:W3CDTF">2025-02-19T12:45:01Z</dcterms:created>
  <dcterms:modified xsi:type="dcterms:W3CDTF">2025-02-28T13:04:58Z</dcterms:modified>
</cp:coreProperties>
</file>