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0" r:id="rId6"/>
    <p:sldId id="258" r:id="rId7"/>
    <p:sldId id="259" r:id="rId8"/>
    <p:sldId id="274" r:id="rId9"/>
    <p:sldId id="286" r:id="rId10"/>
    <p:sldId id="260" r:id="rId11"/>
    <p:sldId id="279" r:id="rId12"/>
    <p:sldId id="261" r:id="rId13"/>
    <p:sldId id="265" r:id="rId14"/>
    <p:sldId id="297" r:id="rId15"/>
    <p:sldId id="287" r:id="rId16"/>
    <p:sldId id="295" r:id="rId17"/>
    <p:sldId id="296" r:id="rId18"/>
    <p:sldId id="280" r:id="rId19"/>
    <p:sldId id="291" r:id="rId20"/>
    <p:sldId id="292" r:id="rId21"/>
    <p:sldId id="294" r:id="rId22"/>
    <p:sldId id="293" r:id="rId23"/>
    <p:sldId id="298" r:id="rId24"/>
    <p:sldId id="262" r:id="rId25"/>
    <p:sldId id="263" r:id="rId26"/>
    <p:sldId id="266" r:id="rId27"/>
    <p:sldId id="300" r:id="rId28"/>
    <p:sldId id="301" r:id="rId29"/>
    <p:sldId id="273" r:id="rId30"/>
    <p:sldId id="282" r:id="rId31"/>
    <p:sldId id="283" r:id="rId32"/>
    <p:sldId id="299" r:id="rId33"/>
    <p:sldId id="284" r:id="rId34"/>
    <p:sldId id="276" r:id="rId35"/>
    <p:sldId id="285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4BC8FF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FA135-DEFC-4953-8095-085EF6523113}" v="1" dt="2024-02-22T07:58:5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916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app.goo.gl/6oSAsP755r1kBv7d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app.goo.gl/fKCckMKV7voi177t9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app.goo.gl/M5jczHSGo2KhhJw6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app.goo.gl/wHSuMkLrpGjnT8hB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als.inf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als.info/feature/13A#2/19.3/152.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als.info/chapter/8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ZXKBU4uh8t1fmS4o7" TargetMode="External"/><Relationship Id="rId2" Type="http://schemas.openxmlformats.org/officeDocument/2006/relationships/hyperlink" Target="https://maps.app.goo.gl/xcdkhUoy5fpFhV1e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/>
              <a:t>Vietnamský jazyk a jeho charakteristika</a:t>
            </a:r>
            <a:br>
              <a:rPr lang="cs-CZ" dirty="0"/>
            </a:br>
            <a:r>
              <a:rPr lang="cs-CZ" sz="1800" dirty="0"/>
              <a:t>Genetický popis vietnamštiny a typologické charakteristiky austroasijských jazyků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536279"/>
            <a:ext cx="11361600" cy="698497"/>
          </a:xfrm>
        </p:spPr>
        <p:txBody>
          <a:bodyPr/>
          <a:lstStyle/>
          <a:p>
            <a:r>
              <a:rPr lang="cs-CZ" b="1" dirty="0" err="1"/>
              <a:t>V_kognit</a:t>
            </a:r>
            <a:r>
              <a:rPr lang="cs-CZ" b="1" dirty="0"/>
              <a:t> Vietnamský jazyk, myšlení a kultura v kognitivním přístupu</a:t>
            </a:r>
            <a:br>
              <a:rPr lang="cs-CZ"/>
            </a:br>
            <a:r>
              <a:rPr lang="cs-CZ"/>
              <a:t>Ondřej Pazdírek, 28</a:t>
            </a:r>
            <a:r>
              <a:rPr lang="cs-CZ" dirty="0"/>
              <a:t>. února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3D3522-F592-3BDA-B930-18C57BA64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4CAB08-5332-CF6C-FBBD-15BB2271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austroasijských jazyků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3BE00D-079B-E87D-1D41-DC1236E1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Přesná klasifikace austroasijské rodiny </a:t>
            </a:r>
            <a:r>
              <a:rPr lang="cs-CZ" b="1" dirty="0"/>
              <a:t>není zcela vyjasněná</a:t>
            </a:r>
            <a:r>
              <a:rPr lang="cs-CZ" dirty="0"/>
              <a:t>, přesné příbuzenské vztahy je obtížné prokázat (zejména pokud jde o rané fáze), existuje několik různých hypotéz.</a:t>
            </a:r>
          </a:p>
          <a:p>
            <a:r>
              <a:rPr lang="cs-CZ" dirty="0"/>
              <a:t>Všechny klasifikace vyčleňují jako specifickou skupinu jazyky </a:t>
            </a:r>
            <a:r>
              <a:rPr lang="cs-CZ" b="1" dirty="0" err="1"/>
              <a:t>mundské</a:t>
            </a:r>
            <a:r>
              <a:rPr lang="cs-CZ" dirty="0"/>
              <a:t>; přičemž všechny austroasijské jazyky </a:t>
            </a:r>
            <a:r>
              <a:rPr lang="cs-CZ" b="1" dirty="0"/>
              <a:t>kromě </a:t>
            </a:r>
            <a:r>
              <a:rPr lang="cs-CZ" b="1" dirty="0" err="1"/>
              <a:t>mundských</a:t>
            </a:r>
            <a:r>
              <a:rPr lang="cs-CZ" dirty="0"/>
              <a:t> se souhrnně označují jako </a:t>
            </a:r>
            <a:r>
              <a:rPr lang="cs-CZ" b="1" dirty="0" err="1"/>
              <a:t>mon</a:t>
            </a:r>
            <a:r>
              <a:rPr lang="cs-CZ" b="1" dirty="0"/>
              <a:t>-khmerské </a:t>
            </a:r>
            <a:r>
              <a:rPr lang="cs-CZ" dirty="0"/>
              <a:t>(k nimž patří i vietnamština).</a:t>
            </a:r>
          </a:p>
        </p:txBody>
      </p:sp>
    </p:spTree>
    <p:extLst>
      <p:ext uri="{BB962C8B-B14F-4D97-AF65-F5344CB8AC3E}">
        <p14:creationId xmlns:p14="http://schemas.microsoft.com/office/powerpoint/2010/main" val="134315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06CC58-9068-C060-7255-5FA4DE625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A42DF2-ED57-7199-AF11-2A209096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podle </a:t>
            </a:r>
            <a:r>
              <a:rPr lang="cs-CZ" dirty="0" err="1"/>
              <a:t>Sidwella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6CBBE7-35AA-539C-0C24-5B3B9768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817" y="1558115"/>
            <a:ext cx="7146366" cy="4921885"/>
          </a:xfrm>
        </p:spPr>
      </p:pic>
    </p:spTree>
    <p:extLst>
      <p:ext uri="{BB962C8B-B14F-4D97-AF65-F5344CB8AC3E}">
        <p14:creationId xmlns:p14="http://schemas.microsoft.com/office/powerpoint/2010/main" val="51916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586E43-B130-3D15-421D-F550FEFF61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5D8EB9-9C69-E1BC-AA25-FCD23924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austroasijské jazyky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DC8093-0D6A-9F24-5370-700D55BDA83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511880" cy="4139998"/>
          </a:xfrm>
        </p:spPr>
        <p:txBody>
          <a:bodyPr/>
          <a:lstStyle/>
          <a:p>
            <a:r>
              <a:rPr lang="vi-VN" sz="1800" b="1" dirty="0"/>
              <a:t>A) východní austroasijské jazyky - Vietnam, Kambodža, Laos, vých. Thajsko</a:t>
            </a:r>
          </a:p>
          <a:p>
            <a:r>
              <a:rPr lang="vi-VN" sz="1800" dirty="0"/>
              <a:t>aa) vietsko-bahnarsko-katuické</a:t>
            </a:r>
          </a:p>
          <a:p>
            <a:r>
              <a:rPr lang="vi-VN" sz="1800" dirty="0"/>
              <a:t>aaa) </a:t>
            </a:r>
            <a:r>
              <a:rPr lang="vi-VN" sz="1800" b="1" dirty="0"/>
              <a:t>bahnarské</a:t>
            </a:r>
            <a:r>
              <a:rPr lang="vi-VN" sz="1800" dirty="0"/>
              <a:t> - 700 tis. lidí, pomezí Vietnamu, Kambodži a Laosu, např. </a:t>
            </a:r>
            <a:r>
              <a:rPr lang="vi-VN" sz="1800" b="1" dirty="0"/>
              <a:t>bahnarština</a:t>
            </a:r>
          </a:p>
          <a:p>
            <a:r>
              <a:rPr lang="vi-VN" sz="1800" dirty="0"/>
              <a:t>aab) </a:t>
            </a:r>
            <a:r>
              <a:rPr lang="vi-VN" sz="1800" b="1" dirty="0"/>
              <a:t>vietsko-katuické</a:t>
            </a:r>
          </a:p>
          <a:p>
            <a:r>
              <a:rPr lang="vi-VN" sz="1800" dirty="0"/>
              <a:t>aaba) </a:t>
            </a:r>
            <a:r>
              <a:rPr lang="vi-VN" sz="1800" b="1" dirty="0"/>
              <a:t>vietské</a:t>
            </a:r>
            <a:r>
              <a:rPr lang="vi-VN" sz="1800" dirty="0"/>
              <a:t> - </a:t>
            </a:r>
            <a:r>
              <a:rPr lang="vi-VN" sz="1800" b="1" dirty="0"/>
              <a:t>vietnamština</a:t>
            </a:r>
            <a:r>
              <a:rPr lang="vi-VN" sz="1800" dirty="0"/>
              <a:t>, dále např. </a:t>
            </a:r>
            <a:r>
              <a:rPr lang="vi-VN" sz="1800" b="1" dirty="0"/>
              <a:t>muongština</a:t>
            </a:r>
            <a:r>
              <a:rPr lang="vi-VN" sz="1800" dirty="0"/>
              <a:t> (tiếng Mường)</a:t>
            </a:r>
          </a:p>
          <a:p>
            <a:r>
              <a:rPr lang="vi-VN" sz="1800" dirty="0"/>
              <a:t>aabb) </a:t>
            </a:r>
            <a:r>
              <a:rPr lang="vi-VN" sz="1800" b="1" dirty="0"/>
              <a:t>katuické</a:t>
            </a:r>
            <a:r>
              <a:rPr lang="vi-VN" sz="1800" dirty="0"/>
              <a:t> - asi 1,3 mil. lidí, především v Laosu a stř. Vietnamu, např. etnikum </a:t>
            </a:r>
            <a:r>
              <a:rPr lang="vi-VN" sz="1800" b="1" dirty="0"/>
              <a:t>Katu</a:t>
            </a:r>
            <a:r>
              <a:rPr lang="vi-VN" sz="1800" dirty="0"/>
              <a:t> (người Cơ Tu; cca 75 tis. lidí ve Vietnamu, 28 tis. lidí v Laosu)</a:t>
            </a:r>
          </a:p>
          <a:p>
            <a:r>
              <a:rPr lang="vi-VN" sz="1800" dirty="0"/>
              <a:t>aac) </a:t>
            </a:r>
            <a:r>
              <a:rPr lang="vi-VN" sz="1800" b="1" dirty="0"/>
              <a:t>khmerština</a:t>
            </a:r>
          </a:p>
          <a:p>
            <a:r>
              <a:rPr lang="vi-VN" sz="1800" dirty="0"/>
              <a:t>aad) </a:t>
            </a:r>
            <a:r>
              <a:rPr lang="vi-VN" sz="1800" b="1" dirty="0"/>
              <a:t>pearské jazyky </a:t>
            </a:r>
            <a:r>
              <a:rPr lang="vi-VN" sz="1800" dirty="0"/>
              <a:t>- malé jazyky rozptýlené po Kambodži a vých. Thajsku, silně ohrožené</a:t>
            </a:r>
          </a:p>
        </p:txBody>
      </p:sp>
    </p:spTree>
    <p:extLst>
      <p:ext uri="{BB962C8B-B14F-4D97-AF65-F5344CB8AC3E}">
        <p14:creationId xmlns:p14="http://schemas.microsoft.com/office/powerpoint/2010/main" val="303067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8D4F98-ADFA-0EC0-15A6-87D1B3391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6878FA-58A5-85C9-1C4A-65F58A88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Severní austroasijské jazyky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EE91EA-67ED-AC62-F98A-4E272E7CF86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557600" cy="4139998"/>
          </a:xfrm>
        </p:spPr>
        <p:txBody>
          <a:bodyPr/>
          <a:lstStyle/>
          <a:p>
            <a:r>
              <a:rPr lang="vi-VN" sz="2100" b="1" dirty="0"/>
              <a:t>B) severní austroasijské jazyky - především v Laosu</a:t>
            </a:r>
          </a:p>
          <a:p>
            <a:r>
              <a:rPr lang="vi-VN" sz="2100" b="1" dirty="0"/>
              <a:t>ba) khmuické jazyky </a:t>
            </a:r>
            <a:r>
              <a:rPr lang="vi-VN" sz="2100" dirty="0"/>
              <a:t>- nejrozšířenější </a:t>
            </a:r>
            <a:r>
              <a:rPr lang="vi-VN" sz="2100" b="1" dirty="0"/>
              <a:t>khmuština</a:t>
            </a:r>
            <a:r>
              <a:rPr lang="vi-VN" sz="2100" dirty="0"/>
              <a:t> (Laos, asi 800 000 mluvčích)</a:t>
            </a:r>
          </a:p>
          <a:p>
            <a:r>
              <a:rPr lang="vi-VN" sz="2100" b="1" dirty="0"/>
              <a:t>bb) khasijsko-palaungské</a:t>
            </a:r>
          </a:p>
          <a:p>
            <a:r>
              <a:rPr lang="vi-VN" sz="2100" b="1" dirty="0"/>
              <a:t>bba) khasijské </a:t>
            </a:r>
            <a:r>
              <a:rPr lang="vi-VN" sz="2100" dirty="0"/>
              <a:t>(Indie, stát Méghálaj, Bangladéš) - khasijština má asi 1 mil. mluvčích, pnarština asi 400 tis., warština asi 70 000 lidí - neostrá hranice mezi jazyky a dialekty</a:t>
            </a:r>
          </a:p>
          <a:p>
            <a:r>
              <a:rPr lang="vi-VN" sz="2100" b="1" dirty="0"/>
              <a:t>bbb) palaungské </a:t>
            </a:r>
            <a:r>
              <a:rPr lang="vi-VN" sz="2100" dirty="0"/>
              <a:t>- 26 jazyků, hranice Myanmaru a Číny, např. palaungština (asi 500 tis. lidí v </a:t>
            </a:r>
            <a:r>
              <a:rPr lang="vi-VN" sz="2100" dirty="0">
                <a:hlinkClick r:id="rId2"/>
              </a:rPr>
              <a:t>Myanmaru</a:t>
            </a:r>
            <a:r>
              <a:rPr lang="vi-VN" sz="2100" dirty="0"/>
              <a:t>), jazyk wa (asi 900 000 lidí).</a:t>
            </a:r>
            <a:endParaRPr lang="cs-CZ" sz="21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2941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894B07-06D7-5C9D-D1AA-B42689EA6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7EE346-1F76-6F9F-CC5E-4DEF9979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Jižní „a další“ austroasijské jazyky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53DA38-F1D3-D4AF-9727-937C194F055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488145"/>
            <a:ext cx="10557600" cy="4139998"/>
          </a:xfrm>
        </p:spPr>
        <p:txBody>
          <a:bodyPr/>
          <a:lstStyle/>
          <a:p>
            <a:r>
              <a:rPr lang="cs-CZ" sz="1800" b="1" dirty="0"/>
              <a:t>C) jižní austroasijské jazyky</a:t>
            </a:r>
          </a:p>
          <a:p>
            <a:r>
              <a:rPr lang="cs-CZ" sz="1800" dirty="0"/>
              <a:t>ca) </a:t>
            </a:r>
            <a:r>
              <a:rPr lang="cs-CZ" sz="1800" b="1" dirty="0"/>
              <a:t>nikobarské jazyky </a:t>
            </a:r>
            <a:r>
              <a:rPr lang="cs-CZ" sz="1800" dirty="0"/>
              <a:t>- Nikobarské ostrovy (Indie), nejrozšířenější </a:t>
            </a:r>
            <a:r>
              <a:rPr lang="cs-CZ" sz="1800" dirty="0" err="1"/>
              <a:t>carština</a:t>
            </a:r>
            <a:r>
              <a:rPr lang="cs-CZ" sz="1800" dirty="0"/>
              <a:t> (asi 30 000 mluvčích)</a:t>
            </a:r>
          </a:p>
          <a:p>
            <a:r>
              <a:rPr lang="cs-CZ" sz="1800" dirty="0" err="1"/>
              <a:t>cb</a:t>
            </a:r>
            <a:r>
              <a:rPr lang="cs-CZ" sz="1800" dirty="0"/>
              <a:t>) </a:t>
            </a:r>
            <a:r>
              <a:rPr lang="cs-CZ" sz="1800" b="1" dirty="0" err="1"/>
              <a:t>aslijské</a:t>
            </a:r>
            <a:r>
              <a:rPr lang="cs-CZ" sz="1800" b="1" dirty="0"/>
              <a:t> jazyky </a:t>
            </a:r>
            <a:r>
              <a:rPr lang="cs-CZ" sz="1800" dirty="0"/>
              <a:t>- Malajský poloostrov, </a:t>
            </a:r>
            <a:r>
              <a:rPr lang="cs-CZ" sz="1800" dirty="0" err="1"/>
              <a:t>Orang</a:t>
            </a:r>
            <a:r>
              <a:rPr lang="cs-CZ" sz="1800" dirty="0"/>
              <a:t> </a:t>
            </a:r>
            <a:r>
              <a:rPr lang="cs-CZ" sz="1800" dirty="0" err="1"/>
              <a:t>Asli</a:t>
            </a:r>
            <a:r>
              <a:rPr lang="cs-CZ" sz="1800" dirty="0"/>
              <a:t> = původní obyvatelé, celkem asi 50 000 mluvčích, všechny extrémně ohrožené</a:t>
            </a:r>
          </a:p>
          <a:p>
            <a:r>
              <a:rPr lang="cs-CZ" sz="1800" dirty="0"/>
              <a:t>D) </a:t>
            </a:r>
            <a:r>
              <a:rPr lang="cs-CZ" sz="1800" dirty="0" err="1"/>
              <a:t>monické</a:t>
            </a:r>
            <a:r>
              <a:rPr lang="cs-CZ" sz="1800" dirty="0"/>
              <a:t> jazyky - </a:t>
            </a:r>
            <a:r>
              <a:rPr lang="cs-CZ" sz="1800" b="1" dirty="0" err="1"/>
              <a:t>monština</a:t>
            </a:r>
            <a:r>
              <a:rPr lang="cs-CZ" sz="1800" dirty="0"/>
              <a:t> (</a:t>
            </a:r>
            <a:r>
              <a:rPr lang="cs-CZ" sz="1800" dirty="0" err="1"/>
              <a:t>Monský</a:t>
            </a:r>
            <a:r>
              <a:rPr lang="cs-CZ" sz="1800" dirty="0"/>
              <a:t> stát v Myanmaru) a </a:t>
            </a:r>
            <a:r>
              <a:rPr lang="cs-CZ" sz="1800" dirty="0" err="1"/>
              <a:t>nyahkurština</a:t>
            </a:r>
            <a:r>
              <a:rPr lang="cs-CZ" sz="1800" dirty="0"/>
              <a:t> (1500 mluvčích v SV Thajsku)</a:t>
            </a:r>
          </a:p>
          <a:p>
            <a:r>
              <a:rPr lang="cs-CZ" sz="1800" dirty="0"/>
              <a:t>E) </a:t>
            </a:r>
            <a:r>
              <a:rPr lang="cs-CZ" sz="1800" b="1" dirty="0" err="1"/>
              <a:t>mangština</a:t>
            </a:r>
            <a:r>
              <a:rPr lang="cs-CZ" sz="1800" dirty="0"/>
              <a:t> (</a:t>
            </a:r>
            <a:r>
              <a:rPr lang="cs-CZ" sz="1800" dirty="0" err="1"/>
              <a:t>Mảng</a:t>
            </a:r>
            <a:r>
              <a:rPr lang="cs-CZ" sz="1800" dirty="0"/>
              <a:t>, 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ja-JP" altLang="en-US" sz="1800" dirty="0"/>
              <a:t>莽 </a:t>
            </a:r>
            <a:r>
              <a:rPr lang="cs-CZ" sz="1800" dirty="0" err="1"/>
              <a:t>Máng</a:t>
            </a:r>
            <a:r>
              <a:rPr lang="cs-CZ" sz="1800" dirty="0"/>
              <a:t>) - asi 500 lidí v Číně, asi 4000 ve </a:t>
            </a:r>
            <a:r>
              <a:rPr lang="cs-CZ" sz="1800" dirty="0">
                <a:hlinkClick r:id="rId2"/>
              </a:rPr>
              <a:t>Vietnamu</a:t>
            </a:r>
            <a:r>
              <a:rPr lang="cs-CZ" sz="1800" dirty="0"/>
              <a:t>. </a:t>
            </a:r>
          </a:p>
          <a:p>
            <a:r>
              <a:rPr lang="cs-CZ" sz="1800" dirty="0"/>
              <a:t>F) </a:t>
            </a:r>
            <a:r>
              <a:rPr lang="cs-CZ" sz="1800" b="1" dirty="0" err="1"/>
              <a:t>mundské</a:t>
            </a:r>
            <a:r>
              <a:rPr lang="cs-CZ" sz="1800" b="1" dirty="0"/>
              <a:t> jazyky </a:t>
            </a:r>
            <a:r>
              <a:rPr lang="cs-CZ" sz="1800" dirty="0"/>
              <a:t>- Indie, Bangladéš, Nepál; </a:t>
            </a:r>
            <a:r>
              <a:rPr lang="cs-CZ" sz="1800" b="1" dirty="0"/>
              <a:t>nejodlišnější větev austroasijských jazyků</a:t>
            </a:r>
          </a:p>
        </p:txBody>
      </p:sp>
    </p:spTree>
    <p:extLst>
      <p:ext uri="{BB962C8B-B14F-4D97-AF65-F5344CB8AC3E}">
        <p14:creationId xmlns:p14="http://schemas.microsoft.com/office/powerpoint/2010/main" val="306361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08E89-7DFD-4D11-0681-94D0A07FD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0CC1A-B8C8-B0C7-8333-223FC978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Mundské</a:t>
            </a:r>
            <a:r>
              <a:rPr lang="cs-CZ" dirty="0"/>
              <a:t> jazyky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EEC109-2710-1775-C3BA-1A3AEB29C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5322"/>
            <a:ext cx="10753200" cy="4139998"/>
          </a:xfrm>
        </p:spPr>
        <p:txBody>
          <a:bodyPr/>
          <a:lstStyle/>
          <a:p>
            <a:r>
              <a:rPr lang="cs-CZ" dirty="0"/>
              <a:t>Hovoří se jimi ve východní a severovýchodní Indii, Bangladéši, Nepálu. Celkově asi 9 milionů mluvčích.</a:t>
            </a:r>
          </a:p>
          <a:p>
            <a:r>
              <a:rPr lang="cs-CZ" dirty="0"/>
              <a:t>Nejasná hranice mezi jazykem a dialektem, jazyky jsou si velmi blízce příbuzné a zároveň velmi odlišné od ostatních austroasijských jazyků.</a:t>
            </a:r>
          </a:p>
          <a:p>
            <a:r>
              <a:rPr lang="cs-CZ" dirty="0"/>
              <a:t>Nejrozšířenějším z </a:t>
            </a:r>
            <a:r>
              <a:rPr lang="cs-CZ" dirty="0" err="1"/>
              <a:t>mundských</a:t>
            </a:r>
            <a:r>
              <a:rPr lang="cs-CZ" dirty="0"/>
              <a:t> jazyků je </a:t>
            </a:r>
            <a:r>
              <a:rPr lang="cs-CZ" b="1" dirty="0" err="1"/>
              <a:t>santálština</a:t>
            </a:r>
            <a:r>
              <a:rPr lang="cs-CZ" dirty="0"/>
              <a:t> (7,6 milionů mluvčích v roce 2011) - </a:t>
            </a:r>
            <a:r>
              <a:rPr lang="cs-CZ" b="1" dirty="0"/>
              <a:t>austroasijský jazyk s třetím nejvyšším počtem mluvčích po vietnamštině a khmerštině</a:t>
            </a:r>
            <a:r>
              <a:rPr lang="cs-CZ" dirty="0"/>
              <a:t>. Východní a severovýchodní Indie, Bengálsko, v Indii uznávaný jako jeden z 22 uznaných jazyků (</a:t>
            </a:r>
            <a:r>
              <a:rPr lang="cs-CZ" dirty="0" err="1"/>
              <a:t>scheduled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Z etnika </a:t>
            </a:r>
            <a:r>
              <a:rPr lang="cs-CZ" dirty="0" err="1"/>
              <a:t>Santálců</a:t>
            </a:r>
            <a:r>
              <a:rPr lang="cs-CZ" dirty="0"/>
              <a:t> pochází úřadující prezidentka Indie </a:t>
            </a:r>
            <a:r>
              <a:rPr lang="cs-CZ" dirty="0" err="1"/>
              <a:t>Draupadí</a:t>
            </a:r>
            <a:r>
              <a:rPr lang="cs-CZ" dirty="0"/>
              <a:t> </a:t>
            </a:r>
            <a:r>
              <a:rPr lang="cs-CZ" dirty="0" err="1"/>
              <a:t>Murmúová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81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0CB6D-8C6F-910C-F285-5C4AAB35A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Zástupný obsah 6" descr="Obsah obrázku text, mapa, atlas&#10;&#10;Popis byl vytvořen automaticky">
            <a:extLst>
              <a:ext uri="{FF2B5EF4-FFF2-40B4-BE49-F238E27FC236}">
                <a16:creationId xmlns:a16="http://schemas.microsoft.com/office/drawing/2014/main" id="{97E6DC0F-3DD7-8AAB-A406-F4566108C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4" y="121920"/>
            <a:ext cx="7171886" cy="6852630"/>
          </a:xfr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030B20D0-C4D1-1881-898E-88B9AE5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88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97CCB-EE13-6E51-171C-1438E3146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374035-6DEB-BF81-8782-3051AA58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Austroasijské jazyky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90B381-DCCE-0487-EF44-3FC34C0D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Všechny austroasijské jazyky vznikly rozdělením austroasijského prajazyka.</a:t>
            </a:r>
          </a:p>
          <a:p>
            <a:r>
              <a:rPr lang="cs-CZ" dirty="0"/>
              <a:t>Důvodem rozdělení prajazyka mohla být neolitická revoluce (přechod od lovců a sběračů k zemědělství) a počátky pěstování rýže v JV Asii: hledání vhodných lokalit pro rýžová pole. </a:t>
            </a:r>
          </a:p>
          <a:p>
            <a:r>
              <a:rPr lang="cs-CZ" b="1" dirty="0"/>
              <a:t>Pravlast kladena do různých míst </a:t>
            </a:r>
            <a:r>
              <a:rPr lang="cs-CZ" dirty="0"/>
              <a:t>(nejčastěji horní a střední tok Mekongu); nejnovější hypotéza Paula </a:t>
            </a:r>
            <a:r>
              <a:rPr lang="cs-CZ" dirty="0" err="1"/>
              <a:t>Sidwella</a:t>
            </a:r>
            <a:r>
              <a:rPr lang="cs-CZ" dirty="0"/>
              <a:t> ji klade do </a:t>
            </a:r>
            <a:r>
              <a:rPr lang="cs-CZ" b="1" dirty="0"/>
              <a:t>delty Rudé řeky</a:t>
            </a:r>
            <a:r>
              <a:rPr lang="cs-CZ" dirty="0"/>
              <a:t> a spojuje s archeologickou </a:t>
            </a:r>
            <a:r>
              <a:rPr lang="cs-CZ" dirty="0">
                <a:hlinkClick r:id="rId2"/>
              </a:rPr>
              <a:t>kulturou </a:t>
            </a:r>
            <a:r>
              <a:rPr lang="cs-CZ" dirty="0" err="1">
                <a:hlinkClick r:id="rId2"/>
              </a:rPr>
              <a:t>Phùng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Nguyên</a:t>
            </a:r>
            <a:r>
              <a:rPr lang="cs-CZ" dirty="0">
                <a:hlinkClick r:id="rId2"/>
              </a:rPr>
              <a:t> </a:t>
            </a:r>
            <a:r>
              <a:rPr lang="cs-CZ" dirty="0"/>
              <a:t>(2000-1500 př. Kr.). </a:t>
            </a:r>
          </a:p>
        </p:txBody>
      </p:sp>
    </p:spTree>
    <p:extLst>
      <p:ext uri="{BB962C8B-B14F-4D97-AF65-F5344CB8AC3E}">
        <p14:creationId xmlns:p14="http://schemas.microsoft.com/office/powerpoint/2010/main" val="289876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26140-3EB4-2116-0BC8-C964EAB2D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9465-9F11-01B6-782E-64D1A7A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Nádoby kultury </a:t>
            </a:r>
            <a:r>
              <a:rPr lang="cs-CZ" dirty="0" err="1"/>
              <a:t>Phùng</a:t>
            </a:r>
            <a:r>
              <a:rPr lang="cs-CZ" dirty="0"/>
              <a:t> </a:t>
            </a:r>
            <a:r>
              <a:rPr lang="cs-CZ" dirty="0" err="1"/>
              <a:t>Nguyên</a:t>
            </a:r>
            <a:endParaRPr lang="cs-CZ" dirty="0"/>
          </a:p>
        </p:txBody>
      </p:sp>
      <p:pic>
        <p:nvPicPr>
          <p:cNvPr id="7" name="Zástupný obsah 6" descr="Obsah obrázku interiér, keramika, Mísicí mísa, mísa&#10;&#10;Popis byl vytvořen automaticky">
            <a:extLst>
              <a:ext uri="{FF2B5EF4-FFF2-40B4-BE49-F238E27FC236}">
                <a16:creationId xmlns:a16="http://schemas.microsoft.com/office/drawing/2014/main" id="{051D593F-A10A-7690-2B7A-B693BFE3C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11" y="1417320"/>
            <a:ext cx="6375083" cy="4250055"/>
          </a:xfrm>
        </p:spPr>
      </p:pic>
    </p:spTree>
    <p:extLst>
      <p:ext uri="{BB962C8B-B14F-4D97-AF65-F5344CB8AC3E}">
        <p14:creationId xmlns:p14="http://schemas.microsoft.com/office/powerpoint/2010/main" val="34612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18EA9D-82A9-AF5D-2FD6-5E9559640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567B4C-0267-E2B5-A13C-50EF71B5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Hypotetická migrační trasa (</a:t>
            </a:r>
            <a:r>
              <a:rPr lang="cs-CZ" dirty="0" err="1"/>
              <a:t>Sidwell</a:t>
            </a:r>
            <a:r>
              <a:rPr lang="cs-CZ" dirty="0"/>
              <a:t> 2022)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7BD199-33FD-5469-1531-17FCB716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00" y="1359001"/>
            <a:ext cx="307476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800" dirty="0"/>
              <a:t>Paul Sidwell: Austroasiatic Dispersal: The AA "Water-world" Extended. Were the Proto-</a:t>
            </a:r>
            <a:r>
              <a:rPr lang="en-US" sz="1800" dirty="0" err="1"/>
              <a:t>Austroasiatics</a:t>
            </a:r>
            <a:r>
              <a:rPr lang="en-US" sz="1800" dirty="0"/>
              <a:t> Coastal Migrants? In Mark J. Alves a Paul Sidwell (Ed.): JSEALS Special Publication No. 8: Papers from the 30th Meeting of the Southeast Asian Linguistics Society (2021), University of Hawai'i Press, 2022. </a:t>
            </a: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436240-A5C4-DA29-4D64-F3B3F8D3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52" y="1244606"/>
            <a:ext cx="6172735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38F79-7858-6052-33FC-ADDB8FB16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3DB769-172D-2D80-A7E4-E67BF4C6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3F657-A064-3274-7748-3E81325E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znamená, že jsou si jazyky příbuzné?</a:t>
            </a:r>
          </a:p>
          <a:p>
            <a:r>
              <a:rPr lang="cs-CZ" dirty="0"/>
              <a:t>Kdo jsou příbuzní vietnamštiny? </a:t>
            </a:r>
          </a:p>
          <a:p>
            <a:r>
              <a:rPr lang="cs-CZ" dirty="0"/>
              <a:t>Vietnamština v kontextu austroasijské jazykové rodiny</a:t>
            </a:r>
          </a:p>
          <a:p>
            <a:r>
              <a:rPr lang="cs-CZ" dirty="0"/>
              <a:t>Další austroasijské jazyky</a:t>
            </a:r>
          </a:p>
          <a:p>
            <a:r>
              <a:rPr lang="cs-CZ" dirty="0"/>
              <a:t>Původ jazyků vs. typologie jazyků</a:t>
            </a:r>
          </a:p>
          <a:p>
            <a:r>
              <a:rPr lang="cs-CZ" dirty="0"/>
              <a:t>Austroasijské jazyky z typologického hlediska</a:t>
            </a:r>
          </a:p>
        </p:txBody>
      </p:sp>
    </p:spTree>
    <p:extLst>
      <p:ext uri="{BB962C8B-B14F-4D97-AF65-F5344CB8AC3E}">
        <p14:creationId xmlns:p14="http://schemas.microsoft.com/office/powerpoint/2010/main" val="296055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0F136E-7922-2D67-8B18-173A4696F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BE0A43-DB95-EF5F-2B0E-ED520CCF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Vybraní příbuzní vietnamštiny: </a:t>
            </a:r>
            <a:r>
              <a:rPr lang="cs-CZ" dirty="0" err="1"/>
              <a:t>muongština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D629C1-6A09-B87B-BD29-FBC2B3C937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vi-VN" sz="2100" dirty="0"/>
              <a:t>Muongština (tiếng Mường)</a:t>
            </a:r>
          </a:p>
          <a:p>
            <a:r>
              <a:rPr lang="vi-VN" sz="2100" dirty="0"/>
              <a:t>Je nejbližší příbuzný vietnamštiny, stejně jako vietnamština patří mezi vietské jazyky, spojená s </a:t>
            </a:r>
            <a:r>
              <a:rPr lang="vi-VN" sz="2100" b="1" dirty="0"/>
              <a:t>etnikem Mườngů </a:t>
            </a:r>
          </a:p>
          <a:p>
            <a:r>
              <a:rPr lang="vi-VN" sz="2100" dirty="0"/>
              <a:t>Asi 1-1,5 milionů mluvčích, především v hornatých oblastech severního Vietnamu, nejvíce v provincii Hòa Bình jihozápadně od Hanoje, kde tvoří většinu populace (cca 64 %). 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A479E89-5C04-EC95-AFA7-A869BE64B283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351308965"/>
              </p:ext>
            </p:extLst>
          </p:nvPr>
        </p:nvGraphicFramePr>
        <p:xfrm>
          <a:off x="6251575" y="1905000"/>
          <a:ext cx="52197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330486399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2612775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70250090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cs-CZ" dirty="0"/>
                        <a:t>Číslovky 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Vietnamsky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muongsky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một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mốch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môch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8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2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2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bốn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pổn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8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năm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đằm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đăm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sáu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khảu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7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bảy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páy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tám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thảm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chỉn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mười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mườl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6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BB297C-110C-1F56-A2B0-B35251FFC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D04B09-11BB-C5B5-7A21-63CBEDE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Vybraní příbuzní vietnamštiny: khmerština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FCADEC-E5B4-DC92-9B54-055B1874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sz="1800" b="1" dirty="0"/>
              <a:t>Národní jazyk Kambodže</a:t>
            </a:r>
            <a:r>
              <a:rPr lang="cs-CZ" sz="1800" dirty="0"/>
              <a:t>, asi 13 milionů mluvčích. Asi 1,3 milionu Khmerů žije ve Vietnamu, zvl. v deltě Mekongu (</a:t>
            </a:r>
            <a:r>
              <a:rPr lang="vi-VN" sz="1800" i="1" dirty="0"/>
              <a:t>người Khmer Nam Bộ</a:t>
            </a:r>
            <a:r>
              <a:rPr lang="cs-CZ" sz="1800" dirty="0"/>
              <a:t>). </a:t>
            </a:r>
          </a:p>
          <a:p>
            <a:r>
              <a:rPr lang="cs-CZ" sz="1800" dirty="0"/>
              <a:t>Na rozdíl od vietnamštiny je v khmerštině jen velmi </a:t>
            </a:r>
            <a:r>
              <a:rPr lang="cs-CZ" sz="1800" b="1" dirty="0"/>
              <a:t>nepatrný vliv čínštiny</a:t>
            </a:r>
            <a:r>
              <a:rPr lang="cs-CZ" sz="1800" dirty="0"/>
              <a:t>, zato silný vliv </a:t>
            </a:r>
            <a:r>
              <a:rPr lang="cs-CZ" sz="1800" b="1" dirty="0"/>
              <a:t>sanskrtu a </a:t>
            </a:r>
            <a:r>
              <a:rPr lang="cs-CZ" sz="1800" b="1" dirty="0" err="1"/>
              <a:t>pálijštiny</a:t>
            </a:r>
            <a:r>
              <a:rPr lang="cs-CZ" sz="1800" dirty="0"/>
              <a:t>. Indického původu je také khmerské písmo.</a:t>
            </a:r>
          </a:p>
          <a:p>
            <a:pPr lvl="1"/>
            <a:r>
              <a:rPr lang="cs-CZ" sz="1800" dirty="0"/>
              <a:t>Ve Vietnamu převládá mahájánový buddhismus, jehož posvátným jazykem je čínština, v Kambodži buddhismus </a:t>
            </a:r>
            <a:r>
              <a:rPr lang="cs-CZ" sz="1800" dirty="0" err="1"/>
              <a:t>theravádový</a:t>
            </a:r>
            <a:r>
              <a:rPr lang="cs-CZ" sz="1800" dirty="0"/>
              <a:t>, jehož posvátným jazykem je </a:t>
            </a:r>
            <a:r>
              <a:rPr lang="cs-CZ" sz="1800" dirty="0" err="1"/>
              <a:t>pálijština</a:t>
            </a:r>
            <a:r>
              <a:rPr lang="cs-CZ" sz="1800" dirty="0"/>
              <a:t>. </a:t>
            </a:r>
          </a:p>
        </p:txBody>
      </p:sp>
      <p:graphicFrame>
        <p:nvGraphicFramePr>
          <p:cNvPr id="6" name="Zástupný obsah 7">
            <a:extLst>
              <a:ext uri="{FF2B5EF4-FFF2-40B4-BE49-F238E27FC236}">
                <a16:creationId xmlns:a16="http://schemas.microsoft.com/office/drawing/2014/main" id="{EC2A3CE8-AD34-45AD-8CB6-7EC1529F1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675581"/>
              </p:ext>
            </p:extLst>
          </p:nvPr>
        </p:nvGraphicFramePr>
        <p:xfrm>
          <a:off x="6251575" y="1905000"/>
          <a:ext cx="52197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330486399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2612775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70250090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cs-CZ" dirty="0"/>
                        <a:t>Číslovky 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Vietnamsky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khmersky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một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dirty="0"/>
                        <a:t>មួយ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muəj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8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dirty="0"/>
                        <a:t>ពីរ </a:t>
                      </a:r>
                      <a:r>
                        <a:rPr lang="cs-CZ" dirty="0" err="1"/>
                        <a:t>pi</a:t>
                      </a:r>
                      <a:r>
                        <a:rPr lang="cs-CZ" dirty="0"/>
                        <a:t>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2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dirty="0"/>
                        <a:t>បី 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ɓəj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2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bốn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dirty="0"/>
                        <a:t>បួន </a:t>
                      </a:r>
                      <a:r>
                        <a:rPr lang="cs-CZ" dirty="0" err="1"/>
                        <a:t>ɓuən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8381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năm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dirty="0"/>
                        <a:t>ប្រាំ </a:t>
                      </a:r>
                      <a:r>
                        <a:rPr lang="cs-CZ" dirty="0" err="1"/>
                        <a:t>pram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08606"/>
                  </a:ext>
                </a:extLst>
              </a:tr>
              <a:tr h="1854200">
                <a:tc gridSpan="3"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Číslovky 5-10 nelze pro srovnání použít, protože v khmerštině mají odlišnou strukturu, tvoří se skládáním, např. 6 jako 5+1 (</a:t>
                      </a:r>
                      <a:r>
                        <a:rPr lang="km-KH" dirty="0"/>
                        <a:t>ប្រាំមួយ </a:t>
                      </a:r>
                      <a:r>
                        <a:rPr lang="cs-CZ" dirty="0" err="1"/>
                        <a:t>pram-muəj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7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9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B6F92-E0FA-BF7B-EE83-A6D6EB9DC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EA4C2-9238-06D9-4B0D-E569F1A8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Vybraní příbuzní vietnamštiny: </a:t>
            </a:r>
            <a:r>
              <a:rPr lang="cs-CZ" dirty="0" err="1"/>
              <a:t>monština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5B2A1D-00D7-B9F9-EC54-598D7D9E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sz="2100" dirty="0"/>
              <a:t>Starobylý jazyk s psanou tradicí, hlavní kulturní jazyk </a:t>
            </a:r>
            <a:r>
              <a:rPr lang="cs-CZ" sz="2100" b="1" dirty="0"/>
              <a:t>delty Iravádí </a:t>
            </a:r>
            <a:r>
              <a:rPr lang="cs-CZ" sz="2100" dirty="0"/>
              <a:t>(jižní části </a:t>
            </a:r>
            <a:r>
              <a:rPr lang="cs-CZ" sz="2100" dirty="0" err="1"/>
              <a:t>dn</a:t>
            </a:r>
            <a:r>
              <a:rPr lang="cs-CZ" sz="2100" dirty="0"/>
              <a:t>. Myanmaru) až do 18. století, kdy byla vytlačena </a:t>
            </a:r>
            <a:r>
              <a:rPr lang="cs-CZ" sz="2100" dirty="0" err="1"/>
              <a:t>sinotibetskou</a:t>
            </a:r>
            <a:r>
              <a:rPr lang="cs-CZ" sz="2100" dirty="0"/>
              <a:t> barmštinou, mnoho nápisů a literárních textů. </a:t>
            </a:r>
          </a:p>
          <a:p>
            <a:r>
              <a:rPr lang="cs-CZ" sz="2100" dirty="0"/>
              <a:t>Barmština </a:t>
            </a:r>
            <a:r>
              <a:rPr lang="cs-CZ" sz="2100" b="1" dirty="0"/>
              <a:t>převzala původní </a:t>
            </a:r>
            <a:r>
              <a:rPr lang="cs-CZ" sz="2100" b="1" dirty="0" err="1"/>
              <a:t>monské</a:t>
            </a:r>
            <a:r>
              <a:rPr lang="cs-CZ" sz="2100" b="1" dirty="0"/>
              <a:t> písmo.</a:t>
            </a:r>
          </a:p>
          <a:p>
            <a:r>
              <a:rPr lang="cs-CZ" sz="2100" dirty="0"/>
              <a:t>Dnes se jím mluví především </a:t>
            </a:r>
            <a:r>
              <a:rPr lang="cs-CZ" sz="2100" dirty="0">
                <a:hlinkClick r:id="rId2"/>
              </a:rPr>
              <a:t>v </a:t>
            </a:r>
            <a:r>
              <a:rPr lang="cs-CZ" sz="2100" b="1" dirty="0" err="1">
                <a:hlinkClick r:id="rId2"/>
              </a:rPr>
              <a:t>Monském</a:t>
            </a:r>
            <a:r>
              <a:rPr lang="cs-CZ" sz="2100" b="1" dirty="0">
                <a:hlinkClick r:id="rId2"/>
              </a:rPr>
              <a:t> státě v jižním Myanmaru</a:t>
            </a:r>
            <a:r>
              <a:rPr lang="cs-CZ" sz="2100" dirty="0"/>
              <a:t>, asi 800 000-1 000 000 mluvčích.  </a:t>
            </a:r>
          </a:p>
        </p:txBody>
      </p:sp>
      <p:graphicFrame>
        <p:nvGraphicFramePr>
          <p:cNvPr id="7" name="Zástupný obsah 7">
            <a:extLst>
              <a:ext uri="{FF2B5EF4-FFF2-40B4-BE49-F238E27FC236}">
                <a16:creationId xmlns:a16="http://schemas.microsoft.com/office/drawing/2014/main" id="{F1AF9FF1-2084-E7B1-4AF1-5D0D0BE0B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43213"/>
              </p:ext>
            </p:extLst>
          </p:nvPr>
        </p:nvGraphicFramePr>
        <p:xfrm>
          <a:off x="6374718" y="1287161"/>
          <a:ext cx="5097282" cy="519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094">
                  <a:extLst>
                    <a:ext uri="{9D8B030D-6E8A-4147-A177-3AD203B41FA5}">
                      <a16:colId xmlns:a16="http://schemas.microsoft.com/office/drawing/2014/main" val="3304863991"/>
                    </a:ext>
                  </a:extLst>
                </a:gridCol>
                <a:gridCol w="1367484">
                  <a:extLst>
                    <a:ext uri="{9D8B030D-6E8A-4147-A177-3AD203B41FA5}">
                      <a16:colId xmlns:a16="http://schemas.microsoft.com/office/drawing/2014/main" val="326127759"/>
                    </a:ext>
                  </a:extLst>
                </a:gridCol>
                <a:gridCol w="2030704">
                  <a:extLst>
                    <a:ext uri="{9D8B030D-6E8A-4147-A177-3AD203B41FA5}">
                      <a16:colId xmlns:a16="http://schemas.microsoft.com/office/drawing/2014/main" val="1702500903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cs-CZ" sz="1200" dirty="0"/>
                        <a:t>Číslovky 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Vietnamsky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Monsky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9644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một</a:t>
                      </a:r>
                      <a:r>
                        <a:rPr lang="cs-CZ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မွဲ [</a:t>
                      </a:r>
                      <a:r>
                        <a:rPr lang="cs-CZ" sz="1200" dirty="0" err="1"/>
                        <a:t>mo̤a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mṳa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86819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hai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ၜါ [</a:t>
                      </a:r>
                      <a:r>
                        <a:rPr lang="cs-CZ" sz="1200" dirty="0" err="1"/>
                        <a:t>ɓa</a:t>
                      </a:r>
                      <a:r>
                        <a:rPr lang="cs-CZ" sz="1200" dirty="0"/>
                        <a:t> / ba(ː)]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25983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ပိ [</a:t>
                      </a:r>
                      <a:r>
                        <a:rPr lang="cs-CZ" sz="1200" dirty="0" err="1"/>
                        <a:t>pɔeʔ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pɑeʔ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22813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bốn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ပန် [</a:t>
                      </a:r>
                      <a:r>
                        <a:rPr lang="cs-CZ" sz="1200" dirty="0" err="1"/>
                        <a:t>pɔn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83813"/>
                  </a:ext>
                </a:extLst>
              </a:tr>
              <a:tr h="833819"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năm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မသုန် [</a:t>
                      </a:r>
                      <a:r>
                        <a:rPr lang="cs-CZ" sz="1200" dirty="0" err="1"/>
                        <a:t>məsɔn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pəsɔn</a:t>
                      </a:r>
                      <a:r>
                        <a:rPr lang="cs-CZ" sz="1200" dirty="0"/>
                        <a:t>] (jiného původu)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08606"/>
                  </a:ext>
                </a:extLst>
              </a:tr>
              <a:tr h="583673"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sáu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တြဴ [kə.rao / ta.ra(ː)o]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75859"/>
                  </a:ext>
                </a:extLst>
              </a:tr>
              <a:tr h="583673"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bảy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ထပ်ှ [</a:t>
                      </a:r>
                      <a:r>
                        <a:rPr lang="cs-CZ" sz="1200" dirty="0" err="1"/>
                        <a:t>həpɔh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tʰapɔh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36917"/>
                  </a:ext>
                </a:extLst>
              </a:tr>
              <a:tr h="583673"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tám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ဒတံ [</a:t>
                      </a:r>
                      <a:r>
                        <a:rPr lang="cs-CZ" sz="1200" dirty="0" err="1"/>
                        <a:t>həcam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təcam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2699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chín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ဒစိတ် [</a:t>
                      </a:r>
                      <a:r>
                        <a:rPr lang="cs-CZ" sz="1200" dirty="0" err="1"/>
                        <a:t>həcit</a:t>
                      </a:r>
                      <a:r>
                        <a:rPr lang="cs-CZ" sz="1200" dirty="0"/>
                        <a:t> / </a:t>
                      </a:r>
                      <a:r>
                        <a:rPr lang="cs-CZ" sz="1200" dirty="0" err="1"/>
                        <a:t>tɛ̀ʔ.cit</a:t>
                      </a:r>
                      <a:r>
                        <a:rPr lang="cs-CZ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6211"/>
                  </a:ext>
                </a:extLst>
              </a:tr>
              <a:tr h="583673"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/>
                        <a:t>mười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200" dirty="0"/>
                        <a:t>စှ် [</a:t>
                      </a:r>
                      <a:r>
                        <a:rPr lang="cs-CZ" sz="1200" dirty="0" err="1"/>
                        <a:t>cɔh</a:t>
                      </a:r>
                      <a:r>
                        <a:rPr lang="cs-CZ" sz="1200" dirty="0"/>
                        <a:t>] (jiného původu)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8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5E9045-A927-CBB5-A788-82B4C0CFE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37E0E2-0DAD-0ED6-830A-42AA72C1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Vybraní příbuzní vietnamštiny: </a:t>
            </a:r>
            <a:r>
              <a:rPr lang="cs-CZ" dirty="0" err="1"/>
              <a:t>bahnarština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B9A359-63B9-0368-11F3-95DE7506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sz="2400" dirty="0"/>
              <a:t>Vietnamsky </a:t>
            </a:r>
            <a:r>
              <a:rPr lang="cs-CZ" sz="2400" i="1" dirty="0" err="1"/>
              <a:t>tiếng</a:t>
            </a:r>
            <a:r>
              <a:rPr lang="cs-CZ" sz="2400" i="1" dirty="0"/>
              <a:t> Ba Na</a:t>
            </a:r>
            <a:r>
              <a:rPr lang="cs-CZ" sz="2400" dirty="0"/>
              <a:t> (</a:t>
            </a:r>
            <a:r>
              <a:rPr lang="cs-CZ" sz="2400" i="1" dirty="0" err="1"/>
              <a:t>tiếng</a:t>
            </a:r>
            <a:r>
              <a:rPr lang="cs-CZ" sz="2400" dirty="0"/>
              <a:t> „jazyk“), asi 160 000 mluvčích, především v hornatých provinciích </a:t>
            </a:r>
            <a:r>
              <a:rPr lang="cs-CZ" sz="2400" dirty="0" err="1"/>
              <a:t>Gia</a:t>
            </a:r>
            <a:r>
              <a:rPr lang="cs-CZ" sz="2400" dirty="0"/>
              <a:t> </a:t>
            </a:r>
            <a:r>
              <a:rPr lang="cs-CZ" sz="2400" dirty="0" err="1"/>
              <a:t>Lai</a:t>
            </a:r>
            <a:r>
              <a:rPr lang="cs-CZ" sz="2400" dirty="0"/>
              <a:t> a </a:t>
            </a:r>
            <a:r>
              <a:rPr lang="cs-CZ" sz="2400" dirty="0" err="1"/>
              <a:t>Kon</a:t>
            </a:r>
            <a:r>
              <a:rPr lang="cs-CZ" sz="2400" dirty="0"/>
              <a:t> </a:t>
            </a:r>
            <a:r>
              <a:rPr lang="cs-CZ" sz="2400" dirty="0" err="1"/>
              <a:t>Tum</a:t>
            </a:r>
            <a:r>
              <a:rPr lang="cs-CZ" sz="2400" dirty="0"/>
              <a:t>. </a:t>
            </a:r>
          </a:p>
          <a:p>
            <a:r>
              <a:rPr lang="cs-CZ" sz="2400" dirty="0"/>
              <a:t>Z </a:t>
            </a:r>
            <a:r>
              <a:rPr lang="cs-CZ" sz="2400" dirty="0" err="1"/>
              <a:t>bahnarštiny</a:t>
            </a:r>
            <a:r>
              <a:rPr lang="cs-CZ" sz="2400" dirty="0"/>
              <a:t> pochází některá vietnamská místní jména (např. jméno města </a:t>
            </a:r>
            <a:r>
              <a:rPr lang="cs-CZ" sz="2400" dirty="0" err="1"/>
              <a:t>Pleiku</a:t>
            </a:r>
            <a:r>
              <a:rPr lang="cs-CZ" sz="2400" dirty="0"/>
              <a:t>, hlavního města provincie </a:t>
            </a:r>
            <a:r>
              <a:rPr lang="cs-CZ" sz="2400" dirty="0" err="1"/>
              <a:t>Gia</a:t>
            </a:r>
            <a:r>
              <a:rPr lang="cs-CZ" sz="2400" dirty="0"/>
              <a:t> </a:t>
            </a:r>
            <a:r>
              <a:rPr lang="cs-CZ" sz="2400" dirty="0" err="1"/>
              <a:t>Lai</a:t>
            </a:r>
            <a:r>
              <a:rPr lang="cs-CZ" sz="2400" dirty="0"/>
              <a:t>, nebo hlavního města a provincie </a:t>
            </a:r>
            <a:r>
              <a:rPr lang="cs-CZ" sz="2400" dirty="0" err="1"/>
              <a:t>Kon</a:t>
            </a:r>
            <a:r>
              <a:rPr lang="cs-CZ" sz="2400" dirty="0"/>
              <a:t> </a:t>
            </a:r>
            <a:r>
              <a:rPr lang="cs-CZ" sz="2400" dirty="0" err="1"/>
              <a:t>Tum</a:t>
            </a:r>
            <a:r>
              <a:rPr lang="cs-CZ" sz="2400" dirty="0"/>
              <a:t>).</a:t>
            </a:r>
          </a:p>
        </p:txBody>
      </p:sp>
      <p:graphicFrame>
        <p:nvGraphicFramePr>
          <p:cNvPr id="6" name="Zástupný obsah 7">
            <a:extLst>
              <a:ext uri="{FF2B5EF4-FFF2-40B4-BE49-F238E27FC236}">
                <a16:creationId xmlns:a16="http://schemas.microsoft.com/office/drawing/2014/main" id="{B81B8BF9-CCB0-969E-ACB1-88A0D8AE0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361835"/>
              </p:ext>
            </p:extLst>
          </p:nvPr>
        </p:nvGraphicFramePr>
        <p:xfrm>
          <a:off x="6252300" y="1692002"/>
          <a:ext cx="52197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330486399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2612775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70250090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cs-CZ" dirty="0"/>
                        <a:t>Číslovky 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Vietnamsky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Bahnarsky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một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moːɲ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8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ʔbaːr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2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peːŋ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2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bốn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pwan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8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năm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pəʔdam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sáu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tədrəw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7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bảy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təpəh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tám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təhŋaːm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təsin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mười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miɲ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ɟĭt</a:t>
                      </a:r>
                      <a:r>
                        <a:rPr lang="cs-CZ" dirty="0"/>
                        <a:t> (jiného původu)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6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E9C12-C928-583E-99FE-226D89984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1467B9-FF10-0A07-080B-3E0CE08C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Etymologie: číslovka „1“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9A5C34-D5A3-AE5C-9666-2D8B00149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241" y="1708607"/>
            <a:ext cx="8375106" cy="4107536"/>
          </a:xfrm>
        </p:spPr>
      </p:pic>
    </p:spTree>
    <p:extLst>
      <p:ext uri="{BB962C8B-B14F-4D97-AF65-F5344CB8AC3E}">
        <p14:creationId xmlns:p14="http://schemas.microsoft.com/office/powerpoint/2010/main" val="88544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D9259-E57A-97CB-C870-AD3665F06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BEFC984-64D9-EF34-DB91-9572C75EB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Harry </a:t>
            </a:r>
            <a:r>
              <a:rPr lang="en-US" dirty="0" err="1"/>
              <a:t>Shorto</a:t>
            </a:r>
            <a:r>
              <a:rPr lang="en-US" dirty="0"/>
              <a:t>: </a:t>
            </a:r>
            <a:r>
              <a:rPr lang="en-US" i="1" dirty="0"/>
              <a:t>A Mon-Khmer Comparative </a:t>
            </a:r>
            <a:r>
              <a:rPr lang="en-US" i="1" dirty="0" err="1"/>
              <a:t>Ditionary</a:t>
            </a:r>
            <a:r>
              <a:rPr lang="en-US" i="1" dirty="0"/>
              <a:t>, </a:t>
            </a:r>
            <a:r>
              <a:rPr lang="en-US" dirty="0"/>
              <a:t>2006. https://openresearch-repository.anu.edu.au/bitstream/1885/146282/1/579_Shorto.pdf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7D61DE-02CB-7FBA-56BF-9877F819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Etymologie: číslovka „2“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95A196F-C970-EF7D-5A86-4154A2657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964" y="2236197"/>
            <a:ext cx="8436071" cy="3612193"/>
          </a:xfrm>
        </p:spPr>
      </p:pic>
    </p:spTree>
    <p:extLst>
      <p:ext uri="{BB962C8B-B14F-4D97-AF65-F5344CB8AC3E}">
        <p14:creationId xmlns:p14="http://schemas.microsoft.com/office/powerpoint/2010/main" val="159998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606B69-CC3D-DCA8-0ED8-73E68C19A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275946-0773-9947-776D-CD869ED2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typologie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D1DAE3-14A0-BE05-9FA8-81ADE8A6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Jazyková typologie spočívá v porovnávání jednotlivých jevů mezi jazyky a hledání podobností a rozdílů.</a:t>
            </a:r>
          </a:p>
          <a:p>
            <a:r>
              <a:rPr lang="cs-CZ" dirty="0"/>
              <a:t>Porovnávat lze v podstatě </a:t>
            </a:r>
            <a:r>
              <a:rPr lang="cs-CZ" b="1" dirty="0"/>
              <a:t>jakékoli aspekty jazykové struktury</a:t>
            </a:r>
            <a:r>
              <a:rPr lang="cs-CZ" dirty="0"/>
              <a:t>, nicméně některé se porovnávají častěji než jiné.</a:t>
            </a:r>
          </a:p>
          <a:p>
            <a:pPr lvl="1"/>
            <a:r>
              <a:rPr lang="cs-CZ" dirty="0"/>
              <a:t>Projekt WALS (</a:t>
            </a:r>
            <a:r>
              <a:rPr lang="cs-CZ" dirty="0" err="1"/>
              <a:t>World</a:t>
            </a:r>
            <a:r>
              <a:rPr lang="cs-CZ" dirty="0"/>
              <a:t> Atlas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): </a:t>
            </a:r>
            <a:r>
              <a:rPr lang="cs-CZ" dirty="0">
                <a:hlinkClick r:id="rId2"/>
              </a:rPr>
              <a:t>https://wals.info/</a:t>
            </a:r>
            <a:r>
              <a:rPr lang="cs-CZ" dirty="0"/>
              <a:t> - jazykové struktury napříč jazyky se znázorněním na mapě</a:t>
            </a:r>
          </a:p>
          <a:p>
            <a:r>
              <a:rPr lang="cs-CZ" dirty="0"/>
              <a:t>V rovině zvukové stránky se často rozlišují </a:t>
            </a:r>
            <a:r>
              <a:rPr lang="cs-CZ" b="1" dirty="0"/>
              <a:t>tonální x netonální jazyky</a:t>
            </a:r>
            <a:r>
              <a:rPr lang="cs-CZ" dirty="0"/>
              <a:t>.</a:t>
            </a:r>
            <a:r>
              <a:rPr lang="cs-CZ" b="1" dirty="0"/>
              <a:t> </a:t>
            </a:r>
          </a:p>
          <a:p>
            <a:r>
              <a:rPr lang="cs-CZ" dirty="0"/>
              <a:t>V rovině gramatické se rozlišují jazyky </a:t>
            </a:r>
            <a:r>
              <a:rPr lang="cs-CZ" b="1" dirty="0"/>
              <a:t>izolující, aglutinační a flektivní</a:t>
            </a:r>
            <a:r>
              <a:rPr lang="cs-CZ" dirty="0"/>
              <a:t>. </a:t>
            </a:r>
          </a:p>
          <a:p>
            <a:r>
              <a:rPr lang="cs-CZ" dirty="0"/>
              <a:t>V rovině syntaxe – podle typického slovosledu.</a:t>
            </a:r>
          </a:p>
        </p:txBody>
      </p:sp>
    </p:spTree>
    <p:extLst>
      <p:ext uri="{BB962C8B-B14F-4D97-AF65-F5344CB8AC3E}">
        <p14:creationId xmlns:p14="http://schemas.microsoft.com/office/powerpoint/2010/main" val="11715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598C87-1EBE-7BFA-7C21-FE098D691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48933A-CF50-9C34-E292-D78CB2C9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Typologie: tonální x netonální jazyky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44AB16-09D8-AB2E-5983-B536BCE0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100" dirty="0"/>
              <a:t>U </a:t>
            </a:r>
            <a:r>
              <a:rPr lang="cs-CZ" sz="2100" b="1" dirty="0"/>
              <a:t>tonálních jazyků </a:t>
            </a:r>
            <a:r>
              <a:rPr lang="cs-CZ" sz="2100" dirty="0"/>
              <a:t>může </a:t>
            </a:r>
            <a:r>
              <a:rPr lang="cs-CZ" sz="2100" b="1" dirty="0"/>
              <a:t>tón </a:t>
            </a:r>
            <a:r>
              <a:rPr lang="cs-CZ" sz="2100" dirty="0"/>
              <a:t>(melodický průběh slabiky) rozlišovat význam slov: </a:t>
            </a:r>
            <a:br>
              <a:rPr lang="cs-CZ" sz="2100" dirty="0"/>
            </a:br>
            <a:r>
              <a:rPr lang="vi-VN" sz="2100" i="1" dirty="0"/>
              <a:t>dưa</a:t>
            </a:r>
            <a:r>
              <a:rPr lang="vi-VN" sz="2100" dirty="0"/>
              <a:t> "meloun", </a:t>
            </a:r>
            <a:r>
              <a:rPr lang="vi-VN" sz="2100" i="1" dirty="0"/>
              <a:t>dứa</a:t>
            </a:r>
            <a:r>
              <a:rPr lang="vi-VN" sz="2100" dirty="0"/>
              <a:t> "ananas", </a:t>
            </a:r>
            <a:r>
              <a:rPr lang="vi-VN" sz="2100" i="1" dirty="0"/>
              <a:t>dừa</a:t>
            </a:r>
            <a:r>
              <a:rPr lang="vi-VN" sz="2100" dirty="0"/>
              <a:t> "kokosový ořech</a:t>
            </a:r>
            <a:r>
              <a:rPr lang="cs-CZ" sz="2100"/>
              <a:t>“.</a:t>
            </a:r>
            <a:endParaRPr lang="cs-CZ" sz="2100" dirty="0"/>
          </a:p>
          <a:p>
            <a:r>
              <a:rPr lang="cs-CZ" sz="2100" dirty="0"/>
              <a:t>Např. vietnamština, čínština, thajština. </a:t>
            </a:r>
            <a:r>
              <a:rPr lang="cs-CZ" sz="2100" b="1" dirty="0"/>
              <a:t>Typické pro jazyky východní a jihovýchodní Asie</a:t>
            </a:r>
            <a:r>
              <a:rPr lang="cs-CZ" sz="2100" dirty="0"/>
              <a:t>, v Evropě výjimečné. </a:t>
            </a:r>
          </a:p>
          <a:p>
            <a:r>
              <a:rPr lang="cs-CZ" sz="2100" dirty="0">
                <a:hlinkClick r:id="rId2"/>
              </a:rPr>
              <a:t>https://wals.info/feature/13A#2/19.3/152.9</a:t>
            </a:r>
            <a:r>
              <a:rPr lang="cs-CZ" sz="2100" dirty="0"/>
              <a:t> </a:t>
            </a:r>
          </a:p>
          <a:p>
            <a:r>
              <a:rPr lang="cs-CZ" sz="2100" dirty="0"/>
              <a:t>U </a:t>
            </a:r>
            <a:r>
              <a:rPr lang="cs-CZ" sz="2100" b="1" dirty="0"/>
              <a:t>netónových jazyků </a:t>
            </a:r>
            <a:r>
              <a:rPr lang="cs-CZ" sz="2100" dirty="0"/>
              <a:t>– čeština a většina evropských jazyků -  tomu tak není a intonace se realizuje na úrovni věty. („</a:t>
            </a:r>
            <a:r>
              <a:rPr lang="cs-CZ" sz="2100" i="1" dirty="0"/>
              <a:t>Přijdu zítra. Přijdeš zítra</a:t>
            </a:r>
            <a:r>
              <a:rPr lang="cs-CZ" sz="2100" dirty="0"/>
              <a:t>?“)</a:t>
            </a:r>
          </a:p>
          <a:p>
            <a:r>
              <a:rPr lang="cs-CZ" sz="2100" dirty="0"/>
              <a:t>Jiné jsou jazyky s </a:t>
            </a:r>
            <a:r>
              <a:rPr lang="cs-CZ" sz="2100" b="1" dirty="0"/>
              <a:t>melodickým přízvukem </a:t>
            </a:r>
            <a:r>
              <a:rPr lang="cs-CZ" sz="2100" dirty="0"/>
              <a:t>(např. japonština, některé dialekty korejštiny), kdy se specifický melodický průběh týká jen jedné zvlášť zdůrazněné slabiky v rámci celku.</a:t>
            </a:r>
          </a:p>
          <a:p>
            <a:endParaRPr lang="cs-CZ" sz="21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8724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AB9129-DCA1-9A36-934A-CA7B545D2E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86E98F-113C-5436-2D0B-C39057D2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Typologie: izolující x flektivní x aglutinační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D25991-8055-0EEE-1C87-E21A1081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 všech jazycích se vyskytují lexikální prvky (jsou nositeli významu) a </a:t>
            </a:r>
            <a:r>
              <a:rPr lang="cs-CZ" sz="1800" dirty="0">
                <a:solidFill>
                  <a:srgbClr val="9100DC"/>
                </a:solidFill>
              </a:rPr>
              <a:t>gramatické vztahy</a:t>
            </a:r>
            <a:r>
              <a:rPr lang="cs-CZ" sz="1800" dirty="0"/>
              <a:t>. Tato typologie popisuje, </a:t>
            </a:r>
            <a:r>
              <a:rPr lang="cs-CZ" sz="1800" b="1" dirty="0"/>
              <a:t>jak jsou propojeny</a:t>
            </a:r>
            <a:r>
              <a:rPr lang="cs-CZ" sz="1800" dirty="0"/>
              <a:t>.</a:t>
            </a:r>
          </a:p>
          <a:p>
            <a:r>
              <a:rPr lang="cs-CZ" sz="1800" dirty="0"/>
              <a:t>Rozlišují se tři základní typy: </a:t>
            </a:r>
            <a:r>
              <a:rPr lang="cs-CZ" sz="1800" b="1" dirty="0"/>
              <a:t>flektivní, aglutinační a izolující</a:t>
            </a:r>
            <a:r>
              <a:rPr lang="cs-CZ" sz="1800" dirty="0"/>
              <a:t>.</a:t>
            </a:r>
          </a:p>
          <a:p>
            <a:pPr lvl="1"/>
            <a:r>
              <a:rPr lang="cs-CZ" sz="1000" dirty="0"/>
              <a:t>Existují i další typy: jazyky </a:t>
            </a:r>
            <a:r>
              <a:rPr lang="cs-CZ" sz="1000" b="1" dirty="0" err="1"/>
              <a:t>introflektivní</a:t>
            </a:r>
            <a:r>
              <a:rPr lang="cs-CZ" sz="1000" b="1" dirty="0"/>
              <a:t> </a:t>
            </a:r>
            <a:r>
              <a:rPr lang="cs-CZ" sz="1000" dirty="0"/>
              <a:t>(arabština, hebrejština), </a:t>
            </a:r>
            <a:r>
              <a:rPr lang="cs-CZ" sz="1000" b="1" dirty="0"/>
              <a:t>polysyntetické </a:t>
            </a:r>
            <a:r>
              <a:rPr lang="cs-CZ" sz="1000" dirty="0"/>
              <a:t>(inuitské jazyky)… </a:t>
            </a:r>
          </a:p>
          <a:p>
            <a:r>
              <a:rPr lang="cs-CZ" sz="1800" b="1" dirty="0"/>
              <a:t>Typy nejsou nikdy zcela čisté </a:t>
            </a:r>
            <a:r>
              <a:rPr lang="cs-CZ" sz="1800" dirty="0"/>
              <a:t>(ve flektivních jazycích bývají izolující prvky atd.), ale jeden typ většinou převažuje.</a:t>
            </a:r>
            <a:endParaRPr lang="cs-CZ" sz="1800" b="1" dirty="0"/>
          </a:p>
          <a:p>
            <a:r>
              <a:rPr lang="cs-CZ" sz="1800" dirty="0"/>
              <a:t>Ve </a:t>
            </a:r>
            <a:r>
              <a:rPr lang="cs-CZ" sz="1800" b="1" dirty="0"/>
              <a:t>flektivních jazycích </a:t>
            </a:r>
            <a:r>
              <a:rPr lang="cs-CZ" sz="1800" dirty="0"/>
              <a:t>(čeština, sanskrt…) se k významovým celkům připojuje koncovka: k jednomu významovému celku se připojuje </a:t>
            </a:r>
            <a:r>
              <a:rPr lang="cs-CZ" sz="1800" b="1" dirty="0"/>
              <a:t>jedna koncovka, která vyjadřuje několik gramatických vztahů</a:t>
            </a:r>
            <a:r>
              <a:rPr lang="cs-CZ" sz="1800" dirty="0"/>
              <a:t> současně (</a:t>
            </a:r>
            <a:r>
              <a:rPr lang="cs-CZ" sz="1800" i="1" dirty="0" err="1"/>
              <a:t>otevř</a:t>
            </a:r>
            <a:r>
              <a:rPr lang="cs-CZ" sz="1800" i="1" dirty="0"/>
              <a:t>-</a:t>
            </a:r>
            <a:r>
              <a:rPr lang="cs-CZ" sz="1800" i="1" dirty="0">
                <a:solidFill>
                  <a:srgbClr val="9100DC"/>
                </a:solidFill>
              </a:rPr>
              <a:t>el jsem</a:t>
            </a:r>
            <a:r>
              <a:rPr lang="cs-CZ" sz="1800" i="1" dirty="0"/>
              <a:t> </a:t>
            </a:r>
            <a:r>
              <a:rPr lang="cs-CZ" sz="1800" i="1" dirty="0" err="1"/>
              <a:t>okn</a:t>
            </a:r>
            <a:r>
              <a:rPr lang="cs-CZ" sz="1800" i="1" dirty="0"/>
              <a:t>-</a:t>
            </a:r>
            <a:r>
              <a:rPr lang="cs-CZ" sz="1800" i="1" dirty="0">
                <a:solidFill>
                  <a:srgbClr val="9100DC"/>
                </a:solidFill>
              </a:rPr>
              <a:t>a</a:t>
            </a:r>
            <a:r>
              <a:rPr lang="cs-CZ" sz="1800" dirty="0"/>
              <a:t>: -</a:t>
            </a:r>
            <a:r>
              <a:rPr lang="cs-CZ" sz="1800" i="1" dirty="0"/>
              <a:t>el jsem </a:t>
            </a:r>
            <a:r>
              <a:rPr lang="cs-CZ" sz="1800" dirty="0"/>
              <a:t>vyjadřuje 1. osobu oznamovacího způsobu minulého času rodu mužského; -a vyjadřuje 4. pád i mn. číslo).</a:t>
            </a:r>
          </a:p>
        </p:txBody>
      </p:sp>
    </p:spTree>
    <p:extLst>
      <p:ext uri="{BB962C8B-B14F-4D97-AF65-F5344CB8AC3E}">
        <p14:creationId xmlns:p14="http://schemas.microsoft.com/office/powerpoint/2010/main" val="22088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0A2D2-1207-931E-95F2-AF5F252CD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B018BD-5FD4-A5C6-6B42-9DF44EA2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Typologie: izolující x flektivní x aglutinační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9BFB15-1DDA-B296-5871-9D7E99A4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b="1" dirty="0"/>
              <a:t>aglutinačních jazycích </a:t>
            </a:r>
            <a:r>
              <a:rPr lang="cs-CZ" dirty="0"/>
              <a:t>(maďarština, turečtina, mongolština) se ke kořeni připojuje </a:t>
            </a:r>
            <a:r>
              <a:rPr lang="cs-CZ" b="1" dirty="0"/>
              <a:t>několik koncovek</a:t>
            </a:r>
            <a:r>
              <a:rPr lang="cs-CZ" dirty="0"/>
              <a:t>, z nichž každá je nositelem samostatného významu.</a:t>
            </a:r>
          </a:p>
          <a:p>
            <a:pPr lvl="1"/>
            <a:r>
              <a:rPr lang="cs-CZ" dirty="0"/>
              <a:t>Turečtina: </a:t>
            </a:r>
            <a:r>
              <a:rPr lang="cs-CZ" i="1" dirty="0" err="1"/>
              <a:t>pencere</a:t>
            </a:r>
            <a:r>
              <a:rPr lang="cs-CZ" i="1" dirty="0"/>
              <a:t>-</a:t>
            </a:r>
            <a:r>
              <a:rPr lang="cs-CZ" i="1" dirty="0" err="1">
                <a:solidFill>
                  <a:srgbClr val="9100DC"/>
                </a:solidFill>
              </a:rPr>
              <a:t>ler</a:t>
            </a:r>
            <a:r>
              <a:rPr lang="cs-CZ" i="1" dirty="0">
                <a:solidFill>
                  <a:srgbClr val="9100DC"/>
                </a:solidFill>
              </a:rPr>
              <a:t>-i</a:t>
            </a:r>
            <a:r>
              <a:rPr lang="cs-CZ" i="1" dirty="0"/>
              <a:t> </a:t>
            </a:r>
            <a:r>
              <a:rPr lang="cs-CZ" i="1" dirty="0" err="1"/>
              <a:t>aç</a:t>
            </a:r>
            <a:r>
              <a:rPr lang="cs-CZ" i="1" dirty="0"/>
              <a:t>-</a:t>
            </a:r>
            <a:r>
              <a:rPr lang="cs-CZ" i="1" dirty="0">
                <a:solidFill>
                  <a:srgbClr val="9100DC"/>
                </a:solidFill>
              </a:rPr>
              <a:t>t-</a:t>
            </a:r>
            <a:r>
              <a:rPr lang="cs-CZ" i="1" dirty="0" err="1">
                <a:solidFill>
                  <a:srgbClr val="9100DC"/>
                </a:solidFill>
              </a:rPr>
              <a:t>ım</a:t>
            </a:r>
            <a:r>
              <a:rPr lang="cs-CZ" i="1" dirty="0"/>
              <a:t> „</a:t>
            </a:r>
            <a:r>
              <a:rPr lang="cs-CZ" dirty="0"/>
              <a:t>otevřel jsem okna“: </a:t>
            </a:r>
            <a:r>
              <a:rPr lang="cs-CZ" i="1" dirty="0" err="1"/>
              <a:t>pencere</a:t>
            </a:r>
            <a:r>
              <a:rPr lang="cs-CZ" dirty="0"/>
              <a:t> „okno“, -</a:t>
            </a:r>
            <a:r>
              <a:rPr lang="cs-CZ" i="1" dirty="0" err="1"/>
              <a:t>ler</a:t>
            </a:r>
            <a:r>
              <a:rPr lang="cs-CZ" i="1" dirty="0"/>
              <a:t>-</a:t>
            </a:r>
            <a:r>
              <a:rPr lang="cs-CZ" dirty="0"/>
              <a:t> mn. číslo, -</a:t>
            </a:r>
            <a:r>
              <a:rPr lang="cs-CZ" i="1" dirty="0"/>
              <a:t>i</a:t>
            </a:r>
            <a:r>
              <a:rPr lang="cs-CZ" dirty="0"/>
              <a:t> akuzativ; </a:t>
            </a:r>
            <a:r>
              <a:rPr lang="cs-CZ" i="1" dirty="0" err="1"/>
              <a:t>aç</a:t>
            </a:r>
            <a:r>
              <a:rPr lang="cs-CZ" dirty="0"/>
              <a:t> "otevřít", -</a:t>
            </a:r>
            <a:r>
              <a:rPr lang="cs-CZ" i="1" dirty="0"/>
              <a:t>t</a:t>
            </a:r>
            <a:r>
              <a:rPr lang="cs-CZ" dirty="0"/>
              <a:t>- minulý čas dokonavý, -</a:t>
            </a:r>
            <a:r>
              <a:rPr lang="cs-CZ" i="1" dirty="0" err="1"/>
              <a:t>ım</a:t>
            </a:r>
            <a:r>
              <a:rPr lang="cs-CZ" dirty="0"/>
              <a:t>  1. os. </a:t>
            </a:r>
            <a:r>
              <a:rPr lang="cs-CZ" dirty="0" err="1"/>
              <a:t>sg</a:t>
            </a:r>
            <a:r>
              <a:rPr lang="cs-CZ" dirty="0"/>
              <a:t>.</a:t>
            </a:r>
            <a:endParaRPr lang="cs-CZ" sz="2800" b="1" i="1" dirty="0"/>
          </a:p>
          <a:p>
            <a:r>
              <a:rPr lang="cs-CZ" sz="2800" dirty="0"/>
              <a:t>V izolujících jazycích (vietnamština, čínština, thajština…) se žádné koncovky nepřipojují, </a:t>
            </a:r>
            <a:r>
              <a:rPr lang="cs-CZ" sz="2800" b="1" dirty="0"/>
              <a:t>gramatické významy se vyjadřují samostatnými slovy. </a:t>
            </a:r>
            <a:endParaRPr lang="cs-CZ" dirty="0"/>
          </a:p>
          <a:p>
            <a:pPr lvl="1"/>
            <a:r>
              <a:rPr lang="cs-CZ" i="1" dirty="0" err="1">
                <a:solidFill>
                  <a:srgbClr val="9100DC"/>
                </a:solidFill>
              </a:rPr>
              <a:t>Tôi</a:t>
            </a:r>
            <a:r>
              <a:rPr lang="cs-CZ" i="1" dirty="0"/>
              <a:t> </a:t>
            </a:r>
            <a:r>
              <a:rPr lang="cs-CZ" i="1" dirty="0" err="1">
                <a:solidFill>
                  <a:srgbClr val="9100DC"/>
                </a:solidFill>
              </a:rPr>
              <a:t>đã</a:t>
            </a:r>
            <a:r>
              <a:rPr lang="cs-CZ" i="1" dirty="0"/>
              <a:t> </a:t>
            </a:r>
            <a:r>
              <a:rPr lang="cs-CZ" i="1" dirty="0" err="1"/>
              <a:t>mở</a:t>
            </a:r>
            <a:r>
              <a:rPr lang="cs-CZ" i="1" dirty="0"/>
              <a:t> </a:t>
            </a:r>
            <a:r>
              <a:rPr lang="cs-CZ" i="1" dirty="0" err="1">
                <a:solidFill>
                  <a:srgbClr val="9100DC"/>
                </a:solidFill>
              </a:rPr>
              <a:t>các</a:t>
            </a:r>
            <a:r>
              <a:rPr lang="cs-CZ" i="1" dirty="0"/>
              <a:t> </a:t>
            </a:r>
            <a:r>
              <a:rPr lang="cs-CZ" i="1" dirty="0" err="1"/>
              <a:t>cửa</a:t>
            </a:r>
            <a:r>
              <a:rPr lang="cs-CZ" i="1" dirty="0"/>
              <a:t> </a:t>
            </a:r>
            <a:r>
              <a:rPr lang="cs-CZ" i="1" dirty="0" err="1"/>
              <a:t>sổ</a:t>
            </a:r>
            <a:r>
              <a:rPr lang="cs-CZ" i="1" dirty="0"/>
              <a:t>. </a:t>
            </a:r>
            <a:r>
              <a:rPr lang="cs-CZ" dirty="0"/>
              <a:t>„Já jsem otevřel okna“.</a:t>
            </a:r>
            <a:endParaRPr lang="cs-CZ" i="1" dirty="0"/>
          </a:p>
          <a:p>
            <a:pPr lvl="1"/>
            <a:r>
              <a:rPr lang="cs-CZ" i="1" dirty="0" err="1"/>
              <a:t>tôi</a:t>
            </a:r>
            <a:r>
              <a:rPr lang="cs-CZ" dirty="0"/>
              <a:t> „já“, </a:t>
            </a:r>
            <a:r>
              <a:rPr lang="cs-CZ" i="1" dirty="0" err="1"/>
              <a:t>đã</a:t>
            </a:r>
            <a:r>
              <a:rPr lang="cs-CZ" dirty="0"/>
              <a:t> minulý čas, </a:t>
            </a:r>
            <a:r>
              <a:rPr lang="cs-CZ" i="1" dirty="0" err="1"/>
              <a:t>mở</a:t>
            </a:r>
            <a:r>
              <a:rPr lang="cs-CZ" dirty="0"/>
              <a:t> „otevřít“, </a:t>
            </a:r>
            <a:r>
              <a:rPr lang="cs-CZ" i="1" dirty="0" err="1"/>
              <a:t>các</a:t>
            </a:r>
            <a:r>
              <a:rPr lang="cs-CZ" dirty="0"/>
              <a:t> mn. číslo, </a:t>
            </a:r>
            <a:r>
              <a:rPr lang="cs-CZ" i="1" dirty="0" err="1"/>
              <a:t>cửa</a:t>
            </a:r>
            <a:r>
              <a:rPr lang="cs-CZ" i="1" dirty="0"/>
              <a:t> </a:t>
            </a:r>
            <a:r>
              <a:rPr lang="cs-CZ" i="1" dirty="0" err="1"/>
              <a:t>sổ</a:t>
            </a:r>
            <a:r>
              <a:rPr lang="cs-CZ" i="1" dirty="0"/>
              <a:t> </a:t>
            </a:r>
            <a:r>
              <a:rPr lang="cs-CZ" dirty="0"/>
              <a:t>„okno“</a:t>
            </a:r>
          </a:p>
        </p:txBody>
      </p:sp>
    </p:spTree>
    <p:extLst>
      <p:ext uri="{BB962C8B-B14F-4D97-AF65-F5344CB8AC3E}">
        <p14:creationId xmlns:p14="http://schemas.microsoft.com/office/powerpoint/2010/main" val="144675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D5F0B8-9B29-3E8C-9272-2C3501BEC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853FF0-52BB-7247-F304-DBB65A15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„Příbuzné jazyky“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B451C1-646F-B7B5-B245-59D48186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Čeština, ukrajinština, polština, bulharština atd. jsou si </a:t>
            </a:r>
            <a:r>
              <a:rPr lang="cs-CZ" sz="2400" b="1" dirty="0"/>
              <a:t>vzájemně příbuzné </a:t>
            </a:r>
            <a:r>
              <a:rPr lang="cs-CZ" sz="2400" dirty="0"/>
              <a:t>– jsou to </a:t>
            </a:r>
            <a:r>
              <a:rPr lang="cs-CZ" sz="2400" b="1" dirty="0"/>
              <a:t>slovanské </a:t>
            </a:r>
            <a:r>
              <a:rPr lang="cs-CZ" sz="2400" dirty="0"/>
              <a:t>jazyky (a v jejich rámci je možné jemnější rozlišení: čeština a polština patří mezi jazyky </a:t>
            </a:r>
            <a:r>
              <a:rPr lang="cs-CZ" sz="2400" b="1" dirty="0"/>
              <a:t>západoslovanské</a:t>
            </a:r>
            <a:r>
              <a:rPr lang="cs-CZ" sz="2400" dirty="0"/>
              <a:t>, ukrajinština, ruština… mezi jazyky </a:t>
            </a:r>
            <a:r>
              <a:rPr lang="cs-CZ" sz="2400" b="1" dirty="0"/>
              <a:t>východoslovanské</a:t>
            </a:r>
            <a:r>
              <a:rPr lang="cs-CZ" sz="2400" dirty="0"/>
              <a:t>, bulharština, chorvatština… mezi jazyky </a:t>
            </a:r>
            <a:r>
              <a:rPr lang="cs-CZ" sz="2400" b="1" dirty="0"/>
              <a:t>jihoslovanské</a:t>
            </a:r>
            <a:r>
              <a:rPr lang="cs-CZ" sz="2400" dirty="0"/>
              <a:t>).</a:t>
            </a:r>
          </a:p>
          <a:p>
            <a:r>
              <a:rPr lang="cs-CZ" sz="2400" dirty="0"/>
              <a:t>Angličtina, němčina, nizozemština atd. jsou </a:t>
            </a:r>
            <a:r>
              <a:rPr lang="cs-CZ" sz="2400" b="1" dirty="0"/>
              <a:t>jazyky germánské…</a:t>
            </a:r>
          </a:p>
          <a:p>
            <a:r>
              <a:rPr lang="cs-CZ" sz="2400" dirty="0"/>
              <a:t>Italština, francouzština, španělština, rumunština… jsou jazyky </a:t>
            </a:r>
            <a:r>
              <a:rPr lang="cs-CZ" sz="2400" b="1" dirty="0"/>
              <a:t>románské</a:t>
            </a:r>
            <a:r>
              <a:rPr lang="cs-CZ" sz="2400" dirty="0"/>
              <a:t>. 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b="1" dirty="0"/>
              <a:t>Co to vlastně znamená? Jak do toho zapadá vietnamština?</a:t>
            </a:r>
          </a:p>
        </p:txBody>
      </p:sp>
    </p:spTree>
    <p:extLst>
      <p:ext uri="{BB962C8B-B14F-4D97-AF65-F5344CB8AC3E}">
        <p14:creationId xmlns:p14="http://schemas.microsoft.com/office/powerpoint/2010/main" val="3713586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A1EFD8-F516-9AF3-F9EA-D9F377E61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B4E01F-6155-23FF-7DF8-42706674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Typologie: typy slovosledu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1941C2-7BAD-425F-7E76-85AD7DD54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těchto typologiích se užívají zkratky </a:t>
            </a:r>
            <a:r>
              <a:rPr lang="cs-CZ" sz="2400" b="1" dirty="0"/>
              <a:t>S</a:t>
            </a:r>
            <a:r>
              <a:rPr lang="cs-CZ" sz="2400" dirty="0"/>
              <a:t> (subjekt = podmět), </a:t>
            </a:r>
            <a:r>
              <a:rPr lang="cs-CZ" sz="2400" b="1" dirty="0"/>
              <a:t>V</a:t>
            </a:r>
            <a:r>
              <a:rPr lang="cs-CZ" sz="2400" dirty="0"/>
              <a:t> (verbum = určité sloveso = přísudek) a </a:t>
            </a:r>
            <a:r>
              <a:rPr lang="cs-CZ" sz="2400" b="1" dirty="0"/>
              <a:t>O</a:t>
            </a:r>
            <a:r>
              <a:rPr lang="cs-CZ" sz="2400" dirty="0"/>
              <a:t> (objekt = předmět); uvádí se typ slovosledu, který je pro daný jazyk základní (ne nutně jediný možný).</a:t>
            </a:r>
          </a:p>
          <a:p>
            <a:r>
              <a:rPr lang="cs-CZ" sz="2400" dirty="0"/>
              <a:t>Vietnamština (stejně jako čeština) má slovosled SVO </a:t>
            </a:r>
          </a:p>
          <a:p>
            <a:pPr lvl="1"/>
            <a:r>
              <a:rPr lang="cs-CZ" sz="1600" i="1" dirty="0" err="1"/>
              <a:t>Tôi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(S</a:t>
            </a:r>
            <a:r>
              <a:rPr lang="cs-CZ" sz="1600" i="1" dirty="0">
                <a:solidFill>
                  <a:srgbClr val="0000DC"/>
                </a:solidFill>
              </a:rPr>
              <a:t>) </a:t>
            </a:r>
            <a:r>
              <a:rPr lang="cs-CZ" sz="1600" i="1" dirty="0" err="1"/>
              <a:t>đã</a:t>
            </a:r>
            <a:r>
              <a:rPr lang="cs-CZ" sz="1600" i="1" dirty="0"/>
              <a:t> </a:t>
            </a:r>
            <a:r>
              <a:rPr lang="cs-CZ" sz="1600" i="1" dirty="0" err="1"/>
              <a:t>mở</a:t>
            </a:r>
            <a:r>
              <a:rPr lang="cs-CZ" sz="1600" i="1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(V)</a:t>
            </a:r>
            <a:r>
              <a:rPr lang="cs-CZ" sz="1600" dirty="0"/>
              <a:t> </a:t>
            </a:r>
            <a:r>
              <a:rPr lang="cs-CZ" sz="1600" i="1" dirty="0" err="1"/>
              <a:t>các</a:t>
            </a:r>
            <a:r>
              <a:rPr lang="cs-CZ" sz="1600" i="1" dirty="0"/>
              <a:t> </a:t>
            </a:r>
            <a:r>
              <a:rPr lang="cs-CZ" sz="1600" i="1" dirty="0" err="1"/>
              <a:t>cửa</a:t>
            </a:r>
            <a:r>
              <a:rPr lang="cs-CZ" sz="1600" i="1" dirty="0"/>
              <a:t> </a:t>
            </a:r>
            <a:r>
              <a:rPr lang="cs-CZ" sz="1600" i="1" dirty="0" err="1"/>
              <a:t>sổ</a:t>
            </a:r>
            <a:r>
              <a:rPr lang="cs-CZ" sz="1600" i="1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(O)</a:t>
            </a:r>
            <a:r>
              <a:rPr lang="cs-CZ" sz="1600" dirty="0"/>
              <a:t>. „Já </a:t>
            </a:r>
            <a:r>
              <a:rPr lang="cs-CZ" sz="1600" dirty="0">
                <a:solidFill>
                  <a:srgbClr val="0000DC"/>
                </a:solidFill>
              </a:rPr>
              <a:t>(S)</a:t>
            </a:r>
            <a:r>
              <a:rPr lang="cs-CZ" sz="1600" dirty="0"/>
              <a:t> jsem otevřel </a:t>
            </a:r>
            <a:r>
              <a:rPr lang="cs-CZ" sz="1600" dirty="0">
                <a:solidFill>
                  <a:srgbClr val="0000DC"/>
                </a:solidFill>
              </a:rPr>
              <a:t>(V)</a:t>
            </a:r>
            <a:r>
              <a:rPr lang="cs-CZ" sz="1600" dirty="0"/>
              <a:t>  okna </a:t>
            </a:r>
            <a:r>
              <a:rPr lang="cs-CZ" sz="1600" dirty="0">
                <a:solidFill>
                  <a:srgbClr val="0000DC"/>
                </a:solidFill>
              </a:rPr>
              <a:t>(O)</a:t>
            </a:r>
            <a:r>
              <a:rPr lang="cs-CZ" sz="1600" dirty="0"/>
              <a:t>“.</a:t>
            </a:r>
            <a:endParaRPr lang="cs-CZ" sz="2400" dirty="0"/>
          </a:p>
          <a:p>
            <a:r>
              <a:rPr lang="cs-CZ" sz="2400" dirty="0"/>
              <a:t>Např. korejština nebo japonština má slovosled SOV: </a:t>
            </a:r>
          </a:p>
          <a:p>
            <a:pPr lvl="1"/>
            <a:r>
              <a:rPr lang="ko-KR" altLang="en-US" sz="1600" dirty="0"/>
              <a:t>나는 창문을 열었다</a:t>
            </a:r>
            <a:r>
              <a:rPr lang="en-US" altLang="ko-KR" sz="1600" dirty="0"/>
              <a:t>. </a:t>
            </a:r>
            <a:r>
              <a:rPr lang="en-US" altLang="ko-KR" sz="1600" i="1" dirty="0" err="1"/>
              <a:t>nanŭn</a:t>
            </a:r>
            <a:r>
              <a:rPr lang="en-US" altLang="ko-KR" sz="1600" dirty="0"/>
              <a:t> (S) </a:t>
            </a:r>
            <a:r>
              <a:rPr lang="en-US" altLang="ko-KR" sz="1600" i="1" dirty="0" err="1"/>
              <a:t>čchangmunŭl</a:t>
            </a:r>
            <a:r>
              <a:rPr lang="en-US" altLang="ko-KR" sz="1600" dirty="0"/>
              <a:t> (O) </a:t>
            </a:r>
            <a:r>
              <a:rPr lang="en-US" altLang="ko-KR" sz="1600" i="1" dirty="0" err="1"/>
              <a:t>jŏrŏtta</a:t>
            </a:r>
            <a:r>
              <a:rPr lang="en-US" altLang="ko-KR" sz="1600" dirty="0"/>
              <a:t> (V) </a:t>
            </a:r>
            <a:r>
              <a:rPr lang="cs-CZ" altLang="ko-KR" sz="1600" dirty="0"/>
              <a:t>. „Já okna otevřel“</a:t>
            </a:r>
            <a:endParaRPr lang="cs-CZ" sz="1600" dirty="0"/>
          </a:p>
          <a:p>
            <a:r>
              <a:rPr lang="cs-CZ" sz="2400" dirty="0"/>
              <a:t>Pro austronéské jazyky (např. filipínštinu) je charakteristický slovosled VSO:</a:t>
            </a:r>
          </a:p>
          <a:p>
            <a:pPr lvl="1"/>
            <a:r>
              <a:rPr lang="cs-CZ" sz="1600" dirty="0"/>
              <a:t>Filipínština: </a:t>
            </a:r>
            <a:r>
              <a:rPr lang="cs-CZ" sz="1600" i="1" dirty="0" err="1"/>
              <a:t>Binuksan</a:t>
            </a:r>
            <a:r>
              <a:rPr lang="cs-CZ" sz="1600" i="1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(V)</a:t>
            </a:r>
            <a:r>
              <a:rPr lang="cs-CZ" sz="1600" i="1" dirty="0"/>
              <a:t> </a:t>
            </a:r>
            <a:r>
              <a:rPr lang="cs-CZ" sz="1600" i="1" dirty="0" err="1"/>
              <a:t>ko</a:t>
            </a:r>
            <a:r>
              <a:rPr lang="cs-CZ" sz="1600" i="1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(S) </a:t>
            </a:r>
            <a:r>
              <a:rPr lang="cs-CZ" sz="1600" i="1" dirty="0" err="1"/>
              <a:t>ang</a:t>
            </a:r>
            <a:r>
              <a:rPr lang="cs-CZ" sz="1600" i="1" dirty="0"/>
              <a:t> </a:t>
            </a:r>
            <a:r>
              <a:rPr lang="cs-CZ" sz="1600" i="1" dirty="0" err="1"/>
              <a:t>mga</a:t>
            </a:r>
            <a:r>
              <a:rPr lang="cs-CZ" sz="1600" i="1" dirty="0"/>
              <a:t> </a:t>
            </a:r>
            <a:r>
              <a:rPr lang="cs-CZ" sz="1600" i="1" dirty="0" err="1"/>
              <a:t>bintana</a:t>
            </a:r>
            <a:r>
              <a:rPr lang="cs-CZ" sz="1600" i="1" dirty="0"/>
              <a:t> </a:t>
            </a:r>
            <a:r>
              <a:rPr lang="cs-CZ" sz="1600" dirty="0">
                <a:solidFill>
                  <a:srgbClr val="0000DC"/>
                </a:solidFill>
              </a:rPr>
              <a:t>(O)</a:t>
            </a:r>
            <a:r>
              <a:rPr lang="cs-CZ" sz="1600" dirty="0"/>
              <a:t>. „Otevřel jsem já okna.“ (</a:t>
            </a:r>
            <a:r>
              <a:rPr lang="cs-CZ" sz="1600" i="1" dirty="0" err="1"/>
              <a:t>binuksan</a:t>
            </a:r>
            <a:r>
              <a:rPr lang="cs-CZ" sz="1600" dirty="0"/>
              <a:t> „otevřít“, </a:t>
            </a:r>
            <a:r>
              <a:rPr lang="cs-CZ" sz="1600" i="1" dirty="0" err="1"/>
              <a:t>ko</a:t>
            </a:r>
            <a:r>
              <a:rPr lang="cs-CZ" sz="1600" dirty="0"/>
              <a:t> „já“, </a:t>
            </a:r>
            <a:r>
              <a:rPr lang="cs-CZ" sz="1600" i="1" dirty="0" err="1"/>
              <a:t>ang</a:t>
            </a:r>
            <a:r>
              <a:rPr lang="cs-CZ" sz="1600" dirty="0"/>
              <a:t> určitý člen, </a:t>
            </a:r>
            <a:r>
              <a:rPr lang="cs-CZ" sz="1600" i="1" dirty="0" err="1"/>
              <a:t>mga</a:t>
            </a:r>
            <a:r>
              <a:rPr lang="cs-CZ" sz="1600" dirty="0"/>
              <a:t> mn. číslo, </a:t>
            </a:r>
            <a:r>
              <a:rPr lang="cs-CZ" sz="1600" i="1" dirty="0" err="1"/>
              <a:t>bintana</a:t>
            </a:r>
            <a:r>
              <a:rPr lang="cs-CZ" sz="1600" dirty="0"/>
              <a:t> „okno“) </a:t>
            </a:r>
          </a:p>
          <a:p>
            <a:r>
              <a:rPr lang="cs-CZ" sz="2400" dirty="0"/>
              <a:t>V jazycích světa se vyskytuje všech šest možností: </a:t>
            </a:r>
            <a:r>
              <a:rPr lang="cs-CZ" sz="2400" dirty="0">
                <a:hlinkClick r:id="rId2"/>
              </a:rPr>
              <a:t>https://wals.info/chapter/81</a:t>
            </a:r>
            <a:r>
              <a:rPr lang="cs-CZ" sz="2400" dirty="0"/>
              <a:t>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99578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D6D9A2-E634-3886-776F-1490F30C4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48D42-E0E6-E009-A9C3-885D488E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Souvisí podobnost s původem?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143C16-B047-B763-9514-02736E86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u="sng" dirty="0"/>
              <a:t>Může</a:t>
            </a:r>
            <a:r>
              <a:rPr lang="cs-CZ" sz="2400" b="1" dirty="0"/>
              <a:t>: </a:t>
            </a:r>
            <a:r>
              <a:rPr lang="cs-CZ" sz="2400" dirty="0"/>
              <a:t>příbuzné jazyky „zdědí“ prvky společného prajazyka. Jazykové rodiny jsou si obvykle podobné i typologicky.</a:t>
            </a:r>
          </a:p>
          <a:p>
            <a:r>
              <a:rPr lang="cs-CZ" sz="2400" b="1" u="sng" dirty="0"/>
              <a:t>Nemusí</a:t>
            </a:r>
            <a:r>
              <a:rPr lang="cs-CZ" sz="2400" dirty="0"/>
              <a:t>: typologicky podobné prvky se mohou vyvinout i náhodou nebo se do jazyka dostat v důsledku </a:t>
            </a:r>
            <a:r>
              <a:rPr lang="cs-CZ" sz="2400" b="1" dirty="0"/>
              <a:t>kontaktového vlivu </a:t>
            </a:r>
            <a:r>
              <a:rPr lang="cs-CZ" sz="2400" dirty="0"/>
              <a:t>(vlivu jazyků, s nimiž jsou v </a:t>
            </a:r>
            <a:r>
              <a:rPr lang="cs-CZ" sz="2400"/>
              <a:t>kulturním kontaktu)</a:t>
            </a:r>
            <a:r>
              <a:rPr lang="cs-CZ" sz="2400" b="1"/>
              <a:t>. </a:t>
            </a:r>
            <a:r>
              <a:rPr lang="cs-CZ" sz="2400" dirty="0"/>
              <a:t>Typologické prvky se také mohou ztratit, změnit v důsledku vývoje. </a:t>
            </a:r>
            <a:endParaRPr lang="cs-CZ" sz="2400" b="1" dirty="0"/>
          </a:p>
          <a:p>
            <a:r>
              <a:rPr lang="cs-CZ" sz="2400" dirty="0"/>
              <a:t>Většina austroasijských jazyků je </a:t>
            </a:r>
            <a:r>
              <a:rPr lang="cs-CZ" sz="2400" b="1" dirty="0"/>
              <a:t>izolující</a:t>
            </a:r>
            <a:r>
              <a:rPr lang="cs-CZ" sz="2400" dirty="0"/>
              <a:t>, stejně jako vietnamština, ale např. </a:t>
            </a:r>
            <a:r>
              <a:rPr lang="cs-CZ" sz="2400" dirty="0" err="1"/>
              <a:t>mundské</a:t>
            </a:r>
            <a:r>
              <a:rPr lang="cs-CZ" sz="2400" dirty="0"/>
              <a:t> jazyky jsou aglutinační. </a:t>
            </a:r>
          </a:p>
          <a:p>
            <a:r>
              <a:rPr lang="cs-CZ" sz="2400" b="1" dirty="0"/>
              <a:t>Většina austroasijských jazyků není tonální, vietnamština je v tomto ohledu výjimkou, tóny v ní vznikly sekundárně</a:t>
            </a:r>
          </a:p>
        </p:txBody>
      </p:sp>
    </p:spTree>
    <p:extLst>
      <p:ext uri="{BB962C8B-B14F-4D97-AF65-F5344CB8AC3E}">
        <p14:creationId xmlns:p14="http://schemas.microsoft.com/office/powerpoint/2010/main" val="76475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CA192A-BEDB-1E1B-51CD-CA78D0FBE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59FA6E-81BA-BF5A-1711-2C12E7B0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říct o vietnamštině typologicky?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B17784-937E-ABF3-8136-230DD8FC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Vietnamština je </a:t>
            </a:r>
            <a:r>
              <a:rPr lang="cs-CZ" b="1" dirty="0"/>
              <a:t>tonální jazyk</a:t>
            </a:r>
            <a:r>
              <a:rPr lang="cs-CZ" dirty="0"/>
              <a:t>: melodický průběh slabiky může rozlišovat význam. </a:t>
            </a:r>
          </a:p>
          <a:p>
            <a:r>
              <a:rPr lang="cs-CZ" dirty="0"/>
              <a:t>Vietnamština je </a:t>
            </a:r>
            <a:r>
              <a:rPr lang="cs-CZ" b="1" dirty="0"/>
              <a:t>izolující jazyk</a:t>
            </a:r>
            <a:r>
              <a:rPr lang="cs-CZ" dirty="0"/>
              <a:t>: nemá gramatické koncovky, </a:t>
            </a:r>
            <a:r>
              <a:rPr lang="cs-CZ" b="1" dirty="0"/>
              <a:t>všechny</a:t>
            </a:r>
            <a:r>
              <a:rPr lang="cs-CZ" dirty="0"/>
              <a:t> gramatické vztahy jsou vyjádřeny samostatnými slovy. </a:t>
            </a:r>
          </a:p>
          <a:p>
            <a:r>
              <a:rPr lang="cs-CZ" dirty="0"/>
              <a:t>Vietnamština je </a:t>
            </a:r>
            <a:r>
              <a:rPr lang="cs-CZ" b="1" dirty="0"/>
              <a:t>jazyk se slovosledem typu SVO</a:t>
            </a:r>
            <a:r>
              <a:rPr lang="cs-CZ" dirty="0"/>
              <a:t> (podmět – přísudek – předmět).</a:t>
            </a:r>
          </a:p>
          <a:p>
            <a:pPr lvl="1"/>
            <a:r>
              <a:rPr lang="vi-VN" i="1" dirty="0">
                <a:solidFill>
                  <a:srgbClr val="00B050"/>
                </a:solidFill>
              </a:rPr>
              <a:t>tôi</a:t>
            </a:r>
            <a:r>
              <a:rPr lang="vi-VN" i="1" dirty="0"/>
              <a:t> </a:t>
            </a:r>
            <a:r>
              <a:rPr lang="vi-VN" i="1" dirty="0">
                <a:solidFill>
                  <a:schemeClr val="accent2"/>
                </a:solidFill>
              </a:rPr>
              <a:t>ăn</a:t>
            </a:r>
            <a:r>
              <a:rPr lang="vi-VN" i="1" dirty="0"/>
              <a:t> </a:t>
            </a:r>
            <a:r>
              <a:rPr lang="vi-VN" i="1" dirty="0">
                <a:solidFill>
                  <a:schemeClr val="tx2"/>
                </a:solidFill>
              </a:rPr>
              <a:t>cơm</a:t>
            </a:r>
            <a:r>
              <a:rPr lang="cs-CZ" i="1" dirty="0"/>
              <a:t> </a:t>
            </a:r>
            <a:r>
              <a:rPr lang="cs-CZ" dirty="0"/>
              <a:t>„</a:t>
            </a:r>
            <a:r>
              <a:rPr lang="cs-CZ" dirty="0">
                <a:solidFill>
                  <a:srgbClr val="00B050"/>
                </a:solidFill>
              </a:rPr>
              <a:t>já</a:t>
            </a: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jím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rýži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280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226C07-8D11-8B10-774C-C319DE291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81C572-98F5-E5B1-0F33-632A9438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A933DE-43D5-5174-F4CB-5A52ED3D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Příbuzné jazyky </a:t>
            </a:r>
            <a:r>
              <a:rPr lang="cs-CZ" sz="2400" dirty="0"/>
              <a:t>jsou ty, které vznikly diferenciací z jednoho </a:t>
            </a:r>
            <a:r>
              <a:rPr lang="cs-CZ" sz="2400" b="1" dirty="0"/>
              <a:t>prajazyka</a:t>
            </a:r>
            <a:r>
              <a:rPr lang="cs-CZ" sz="2400" dirty="0"/>
              <a:t>. Hovoříme také o „</a:t>
            </a:r>
            <a:r>
              <a:rPr lang="cs-CZ" sz="2400" b="1" dirty="0"/>
              <a:t>geneticky</a:t>
            </a:r>
            <a:r>
              <a:rPr lang="cs-CZ" sz="2400" dirty="0"/>
              <a:t> příbuzných“ jazycích (z </a:t>
            </a:r>
            <a:r>
              <a:rPr lang="cs-CZ" sz="2400" dirty="0" err="1"/>
              <a:t>řec</a:t>
            </a:r>
            <a:r>
              <a:rPr lang="cs-CZ" sz="2400" dirty="0"/>
              <a:t>. </a:t>
            </a:r>
            <a:r>
              <a:rPr lang="el-GR" sz="2400" dirty="0"/>
              <a:t>γένεσις </a:t>
            </a:r>
            <a:r>
              <a:rPr lang="cs-CZ" sz="2400" i="1" dirty="0"/>
              <a:t>genesis</a:t>
            </a:r>
            <a:r>
              <a:rPr lang="cs-CZ" sz="2400" dirty="0"/>
              <a:t> „původ, zrod“). </a:t>
            </a:r>
          </a:p>
          <a:p>
            <a:r>
              <a:rPr lang="cs-CZ" sz="2400" dirty="0"/>
              <a:t>Geneticky příbuzné jazyky tvoří </a:t>
            </a:r>
            <a:r>
              <a:rPr lang="cs-CZ" sz="2400" b="1" dirty="0"/>
              <a:t>jazykovou rodinu</a:t>
            </a:r>
            <a:r>
              <a:rPr lang="cs-CZ" sz="2400" dirty="0"/>
              <a:t>. </a:t>
            </a:r>
          </a:p>
          <a:p>
            <a:r>
              <a:rPr lang="cs-CZ" sz="2400" dirty="0"/>
              <a:t>Území, kde žili mluvčí prajazyka před rozdělením, se označuje jako </a:t>
            </a:r>
            <a:r>
              <a:rPr lang="cs-CZ" sz="2400" b="1" dirty="0"/>
              <a:t>pravlast </a:t>
            </a:r>
            <a:r>
              <a:rPr lang="cs-CZ" sz="2400" dirty="0"/>
              <a:t>(</a:t>
            </a:r>
            <a:r>
              <a:rPr lang="cs-CZ" sz="2400" i="1" dirty="0" err="1"/>
              <a:t>Urheimat</a:t>
            </a:r>
            <a:r>
              <a:rPr lang="cs-CZ" sz="2400" i="1" dirty="0"/>
              <a:t>, </a:t>
            </a:r>
            <a:r>
              <a:rPr lang="cs-CZ" sz="2400" i="1" dirty="0" err="1"/>
              <a:t>linguistic</a:t>
            </a:r>
            <a:r>
              <a:rPr lang="cs-CZ" sz="2400" i="1" dirty="0"/>
              <a:t> </a:t>
            </a:r>
            <a:r>
              <a:rPr lang="cs-CZ" sz="2400" i="1" dirty="0" err="1"/>
              <a:t>homeland</a:t>
            </a:r>
            <a:r>
              <a:rPr lang="cs-CZ" sz="2400" dirty="0"/>
              <a:t>). </a:t>
            </a:r>
          </a:p>
          <a:p>
            <a:r>
              <a:rPr lang="cs-CZ" sz="2400" dirty="0"/>
              <a:t>Prajazyk </a:t>
            </a:r>
            <a:r>
              <a:rPr lang="cs-CZ" sz="2400" b="1" dirty="0"/>
              <a:t>není přímo doložen</a:t>
            </a:r>
            <a:r>
              <a:rPr lang="cs-CZ" sz="2400" dirty="0"/>
              <a:t>, ale můžeme jej se značnou mírou pravděpodobnosti </a:t>
            </a:r>
            <a:r>
              <a:rPr lang="cs-CZ" sz="2400" b="1" dirty="0"/>
              <a:t>hypoteticky </a:t>
            </a:r>
            <a:r>
              <a:rPr lang="cs-CZ" sz="2400" dirty="0"/>
              <a:t>rekonstruovat na základě doložených jazyků. </a:t>
            </a:r>
            <a:endParaRPr lang="cs-CZ" sz="2400" b="1" dirty="0"/>
          </a:p>
          <a:p>
            <a:r>
              <a:rPr lang="cs-CZ" sz="2400" dirty="0"/>
              <a:t>Jazyky, které nemají žádné doložené příbuzné, se označují jako </a:t>
            </a:r>
            <a:r>
              <a:rPr lang="cs-CZ" sz="2400" b="1" dirty="0"/>
              <a:t>izolované jazyky </a:t>
            </a:r>
            <a:r>
              <a:rPr lang="cs-CZ" sz="2400" dirty="0"/>
              <a:t>(např. baskičtina, jazyk </a:t>
            </a:r>
            <a:r>
              <a:rPr lang="cs-CZ" sz="2400" dirty="0" err="1"/>
              <a:t>ainu</a:t>
            </a:r>
            <a:r>
              <a:rPr lang="cs-CZ" sz="2400" dirty="0"/>
              <a:t> v Japonsku)</a:t>
            </a:r>
            <a:r>
              <a:rPr lang="cs-CZ" sz="2400" i="1" dirty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0795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0919A-3120-980F-6871-835C3A3F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BF4FE0-E587-D4F6-149B-7BAA95F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známé  případy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CAE622-2FDC-2B88-0CB2-F145BF29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Slovanské jazyky </a:t>
            </a:r>
            <a:r>
              <a:rPr lang="cs-CZ" sz="1800" dirty="0"/>
              <a:t>vznikly z </a:t>
            </a:r>
            <a:r>
              <a:rPr lang="cs-CZ" sz="1800" b="1" dirty="0"/>
              <a:t>praslovanštiny</a:t>
            </a:r>
            <a:r>
              <a:rPr lang="cs-CZ" sz="1800" dirty="0"/>
              <a:t> – komunita mluvčích praslovanštiny se rozdělila </a:t>
            </a:r>
            <a:r>
              <a:rPr lang="cs-CZ" sz="1800" b="1" dirty="0"/>
              <a:t>přibližně</a:t>
            </a:r>
            <a:r>
              <a:rPr lang="cs-CZ" sz="1800" dirty="0"/>
              <a:t> 500 po Kristu; za pravlast se považuje oblast Polesí (pomezí Ukrajiny a Běloruska). </a:t>
            </a:r>
          </a:p>
          <a:p>
            <a:r>
              <a:rPr lang="cs-CZ" sz="1800" dirty="0"/>
              <a:t>Slovanské jazyky patří mezi </a:t>
            </a:r>
            <a:r>
              <a:rPr lang="cs-CZ" sz="1800" b="1" dirty="0"/>
              <a:t>indoevropské </a:t>
            </a:r>
            <a:r>
              <a:rPr lang="cs-CZ" sz="1800" dirty="0"/>
              <a:t>jazyky, kam patří také germánské, keltské, italické a románské jazyky, albánština, arménština, řečtina, íránské jazyky (perština) a </a:t>
            </a:r>
            <a:r>
              <a:rPr lang="cs-CZ" sz="1800" dirty="0" err="1"/>
              <a:t>indoárijské</a:t>
            </a:r>
            <a:r>
              <a:rPr lang="cs-CZ" sz="1800" dirty="0"/>
              <a:t> jazyky (např. hindština, bengálština, romština). Živých indoevropských jazyků je celkově asi 450, celkově jimi hovoří asi 3,2 miliardy mluvčích. </a:t>
            </a:r>
          </a:p>
          <a:p>
            <a:r>
              <a:rPr lang="cs-CZ" sz="1800" dirty="0"/>
              <a:t>Indoevropské jazyky se rozdělily </a:t>
            </a:r>
            <a:r>
              <a:rPr lang="cs-CZ" sz="1800" b="1" dirty="0"/>
              <a:t>přibližně</a:t>
            </a:r>
            <a:r>
              <a:rPr lang="cs-CZ" sz="1800" dirty="0"/>
              <a:t> 3500 př. Kr.; pravlast se obvykle klade na území </a:t>
            </a:r>
            <a:r>
              <a:rPr lang="cs-CZ" sz="1800" b="1" dirty="0"/>
              <a:t>pontsko-kaspické stepi </a:t>
            </a:r>
            <a:r>
              <a:rPr lang="cs-CZ" sz="1800" dirty="0"/>
              <a:t>(</a:t>
            </a:r>
            <a:r>
              <a:rPr lang="cs-CZ" sz="1800" dirty="0" err="1"/>
              <a:t>kurganová</a:t>
            </a:r>
            <a:r>
              <a:rPr lang="cs-CZ" sz="1800" dirty="0"/>
              <a:t> hypotéza). Nejstarší doklady jsou cca 1750 př. Kr. (chetitština).</a:t>
            </a:r>
          </a:p>
        </p:txBody>
      </p:sp>
    </p:spTree>
    <p:extLst>
      <p:ext uri="{BB962C8B-B14F-4D97-AF65-F5344CB8AC3E}">
        <p14:creationId xmlns:p14="http://schemas.microsoft.com/office/powerpoint/2010/main" val="237091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334EE6-C42A-455C-B3A9-E1393EC13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315B99-E16F-0F6B-23B8-F472B413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, kresba, obraz, skica&#10;&#10;Popis byl vytvořen automaticky">
            <a:extLst>
              <a:ext uri="{FF2B5EF4-FFF2-40B4-BE49-F238E27FC236}">
                <a16:creationId xmlns:a16="http://schemas.microsoft.com/office/drawing/2014/main" id="{EE016914-366F-641F-C1D6-9B8283226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4" y="425742"/>
            <a:ext cx="9240791" cy="6006515"/>
          </a:xfrm>
        </p:spPr>
      </p:pic>
    </p:spTree>
    <p:extLst>
      <p:ext uri="{BB962C8B-B14F-4D97-AF65-F5344CB8AC3E}">
        <p14:creationId xmlns:p14="http://schemas.microsoft.com/office/powerpoint/2010/main" val="261720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A30F35-74F3-28C4-05C0-D96BEEF8E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95F264-B90D-ADDC-FCBF-355B58CB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rodiny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906D73-9D6D-10C5-1039-368383D6C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Genetický znamená „vztahující se k původu“. </a:t>
            </a:r>
            <a:r>
              <a:rPr lang="cs-CZ" b="1" dirty="0"/>
              <a:t>Genetická příbuznost jazyků </a:t>
            </a:r>
            <a:r>
              <a:rPr lang="cs-CZ" dirty="0"/>
              <a:t>(to, že jazyky jsou stejného původu) není totéž co </a:t>
            </a:r>
            <a:r>
              <a:rPr lang="cs-CZ" b="1" dirty="0"/>
              <a:t>genetická příbuznost mluvčích </a:t>
            </a:r>
            <a:r>
              <a:rPr lang="cs-CZ" dirty="0"/>
              <a:t>(v biologickém smyslu) – jazyky se šíří jinak než geny –, existuje nicméně silná korelace. </a:t>
            </a:r>
          </a:p>
          <a:p>
            <a:r>
              <a:rPr lang="cs-CZ" dirty="0"/>
              <a:t>Totéž platí o korelaci jazyků s archeologickými kulturami.</a:t>
            </a:r>
          </a:p>
          <a:p>
            <a:r>
              <a:rPr lang="cs-CZ" dirty="0"/>
              <a:t>Celkový počet jazykových rodin je těžké určit – rané fáze příbuznosti se obtížně prokazují, zejména u jazyků bez písemné tradice (Papua-Nová Guinea, Amazonie…). Prestižní databáze </a:t>
            </a:r>
            <a:r>
              <a:rPr lang="cs-CZ" dirty="0" err="1"/>
              <a:t>Ethnologue</a:t>
            </a:r>
            <a:r>
              <a:rPr lang="cs-CZ" dirty="0"/>
              <a:t> uvádí 142 jazykových rodin.</a:t>
            </a:r>
          </a:p>
        </p:txBody>
      </p:sp>
    </p:spTree>
    <p:extLst>
      <p:ext uri="{BB962C8B-B14F-4D97-AF65-F5344CB8AC3E}">
        <p14:creationId xmlns:p14="http://schemas.microsoft.com/office/powerpoint/2010/main" val="194395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2D5A38-CEAE-F06A-EF48-55CE2B886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90296B-D255-C406-B15F-52EC1F7F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rodiny jihovýchodní Asie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1FADE3-249A-CE23-E241-E801B94D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sz="1800" b="1" dirty="0" err="1"/>
              <a:t>Sinotibetské</a:t>
            </a:r>
            <a:r>
              <a:rPr lang="cs-CZ" sz="1800" b="1" dirty="0"/>
              <a:t> jazyky </a:t>
            </a:r>
            <a:r>
              <a:rPr lang="cs-CZ" sz="1800" dirty="0"/>
              <a:t>– asi 400 jazyků, asi 1,4 miliardy mluvčích</a:t>
            </a:r>
          </a:p>
          <a:p>
            <a:pPr lvl="1"/>
            <a:r>
              <a:rPr lang="cs-CZ" sz="1800" dirty="0"/>
              <a:t>Patří k nim např. čínština, tibetština, barmština</a:t>
            </a:r>
          </a:p>
          <a:p>
            <a:r>
              <a:rPr lang="cs-CZ" sz="1800" b="1" dirty="0"/>
              <a:t>Austronéské jazyky </a:t>
            </a:r>
            <a:r>
              <a:rPr lang="cs-CZ" sz="1800" dirty="0"/>
              <a:t>– asi 1250 jazyků, 386 milionů mluvčích</a:t>
            </a:r>
            <a:endParaRPr lang="cs-CZ" sz="1800" b="1" dirty="0"/>
          </a:p>
          <a:p>
            <a:pPr lvl="1"/>
            <a:r>
              <a:rPr lang="cs-CZ" sz="1800" dirty="0"/>
              <a:t>Jazyky ostrovních zemí JV Asie (z lat. </a:t>
            </a:r>
            <a:r>
              <a:rPr lang="cs-CZ" sz="1800" i="1" dirty="0" err="1"/>
              <a:t>auster</a:t>
            </a:r>
            <a:r>
              <a:rPr lang="cs-CZ" sz="1800" i="1" dirty="0"/>
              <a:t> </a:t>
            </a:r>
            <a:r>
              <a:rPr lang="cs-CZ" sz="1800" dirty="0"/>
              <a:t>„jih“ a </a:t>
            </a:r>
            <a:r>
              <a:rPr lang="cs-CZ" sz="1800" dirty="0" err="1"/>
              <a:t>řec</a:t>
            </a:r>
            <a:r>
              <a:rPr lang="cs-CZ" sz="1800" dirty="0"/>
              <a:t>. </a:t>
            </a:r>
            <a:r>
              <a:rPr lang="cs-CZ" sz="1800" i="1" dirty="0" err="1"/>
              <a:t>nésos</a:t>
            </a:r>
            <a:r>
              <a:rPr lang="cs-CZ" sz="1800" i="1" dirty="0"/>
              <a:t> „ostrov“) -  </a:t>
            </a:r>
            <a:r>
              <a:rPr lang="cs-CZ" sz="1800" dirty="0"/>
              <a:t>malajština/indonéština, filipínština, jazyky domorodých obyvatel Tchaj-wanu, maorština (původní obyvatelé Nového Zélandu), malgaština (Madagaskar)… </a:t>
            </a:r>
          </a:p>
          <a:p>
            <a:r>
              <a:rPr lang="cs-CZ" sz="1800" b="1" dirty="0"/>
              <a:t>Taj-</a:t>
            </a:r>
            <a:r>
              <a:rPr lang="cs-CZ" sz="1800" b="1" dirty="0" err="1"/>
              <a:t>kadajské</a:t>
            </a:r>
            <a:r>
              <a:rPr lang="cs-CZ" sz="1800" b="1" dirty="0"/>
              <a:t> jazyky </a:t>
            </a:r>
            <a:r>
              <a:rPr lang="cs-CZ" sz="1800" dirty="0"/>
              <a:t>– asi 95 jazyků, především v pevninské JZ Asii a jižní Číně, patří sem např. </a:t>
            </a:r>
            <a:r>
              <a:rPr lang="cs-CZ" sz="1800" b="1" dirty="0"/>
              <a:t>thajština a laoština</a:t>
            </a:r>
            <a:r>
              <a:rPr lang="cs-CZ" sz="1800" dirty="0"/>
              <a:t>. </a:t>
            </a:r>
          </a:p>
          <a:p>
            <a:r>
              <a:rPr lang="cs-CZ" sz="1800" b="1" dirty="0" err="1"/>
              <a:t>Hmong-mienské</a:t>
            </a:r>
            <a:r>
              <a:rPr lang="cs-CZ" sz="1800" b="1" dirty="0"/>
              <a:t> jazyky </a:t>
            </a:r>
            <a:r>
              <a:rPr lang="cs-CZ" sz="1800" dirty="0"/>
              <a:t>– asi 40 jazyků, někdy spojované se </a:t>
            </a:r>
            <a:r>
              <a:rPr lang="cs-CZ" sz="1800" dirty="0" err="1"/>
              <a:t>sinotibetskými</a:t>
            </a:r>
            <a:r>
              <a:rPr lang="cs-CZ" sz="1800" dirty="0"/>
              <a:t>, hornaté oblasti jižní Číny a severní části JV Asie, mnohé jazyky národnostních menšin Vietnamu, nejrozšířenější </a:t>
            </a:r>
            <a:r>
              <a:rPr lang="cs-CZ" sz="1800" b="1" dirty="0" err="1"/>
              <a:t>hmongština</a:t>
            </a:r>
            <a:r>
              <a:rPr lang="cs-CZ" sz="1800" b="1" dirty="0"/>
              <a:t> </a:t>
            </a:r>
            <a:r>
              <a:rPr lang="cs-CZ" sz="1800" dirty="0"/>
              <a:t>(asi 10 milionů mluvčích v Číně – etnikum </a:t>
            </a:r>
            <a:r>
              <a:rPr lang="ja-JP" altLang="en-US" sz="1800" dirty="0"/>
              <a:t>苗 </a:t>
            </a:r>
            <a:r>
              <a:rPr lang="cs-CZ" sz="1800" i="1" dirty="0" err="1"/>
              <a:t>Miáo</a:t>
            </a:r>
            <a:r>
              <a:rPr lang="cs-CZ" sz="1800" dirty="0"/>
              <a:t> - , 1,4 milionu mluvčích ve Vietnamu)</a:t>
            </a:r>
            <a:endParaRPr lang="cs-CZ" sz="1800" b="1" dirty="0"/>
          </a:p>
          <a:p>
            <a:r>
              <a:rPr lang="cs-CZ" sz="1800" b="1" dirty="0"/>
              <a:t>Austroasijské jazyky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57229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9CC60-77E5-25EE-E180-9FD9A4D6A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9049E9-78A2-C558-B9DD-A3EED2F5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Austroasijská jazyková rodina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96263D-AB20-7606-0013-A7685A05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r>
              <a:rPr lang="cs-CZ" sz="2100" dirty="0"/>
              <a:t>Austroasijská rodina zahrnuje přibližně 170 jazyků. Naprostou většinou z nich se mluví v </a:t>
            </a:r>
            <a:r>
              <a:rPr lang="cs-CZ" sz="2100" b="1" dirty="0"/>
              <a:t>pevninské jihovýchodní Asii</a:t>
            </a:r>
            <a:r>
              <a:rPr lang="cs-CZ" sz="2100" dirty="0"/>
              <a:t>.</a:t>
            </a:r>
          </a:p>
          <a:p>
            <a:pPr lvl="1"/>
            <a:r>
              <a:rPr lang="cs-CZ" sz="2100" dirty="0"/>
              <a:t>Menší část ve východní Indii (</a:t>
            </a:r>
            <a:r>
              <a:rPr lang="cs-CZ" sz="2100" dirty="0" err="1"/>
              <a:t>mundské</a:t>
            </a:r>
            <a:r>
              <a:rPr lang="cs-CZ" sz="2100" dirty="0"/>
              <a:t> jazyky), severovýchodní Indii (</a:t>
            </a:r>
            <a:r>
              <a:rPr lang="cs-CZ" sz="2100" dirty="0" err="1"/>
              <a:t>khasijské</a:t>
            </a:r>
            <a:r>
              <a:rPr lang="cs-CZ" sz="2100" dirty="0"/>
              <a:t> jazyky) a na Nikobarských ostrovech (nikobarské jazyky). </a:t>
            </a:r>
          </a:p>
          <a:p>
            <a:r>
              <a:rPr lang="cs-CZ" sz="2100" dirty="0"/>
              <a:t>Výraz „austroasijský“ je odvozený z lat. </a:t>
            </a:r>
            <a:r>
              <a:rPr lang="cs-CZ" sz="2100" i="1" dirty="0" err="1"/>
              <a:t>auster</a:t>
            </a:r>
            <a:r>
              <a:rPr lang="cs-CZ" sz="2100" i="1" dirty="0"/>
              <a:t> </a:t>
            </a:r>
            <a:r>
              <a:rPr lang="cs-CZ" sz="2100" dirty="0"/>
              <a:t>„jih“. </a:t>
            </a:r>
          </a:p>
          <a:p>
            <a:r>
              <a:rPr lang="cs-CZ" sz="2100" dirty="0"/>
              <a:t>Úředními jazyky jsou pouze dva: </a:t>
            </a:r>
            <a:r>
              <a:rPr lang="cs-CZ" sz="2100" b="1" dirty="0"/>
              <a:t>vietnamština </a:t>
            </a:r>
            <a:r>
              <a:rPr lang="cs-CZ" sz="2100" dirty="0"/>
              <a:t>(ve Vietnamu) a </a:t>
            </a:r>
            <a:r>
              <a:rPr lang="cs-CZ" sz="2100" b="1" dirty="0"/>
              <a:t>khmerština </a:t>
            </a:r>
            <a:r>
              <a:rPr lang="cs-CZ" sz="2100" dirty="0"/>
              <a:t>(v Kambodži), starobylou psanou tradici má </a:t>
            </a:r>
            <a:r>
              <a:rPr lang="cs-CZ" sz="2100" b="1" dirty="0" err="1"/>
              <a:t>monština</a:t>
            </a:r>
            <a:r>
              <a:rPr lang="cs-CZ" sz="2100" dirty="0"/>
              <a:t>. Jazyk </a:t>
            </a:r>
            <a:r>
              <a:rPr lang="cs-CZ" sz="2100" b="1" dirty="0" err="1"/>
              <a:t>wa</a:t>
            </a:r>
            <a:r>
              <a:rPr lang="cs-CZ" sz="2100" dirty="0"/>
              <a:t> je národním jazykem autonomního/de facto nezávislého </a:t>
            </a:r>
            <a:r>
              <a:rPr lang="cs-CZ" sz="2100" dirty="0">
                <a:hlinkClick r:id="rId2"/>
              </a:rPr>
              <a:t>státu </a:t>
            </a:r>
            <a:r>
              <a:rPr lang="cs-CZ" sz="2100" dirty="0" err="1">
                <a:hlinkClick r:id="rId2"/>
              </a:rPr>
              <a:t>Wa</a:t>
            </a:r>
            <a:r>
              <a:rPr lang="cs-CZ" sz="2100" dirty="0">
                <a:hlinkClick r:id="rId2"/>
              </a:rPr>
              <a:t> </a:t>
            </a:r>
            <a:r>
              <a:rPr lang="cs-CZ" sz="2100" dirty="0"/>
              <a:t>na východě Myanmaru (běžně užívaným jazykem je mandarínština). </a:t>
            </a:r>
          </a:p>
          <a:p>
            <a:pPr lvl="1"/>
            <a:r>
              <a:rPr lang="cs-CZ" sz="2100" dirty="0"/>
              <a:t>Některé austroasijské jazyky jsou na pokraji vyhynutí, např. </a:t>
            </a:r>
            <a:r>
              <a:rPr lang="cs-CZ" sz="2100" dirty="0" err="1"/>
              <a:t>pearština</a:t>
            </a:r>
            <a:r>
              <a:rPr lang="cs-CZ" sz="2100" dirty="0"/>
              <a:t> (</a:t>
            </a:r>
            <a:r>
              <a:rPr lang="cs-CZ" sz="2100" dirty="0">
                <a:hlinkClick r:id="rId3"/>
              </a:rPr>
              <a:t>severní Kambodža</a:t>
            </a:r>
            <a:r>
              <a:rPr lang="cs-CZ" sz="2100" dirty="0"/>
              <a:t>) má jen asi 1500 mluvčích ve 3-4 vesnicích, mladší mluvčí přecházejí na khmerštinu.</a:t>
            </a:r>
          </a:p>
        </p:txBody>
      </p:sp>
    </p:spTree>
    <p:extLst>
      <p:ext uri="{BB962C8B-B14F-4D97-AF65-F5344CB8AC3E}">
        <p14:creationId xmlns:p14="http://schemas.microsoft.com/office/powerpoint/2010/main" val="33120513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107a6c-e175-4759-80e1-c186fc7565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B6F76E46BFFA44810872DD70030CBD" ma:contentTypeVersion="10" ma:contentTypeDescription="Vytvoří nový dokument" ma:contentTypeScope="" ma:versionID="07f28267c6cdaeaa64ef05dd72a07c3e">
  <xsd:schema xmlns:xsd="http://www.w3.org/2001/XMLSchema" xmlns:xs="http://www.w3.org/2001/XMLSchema" xmlns:p="http://schemas.microsoft.com/office/2006/metadata/properties" xmlns:ns3="23107a6c-e175-4759-80e1-c186fc7565f6" xmlns:ns4="7acad7bb-a21c-46a4-96ad-f66f885be04d" targetNamespace="http://schemas.microsoft.com/office/2006/metadata/properties" ma:root="true" ma:fieldsID="05773581dbbba68f71d7bef753e8a85e" ns3:_="" ns4:_="">
    <xsd:import namespace="23107a6c-e175-4759-80e1-c186fc7565f6"/>
    <xsd:import namespace="7acad7bb-a21c-46a4-96ad-f66f885be0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07a6c-e175-4759-80e1-c186fc756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ad7bb-a21c-46a4-96ad-f66f885be0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F3531-F8DF-42E5-B4EB-1DCF741B4D27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23107a6c-e175-4759-80e1-c186fc7565f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acad7bb-a21c-46a4-96ad-f66f885be04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636144-33B6-4C1D-A7D3-42C9BAECCA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549FD-95A6-425F-9531-12CD57F30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07a6c-e175-4759-80e1-c186fc7565f6"/>
    <ds:schemaRef ds:uri="7acad7bb-a21c-46a4-96ad-f66f885be0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984</TotalTime>
  <Words>2811</Words>
  <Application>Microsoft Office PowerPoint</Application>
  <PresentationFormat>Širokoúhlá obrazovka</PresentationFormat>
  <Paragraphs>294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Vietnamský jazyk a jeho charakteristika Genetický popis vietnamštiny a typologické charakteristiky austroasijských jazyků </vt:lpstr>
      <vt:lpstr>Osnova</vt:lpstr>
      <vt:lpstr>„Příbuzné jazyky“ </vt:lpstr>
      <vt:lpstr>Základní pojmy</vt:lpstr>
      <vt:lpstr>Aplikace na známé  případy</vt:lpstr>
      <vt:lpstr>Prezentace aplikace PowerPoint</vt:lpstr>
      <vt:lpstr>Jazykové rodiny</vt:lpstr>
      <vt:lpstr>Jazykové rodiny jihovýchodní Asie</vt:lpstr>
      <vt:lpstr>Austroasijská jazyková rodina</vt:lpstr>
      <vt:lpstr>Klasifikace austroasijských jazyků</vt:lpstr>
      <vt:lpstr>Klasifikace podle Sidwella</vt:lpstr>
      <vt:lpstr>Východní austroasijské jazyky </vt:lpstr>
      <vt:lpstr>Severní austroasijské jazyky</vt:lpstr>
      <vt:lpstr>Jižní „a další“ austroasijské jazyky</vt:lpstr>
      <vt:lpstr>Mundské jazyky</vt:lpstr>
      <vt:lpstr>Prezentace aplikace PowerPoint</vt:lpstr>
      <vt:lpstr>Austroasijské jazyky</vt:lpstr>
      <vt:lpstr>Nádoby kultury Phùng Nguyên</vt:lpstr>
      <vt:lpstr>Hypotetická migrační trasa (Sidwell 2022)</vt:lpstr>
      <vt:lpstr>Vybraní příbuzní vietnamštiny: muongština</vt:lpstr>
      <vt:lpstr>Vybraní příbuzní vietnamštiny: khmerština</vt:lpstr>
      <vt:lpstr>Vybraní příbuzní vietnamštiny: monština</vt:lpstr>
      <vt:lpstr>Vybraní příbuzní vietnamštiny: bahnarština</vt:lpstr>
      <vt:lpstr>Etymologie: číslovka „1“</vt:lpstr>
      <vt:lpstr>Etymologie: číslovka „2“</vt:lpstr>
      <vt:lpstr>Jazyková typologie</vt:lpstr>
      <vt:lpstr>Typologie: tonální x netonální jazyky</vt:lpstr>
      <vt:lpstr>Typologie: izolující x flektivní x aglutinační</vt:lpstr>
      <vt:lpstr>Typologie: izolující x flektivní x aglutinační</vt:lpstr>
      <vt:lpstr>Typologie: typy slovosledu</vt:lpstr>
      <vt:lpstr>Souvisí podobnost s původem? </vt:lpstr>
      <vt:lpstr>Co říct o vietnamštině typologicky?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Vietnamština, její původ a příbuzní</dc:title>
  <dc:creator>Ondřej Pazdírek</dc:creator>
  <cp:lastModifiedBy>Julie LIen Vrbkova</cp:lastModifiedBy>
  <cp:revision>35</cp:revision>
  <cp:lastPrinted>1601-01-01T00:00:00Z</cp:lastPrinted>
  <dcterms:created xsi:type="dcterms:W3CDTF">2024-02-22T07:53:31Z</dcterms:created>
  <dcterms:modified xsi:type="dcterms:W3CDTF">2024-03-05T15:21:54Z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0x010100EFB6F76E46BFFA44810872DD70030CBD</vt:lpwstr>
  </property>
</Properties>
</file>