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78" r:id="rId3"/>
    <p:sldId id="257" r:id="rId4"/>
    <p:sldId id="260" r:id="rId5"/>
    <p:sldId id="265" r:id="rId6"/>
    <p:sldId id="266" r:id="rId7"/>
    <p:sldId id="263" r:id="rId8"/>
    <p:sldId id="269" r:id="rId9"/>
    <p:sldId id="267" r:id="rId10"/>
    <p:sldId id="268" r:id="rId11"/>
    <p:sldId id="270" r:id="rId12"/>
    <p:sldId id="271" r:id="rId13"/>
    <p:sldId id="272" r:id="rId14"/>
    <p:sldId id="276" r:id="rId15"/>
    <p:sldId id="273" r:id="rId16"/>
    <p:sldId id="274" r:id="rId17"/>
    <p:sldId id="262" r:id="rId18"/>
    <p:sldId id="275" r:id="rId19"/>
    <p:sldId id="277" r:id="rId20"/>
  </p:sldIdLst>
  <p:sldSz cx="9144000" cy="6858000" type="screen4x3"/>
  <p:notesSz cx="6815138" cy="99520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634" autoAdjust="0"/>
  </p:normalViewPr>
  <p:slideViewPr>
    <p:cSldViewPr>
      <p:cViewPr varScale="1">
        <p:scale>
          <a:sx n="89" d="100"/>
          <a:sy n="89" d="100"/>
        </p:scale>
        <p:origin x="-12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92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1578" y="-90"/>
      </p:cViewPr>
      <p:guideLst>
        <p:guide orient="horz" pos="3135"/>
        <p:guide pos="214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FBAAA0-2091-4538-ABCC-91E75B0CE740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51975"/>
            <a:ext cx="2952750" cy="498475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60800" y="9451975"/>
            <a:ext cx="2952750" cy="498475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489113-55BA-4EBE-B40C-EF05740A4D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10502-963D-4109-B25A-E258CF1204E5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782C-02B1-4E77-A1C5-F57E736117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B6CF2-CD6B-4DDC-9F3E-CE7E1A20B095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843A4-AB66-4A9B-A56D-B0C4D8943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A8E04-6CE2-4EE8-B9F6-34F2F506EC8C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B28D3-66E2-41D5-B926-EF934C0804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496C5-D3CA-4E6F-A05C-E0C36854397F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AB812-95E3-4B75-AA44-2651CEAFF3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5BB6-2C31-4326-95A5-A3BE7D5251BE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9B665-3588-4D32-890D-B854D83044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9BB4D-8D37-4E2A-916D-EDE5C4C164CC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3F91-28A7-4740-BCB1-AE4FDBBDD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7056D-5CCB-44A4-908A-DE6B37FB2682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502C2-3C9A-4F2D-8879-A09D1A111E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DABB-82CF-403F-8C6A-FCEBE1FDF132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EC60-AD40-4ADC-B805-D46C015CDF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7EAF2-09B2-4395-BBC4-4A1E891198B1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94B13-D713-4C64-B3D2-3FE817BFFD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820FE-6E56-415F-89C2-EDAC9176B4FD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6F6AD-1499-4629-B3DA-CA6FA72A0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2895D-C45A-4AC7-9C7E-3631A6F93222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1ADEB-C0F2-475E-8735-274F87C36C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F925B0-5042-4E67-8050-E83FC1825CF9}" type="datetimeFigureOut">
              <a:rPr lang="cs-CZ"/>
              <a:pPr>
                <a:defRPr/>
              </a:pPr>
              <a:t>3.10.2009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4D20A7-A8D8-44AF-8189-D81564C8E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ser@ph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642938"/>
            <a:ext cx="7772400" cy="1143000"/>
          </a:xfrm>
        </p:spPr>
        <p:txBody>
          <a:bodyPr/>
          <a:lstStyle/>
          <a:p>
            <a:r>
              <a:rPr lang="cs-CZ" sz="4800" smtClean="0"/>
              <a:t>Einführung in die Übersetzung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573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Zbyněk Fišer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>
                <a:hlinkClick r:id="rId2"/>
              </a:rPr>
              <a:t>fiser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phil.muni.cz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i="1" smtClean="0"/>
              <a:t>„</a:t>
            </a:r>
            <a:r>
              <a:rPr lang="en-US" sz="2800" i="1" smtClean="0"/>
              <a:t>[…]</a:t>
            </a:r>
            <a:r>
              <a:rPr lang="en-US" sz="2800" smtClean="0"/>
              <a:t> </a:t>
            </a:r>
            <a:r>
              <a:rPr lang="cs-CZ" sz="2800" i="1" smtClean="0"/>
              <a:t>der laae </a:t>
            </a:r>
            <a:r>
              <a:rPr lang="cs-CZ" sz="2800" i="1" smtClean="0">
                <a:solidFill>
                  <a:srgbClr val="FF0000"/>
                </a:solidFill>
              </a:rPr>
              <a:t>en lang, guul Paaskelilie </a:t>
            </a:r>
            <a:r>
              <a:rPr lang="cs-CZ" sz="2800" i="1" smtClean="0"/>
              <a:t>i Sophaen og strakte sig, det var </a:t>
            </a:r>
            <a:r>
              <a:rPr lang="cs-CZ" sz="2800" i="1" smtClean="0">
                <a:solidFill>
                  <a:srgbClr val="FF0000"/>
                </a:solidFill>
              </a:rPr>
              <a:t>en Hofdame</a:t>
            </a:r>
            <a:r>
              <a:rPr lang="cs-CZ" sz="2800" i="1" smtClean="0"/>
              <a:t>!“</a:t>
            </a:r>
            <a:r>
              <a:rPr lang="cs-CZ" sz="2800" smtClean="0"/>
              <a:t> (Andersen, 1977: 29)</a:t>
            </a:r>
            <a:r>
              <a:rPr lang="cs-CZ" sz="2000" smtClean="0"/>
              <a:t>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Vrtišová:</a:t>
            </a:r>
          </a:p>
          <a:p>
            <a:pPr>
              <a:buFont typeface="Arial" charset="0"/>
              <a:buNone/>
            </a:pPr>
            <a:r>
              <a:rPr lang="cs-CZ" sz="2800" i="1" smtClean="0"/>
              <a:t>    „ležela tam na pohovce </a:t>
            </a:r>
            <a:r>
              <a:rPr lang="cs-CZ" sz="2800" i="1" smtClean="0">
                <a:solidFill>
                  <a:srgbClr val="FF0000"/>
                </a:solidFill>
              </a:rPr>
              <a:t>dlouhatánská žlutá lilie</a:t>
            </a:r>
            <a:r>
              <a:rPr lang="cs-CZ" sz="2800" i="1" smtClean="0"/>
              <a:t> a protahovala se – byla to dvorní dáma“</a:t>
            </a:r>
            <a:r>
              <a:rPr lang="cs-CZ" sz="2800" smtClean="0"/>
              <a:t> (Andersen, 1953:30)</a:t>
            </a:r>
          </a:p>
          <a:p>
            <a:r>
              <a:rPr lang="cs-CZ" sz="2800" smtClean="0"/>
              <a:t>	Blühmová: </a:t>
            </a:r>
          </a:p>
          <a:p>
            <a:pPr>
              <a:buFont typeface="Arial" charset="0"/>
              <a:buNone/>
            </a:pPr>
            <a:r>
              <a:rPr lang="cs-CZ" sz="2800" smtClean="0"/>
              <a:t>„</a:t>
            </a:r>
            <a:r>
              <a:rPr lang="cs-CZ" sz="2800" i="1" smtClean="0"/>
              <a:t>eine lange gelbe Osterglocke“  </a:t>
            </a:r>
            <a:r>
              <a:rPr lang="cs-CZ" sz="2800" smtClean="0"/>
              <a:t>(Andersen, 1988: 27)</a:t>
            </a:r>
          </a:p>
          <a:p>
            <a:r>
              <a:rPr lang="cs-CZ" sz="2800" smtClean="0"/>
              <a:t>	Pallas: </a:t>
            </a:r>
          </a:p>
          <a:p>
            <a:pPr>
              <a:buFont typeface="Arial" charset="0"/>
              <a:buNone/>
            </a:pPr>
            <a:r>
              <a:rPr lang="cs-CZ" sz="2800" smtClean="0"/>
              <a:t>„</a:t>
            </a:r>
            <a:r>
              <a:rPr lang="cs-CZ" sz="2800" i="1" smtClean="0"/>
              <a:t>ležela tam v lenošce velká lilie“</a:t>
            </a:r>
            <a:r>
              <a:rPr lang="cs-CZ" sz="2800" smtClean="0"/>
              <a:t>(Andersen, 1985: 214)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/>
          <a:lstStyle/>
          <a:p>
            <a:r>
              <a:rPr lang="cs-CZ" sz="2800" i="1" smtClean="0"/>
              <a:t>Tulipanerne og de store gule Lilier, det er gamle Fruer, de passe paa, at der bliver dandset net, og det gaaer pent til! </a:t>
            </a:r>
            <a:r>
              <a:rPr lang="cs-CZ" sz="2800" smtClean="0"/>
              <a:t>(Andersen, 1977: 29)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005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err="1" smtClean="0"/>
              <a:t>Vrtišová</a:t>
            </a:r>
            <a:r>
              <a:rPr lang="cs-CZ" sz="2800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…</a:t>
            </a:r>
            <a:r>
              <a:rPr lang="cs-CZ" sz="2800" i="1" dirty="0" smtClean="0"/>
              <a:t> </a:t>
            </a:r>
            <a:r>
              <a:rPr lang="cs-CZ" sz="2800" i="1" dirty="0"/>
              <a:t>tulipány a velké zlaté lilie [...] dohlížejí, aby se pěkně tančilo a aby všechno </a:t>
            </a:r>
            <a:r>
              <a:rPr lang="cs-CZ" sz="2800" i="1" dirty="0" smtClean="0"/>
              <a:t>klapalo</a:t>
            </a:r>
            <a:r>
              <a:rPr lang="cs-CZ" sz="2800" i="1" dirty="0"/>
              <a:t> </a:t>
            </a:r>
            <a:r>
              <a:rPr lang="cs-CZ" sz="2800" dirty="0" smtClean="0"/>
              <a:t>(Andersen</a:t>
            </a:r>
            <a:r>
              <a:rPr lang="cs-CZ" sz="2800" dirty="0"/>
              <a:t>, 1953: 30</a:t>
            </a:r>
            <a:r>
              <a:rPr lang="cs-CZ" sz="28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i="1" dirty="0" smtClean="0">
                <a:solidFill>
                  <a:srgbClr val="FF0000"/>
                </a:solidFill>
              </a:rPr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i="1" dirty="0">
                <a:solidFill>
                  <a:srgbClr val="FF0000"/>
                </a:solidFill>
              </a:rPr>
              <a:t>	</a:t>
            </a:r>
            <a:r>
              <a:rPr lang="cs-CZ" sz="2800" i="1" dirty="0" smtClean="0"/>
              <a:t>…</a:t>
            </a:r>
            <a:r>
              <a:rPr lang="cs-CZ" sz="2800" i="1" dirty="0" smtClean="0">
                <a:solidFill>
                  <a:srgbClr val="FF0000"/>
                </a:solidFill>
              </a:rPr>
              <a:t>tulipány a velké zlaté lilie jsou staré dámy</a:t>
            </a:r>
            <a:r>
              <a:rPr lang="cs-CZ" sz="2800" i="1" dirty="0" smtClean="0"/>
              <a:t>, které dohlížejí, aby se pěkně tančilo a aby všechno klapalo</a:t>
            </a:r>
            <a:r>
              <a:rPr lang="cs-CZ" sz="2800" dirty="0" smtClean="0"/>
              <a:t> (Andersen, 1953: 30).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i="1" dirty="0" err="1" smtClean="0"/>
              <a:t>Blühmová</a:t>
            </a:r>
            <a:r>
              <a:rPr lang="cs-CZ" sz="2800" i="1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i="1" dirty="0" smtClean="0"/>
              <a:t>…</a:t>
            </a:r>
            <a:r>
              <a:rPr lang="cs-CZ" sz="2800" i="1" dirty="0" err="1" smtClean="0"/>
              <a:t>die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Tulpen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und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die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grossen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gelben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Lilien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sind</a:t>
            </a:r>
            <a:r>
              <a:rPr lang="cs-CZ" sz="2800" i="1" dirty="0" smtClean="0"/>
              <a:t> alte </a:t>
            </a:r>
            <a:r>
              <a:rPr lang="cs-CZ" sz="2800" i="1" dirty="0" err="1" smtClean="0"/>
              <a:t>Damen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die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passen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auf</a:t>
            </a:r>
            <a:r>
              <a:rPr lang="cs-CZ" sz="2800" i="1" dirty="0" smtClean="0"/>
              <a:t>…</a:t>
            </a:r>
            <a:r>
              <a:rPr lang="cs-CZ" sz="2800" dirty="0" smtClean="0"/>
              <a:t> (Andersen, 1988: 26)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Pallas:</a:t>
            </a:r>
          </a:p>
          <a:p>
            <a:pPr>
              <a:buFont typeface="Arial" charset="0"/>
              <a:buNone/>
            </a:pPr>
            <a:r>
              <a:rPr lang="cs-CZ" i="1" smtClean="0"/>
              <a:t>Tulipány a velké, žluté lilie, to jsou staří rodiče, kteří dávají pozor, aby se hezky tančilo a aby se vše dobře dařilo!</a:t>
            </a:r>
          </a:p>
          <a:p>
            <a:pPr>
              <a:buFont typeface="Arial" charset="0"/>
              <a:buNone/>
            </a:pPr>
            <a:r>
              <a:rPr lang="cs-CZ" smtClean="0"/>
              <a:t> (Andersen, 1985: 213)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Kreativita ve službách překladatele musí sloužit očekávaným funkcím překladu.</a:t>
            </a:r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62"/>
          </a:xfrm>
        </p:spPr>
        <p:txBody>
          <a:bodyPr/>
          <a:lstStyle/>
          <a:p>
            <a:r>
              <a:rPr lang="cs-CZ" sz="2000" smtClean="0"/>
              <a:t>Text, textualita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Karlík, Petr; Nekula, Marek; </a:t>
            </a:r>
            <a:r>
              <a:rPr lang="cs-CZ" dirty="0" err="1"/>
              <a:t>Pleskalová</a:t>
            </a:r>
            <a:r>
              <a:rPr lang="cs-CZ" dirty="0"/>
              <a:t>, Jana (</a:t>
            </a:r>
            <a:r>
              <a:rPr lang="cs-CZ" dirty="0" err="1"/>
              <a:t>ed</a:t>
            </a:r>
            <a:r>
              <a:rPr lang="cs-CZ" dirty="0"/>
              <a:t>.). </a:t>
            </a:r>
            <a:r>
              <a:rPr lang="cs-CZ" i="1" dirty="0"/>
              <a:t>Encyklopedický slovník češtiny</a:t>
            </a:r>
            <a:r>
              <a:rPr lang="cs-CZ" dirty="0"/>
              <a:t>. 1. </a:t>
            </a:r>
            <a:r>
              <a:rPr lang="cs-CZ" dirty="0" err="1"/>
              <a:t>vyd</a:t>
            </a:r>
            <a:r>
              <a:rPr lang="cs-CZ" dirty="0"/>
              <a:t>. Praha: Nakladatelství Lidové noviny, 2002. 606 s. ISBN 80-7106-484-X.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Karlík, Petr; Nekula, Marek; </a:t>
            </a:r>
            <a:r>
              <a:rPr lang="cs-CZ" dirty="0" err="1"/>
              <a:t>Rusínová</a:t>
            </a:r>
            <a:r>
              <a:rPr lang="cs-CZ" dirty="0"/>
              <a:t>, Zdenka (</a:t>
            </a:r>
            <a:r>
              <a:rPr lang="cs-CZ" dirty="0" err="1"/>
              <a:t>ed</a:t>
            </a:r>
            <a:r>
              <a:rPr lang="cs-CZ" dirty="0"/>
              <a:t>.). </a:t>
            </a:r>
            <a:r>
              <a:rPr lang="cs-CZ" i="1" dirty="0"/>
              <a:t>Příruční mluvnice češtiny</a:t>
            </a:r>
            <a:r>
              <a:rPr lang="cs-CZ" dirty="0"/>
              <a:t>. 1. </a:t>
            </a:r>
            <a:r>
              <a:rPr lang="cs-CZ" dirty="0" err="1"/>
              <a:t>vyd</a:t>
            </a:r>
            <a:r>
              <a:rPr lang="cs-CZ" dirty="0"/>
              <a:t>. Praha: Nakladatelství Lidové noviny, 1995: 800 s. ISBN 80-7106-134-4.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Hrbáček, Josef. </a:t>
            </a:r>
            <a:r>
              <a:rPr lang="cs-CZ" i="1" dirty="0"/>
              <a:t>Nárys textové syntaxe spisovné češtiny</a:t>
            </a:r>
            <a:r>
              <a:rPr lang="cs-CZ" dirty="0"/>
              <a:t>. 1. </a:t>
            </a:r>
            <a:r>
              <a:rPr lang="cs-CZ" dirty="0" err="1"/>
              <a:t>vyd</a:t>
            </a:r>
            <a:r>
              <a:rPr lang="cs-CZ" dirty="0"/>
              <a:t>. Praha: </a:t>
            </a:r>
            <a:r>
              <a:rPr lang="cs-CZ" dirty="0" err="1"/>
              <a:t>Trizonia</a:t>
            </a:r>
            <a:r>
              <a:rPr lang="cs-CZ" dirty="0"/>
              <a:t>, 1994. 134 s. ISBN 80-85573-51-2.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/>
              <a:t>Rysy textovosti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Beaugrande</a:t>
            </a:r>
            <a:r>
              <a:rPr lang="cs-CZ" dirty="0"/>
              <a:t>, </a:t>
            </a:r>
            <a:r>
              <a:rPr lang="cs-CZ" dirty="0" err="1"/>
              <a:t>Robert</a:t>
            </a:r>
            <a:r>
              <a:rPr lang="cs-CZ" dirty="0"/>
              <a:t>-</a:t>
            </a:r>
            <a:r>
              <a:rPr lang="cs-CZ" dirty="0" err="1"/>
              <a:t>Alain</a:t>
            </a:r>
            <a:r>
              <a:rPr lang="cs-CZ" dirty="0"/>
              <a:t> de; </a:t>
            </a:r>
            <a:r>
              <a:rPr lang="cs-CZ" dirty="0" err="1"/>
              <a:t>Dressler</a:t>
            </a:r>
            <a:r>
              <a:rPr lang="cs-CZ" dirty="0"/>
              <a:t>, Wolfgang Ulrich. </a:t>
            </a:r>
            <a:r>
              <a:rPr lang="cs-CZ" i="1" dirty="0" err="1"/>
              <a:t>Einführung</a:t>
            </a:r>
            <a:r>
              <a:rPr lang="cs-CZ" i="1" dirty="0"/>
              <a:t> in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Textlinguistik</a:t>
            </a:r>
            <a:r>
              <a:rPr lang="cs-CZ" dirty="0"/>
              <a:t>. 1. </a:t>
            </a:r>
            <a:r>
              <a:rPr lang="cs-CZ" dirty="0" err="1"/>
              <a:t>Aufl</a:t>
            </a:r>
            <a:r>
              <a:rPr lang="cs-CZ" dirty="0"/>
              <a:t>. </a:t>
            </a:r>
            <a:r>
              <a:rPr lang="cs-CZ" dirty="0" err="1"/>
              <a:t>Tübingen</a:t>
            </a:r>
            <a:r>
              <a:rPr lang="cs-CZ" dirty="0"/>
              <a:t>: Max </a:t>
            </a:r>
            <a:r>
              <a:rPr lang="cs-CZ" dirty="0" err="1"/>
              <a:t>Niemeyer</a:t>
            </a:r>
            <a:r>
              <a:rPr lang="cs-CZ" dirty="0"/>
              <a:t> </a:t>
            </a:r>
            <a:r>
              <a:rPr lang="cs-CZ" dirty="0" err="1"/>
              <a:t>Verlag</a:t>
            </a:r>
            <a:r>
              <a:rPr lang="cs-CZ" dirty="0"/>
              <a:t>, 1981. 290 s. ISBN 3-484-22028-7</a:t>
            </a:r>
            <a:r>
              <a:rPr lang="cs-CZ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koheze, koherence, </a:t>
            </a:r>
            <a:r>
              <a:rPr lang="cs-CZ" dirty="0" err="1"/>
              <a:t>intenciálnost</a:t>
            </a:r>
            <a:r>
              <a:rPr lang="cs-CZ" dirty="0"/>
              <a:t>, akceptabilita, informativnost, </a:t>
            </a:r>
            <a:r>
              <a:rPr lang="cs-CZ" dirty="0" err="1"/>
              <a:t>situativnost</a:t>
            </a:r>
            <a:r>
              <a:rPr lang="cs-CZ" dirty="0"/>
              <a:t> </a:t>
            </a:r>
            <a:r>
              <a:rPr lang="cs-CZ" dirty="0" smtClean="0"/>
              <a:t>, </a:t>
            </a:r>
            <a:r>
              <a:rPr lang="cs-CZ" dirty="0"/>
              <a:t>intertextualita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Vater, Heinz. </a:t>
            </a:r>
            <a:r>
              <a:rPr lang="cs-CZ" i="1" smtClean="0"/>
              <a:t>Einführung in die Textlinguistik: Struktur, Thema und Referenz in Texten</a:t>
            </a:r>
            <a:r>
              <a:rPr lang="cs-CZ" smtClean="0"/>
              <a:t>. 1. A. München: Wilhelm Fink Verlag, 1992. 206 s. ISBN 3-7705-2756-9.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i="1" smtClean="0"/>
              <a:t>Das große Lalula</a:t>
            </a:r>
            <a:r>
              <a:rPr lang="cs-CZ" sz="3600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285875"/>
            <a:ext cx="8115300" cy="521493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</a:t>
            </a:r>
            <a:r>
              <a:rPr lang="cs-CZ" sz="2800" dirty="0" err="1" smtClean="0"/>
              <a:t>Morgenstern</a:t>
            </a:r>
            <a:r>
              <a:rPr lang="cs-CZ" sz="2800" dirty="0"/>
              <a:t>, Christian. </a:t>
            </a:r>
            <a:r>
              <a:rPr lang="cs-CZ" sz="2800" i="1" dirty="0" err="1"/>
              <a:t>Galgenlieder</a:t>
            </a:r>
            <a:r>
              <a:rPr lang="cs-CZ" sz="2800" i="1" dirty="0"/>
              <a:t>. </a:t>
            </a:r>
            <a:r>
              <a:rPr lang="cs-CZ" sz="2800" i="1" dirty="0" err="1"/>
              <a:t>Palmström</a:t>
            </a:r>
            <a:r>
              <a:rPr lang="cs-CZ" sz="2800" i="1" dirty="0"/>
              <a:t>. Palma </a:t>
            </a:r>
            <a:r>
              <a:rPr lang="cs-CZ" sz="2800" i="1" dirty="0" err="1"/>
              <a:t>Kunkel</a:t>
            </a:r>
            <a:r>
              <a:rPr lang="cs-CZ" sz="2800" i="1" dirty="0"/>
              <a:t>. Der </a:t>
            </a:r>
            <a:r>
              <a:rPr lang="cs-CZ" sz="2800" i="1" dirty="0" err="1"/>
              <a:t>Gingganz</a:t>
            </a:r>
            <a:r>
              <a:rPr lang="cs-CZ" sz="2800" dirty="0"/>
              <a:t>. 2. </a:t>
            </a:r>
            <a:r>
              <a:rPr lang="cs-CZ" sz="2800" dirty="0" err="1"/>
              <a:t>Aufl</a:t>
            </a:r>
            <a:r>
              <a:rPr lang="cs-CZ" sz="2800" dirty="0"/>
              <a:t>. Stuttgart: </a:t>
            </a:r>
            <a:r>
              <a:rPr lang="cs-CZ" sz="2800" dirty="0" err="1"/>
              <a:t>Reclam</a:t>
            </a:r>
            <a:r>
              <a:rPr lang="cs-CZ" sz="2800" dirty="0"/>
              <a:t>, 1998. 170 s. ISBN 3-15-009879-3</a:t>
            </a:r>
            <a:r>
              <a:rPr lang="cs-CZ" sz="2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			</a:t>
            </a:r>
            <a:r>
              <a:rPr lang="cs-CZ" i="1" dirty="0" err="1" smtClean="0"/>
              <a:t>Hontraruru</a:t>
            </a:r>
            <a:r>
              <a:rPr lang="cs-CZ" i="1" dirty="0" smtClean="0"/>
              <a:t> </a:t>
            </a:r>
            <a:r>
              <a:rPr lang="cs-CZ" i="1" dirty="0" err="1"/>
              <a:t>miromente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			</a:t>
            </a:r>
            <a:r>
              <a:rPr lang="cs-CZ" i="1" dirty="0" err="1" smtClean="0"/>
              <a:t>zasku</a:t>
            </a:r>
            <a:r>
              <a:rPr lang="cs-CZ" i="1" dirty="0" smtClean="0"/>
              <a:t> </a:t>
            </a:r>
            <a:r>
              <a:rPr lang="cs-CZ" i="1" dirty="0" err="1"/>
              <a:t>zes</a:t>
            </a:r>
            <a:r>
              <a:rPr lang="cs-CZ" i="1" dirty="0"/>
              <a:t> </a:t>
            </a:r>
            <a:r>
              <a:rPr lang="cs-CZ" i="1" dirty="0" err="1"/>
              <a:t>rü</a:t>
            </a:r>
            <a:r>
              <a:rPr lang="cs-CZ" i="1" dirty="0"/>
              <a:t> </a:t>
            </a:r>
            <a:r>
              <a:rPr lang="cs-CZ" i="1" dirty="0" err="1"/>
              <a:t>rü</a:t>
            </a:r>
            <a:r>
              <a:rPr lang="cs-CZ" i="1" dirty="0"/>
              <a:t>?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			</a:t>
            </a:r>
            <a:r>
              <a:rPr lang="cs-CZ" i="1" dirty="0" err="1" smtClean="0"/>
              <a:t>Entepente</a:t>
            </a:r>
            <a:r>
              <a:rPr lang="cs-CZ" i="1" dirty="0"/>
              <a:t>, </a:t>
            </a:r>
            <a:r>
              <a:rPr lang="cs-CZ" i="1" dirty="0" err="1"/>
              <a:t>leiolente</a:t>
            </a:r>
            <a:endParaRPr lang="cs-CZ" dirty="0"/>
          </a:p>
          <a:p>
            <a:pPr lvl="4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500" i="1" dirty="0" err="1"/>
              <a:t>klekwapufzi</a:t>
            </a:r>
            <a:r>
              <a:rPr lang="cs-CZ" sz="3500" i="1" dirty="0"/>
              <a:t> </a:t>
            </a:r>
            <a:r>
              <a:rPr lang="cs-CZ" sz="3500" i="1" dirty="0" err="1"/>
              <a:t>lü</a:t>
            </a:r>
            <a:r>
              <a:rPr lang="cs-CZ" sz="3500" i="1" dirty="0"/>
              <a:t>?</a:t>
            </a:r>
            <a:endParaRPr lang="cs-CZ" sz="35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			</a:t>
            </a:r>
            <a:r>
              <a:rPr lang="cs-CZ" i="1" dirty="0" err="1" smtClean="0"/>
              <a:t>Lalu</a:t>
            </a:r>
            <a:r>
              <a:rPr lang="cs-CZ" i="1" dirty="0" smtClean="0"/>
              <a:t> </a:t>
            </a:r>
            <a:r>
              <a:rPr lang="cs-CZ" i="1" dirty="0" err="1"/>
              <a:t>lalu</a:t>
            </a:r>
            <a:r>
              <a:rPr lang="cs-CZ" i="1" dirty="0"/>
              <a:t> </a:t>
            </a:r>
            <a:r>
              <a:rPr lang="cs-CZ" i="1" dirty="0" err="1"/>
              <a:t>lalu</a:t>
            </a:r>
            <a:r>
              <a:rPr lang="cs-CZ" i="1" dirty="0"/>
              <a:t> </a:t>
            </a:r>
            <a:r>
              <a:rPr lang="cs-CZ" i="1" dirty="0" err="1"/>
              <a:t>lalu</a:t>
            </a:r>
            <a:r>
              <a:rPr lang="cs-CZ" i="1" dirty="0"/>
              <a:t> la!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	</a:t>
            </a:r>
            <a:r>
              <a:rPr lang="cs-CZ" sz="2800" dirty="0" smtClean="0"/>
              <a:t>2. strofa, cit. </a:t>
            </a:r>
            <a:r>
              <a:rPr lang="cs-CZ" sz="2800" dirty="0"/>
              <a:t>podle </a:t>
            </a:r>
            <a:r>
              <a:rPr lang="cs-CZ" sz="2800" dirty="0" err="1"/>
              <a:t>Morgenstern</a:t>
            </a:r>
            <a:r>
              <a:rPr lang="cs-CZ" sz="2800" dirty="0"/>
              <a:t>, Christian. </a:t>
            </a:r>
            <a:r>
              <a:rPr lang="cs-CZ" sz="2800" i="1" dirty="0" err="1"/>
              <a:t>Galgenlieder</a:t>
            </a:r>
            <a:r>
              <a:rPr lang="cs-CZ" sz="2800" dirty="0"/>
              <a:t>. </a:t>
            </a:r>
            <a:r>
              <a:rPr lang="cs-CZ" sz="2800" dirty="0" smtClean="0"/>
              <a:t>     1.  </a:t>
            </a:r>
            <a:r>
              <a:rPr lang="cs-CZ" sz="2800" dirty="0" err="1" smtClean="0"/>
              <a:t>vyd</a:t>
            </a:r>
            <a:r>
              <a:rPr lang="cs-CZ" sz="2800" dirty="0"/>
              <a:t>. Praha: Labyrint, 2000. </a:t>
            </a:r>
            <a:r>
              <a:rPr lang="cs-CZ" sz="2800" dirty="0" smtClean="0"/>
              <a:t> </a:t>
            </a:r>
            <a:r>
              <a:rPr lang="cs-CZ" sz="2800" dirty="0"/>
              <a:t>ISBN 80-85935-15-5, s. 20.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txBody>
          <a:bodyPr/>
          <a:lstStyle/>
          <a:p>
            <a:r>
              <a:rPr lang="cs-CZ" sz="2800" smtClean="0"/>
              <a:t>Heinemann, Wolfgang; Viehweger, Dieter. </a:t>
            </a:r>
            <a:r>
              <a:rPr lang="cs-CZ" sz="2800" i="1" smtClean="0"/>
              <a:t>Textlinguistik. Eine Einführung</a:t>
            </a:r>
            <a:r>
              <a:rPr lang="cs-CZ" sz="2800" smtClean="0"/>
              <a:t>. 1. Aufl. Tübingen: Max Niemeyer Verlag, 1991. 310 s. ISBN 3-484-311115-0.</a:t>
            </a:r>
            <a:br>
              <a:rPr lang="cs-CZ" sz="2800" smtClean="0"/>
            </a:br>
            <a:endParaRPr lang="cs-CZ" sz="2800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cs-CZ" b="1" smtClean="0"/>
              <a:t>znalosti</a:t>
            </a:r>
            <a:r>
              <a:rPr lang="cs-CZ" smtClean="0"/>
              <a:t> </a:t>
            </a:r>
            <a:r>
              <a:rPr lang="cs-CZ" b="1" smtClean="0"/>
              <a:t>jazykové</a:t>
            </a:r>
            <a:endParaRPr lang="cs-CZ" smtClean="0"/>
          </a:p>
          <a:p>
            <a:r>
              <a:rPr lang="cs-CZ" b="1" smtClean="0"/>
              <a:t>znalosti encyklopedické</a:t>
            </a:r>
          </a:p>
          <a:p>
            <a:r>
              <a:rPr lang="cs-CZ" b="1" smtClean="0"/>
              <a:t>znalosti komunikačních strategií </a:t>
            </a:r>
          </a:p>
          <a:p>
            <a:r>
              <a:rPr lang="cs-CZ" b="1" smtClean="0"/>
              <a:t>znalosti základních komunikačních principů</a:t>
            </a:r>
          </a:p>
          <a:p>
            <a:r>
              <a:rPr lang="cs-CZ" b="1" smtClean="0"/>
              <a:t>znalosti metakomunikační</a:t>
            </a:r>
          </a:p>
          <a:p>
            <a:r>
              <a:rPr lang="cs-CZ" b="1" smtClean="0"/>
              <a:t>znalosti o globálních textových strukturách</a:t>
            </a: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4579" name="Zástupný symbol pro obsah 3" descr="DSC_000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1600200"/>
            <a:ext cx="6094413" cy="40798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3075" name="Zástupný symbol pro obsah 3" descr="DSC_001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92213" y="1000125"/>
            <a:ext cx="6759575" cy="51260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smtClean="0"/>
              <a:t>První přednáška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  </a:t>
            </a:r>
            <a:r>
              <a:rPr lang="cs-CZ" sz="5400" smtClean="0"/>
              <a:t>Překladatelský proces, definice překladu,  vlastnosti textu a translátu.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7"/>
          </a:xfrm>
        </p:spPr>
        <p:txBody>
          <a:bodyPr/>
          <a:lstStyle/>
          <a:p>
            <a:r>
              <a:rPr lang="cs-CZ" sz="2800" smtClean="0"/>
              <a:t>Reiß, Katharina; Vermeer, Hans J. </a:t>
            </a:r>
            <a:r>
              <a:rPr lang="cs-CZ" sz="2800" i="1" smtClean="0"/>
              <a:t>Grundlegung einer allgemeinen Translationstheorie.</a:t>
            </a:r>
            <a:r>
              <a:rPr lang="cs-CZ" sz="2800" smtClean="0"/>
              <a:t> 2. Aufl. Tübingen: Niemeyer, 1991 [1984]. 250 s. ISBN 3-484-30147-3.</a:t>
            </a:r>
            <a:br>
              <a:rPr lang="cs-CZ" sz="2800" smtClean="0"/>
            </a:br>
            <a:endParaRPr lang="cs-CZ" sz="280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125788"/>
          </a:xfrm>
        </p:spPr>
        <p:txBody>
          <a:bodyPr/>
          <a:lstStyle/>
          <a:p>
            <a:r>
              <a:rPr lang="cs-CZ" i="1" smtClean="0"/>
              <a:t>nabídka informací</a:t>
            </a:r>
            <a:r>
              <a:rPr lang="cs-CZ" smtClean="0"/>
              <a:t>  (Infromationsangebot)</a:t>
            </a:r>
          </a:p>
          <a:p>
            <a:r>
              <a:rPr lang="cs-CZ" i="1" smtClean="0"/>
              <a:t>skopos (Skopos) – </a:t>
            </a:r>
            <a:r>
              <a:rPr lang="cs-CZ" smtClean="0"/>
              <a:t>Zweck, Ziel, Funktion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	Sternberg, Robert J. </a:t>
            </a:r>
            <a:r>
              <a:rPr lang="cs-CZ" i="1" smtClean="0"/>
              <a:t>Kognitivní psychologie</a:t>
            </a:r>
            <a:r>
              <a:rPr lang="cs-CZ" smtClean="0"/>
              <a:t>. Přel. F. Koukolík. 1. vyd. Praha: Portál, 2002. 637 s. ISBN 80-7178-376-5.</a:t>
            </a:r>
          </a:p>
          <a:p>
            <a:pPr>
              <a:buFont typeface="Arial" charset="0"/>
              <a:buNone/>
            </a:pPr>
            <a:r>
              <a:rPr lang="cs-CZ" smtClean="0"/>
              <a:t>	</a:t>
            </a:r>
          </a:p>
          <a:p>
            <a:pPr>
              <a:buFont typeface="Arial" charset="0"/>
              <a:buNone/>
            </a:pPr>
            <a:r>
              <a:rPr lang="cs-CZ" smtClean="0"/>
              <a:t>	Nünning, Ansgar, et al. </a:t>
            </a:r>
            <a:r>
              <a:rPr lang="cs-CZ" i="1" smtClean="0"/>
              <a:t>Lexikon teorie literatury a kultury. </a:t>
            </a:r>
            <a:r>
              <a:rPr lang="cs-CZ" smtClean="0"/>
              <a:t>1. vyd. Brno: Host, 2006.  ISBN 80-7294-170-4. 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Andersen, Hans Christian. </a:t>
            </a:r>
            <a:r>
              <a:rPr lang="cs-CZ" i="1" dirty="0"/>
              <a:t>Pohádky a povídky I</a:t>
            </a:r>
            <a:r>
              <a:rPr lang="cs-CZ" dirty="0"/>
              <a:t>. Přel. O. Liška, B. </a:t>
            </a:r>
            <a:r>
              <a:rPr lang="cs-CZ" dirty="0" err="1"/>
              <a:t>Mencák</a:t>
            </a:r>
            <a:r>
              <a:rPr lang="cs-CZ" dirty="0"/>
              <a:t>, J. Rak, J. </a:t>
            </a:r>
            <a:r>
              <a:rPr lang="cs-CZ" dirty="0" err="1"/>
              <a:t>Vrtišová</a:t>
            </a:r>
            <a:r>
              <a:rPr lang="cs-CZ" dirty="0"/>
              <a:t>. 1. </a:t>
            </a:r>
            <a:r>
              <a:rPr lang="cs-CZ" dirty="0" err="1"/>
              <a:t>vyd</a:t>
            </a:r>
            <a:r>
              <a:rPr lang="cs-CZ" dirty="0"/>
              <a:t>. Praha: SNKLHU, 1953. 312 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Andersen, Hans Christian. </a:t>
            </a:r>
            <a:r>
              <a:rPr lang="cs-CZ" i="1" dirty="0"/>
              <a:t>Pohádky</a:t>
            </a:r>
            <a:r>
              <a:rPr lang="cs-CZ" dirty="0"/>
              <a:t>. Přel. G. </a:t>
            </a:r>
            <a:r>
              <a:rPr lang="cs-CZ" dirty="0" err="1"/>
              <a:t>Pallas</a:t>
            </a:r>
            <a:r>
              <a:rPr lang="cs-CZ" dirty="0"/>
              <a:t>. 6. </a:t>
            </a:r>
            <a:r>
              <a:rPr lang="cs-CZ" dirty="0" err="1"/>
              <a:t>vyd</a:t>
            </a:r>
            <a:r>
              <a:rPr lang="cs-CZ" dirty="0"/>
              <a:t>. Praha: Albatros, 1985. 223 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Andersen, Hans Christian. </a:t>
            </a:r>
            <a:r>
              <a:rPr lang="cs-CZ" i="1" dirty="0"/>
              <a:t>Die </a:t>
            </a:r>
            <a:r>
              <a:rPr lang="cs-CZ" i="1" dirty="0" err="1"/>
              <a:t>Galoschen</a:t>
            </a:r>
            <a:r>
              <a:rPr lang="cs-CZ" i="1" dirty="0"/>
              <a:t> des </a:t>
            </a:r>
            <a:r>
              <a:rPr lang="cs-CZ" i="1" dirty="0" err="1"/>
              <a:t>Glücks</a:t>
            </a:r>
            <a:r>
              <a:rPr lang="cs-CZ" i="1" dirty="0"/>
              <a:t>. </a:t>
            </a:r>
            <a:r>
              <a:rPr lang="cs-CZ" i="1" dirty="0" err="1"/>
              <a:t>Märchen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Geschichten</a:t>
            </a:r>
            <a:r>
              <a:rPr lang="cs-CZ" dirty="0"/>
              <a:t>.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Eva</a:t>
            </a:r>
            <a:r>
              <a:rPr lang="cs-CZ" dirty="0"/>
              <a:t>-Maria </a:t>
            </a:r>
            <a:r>
              <a:rPr lang="cs-CZ" dirty="0" err="1"/>
              <a:t>Blühm</a:t>
            </a:r>
            <a:r>
              <a:rPr lang="cs-CZ" dirty="0"/>
              <a:t>. 1. </a:t>
            </a:r>
            <a:r>
              <a:rPr lang="cs-CZ" dirty="0" err="1"/>
              <a:t>Aufl</a:t>
            </a:r>
            <a:r>
              <a:rPr lang="cs-CZ" dirty="0"/>
              <a:t>. Berlin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Weimar</a:t>
            </a:r>
            <a:r>
              <a:rPr lang="cs-CZ" dirty="0"/>
              <a:t>: </a:t>
            </a:r>
            <a:r>
              <a:rPr lang="cs-CZ" dirty="0" err="1"/>
              <a:t>Aufbau</a:t>
            </a:r>
            <a:r>
              <a:rPr lang="cs-CZ" dirty="0"/>
              <a:t>-</a:t>
            </a:r>
            <a:r>
              <a:rPr lang="cs-CZ" dirty="0" err="1"/>
              <a:t>Verlag</a:t>
            </a:r>
            <a:r>
              <a:rPr lang="cs-CZ" dirty="0"/>
              <a:t>, 1988. 462 s. ISBN 3-351-00911-9.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Andersen, Hans Christian. </a:t>
            </a:r>
            <a:r>
              <a:rPr lang="cs-CZ" i="1" smtClean="0"/>
              <a:t>Samlede Eventyr og Historier 1–3, Bind I.</a:t>
            </a:r>
            <a:r>
              <a:rPr lang="cs-CZ" smtClean="0"/>
              <a:t> 2. Paperbackoplag. Københaven: Gyldendal, 1977. ISBN 87-00-49211-6.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Souhrn obecně platných požadavků úspěšné translace </a:t>
            </a:r>
            <a:br>
              <a:rPr lang="cs-CZ" sz="2800" smtClean="0"/>
            </a:br>
            <a:r>
              <a:rPr lang="cs-CZ" sz="2800" smtClean="0"/>
              <a:t>– pracovní východisko:</a:t>
            </a:r>
            <a:r>
              <a:rPr lang="cs-CZ" sz="1600" smtClean="0"/>
              <a:t>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A.	</a:t>
            </a:r>
            <a:r>
              <a:rPr lang="cs-CZ" u="sng" smtClean="0"/>
              <a:t>Funkci cílového textu v očekávané komunikační situaci</a:t>
            </a:r>
            <a:r>
              <a:rPr lang="cs-CZ" smtClean="0"/>
              <a:t> </a:t>
            </a:r>
            <a:r>
              <a:rPr lang="cs-CZ" u="sng" smtClean="0"/>
              <a:t>může překladatel správně stanovit jen na základě jasného požadavku zadavatele překladu.</a:t>
            </a:r>
            <a:r>
              <a:rPr lang="cs-CZ" smtClean="0"/>
              <a:t> </a:t>
            </a:r>
          </a:p>
          <a:p>
            <a:endParaRPr lang="cs-CZ" smtClean="0"/>
          </a:p>
          <a:p>
            <a:r>
              <a:rPr lang="cs-CZ" u="sng" smtClean="0"/>
              <a:t>Překladatel by měl znát požadavek zakázky a vědět, čeho má svým překladatelským jednáním dosáhnout.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B.	</a:t>
            </a:r>
            <a:r>
              <a:rPr lang="cs-CZ" u="sng" smtClean="0"/>
              <a:t>Překlad musí být funkčně adekvátní pro předpokládanou cílovou komunikační situaci v cílové kultuře.</a:t>
            </a:r>
            <a:r>
              <a:rPr lang="cs-CZ" smtClean="0"/>
              <a:t> </a:t>
            </a:r>
          </a:p>
          <a:p>
            <a:endParaRPr lang="cs-CZ" smtClean="0"/>
          </a:p>
          <a:p>
            <a:r>
              <a:rPr lang="cs-CZ" smtClean="0"/>
              <a:t>C.	</a:t>
            </a:r>
            <a:r>
              <a:rPr lang="cs-CZ" u="sng" smtClean="0"/>
              <a:t>Očekáváme, že český překlad bude splňovat požadavky gramatické správnosti v té míře, kterou na něj klade funkce veřejné publikace.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354</Words>
  <Application>Microsoft Office PowerPoint</Application>
  <PresentationFormat>Předvádění na obrazovce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Calibri</vt:lpstr>
      <vt:lpstr>Arial</vt:lpstr>
      <vt:lpstr>Motiv sady Office</vt:lpstr>
      <vt:lpstr>Einführung in die Übersetzung</vt:lpstr>
      <vt:lpstr>Snímek 2</vt:lpstr>
      <vt:lpstr>První přednáška</vt:lpstr>
      <vt:lpstr>Reiß, Katharina; Vermeer, Hans J. Grundlegung einer allgemeinen Translationstheorie. 2. Aufl. Tübingen: Niemeyer, 1991 [1984]. 250 s. ISBN 3-484-30147-3. </vt:lpstr>
      <vt:lpstr>Snímek 5</vt:lpstr>
      <vt:lpstr>Snímek 6</vt:lpstr>
      <vt:lpstr>Snímek 7</vt:lpstr>
      <vt:lpstr>Souhrn obecně platných požadavků úspěšné translace  – pracovní východisko: </vt:lpstr>
      <vt:lpstr>Snímek 9</vt:lpstr>
      <vt:lpstr>„[…] der laae en lang, guul Paaskelilie i Sophaen og strakte sig, det var en Hofdame!“ (Andersen, 1977: 29) </vt:lpstr>
      <vt:lpstr>Tulipanerne og de store gule Lilier, det er gamle Fruer, de passe paa, at der bliver dandset net, og det gaaer pent til! (Andersen, 1977: 29)</vt:lpstr>
      <vt:lpstr>Snímek 12</vt:lpstr>
      <vt:lpstr>Snímek 13</vt:lpstr>
      <vt:lpstr>Text, textualita</vt:lpstr>
      <vt:lpstr>Rysy textovosti</vt:lpstr>
      <vt:lpstr>Snímek 16</vt:lpstr>
      <vt:lpstr>Das große Lalula </vt:lpstr>
      <vt:lpstr>Heinemann, Wolfgang; Viehweger, Dieter. Textlinguistik. Eine Einführung. 1. Aufl. Tübingen: Max Niemeyer Verlag, 1991. 310 s. ISBN 3-484-311115-0. 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Fišer</cp:lastModifiedBy>
  <cp:revision>21</cp:revision>
  <dcterms:created xsi:type="dcterms:W3CDTF">2009-09-29T19:25:04Z</dcterms:created>
  <dcterms:modified xsi:type="dcterms:W3CDTF">2009-10-03T11:55:00Z</dcterms:modified>
</cp:coreProperties>
</file>