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5"/>
  </p:notesMasterIdLst>
  <p:sldIdLst>
    <p:sldId id="310" r:id="rId2"/>
    <p:sldId id="32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56" r:id="rId29"/>
    <p:sldId id="257" r:id="rId30"/>
    <p:sldId id="266" r:id="rId31"/>
    <p:sldId id="258" r:id="rId32"/>
    <p:sldId id="259" r:id="rId33"/>
    <p:sldId id="260" r:id="rId34"/>
    <p:sldId id="261" r:id="rId35"/>
    <p:sldId id="262" r:id="rId36"/>
    <p:sldId id="263" r:id="rId37"/>
    <p:sldId id="264" r:id="rId38"/>
    <p:sldId id="265" r:id="rId39"/>
    <p:sldId id="267" r:id="rId40"/>
    <p:sldId id="269" r:id="rId41"/>
    <p:sldId id="270" r:id="rId42"/>
    <p:sldId id="271" r:id="rId43"/>
    <p:sldId id="272" r:id="rId44"/>
    <p:sldId id="273" r:id="rId45"/>
    <p:sldId id="274" r:id="rId46"/>
    <p:sldId id="275" r:id="rId47"/>
    <p:sldId id="276" r:id="rId48"/>
    <p:sldId id="277" r:id="rId49"/>
    <p:sldId id="278" r:id="rId50"/>
    <p:sldId id="279" r:id="rId51"/>
    <p:sldId id="280" r:id="rId52"/>
    <p:sldId id="281" r:id="rId53"/>
    <p:sldId id="283" r:id="rId54"/>
    <p:sldId id="301" r:id="rId55"/>
    <p:sldId id="302" r:id="rId56"/>
    <p:sldId id="303" r:id="rId57"/>
    <p:sldId id="304" r:id="rId58"/>
    <p:sldId id="305" r:id="rId59"/>
    <p:sldId id="306" r:id="rId60"/>
    <p:sldId id="307" r:id="rId61"/>
    <p:sldId id="308" r:id="rId62"/>
    <p:sldId id="309" r:id="rId63"/>
    <p:sldId id="321" r:id="rId64"/>
  </p:sldIdLst>
  <p:sldSz cx="9144000" cy="6858000" type="screen4x3"/>
  <p:notesSz cx="7315200" cy="9601200"/>
  <p:defaultTextStyle>
    <a:defPPr>
      <a:defRPr lang="cs-CZ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70000"/>
      <a:buFont typeface="Wingdings" pitchFamily="2" charset="2"/>
      <a:buChar char="n"/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7A7A"/>
    <a:srgbClr val="FF8409"/>
    <a:srgbClr val="A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7" autoAdjust="0"/>
    <p:restoredTop sz="92833" autoAdjust="0"/>
  </p:normalViewPr>
  <p:slideViewPr>
    <p:cSldViewPr>
      <p:cViewPr>
        <p:scale>
          <a:sx n="66" d="100"/>
          <a:sy n="66" d="100"/>
        </p:scale>
        <p:origin x="-63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9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3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3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86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3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300">
                <a:effectLst/>
                <a:latin typeface="Arial" charset="0"/>
              </a:defRPr>
            </a:lvl1pPr>
          </a:lstStyle>
          <a:p>
            <a:pPr>
              <a:defRPr/>
            </a:pPr>
            <a:fld id="{9A25FC0A-6A43-4FAF-8F4B-E1F16032C1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1270000" y="922338"/>
            <a:ext cx="4775200" cy="33226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4742" tIns="42372" rIns="84742" bIns="42372" anchor="ctr"/>
          <a:lstStyle/>
          <a:p>
            <a:pPr>
              <a:defRPr/>
            </a:pPr>
            <a:endParaRPr lang="cs-CZ"/>
          </a:p>
        </p:txBody>
      </p:sp>
      <p:sp>
        <p:nvSpPr>
          <p:cNvPr id="69635" name="Rectangle 2"/>
          <p:cNvSpPr>
            <a:spLocks noChangeArrowheads="1"/>
          </p:cNvSpPr>
          <p:nvPr>
            <p:ph type="body"/>
          </p:nvPr>
        </p:nvSpPr>
        <p:spPr>
          <a:xfrm>
            <a:off x="1133475" y="4567238"/>
            <a:ext cx="5053013" cy="368617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1270000" y="922338"/>
            <a:ext cx="4773613" cy="3321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4742" tIns="42372" rIns="84742" bIns="42372" anchor="ctr"/>
          <a:lstStyle/>
          <a:p>
            <a:pPr>
              <a:defRPr/>
            </a:pPr>
            <a:endParaRPr lang="cs-CZ"/>
          </a:p>
        </p:txBody>
      </p:sp>
      <p:sp>
        <p:nvSpPr>
          <p:cNvPr id="78851" name="Rectangle 2"/>
          <p:cNvSpPr>
            <a:spLocks noChangeArrowheads="1"/>
          </p:cNvSpPr>
          <p:nvPr>
            <p:ph type="body"/>
          </p:nvPr>
        </p:nvSpPr>
        <p:spPr>
          <a:xfrm>
            <a:off x="1133475" y="4567238"/>
            <a:ext cx="5053013" cy="368617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CBFC50-6BF1-4220-91E5-CDC415578BDD}" type="slidenum">
              <a:rPr lang="cs-CZ" smtClean="0"/>
              <a:pPr/>
              <a:t>30</a:t>
            </a:fld>
            <a:endParaRPr lang="cs-CZ" smtClean="0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k-SK" smtClean="0"/>
              <a:t>Jedná sa o údaje získané na základných školách.</a:t>
            </a:r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809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82FE62-CA7D-494F-9FE5-8304F053E9AF}" type="slidenum">
              <a:rPr lang="cs-CZ" smtClean="0"/>
              <a:pPr/>
              <a:t>41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DFABF1-6C18-418E-B569-4FA08950DB50}" type="slidenum">
              <a:rPr lang="cs-CZ" smtClean="0"/>
              <a:pPr/>
              <a:t>54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270000" y="922338"/>
            <a:ext cx="4775200" cy="33226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4742" tIns="42372" rIns="84742" bIns="42372" anchor="ctr"/>
          <a:lstStyle/>
          <a:p>
            <a:pPr>
              <a:defRPr/>
            </a:pPr>
            <a:endParaRPr lang="cs-CZ"/>
          </a:p>
        </p:txBody>
      </p:sp>
      <p:sp>
        <p:nvSpPr>
          <p:cNvPr id="70659" name="Rectangle 2"/>
          <p:cNvSpPr>
            <a:spLocks noChangeArrowheads="1"/>
          </p:cNvSpPr>
          <p:nvPr>
            <p:ph type="body"/>
          </p:nvPr>
        </p:nvSpPr>
        <p:spPr>
          <a:xfrm>
            <a:off x="1133475" y="4567238"/>
            <a:ext cx="5053013" cy="368617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270000" y="922338"/>
            <a:ext cx="4775200" cy="33226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4742" tIns="42372" rIns="84742" bIns="42372" anchor="ctr"/>
          <a:lstStyle/>
          <a:p>
            <a:pPr>
              <a:defRPr/>
            </a:pPr>
            <a:endParaRPr lang="cs-CZ"/>
          </a:p>
        </p:txBody>
      </p:sp>
      <p:sp>
        <p:nvSpPr>
          <p:cNvPr id="71683" name="Rectangle 2"/>
          <p:cNvSpPr>
            <a:spLocks noChangeArrowheads="1"/>
          </p:cNvSpPr>
          <p:nvPr>
            <p:ph type="body"/>
          </p:nvPr>
        </p:nvSpPr>
        <p:spPr>
          <a:xfrm>
            <a:off x="1133475" y="4567238"/>
            <a:ext cx="5053013" cy="368617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270000" y="922338"/>
            <a:ext cx="4775200" cy="33226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4742" tIns="42372" rIns="84742" bIns="42372" anchor="ctr"/>
          <a:lstStyle/>
          <a:p>
            <a:pPr>
              <a:defRPr/>
            </a:pPr>
            <a:endParaRPr lang="cs-CZ"/>
          </a:p>
        </p:txBody>
      </p:sp>
      <p:sp>
        <p:nvSpPr>
          <p:cNvPr id="72707" name="Rectangle 2"/>
          <p:cNvSpPr>
            <a:spLocks noChangeArrowheads="1"/>
          </p:cNvSpPr>
          <p:nvPr>
            <p:ph type="body"/>
          </p:nvPr>
        </p:nvSpPr>
        <p:spPr>
          <a:xfrm>
            <a:off x="1133475" y="4567238"/>
            <a:ext cx="5053013" cy="368617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270000" y="922338"/>
            <a:ext cx="4775200" cy="33226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4742" tIns="42372" rIns="84742" bIns="42372" anchor="ctr"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2"/>
          <p:cNvSpPr>
            <a:spLocks noChangeArrowheads="1"/>
          </p:cNvSpPr>
          <p:nvPr>
            <p:ph type="body"/>
          </p:nvPr>
        </p:nvSpPr>
        <p:spPr>
          <a:xfrm>
            <a:off x="1133475" y="4567238"/>
            <a:ext cx="5053013" cy="368617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270000" y="922338"/>
            <a:ext cx="4775200" cy="33226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4742" tIns="42372" rIns="84742" bIns="42372" anchor="ctr"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2"/>
          <p:cNvSpPr>
            <a:spLocks noChangeArrowheads="1"/>
          </p:cNvSpPr>
          <p:nvPr>
            <p:ph type="body"/>
          </p:nvPr>
        </p:nvSpPr>
        <p:spPr>
          <a:xfrm>
            <a:off x="1133475" y="4567238"/>
            <a:ext cx="5053013" cy="368617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270000" y="922338"/>
            <a:ext cx="4775200" cy="33226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4742" tIns="42372" rIns="84742" bIns="42372" anchor="ctr"/>
          <a:lstStyle/>
          <a:p>
            <a:pPr>
              <a:defRPr/>
            </a:pPr>
            <a:endParaRPr lang="cs-CZ"/>
          </a:p>
        </p:txBody>
      </p:sp>
      <p:sp>
        <p:nvSpPr>
          <p:cNvPr id="75779" name="Rectangle 2"/>
          <p:cNvSpPr>
            <a:spLocks noChangeArrowheads="1"/>
          </p:cNvSpPr>
          <p:nvPr>
            <p:ph type="body"/>
          </p:nvPr>
        </p:nvSpPr>
        <p:spPr>
          <a:xfrm>
            <a:off x="1133475" y="4567238"/>
            <a:ext cx="5053013" cy="368617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270000" y="922338"/>
            <a:ext cx="4773613" cy="3321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4742" tIns="42372" rIns="84742" bIns="42372" anchor="ctr"/>
          <a:lstStyle/>
          <a:p>
            <a:pPr>
              <a:defRPr/>
            </a:pPr>
            <a:endParaRPr lang="cs-CZ"/>
          </a:p>
        </p:txBody>
      </p:sp>
      <p:sp>
        <p:nvSpPr>
          <p:cNvPr id="76803" name="Rectangle 2"/>
          <p:cNvSpPr>
            <a:spLocks noChangeArrowheads="1"/>
          </p:cNvSpPr>
          <p:nvPr>
            <p:ph type="body"/>
          </p:nvPr>
        </p:nvSpPr>
        <p:spPr>
          <a:xfrm>
            <a:off x="1133475" y="4567238"/>
            <a:ext cx="5053013" cy="368617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270000" y="922338"/>
            <a:ext cx="4773613" cy="3321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4742" tIns="42372" rIns="84742" bIns="42372" anchor="ctr"/>
          <a:lstStyle/>
          <a:p>
            <a:pPr>
              <a:defRPr/>
            </a:pPr>
            <a:endParaRPr lang="cs-CZ"/>
          </a:p>
        </p:txBody>
      </p:sp>
      <p:sp>
        <p:nvSpPr>
          <p:cNvPr id="77827" name="Rectangle 2"/>
          <p:cNvSpPr>
            <a:spLocks noChangeArrowheads="1"/>
          </p:cNvSpPr>
          <p:nvPr>
            <p:ph type="body"/>
          </p:nvPr>
        </p:nvSpPr>
        <p:spPr>
          <a:xfrm>
            <a:off x="1133475" y="4567238"/>
            <a:ext cx="5053013" cy="3686175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1844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7D603-660F-4F3F-AF93-FDFF5B96B8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CF21F-C412-466E-909F-47657D176E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2AA8D-FAF7-4B06-8098-D5B397E913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480" y="277950"/>
            <a:ext cx="7803360" cy="102682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E461C-7956-4B57-A851-3F14A0C4A9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1B97E-3285-4956-AB0E-1817F03059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34231-2F0D-41C3-9D54-B51D739C46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2629F-D6DF-440F-B8D4-50FFAD3FB1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FCA9B-0CB4-4002-87A4-073905FFA7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9013D-01C1-4664-8407-A5F7F4BA67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A53FE-0B52-4F60-B487-A8F69200C0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33910-E543-4B5E-BBC6-9D7FA6E5F9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34F419E3-62D2-418E-BFA0-BCF77D4423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741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41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41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41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41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1741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42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1742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742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2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 bright="-48000" contrast="-64000"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42938" y="2357438"/>
            <a:ext cx="7807325" cy="1030287"/>
          </a:xfrm>
        </p:spPr>
        <p:txBody>
          <a:bodyPr tIns="32002"/>
          <a:lstStyle/>
          <a:p>
            <a:pPr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sz="8000" dirty="0" smtClean="0">
                <a:solidFill>
                  <a:srgbClr val="FF8409"/>
                </a:solidFill>
                <a:latin typeface="Arial" pitchFamily="34" charset="0"/>
                <a:cs typeface="Arial" pitchFamily="34" charset="0"/>
              </a:rPr>
              <a:t>AGRESE</a:t>
            </a:r>
            <a:br>
              <a:rPr lang="cs-CZ" sz="8000" dirty="0" smtClean="0">
                <a:solidFill>
                  <a:srgbClr val="FF8409"/>
                </a:solidFill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Aplikovaná sociální psychologie</a:t>
            </a:r>
            <a:br>
              <a:rPr lang="cs-CZ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Podzimní semestr 2009</a:t>
            </a:r>
            <a:br>
              <a:rPr lang="cs-CZ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endParaRPr lang="cs-CZ" sz="8000" dirty="0">
              <a:solidFill>
                <a:srgbClr val="FF840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143000" y="4857750"/>
            <a:ext cx="4572000" cy="1643063"/>
          </a:xfrm>
        </p:spPr>
        <p:txBody>
          <a:bodyPr lIns="0" tIns="25471" rIns="0" bIns="0" anchor="ctr"/>
          <a:lstStyle/>
          <a:p>
            <a:pPr marL="0" indent="0">
              <a:buFont typeface="Wingdings" pitchFamily="2" charset="2"/>
              <a:buChar char="q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Horáková Pavla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Kamila </a:t>
            </a:r>
            <a:r>
              <a:rPr lang="cs-CZ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Paráková</a:t>
            </a:r>
            <a:endParaRPr lang="cs-CZ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Lucie Bukáčková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Kristýna Jírů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572000" y="4622800"/>
            <a:ext cx="3571875" cy="2235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  <a:defRPr/>
            </a:pPr>
            <a:endParaRPr lang="sk-SK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Katarína </a:t>
            </a:r>
            <a:r>
              <a:rPr lang="sk-SK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Gromošová</a:t>
            </a:r>
            <a:endParaRPr lang="sk-SK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sk-SK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Diego</a:t>
            </a:r>
            <a:r>
              <a:rPr lang="sk-SK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Chamorro</a:t>
            </a:r>
            <a:endParaRPr lang="cs-CZ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  <a:defRPr/>
            </a:pP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Dana Kalusová</a:t>
            </a:r>
          </a:p>
          <a:p>
            <a:pPr>
              <a:defRPr/>
            </a:pPr>
            <a:endParaRPr lang="cs-CZ" sz="24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 bright="-73000" contrast="-64000"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5" name="Group 1"/>
          <p:cNvGraphicFramePr>
            <a:graphicFrameLocks noGrp="1"/>
          </p:cNvGraphicFramePr>
          <p:nvPr/>
        </p:nvGraphicFramePr>
        <p:xfrm>
          <a:off x="42863" y="488950"/>
          <a:ext cx="9102725" cy="6364297"/>
        </p:xfrm>
        <a:graphic>
          <a:graphicData uri="http://schemas.openxmlformats.org/drawingml/2006/table">
            <a:tbl>
              <a:tblPr/>
              <a:tblGrid>
                <a:gridCol w="3376612"/>
                <a:gridCol w="1144588"/>
                <a:gridCol w="1147762"/>
                <a:gridCol w="1143000"/>
                <a:gridCol w="1144588"/>
                <a:gridCol w="11461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Kriminalita celkem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151 492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134 444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135 281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133 695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138 852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z toho: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hospodářská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31 303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23 995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29 519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27 142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22 393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obecná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95 355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87 567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84 818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75 052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68 968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v tom: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násilná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17 456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17 364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16 046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14 028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13 047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z toho: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vraždy celkem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210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161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196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174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loupeže celkem 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2 464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2 598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2 388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2 128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1 972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mravnostní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1 716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1 574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1 560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1 331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1 274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z toho znásilnění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503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508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475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404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458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majetková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56 815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47 938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45 590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42 098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40 424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z toho krádeže: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prosté 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31 316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27 841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27 207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25 860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24 682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vloupáním 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16 215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13 969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12 490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10 673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10 384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z toho: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do bytů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1 662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1 410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1 350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1 036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937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do rodinných domů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1 306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1 307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1 226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1 038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1 164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ostatní obecná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19 368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20 691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21 622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17 595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14 223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11633" name="Rectangle 369"/>
          <p:cNvSpPr>
            <a:spLocks noGrp="1" noChangeArrowheads="1"/>
          </p:cNvSpPr>
          <p:nvPr>
            <p:ph type="title"/>
          </p:nvPr>
        </p:nvSpPr>
        <p:spPr>
          <a:xfrm>
            <a:off x="-3071813" y="-212725"/>
            <a:ext cx="7807326" cy="1028700"/>
          </a:xfrm>
        </p:spPr>
        <p:txBody>
          <a:bodyPr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objasněno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 bright="-73000" contrast="-64000"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673100" y="358775"/>
            <a:ext cx="7805738" cy="947738"/>
          </a:xfrm>
        </p:spPr>
        <p:txBody>
          <a:bodyPr/>
          <a:lstStyle/>
          <a:p>
            <a:pPr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290" name="Group 2"/>
          <p:cNvGraphicFramePr>
            <a:graphicFrameLocks noGrp="1"/>
          </p:cNvGraphicFramePr>
          <p:nvPr/>
        </p:nvGraphicFramePr>
        <p:xfrm>
          <a:off x="46038" y="58738"/>
          <a:ext cx="9101137" cy="6632577"/>
        </p:xfrm>
        <a:graphic>
          <a:graphicData uri="http://schemas.openxmlformats.org/drawingml/2006/table">
            <a:tbl>
              <a:tblPr/>
              <a:tblGrid>
                <a:gridCol w="4462462"/>
                <a:gridCol w="928688"/>
                <a:gridCol w="927100"/>
                <a:gridCol w="927100"/>
                <a:gridCol w="927100"/>
                <a:gridCol w="928687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SOUDNICTVÍ, KRIMINALITA, NEHODY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25-4. Odsouzené osoby za vybrané trestné činy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Pramen: Ministerstvo spravedlnosti ČR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Ukazatel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2000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2004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2005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2006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2007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Celkem odsouzeno osob: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63 211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68 442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67 561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69 445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75 728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v tom: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§ 187 až 188a - nedovolená výroba a </a:t>
                      </a:r>
                      <a:b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</a:b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  držení omamných a psychotropních látek a </a:t>
                      </a:r>
                      <a:b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</a:b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  jedů, šíření toxikomanie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972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1 376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1 326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1 445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1 382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§ 213 - zanedbání povinné výživy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5 894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7 512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7 174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7 120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6 066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§ 215a - týrání osoby žijící ve společně </a:t>
                      </a:r>
                      <a:b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</a:b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  obývaném bytě nebo domě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 -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134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225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255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§ 219 - vražda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163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143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153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121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118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§ 221, 222, 225 - ublížení na zdraví, rvačka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2 831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3 298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3 082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2 714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2 390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§ 234 - loupež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1 427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1 695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1 608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1 532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1 411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§ 241 až 243 - znásilnění a pohlavní </a:t>
                      </a:r>
                      <a:b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</a:b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  zneužívání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472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595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491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468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455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§ 247, 248, 250 - krádež, zpronevěra, podvod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25 500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22 855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21 263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20 201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18 747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trestné činy v dopravě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5 902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7 737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7 969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10 101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21 250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ostatní trestné činy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20 050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23 230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24 361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25 518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10700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23 654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29000"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932363" y="5013325"/>
            <a:ext cx="3881437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buSzPct val="60000"/>
              <a:buFont typeface="Wingdings" pitchFamily="2" charset="2"/>
              <a:buNone/>
              <a:defRPr/>
            </a:pPr>
            <a:endParaRPr lang="cs-CZ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928688" y="714375"/>
            <a:ext cx="7772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60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Domácí násilí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5072063"/>
            <a:ext cx="6500813" cy="1557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Kamila </a:t>
            </a:r>
            <a:r>
              <a:rPr lang="cs-CZ" sz="28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Paráková</a:t>
            </a:r>
            <a:endParaRPr lang="cs-CZ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Lucie Bukáčková</a:t>
            </a:r>
          </a:p>
          <a:p>
            <a:pPr>
              <a:defRPr/>
            </a:pPr>
            <a:r>
              <a:rPr lang="cs-CZ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Kristýna Jírů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úvod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000125"/>
            <a:ext cx="8229600" cy="49879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Domácí násilí je velmi rozšířený a současně nejméně kontrolovaný druh násilí. Zahrnuje v sobě všechny projevy fyzického, sexuálního a psychického násilí, donucené sociální izolace nebo ekonomickou deprivaci páchaného mezi jednotlivými členy rodiny.</a:t>
            </a:r>
          </a:p>
          <a:p>
            <a:pPr eaLnBrk="1" hangingPunct="1"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Oběti – ženy, muži, děti, staří lidé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Nejčastěji se ho dopouští muži na ženách a rodiče na dětech</a:t>
            </a:r>
          </a:p>
          <a:p>
            <a:pPr eaLnBrk="1" hangingPunct="1"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Muži napadání pouze v 1,1% (většinou sebeobranné chování)</a:t>
            </a:r>
          </a:p>
          <a:p>
            <a:pPr eaLnBrk="1" hangingPunct="1">
              <a:defRPr/>
            </a:pP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Řeč o tzv. “</a:t>
            </a:r>
            <a:r>
              <a:rPr lang="cs-CZ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genderově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” popř. “rodově” podmíněném násilí</a:t>
            </a:r>
          </a:p>
          <a:p>
            <a:pPr eaLnBrk="1" hangingPunct="1">
              <a:defRPr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Klíčové znaky domácího násilí: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7198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Opakování a dlouhodobost</a:t>
            </a:r>
            <a:endParaRPr lang="cs-CZ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Eskalace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– urážky → psychické snižování lidské důstojnosti → fyzické násilí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Jasné a nezpochybnitelné </a:t>
            </a: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rozdělení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rolí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(nevzájemné hádky, …)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Neveřejnost</a:t>
            </a:r>
            <a:endParaRPr lang="cs-CZ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u="sng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Domácí násilí - všechny čtyři znaky!</a:t>
            </a:r>
            <a:endParaRPr lang="cs-CZ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Projevy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727575"/>
          </a:xfrm>
        </p:spPr>
        <p:txBody>
          <a:bodyPr/>
          <a:lstStyle/>
          <a:p>
            <a:pPr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psychické násilí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– zastrašování,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zvyšená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kontrola, kritizování a ponižování,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vyhrožování a vydírání</a:t>
            </a:r>
          </a:p>
          <a:p>
            <a:pPr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fyzické násilí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– facky, rány, kopání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sociální násilí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izolace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ekonomické zneužívání</a:t>
            </a:r>
            <a:endParaRPr lang="cs-CZ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sexuální násilí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kombinace</a:t>
            </a:r>
            <a:endParaRPr lang="cs-CZ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579562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Rizikové faktory doprovázející vznik domácího násilí mezi blízkými osobami:</a:t>
            </a: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3063"/>
            <a:ext cx="8229600" cy="4487862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vynucená sociální izolace 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finanční závislost na partnerovi </a:t>
            </a:r>
          </a:p>
          <a:p>
            <a:pPr eaLnBrk="1" hangingPunct="1"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péče o děti v rámci mateřské a rodičovské dovolené 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zdravotní postižení a omezení </a:t>
            </a:r>
          </a:p>
          <a:p>
            <a:pPr eaLnBrk="1" hangingPunct="1"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vyšší věk a bezmocnost seniorů 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přechod z aktivní zaměstnanosti do starobního či jiného důchodu </a:t>
            </a:r>
          </a:p>
          <a:p>
            <a:pPr eaLnBrk="1" hangingPunct="1"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nezvládnuté rodičovství a výchova dětí 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závislosti násilné osoby </a:t>
            </a:r>
            <a:endParaRPr lang="cs-CZ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8229600" cy="785813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Právní úprava</a:t>
            </a:r>
            <a:b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endParaRPr lang="cs-CZ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285875"/>
            <a:ext cx="8229600" cy="504348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platností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od 1. 1. 2009</a:t>
            </a:r>
            <a:r>
              <a:rPr lang="cs-CZ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z. č. 273/2008 Sb., o Policii České republiky, konkrétně v §§ 44 až 47 „Oprávnění vykázat z bytu nebo domu i z jeho bezprostředního okolí“.</a:t>
            </a:r>
          </a:p>
          <a:p>
            <a:pPr eaLnBrk="1" hangingPunct="1"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vykázání osoby ohrožující život, zdraví, svobodu nebo lidskou důstojnost jiné osoby po dobu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dnů</a:t>
            </a:r>
          </a:p>
          <a:p>
            <a:pPr eaLnBrk="1" hangingPunct="1">
              <a:defRPr/>
            </a:pPr>
            <a:r>
              <a:rPr lang="cs-CZ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ohroženou os. možnost - návrh na vydání předběžného opatření k soudu-rozhodování soudu o tomto návrhu, až do nabytí právní moci, rozhodnutí soudu o tomto návrhu se prodlužuje doba po kterou má vykázaný zamezený přístup</a:t>
            </a: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4313"/>
            <a:ext cx="9144000" cy="6643687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Povinnost vykázané osoby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vymezeného prostoru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navazování styku nebo kontaktu s ohroženou osobou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odevzdat na místě všechny klíče od společného obydlí, které drží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2400" b="1" u="sng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Právo vykázané osoby: 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námitku proti rozhodnutí o vykázání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Vzít věci osobní potřeby, cennosti a doklady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věci nezbytné pro podnikání nebo výkon povolání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poučen o právech a povinnostech, o možnostech dalšího ubytování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Sdělit adresu pro doručování 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Vyzvednout si kopii úředního záznamu o vykázání</a:t>
            </a:r>
          </a:p>
          <a:p>
            <a:pPr eaLnBrk="1" hangingPunct="1">
              <a:defRPr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Příčiny domácího násilí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Teorie příčin dle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Huňkové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(2004):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Individuální faktory 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Sociálně-psychologické faktory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Sociálně-kulturní faktory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Gender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faktory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Multi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-faktorová  teorie příčin dle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Duttona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Makrosystém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(hodnoty společnosti)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Exosystém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(životní a sociální okolí jedinců)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Mikrosystém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(rodina a její charakteristika)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Zvlášť pak uvádí ontogenetickou teorii násilí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Wingdings" pitchFamily="2" charset="2"/>
              <a:buAutoNum type="arabicParenR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Wingdings" pitchFamily="2" charset="2"/>
              <a:buAutoNum type="arabicParenR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40000" contrast="-65000"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571500" y="2286000"/>
            <a:ext cx="7807325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32002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sz="8000" b="1" kern="0" dirty="0">
                <a:solidFill>
                  <a:srgbClr val="FF84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AGRESE</a:t>
            </a:r>
          </a:p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sz="4400" b="1" kern="0" dirty="0">
                <a:solidFill>
                  <a:srgbClr val="FF840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(Úvod - teorie agrese)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714375" y="4786313"/>
            <a:ext cx="763587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25471" rIns="0" bIns="0" anchor="ctr"/>
          <a:lstStyle/>
          <a:p>
            <a:pPr lvl="1" algn="ctr" eaLnBrk="0" hangingPunct="0">
              <a:buFont typeface="Wingdings" pitchFamily="2" charset="2"/>
              <a:buChar char="q"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Horáková Pavla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Charakteristika osobnosti pachatele domácího násilí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Obtížná typologie pachatele </a:t>
            </a:r>
          </a:p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Dvě skupiny pachatelů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(dle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Shermana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>
              <a:buFont typeface="Wingdings" pitchFamily="2" charset="2"/>
              <a:buAutoNum type="alphaLcParenR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Násilníci sociálně problémoví</a:t>
            </a:r>
          </a:p>
          <a:p>
            <a:pPr marL="514350" indent="-514350">
              <a:buFont typeface="Wingdings" pitchFamily="2" charset="2"/>
              <a:buAutoNum type="alphaLcParenR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Násilníci s tzv. dvojí tváří</a:t>
            </a:r>
          </a:p>
          <a:p>
            <a:pPr marL="514350" indent="-514350">
              <a:buFont typeface="Wingdings" pitchFamily="2" charset="2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• Dvojí tvář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• Přesvědčení o vinně oběti 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• Nevyzpytatelné chování pachatele</a:t>
            </a:r>
          </a:p>
          <a:p>
            <a:pPr marL="514350" indent="-514350">
              <a:buFont typeface="Wingdings" pitchFamily="2" charset="2"/>
              <a:buNone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Genderový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pohled na pachatele</a:t>
            </a:r>
          </a:p>
          <a:p>
            <a:pPr marL="514350" indent="-514350">
              <a:buFont typeface="Wingdings" pitchFamily="2" charset="2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Charakteristika oběti domácího násilí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pPr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Neschopnost oběti nalézt spouštěč agrese</a:t>
            </a:r>
          </a:p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Blízký vztah k pachateli</a:t>
            </a:r>
          </a:p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Pocit naučené bezmocnosti a bezradnosti</a:t>
            </a:r>
          </a:p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Ztráta schopnosti se bránit</a:t>
            </a:r>
          </a:p>
          <a:p>
            <a:pPr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Cyklus domácího násilí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Fáze vzrůstající tenze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 drobnější výpady, verbální agrese…)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Fáze eskalace násilí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(nahromadění napětí, výbuch…)</a:t>
            </a:r>
          </a:p>
          <a:p>
            <a:pPr marL="514350" indent="-514350">
              <a:buFont typeface="Wingdings" pitchFamily="2" charset="2"/>
              <a:buAutoNum type="arabicParenR"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Fáze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líbánek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 lítost, omluvy, konfrontace s přímými následky..)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Dopady domácího násilí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Wingdings" pitchFamily="2" charset="2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Krátkodobé</a:t>
            </a:r>
          </a:p>
          <a:p>
            <a:pPr marL="514350" indent="-514350">
              <a:buFont typeface="Wingdings" pitchFamily="2" charset="2"/>
              <a:buAutoNum type="alphaLcParenR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Bezprostřední následky (pocity zrady, frustrace, zklamání)</a:t>
            </a:r>
          </a:p>
          <a:p>
            <a:pPr marL="514350" indent="-514350">
              <a:buFont typeface="Wingdings" pitchFamily="2" charset="2"/>
              <a:buAutoNum type="alphaLcParenR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Krize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• 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Dlouhodobé</a:t>
            </a:r>
          </a:p>
          <a:p>
            <a:pPr marL="514350" indent="-514350">
              <a:buFont typeface="Wingdings" pitchFamily="2" charset="2"/>
              <a:buAutoNum type="alphaLcParenR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Syndrom týrané ženy</a:t>
            </a:r>
          </a:p>
          <a:p>
            <a:pPr marL="514350" indent="-514350">
              <a:buFont typeface="Wingdings" pitchFamily="2" charset="2"/>
              <a:buAutoNum type="alphaLcParenR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Stockholmský syndrom</a:t>
            </a:r>
          </a:p>
          <a:p>
            <a:pPr marL="514350" indent="-514350">
              <a:buFont typeface="Wingdings" pitchFamily="2" charset="2"/>
              <a:buAutoNum type="alphaLcParenR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Posttraumatická stresová porucha</a:t>
            </a:r>
          </a:p>
          <a:p>
            <a:pPr marL="514350" indent="-514350">
              <a:buFont typeface="Wingdings" pitchFamily="2" charset="2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Wingdings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Co brání opustit násilný vztah?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Model překážek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Grigsbyové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 Hartmanové:</a:t>
            </a:r>
          </a:p>
          <a:p>
            <a:pPr marL="514350" indent="-514350">
              <a:buFont typeface="Wingdings" pitchFamily="2" charset="2"/>
              <a:buAutoNum type="alphaLcParenR"/>
              <a:defRPr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Enviromentální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bariéry</a:t>
            </a:r>
          </a:p>
          <a:p>
            <a:pPr marL="514350" indent="-514350">
              <a:buFont typeface="Wingdings" pitchFamily="2" charset="2"/>
              <a:buAutoNum type="alphaLcParenR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Sociální role</a:t>
            </a:r>
          </a:p>
          <a:p>
            <a:pPr marL="514350" indent="-514350">
              <a:buFont typeface="Wingdings" pitchFamily="2" charset="2"/>
              <a:buAutoNum type="alphaLcParenR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Individuální a společenské hodnoty, postoj a víra</a:t>
            </a:r>
          </a:p>
          <a:p>
            <a:pPr marL="514350" indent="-514350">
              <a:buFont typeface="Wingdings" pitchFamily="2" charset="2"/>
              <a:buAutoNum type="alphaLcParenR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Psychické následky</a:t>
            </a:r>
          </a:p>
          <a:p>
            <a:pPr>
              <a:buFontTx/>
              <a:buChar char="-"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Násilí na mužích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Větší sociální izolace</a:t>
            </a:r>
          </a:p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Chybí převaha síly na straně pachatele</a:t>
            </a:r>
          </a:p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Přítomen silný potenciál manipulace, moc spíše symbolické povahy</a:t>
            </a:r>
          </a:p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Rozdílné sociální rámce  a souvislosti</a:t>
            </a:r>
          </a:p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Menší dostupnost pomoci</a:t>
            </a:r>
          </a:p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Rozpor v utváření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genderových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identit</a:t>
            </a:r>
          </a:p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„Muži se nestávají oběťmi domácího násilí“</a:t>
            </a:r>
          </a:p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Prevence</a:t>
            </a:r>
            <a:endParaRPr lang="cs-CZ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Násilí na seniorech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Věnována malá pozornost</a:t>
            </a:r>
          </a:p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Obtížnost rozpoznání násilí</a:t>
            </a:r>
          </a:p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Faktory zvyšující ohroženost seniora špatným </a:t>
            </a:r>
          </a:p>
          <a:p>
            <a:pPr>
              <a:buFontTx/>
              <a:buChar char="-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Celkově špatný zdravotní stav</a:t>
            </a:r>
          </a:p>
          <a:p>
            <a:pPr>
              <a:buFontTx/>
              <a:buChar char="-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Poruchy kognitivních a komunikačních funkcí (syndrom demence)</a:t>
            </a:r>
          </a:p>
          <a:p>
            <a:pPr>
              <a:buFontTx/>
              <a:buChar char="-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Ztráta soběstačnosti</a:t>
            </a:r>
          </a:p>
          <a:p>
            <a:pPr>
              <a:buFontTx/>
              <a:buChar char="-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Sociální izolace</a:t>
            </a:r>
          </a:p>
          <a:p>
            <a:pPr>
              <a:buFontTx/>
              <a:buChar char="-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Soužití s agresorem a závislost na něm</a:t>
            </a:r>
          </a:p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Diagnostika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  rodinné poměry, soběstačnost</a:t>
            </a:r>
          </a:p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Prevence</a:t>
            </a:r>
          </a:p>
          <a:p>
            <a:pPr>
              <a:buFontTx/>
              <a:buChar char="-"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8000" contrast="-49000"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Použitá literatura</a:t>
            </a:r>
            <a:endParaRPr lang="cs-CZ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BURIÁNEK, J. a kol. ,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Domácí násilí, </a:t>
            </a:r>
            <a:r>
              <a:rPr lang="cs-CZ" i="1" dirty="0" err="1" smtClean="0">
                <a:latin typeface="Arial" pitchFamily="34" charset="0"/>
                <a:cs typeface="Arial" pitchFamily="34" charset="0"/>
              </a:rPr>
              <a:t>násilí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 na mužích a seniorech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Praha: Triton, 2006</a:t>
            </a:r>
          </a:p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PIKÁLKOVÁ, S.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.), 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Sociologické studie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Praha: Sociologický ústav AV ČR, 2003</a:t>
            </a:r>
          </a:p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KOSTÍNKOVÁ, J., 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Faktory ovlivňující setrvání oběti v násilném vztahu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Brno, 2005</a:t>
            </a:r>
          </a:p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ČECHOVÁ, J., 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Oběti domácího násilí a jejich interpersonální charakteristiky,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Brno , 2005</a:t>
            </a:r>
          </a:p>
          <a:p>
            <a:pP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SLÁNSKÝ, T., </a:t>
            </a:r>
            <a:r>
              <a:rPr lang="cs-CZ" i="1" dirty="0" smtClean="0">
                <a:latin typeface="Arial" pitchFamily="34" charset="0"/>
                <a:cs typeface="Arial" pitchFamily="34" charset="0"/>
              </a:rPr>
              <a:t>Soubor rozhovorů na téma domácí násilí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Brno, 2005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63000" contrast="-72000"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ŠIKANA</a:t>
            </a:r>
            <a:br>
              <a:rPr lang="sk-SK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sk-SK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(Definícia, vývoj, prejavy a formy, miesta výskytu)</a:t>
            </a:r>
            <a:endParaRPr lang="cs-CZ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  <a:defRPr/>
            </a:pPr>
            <a:endParaRPr lang="sk-SK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endParaRPr lang="sk-SK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sk-SK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Katarína </a:t>
            </a:r>
            <a:r>
              <a:rPr lang="sk-SK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Gromošová</a:t>
            </a:r>
            <a:endParaRPr lang="sk-SK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3000" contrast="-61000"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Definícia </a:t>
            </a:r>
            <a:r>
              <a:rPr lang="sk-SK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šikany</a:t>
            </a:r>
            <a:endParaRPr lang="cs-CZ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Patrí do skupiny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sociálne-patologických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javov</a:t>
            </a:r>
          </a:p>
          <a:p>
            <a:pPr eaLnBrk="1" hangingPunct="1">
              <a:defRPr/>
            </a:pP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Šikana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je opakujúci sa násilný akt naberajúci na intenzite, počas ktorého je porušená osobná sloboda, sloboda rozhodovania a aj ľudská dôstojnosť a česť (Šíp, 2002)</a:t>
            </a:r>
          </a:p>
          <a:p>
            <a:pPr eaLnBrk="1" hangingPunct="1">
              <a:defRPr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Aj napriek frekvencii jej výskytu nie je ako termín upravená v českom právnom poriadku</a:t>
            </a:r>
          </a:p>
          <a:p>
            <a:pPr eaLnBrk="1" hangingPunct="1">
              <a:defRPr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Je charakterizovaná nerovným vzťahom medzi obeťou a agresorom, vylúčením obete z kolektívu a jej celovou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viktimizáciou</a:t>
            </a: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sk-SK" sz="2000" dirty="0" smtClean="0">
                <a:latin typeface="Arial" pitchFamily="34" charset="0"/>
                <a:cs typeface="Arial" pitchFamily="34" charset="0"/>
              </a:rPr>
              <a:t>(V českom prostredí viac práca Dr. </a:t>
            </a:r>
            <a:r>
              <a:rPr lang="sk-SK" sz="2000" dirty="0" err="1" smtClean="0">
                <a:latin typeface="Arial" pitchFamily="34" charset="0"/>
                <a:cs typeface="Arial" pitchFamily="34" charset="0"/>
              </a:rPr>
              <a:t>Kolářa</a:t>
            </a:r>
            <a:r>
              <a:rPr lang="sk-SK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000" smtClean="0">
                <a:latin typeface="Arial" pitchFamily="34" charset="0"/>
                <a:cs typeface="Arial" pitchFamily="34" charset="0"/>
              </a:rPr>
              <a:t>a kol.)</a:t>
            </a:r>
            <a:endParaRPr lang="sk-SK" sz="20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sk-SK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 bright="-73000" contrast="-64000"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73100" y="319088"/>
            <a:ext cx="7807325" cy="947737"/>
          </a:xfrm>
        </p:spPr>
        <p:txBody>
          <a:bodyPr tIns="32002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sz="4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Předpoklady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: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85813" y="1643063"/>
            <a:ext cx="7635875" cy="4238625"/>
          </a:xfrm>
        </p:spPr>
        <p:txBody>
          <a:bodyPr/>
          <a:lstStyle/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A) Biologické teorie</a:t>
            </a:r>
          </a:p>
          <a:p>
            <a:pPr marL="853657" lvl="1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- dědičnost, prostředí</a:t>
            </a:r>
          </a:p>
          <a:p>
            <a:pPr marL="853657" lvl="1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-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Lesch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-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Nyhanův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syndrom</a:t>
            </a:r>
          </a:p>
          <a:p>
            <a:pPr marL="853657" lvl="1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- XYY</a:t>
            </a:r>
          </a:p>
          <a:p>
            <a:pPr marL="453607" indent="-388806">
              <a:buClrTx/>
              <a:buSzTx/>
              <a:buFont typeface="Wingdings" pitchFamily="2" charset="2"/>
              <a:buNone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453607" indent="-388806" algn="just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B) Psychologické teorie (etiologie)</a:t>
            </a:r>
          </a:p>
          <a:p>
            <a:pPr marL="853657" lvl="1" indent="-388806" algn="just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agrese jako naučené chování (Bandura)</a:t>
            </a:r>
          </a:p>
          <a:p>
            <a:pPr marL="853657" lvl="1" indent="-388806" algn="just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agrese obranná</a:t>
            </a:r>
          </a:p>
          <a:p>
            <a:pPr marL="853657" lvl="1" indent="-388806" algn="just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- teorie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objektních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vztahů</a:t>
            </a:r>
          </a:p>
          <a:p>
            <a:pPr marL="853657" lvl="1" indent="-388806" algn="just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agrese jako prožitek svobody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 bright="-83000" contrast="-61000"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Štatistika výskytu </a:t>
            </a:r>
            <a:r>
              <a:rPr lang="sk-SK" sz="36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šikany</a:t>
            </a:r>
            <a:r>
              <a:rPr lang="sk-SK" sz="36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(údaje získané na ZŠ)</a:t>
            </a:r>
            <a:endParaRPr lang="cs-CZ" sz="36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Metodologické problémy pri zisťovaní </a:t>
            </a:r>
            <a:r>
              <a:rPr lang="sk-SK" sz="28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šikany</a:t>
            </a:r>
            <a:r>
              <a:rPr lang="sk-SK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k-SK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rozdielne údaje z oficiálnych miest</a:t>
            </a:r>
            <a:r>
              <a:rPr lang="sk-SK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ako polícia a MŠMT, príp. jednotlivých škôl </a:t>
            </a:r>
            <a:r>
              <a:rPr lang="sk-SK" sz="28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sk-SK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skutočná situácia</a:t>
            </a:r>
            <a:r>
              <a:rPr lang="sk-SK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(takisto spôsobené definíciou, čo je a čo už nie je </a:t>
            </a:r>
            <a:r>
              <a:rPr lang="sk-SK" sz="2800" dirty="0" err="1" smtClean="0">
                <a:latin typeface="Arial" pitchFamily="34" charset="0"/>
                <a:cs typeface="Arial" pitchFamily="34" charset="0"/>
              </a:rPr>
              <a:t>šikana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>
              <a:defRPr/>
            </a:pPr>
            <a:r>
              <a:rPr lang="sk-SK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Jediné šetrenie v ČR 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– r. 2001 (</a:t>
            </a:r>
            <a:r>
              <a:rPr lang="sk-SK" sz="2800" dirty="0" err="1" smtClean="0">
                <a:latin typeface="Arial" pitchFamily="34" charset="0"/>
                <a:cs typeface="Arial" pitchFamily="34" charset="0"/>
              </a:rPr>
              <a:t>Kolář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k-SK" sz="2800" dirty="0" err="1" smtClean="0">
                <a:latin typeface="Arial" pitchFamily="34" charset="0"/>
                <a:cs typeface="Arial" pitchFamily="34" charset="0"/>
              </a:rPr>
              <a:t>Havlínová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>
              <a:defRPr/>
            </a:pPr>
            <a:r>
              <a:rPr lang="sk-SK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Zistenie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 - v ČR je šikanovaných zhruba </a:t>
            </a:r>
            <a:r>
              <a:rPr lang="sk-SK" sz="2800" b="1" dirty="0" smtClean="0">
                <a:latin typeface="Arial" pitchFamily="34" charset="0"/>
                <a:cs typeface="Arial" pitchFamily="34" charset="0"/>
              </a:rPr>
              <a:t>41 % žiakov</a:t>
            </a:r>
          </a:p>
          <a:p>
            <a:pPr eaLnBrk="1" hangingPunct="1">
              <a:defRPr/>
            </a:pPr>
            <a:r>
              <a:rPr lang="sk-SK" sz="2800" dirty="0" smtClean="0">
                <a:latin typeface="Arial" pitchFamily="34" charset="0"/>
                <a:cs typeface="Arial" pitchFamily="34" charset="0"/>
              </a:rPr>
              <a:t>Epidémia </a:t>
            </a:r>
            <a:r>
              <a:rPr lang="sk-SK" sz="2800" dirty="0" err="1" smtClean="0">
                <a:latin typeface="Arial" pitchFamily="34" charset="0"/>
                <a:cs typeface="Arial" pitchFamily="34" charset="0"/>
              </a:rPr>
              <a:t>šikany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 a paradoxne nekompetentnosť odborníkov riešiť ju</a:t>
            </a:r>
          </a:p>
          <a:p>
            <a:pPr eaLnBrk="1" hangingPunct="1">
              <a:defRPr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3000" contrast="-61000"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4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5 stupňov vývoja </a:t>
            </a:r>
            <a:r>
              <a:rPr lang="sk-SK" sz="40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šikany</a:t>
            </a:r>
            <a:r>
              <a:rPr lang="sk-SK" sz="4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– ochorenia skupiny (M. </a:t>
            </a:r>
            <a:r>
              <a:rPr lang="sk-SK" sz="40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Kolář</a:t>
            </a:r>
            <a:r>
              <a:rPr lang="sk-SK" sz="4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sz="40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err="1" smtClean="0">
                <a:latin typeface="Arial" pitchFamily="34" charset="0"/>
                <a:cs typeface="Arial" pitchFamily="34" charset="0"/>
              </a:rPr>
              <a:t>Šikana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chápaná ako problém skupiny a nielen jednotlivca v nej  - dôležitý poznatok pri diagnostike, odhaľovaní a liečbe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šikany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sk-SK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Šikana</a:t>
            </a:r>
            <a:r>
              <a:rPr lang="sk-SK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členov skupiny vysvetľovaná na základe skupinovej dynamiky</a:t>
            </a:r>
          </a:p>
          <a:p>
            <a:pPr eaLnBrk="1" hangingPunct="1">
              <a:defRPr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5 stupňov vývoja, v každom sú špecifické zlomy, kedy dochádza k prechodu na ďalší</a:t>
            </a:r>
          </a:p>
          <a:p>
            <a:pPr eaLnBrk="1" hangingPunct="1">
              <a:defRPr/>
            </a:pPr>
            <a:r>
              <a:rPr lang="sk-SK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Posledný stupeň – tzv. dokonalá </a:t>
            </a:r>
            <a:r>
              <a:rPr lang="sk-SK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šikana</a:t>
            </a:r>
            <a:endParaRPr lang="cs-CZ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3000" contrast="-61000"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1. stupeň – zrod </a:t>
            </a:r>
            <a:r>
              <a:rPr lang="sk-SK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ostrakizmu</a:t>
            </a:r>
            <a:endParaRPr lang="cs-CZ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k-SK" sz="2800" dirty="0" smtClean="0">
                <a:latin typeface="Arial" pitchFamily="34" charset="0"/>
                <a:cs typeface="Arial" pitchFamily="34" charset="0"/>
              </a:rPr>
              <a:t>Výskyt možný v každej skupine (častý omyl, že len v patologickom prostredí, tento prístup nahráva agresorom)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Vyprofilovanie menej odolných jedincov pomocou </a:t>
            </a:r>
            <a:r>
              <a:rPr lang="sk-SK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hier „na strach“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2800" dirty="0" smtClean="0">
                <a:latin typeface="Arial" pitchFamily="34" charset="0"/>
                <a:cs typeface="Arial" pitchFamily="34" charset="0"/>
              </a:rPr>
              <a:t>Obeťou jedinci na </a:t>
            </a:r>
            <a:r>
              <a:rPr lang="sk-SK" sz="2800" dirty="0" err="1" smtClean="0">
                <a:latin typeface="Arial" pitchFamily="34" charset="0"/>
                <a:cs typeface="Arial" pitchFamily="34" charset="0"/>
              </a:rPr>
              <a:t>sociometrickom</a:t>
            </a:r>
            <a:r>
              <a:rPr lang="sk-SK" sz="2800" dirty="0" smtClean="0">
                <a:latin typeface="Arial" pitchFamily="34" charset="0"/>
                <a:cs typeface="Arial" pitchFamily="34" charset="0"/>
              </a:rPr>
              <a:t> konci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Vyčleňovanie vytipovaného jedinca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2800" dirty="0" smtClean="0">
                <a:latin typeface="Arial" pitchFamily="34" charset="0"/>
                <a:cs typeface="Arial" pitchFamily="34" charset="0"/>
              </a:rPr>
              <a:t>Mierne, prevažne psychické formy násilia, vtipy, intrigy a ohováranie odstrkovaného člena skupiny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Ťažko odhaliteľné, „nevinné štádium“, živná pôda pre ďalší negatívny vývoj</a:t>
            </a:r>
            <a:endParaRPr lang="cs-CZ" sz="28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3000" contrast="-61000"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4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2. stupeň – fyzická agresivita a pritvrdzovanie manipulácie</a:t>
            </a:r>
            <a:endParaRPr lang="cs-CZ" sz="40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sk-SK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Ostrakizmus</a:t>
            </a:r>
            <a:r>
              <a:rPr lang="sk-SK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môže prerásť do ďalšej formy, ak:</a:t>
            </a:r>
          </a:p>
          <a:p>
            <a:pPr eaLnBrk="1" hangingPunct="1">
              <a:lnSpc>
                <a:spcPct val="80000"/>
              </a:lnSpc>
              <a:buFont typeface="Garamond" pitchFamily="18" charset="0"/>
              <a:buChar char="→"/>
              <a:defRPr/>
            </a:pPr>
            <a:r>
              <a:rPr lang="sk-SK" sz="2400" dirty="0" smtClean="0">
                <a:latin typeface="Arial" pitchFamily="34" charset="0"/>
                <a:cs typeface="Arial" pitchFamily="34" charset="0"/>
              </a:rPr>
              <a:t> nastane v skupine náročná situácia a skupina potrebuje ventil (začína sa objavovať aj fyzické násilie)</a:t>
            </a:r>
          </a:p>
          <a:p>
            <a:pPr eaLnBrk="1" hangingPunct="1">
              <a:lnSpc>
                <a:spcPct val="80000"/>
              </a:lnSpc>
              <a:buFont typeface="Garamond" pitchFamily="18" charset="0"/>
              <a:buChar char="→"/>
              <a:defRPr/>
            </a:pPr>
            <a:r>
              <a:rPr lang="sk-SK" sz="2400" dirty="0" smtClean="0">
                <a:latin typeface="Arial" pitchFamily="34" charset="0"/>
                <a:cs typeface="Arial" pitchFamily="34" charset="0"/>
              </a:rPr>
              <a:t> spolu žiaci/skupina trávia viac času a môžu vytvárať hlbšie vzťahy</a:t>
            </a:r>
          </a:p>
          <a:p>
            <a:pPr eaLnBrk="1" hangingPunct="1">
              <a:lnSpc>
                <a:spcPct val="80000"/>
              </a:lnSpc>
              <a:buFont typeface="Garamond" pitchFamily="18" charset="0"/>
              <a:buChar char="→"/>
              <a:defRPr/>
            </a:pPr>
            <a:r>
              <a:rPr lang="sk-SK" sz="2400" dirty="0" smtClean="0">
                <a:latin typeface="Arial" pitchFamily="34" charset="0"/>
                <a:cs typeface="Arial" pitchFamily="34" charset="0"/>
              </a:rPr>
              <a:t> sa v skupine nájde niekoľko výrazne </a:t>
            </a:r>
            <a:r>
              <a:rPr lang="sk-SK" sz="2400" dirty="0" err="1" smtClean="0">
                <a:latin typeface="Arial" pitchFamily="34" charset="0"/>
                <a:cs typeface="Arial" pitchFamily="34" charset="0"/>
              </a:rPr>
              <a:t>asociálych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agresívnych jedincov, ktorí sa snažia od začiatku uspokojovať svoje „potreby“</a:t>
            </a:r>
          </a:p>
          <a:p>
            <a:pPr eaLnBrk="1" hangingPunct="1">
              <a:lnSpc>
                <a:spcPct val="80000"/>
              </a:lnSpc>
              <a:buFont typeface="Garamond" pitchFamily="18" charset="0"/>
              <a:buNone/>
              <a:defRPr/>
            </a:pP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Možnosť odvrátiť </a:t>
            </a:r>
            <a:r>
              <a:rPr lang="sk-SK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šikanu</a:t>
            </a: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v tomto bode, ak bola predtým intervencia pedagóga zameraná na </a:t>
            </a:r>
            <a:r>
              <a:rPr lang="sk-SK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pozitívne nastavenie skupiny </a:t>
            </a: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(inak nastupuje stratégia ukrytia vlastného strachu a zamerania sa na iného)</a:t>
            </a:r>
            <a:endParaRPr lang="sk-SK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Garamond" pitchFamily="18" charset="0"/>
              <a:buNone/>
              <a:defRPr/>
            </a:pPr>
            <a:r>
              <a:rPr lang="sk-SK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Imunita skupiny výrazne oslabená</a:t>
            </a:r>
          </a:p>
          <a:p>
            <a:pPr eaLnBrk="1" hangingPunct="1">
              <a:lnSpc>
                <a:spcPct val="80000"/>
              </a:lnSpc>
              <a:buFont typeface="Garamond" pitchFamily="18" charset="0"/>
              <a:buNone/>
              <a:defRPr/>
            </a:pPr>
            <a:endParaRPr lang="sk-SK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Garamond" pitchFamily="18" charset="0"/>
              <a:buNone/>
              <a:defRPr/>
            </a:pPr>
            <a:endParaRPr lang="sk-SK" sz="2400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80000"/>
              </a:lnSpc>
              <a:buFont typeface="Garamond" pitchFamily="18" charset="0"/>
              <a:buNone/>
              <a:defRPr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3000" contrast="-61000"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4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3. stupeň – kľúčový moment – vytvorenie jadra</a:t>
            </a:r>
            <a:endParaRPr lang="cs-CZ" sz="40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Vytvorenie jadra agresorov</a:t>
            </a:r>
          </a:p>
          <a:p>
            <a:pPr eaLnBrk="1" hangingPunct="1">
              <a:defRPr/>
            </a:pPr>
            <a:r>
              <a:rPr lang="sk-SK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Systematická </a:t>
            </a:r>
            <a:r>
              <a:rPr lang="sk-SK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šikana</a:t>
            </a:r>
            <a:r>
              <a:rPr lang="sk-SK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najvhodnejších obetí</a:t>
            </a:r>
          </a:p>
          <a:p>
            <a:pPr eaLnBrk="1" hangingPunct="1">
              <a:defRPr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Skupina rozdelená na menšie časti</a:t>
            </a:r>
          </a:p>
          <a:p>
            <a:pPr eaLnBrk="1" hangingPunct="1">
              <a:defRPr/>
            </a:pPr>
            <a:r>
              <a:rPr lang="sk-SK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Cesta späť – vytvorenie </a:t>
            </a:r>
            <a:r>
              <a:rPr lang="sk-SK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pozitívnej podskupiny </a:t>
            </a:r>
            <a:r>
              <a:rPr lang="sk-SK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(neistá rovnováha, napr. príchod ďalšieho agresora alebo ďalšej „typickej obeti“ ju môže zvrátiť)</a:t>
            </a:r>
            <a:endParaRPr lang="sk-SK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V praxi obecne zriedkavý výskyt pozitívnej podskupiny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3000" contrast="-61000"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4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4. stupeň – väčšina prijíma normy agresorov</a:t>
            </a:r>
            <a:endParaRPr lang="cs-CZ" sz="40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Normy agresorov sú prijaté väčšinou a stávajú sa nepísaným zákonom</a:t>
            </a:r>
          </a:p>
          <a:p>
            <a:pPr eaLnBrk="1" hangingPunct="1">
              <a:defRPr/>
            </a:pPr>
            <a:r>
              <a:rPr lang="sk-SK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Vysoká miera konformity</a:t>
            </a:r>
          </a:p>
          <a:p>
            <a:pPr eaLnBrk="1" hangingPunct="1">
              <a:defRPr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Vytvorenie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„alternatívnej identity“</a:t>
            </a:r>
          </a:p>
          <a:p>
            <a:pPr eaLnBrk="1" hangingPunct="1">
              <a:defRPr/>
            </a:pPr>
            <a:r>
              <a:rPr lang="sk-SK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Šikany</a:t>
            </a:r>
            <a:r>
              <a:rPr lang="sk-SK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sa už aktívne zúčastňujú aj mierni a vzorní žiaci</a:t>
            </a:r>
            <a:endParaRPr lang="cs-CZ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3000" contrast="-61000"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4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5. stupeň – dokonalá/totalitná </a:t>
            </a:r>
            <a:r>
              <a:rPr lang="sk-SK" sz="40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šikana</a:t>
            </a:r>
            <a:endParaRPr lang="cs-CZ" sz="40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latin typeface="Arial" pitchFamily="34" charset="0"/>
                <a:cs typeface="Arial" pitchFamily="34" charset="0"/>
              </a:rPr>
              <a:t>Bez intervencie zvonku </a:t>
            </a:r>
            <a:r>
              <a:rPr lang="sk-SK" sz="2400" b="1" dirty="0" smtClean="0">
                <a:latin typeface="Arial" pitchFamily="34" charset="0"/>
                <a:cs typeface="Arial" pitchFamily="34" charset="0"/>
              </a:rPr>
              <a:t>vytvorenie totalitnej spoločnosti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„otrokov“ a „otrokárov“ (obľúbené rozdelenie na nacistov a židov atď.)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Obete už nie sú schopné sa brániť, teror je vykonávaný bez námietok a trestu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latin typeface="Arial" pitchFamily="34" charset="0"/>
                <a:cs typeface="Arial" pitchFamily="34" charset="0"/>
              </a:rPr>
              <a:t>Pôvodne neutrálni členovia skupiny </a:t>
            </a:r>
            <a:r>
              <a:rPr lang="sk-SK" sz="2400" dirty="0" err="1" smtClean="0">
                <a:latin typeface="Arial" pitchFamily="34" charset="0"/>
                <a:cs typeface="Arial" pitchFamily="34" charset="0"/>
              </a:rPr>
              <a:t>šikanu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už podporujú alebo aj sami vykonávajú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Únikové</a:t>
            </a: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a skratové </a:t>
            </a:r>
            <a:r>
              <a:rPr lang="sk-SK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až definitívne</a:t>
            </a: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jednanie obetí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smtClean="0">
                <a:latin typeface="Arial" pitchFamily="34" charset="0"/>
                <a:cs typeface="Arial" pitchFamily="34" charset="0"/>
              </a:rPr>
              <a:t>Táto forma príznačná pre </a:t>
            </a:r>
            <a:r>
              <a:rPr lang="sk-SK" sz="2400" b="1" dirty="0" smtClean="0">
                <a:latin typeface="Arial" pitchFamily="34" charset="0"/>
                <a:cs typeface="Arial" pitchFamily="34" charset="0"/>
              </a:rPr>
              <a:t>väznice, vojenské prostredie a výchovné ústavy pre mládež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, možná aj v škole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Iniciátor </a:t>
            </a:r>
            <a:r>
              <a:rPr lang="sk-SK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šikany</a:t>
            </a: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– často premiant triedy obľúbený aj medzi učiteľmi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3000" contrast="-61000"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8 druhov šikanovania</a:t>
            </a:r>
            <a:endParaRPr lang="cs-CZ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Fyzické</a:t>
            </a:r>
            <a:r>
              <a:rPr lang="sk-SK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>
              <a:buFont typeface="Garamond" pitchFamily="18" charset="0"/>
              <a:buChar char="→"/>
              <a:defRPr/>
            </a:pP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aktívne priame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(fackovanie, škrtenie, kopanie, pálenie...)</a:t>
            </a:r>
            <a:endParaRPr lang="sk-SK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Garamond" pitchFamily="18" charset="0"/>
              <a:buChar char="→"/>
              <a:defRPr/>
            </a:pP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aktívne nepriame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(nepriamo vykonaná vôľa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kápa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cez podriadených, ničenie vecí obete)</a:t>
            </a:r>
            <a:endParaRPr lang="sk-SK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Garamond" pitchFamily="18" charset="0"/>
              <a:buChar char="→"/>
              <a:defRPr/>
            </a:pP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pasívne priame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(fyzické bránenie obeti v dosiahnutí jej cieľov)</a:t>
            </a:r>
            <a:endParaRPr lang="sk-SK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Garamond" pitchFamily="18" charset="0"/>
              <a:buChar char="→"/>
              <a:defRPr/>
            </a:pP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pasívne nepriame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(odmietnutie splnenia </a:t>
            </a:r>
            <a:r>
              <a:rPr lang="sk-SK" sz="1800" dirty="0" err="1" smtClean="0">
                <a:latin typeface="Arial" pitchFamily="34" charset="0"/>
                <a:cs typeface="Arial" pitchFamily="34" charset="0"/>
              </a:rPr>
              <a:t>požiadavok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 obeti)</a:t>
            </a:r>
            <a:endParaRPr lang="sk-SK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Verbálne</a:t>
            </a:r>
            <a:r>
              <a:rPr lang="sk-SK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>
              <a:buFont typeface="Garamond" pitchFamily="18" charset="0"/>
              <a:buChar char="→"/>
              <a:defRPr/>
            </a:pP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aktívne priame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(nadávanie, urážanie, zosmiešňovanie)</a:t>
            </a:r>
            <a:endParaRPr lang="sk-SK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Garamond" pitchFamily="18" charset="0"/>
              <a:buChar char="→"/>
              <a:defRPr/>
            </a:pP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aktívne nepriame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(ohováranie, symbolická agresivita cez kresby, básne, iné texty aj na verejných miestach atď.)</a:t>
            </a:r>
            <a:endParaRPr lang="sk-SK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Garamond" pitchFamily="18" charset="0"/>
              <a:buChar char="→"/>
              <a:defRPr/>
            </a:pP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pasívne priame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(neodpovedanie na pozdrav, otázky, poznámky)</a:t>
            </a:r>
            <a:endParaRPr lang="sk-SK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Garamond" pitchFamily="18" charset="0"/>
              <a:buChar char="→"/>
              <a:defRPr/>
            </a:pPr>
            <a:r>
              <a:rPr lang="sk-SK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pasívne nepriame </a:t>
            </a:r>
            <a:r>
              <a:rPr lang="sk-SK" sz="1800" dirty="0" smtClean="0">
                <a:latin typeface="Arial" pitchFamily="34" charset="0"/>
                <a:cs typeface="Arial" pitchFamily="34" charset="0"/>
              </a:rPr>
              <a:t>(členovia skupiny sa nezastanú nespravodlivo obvinenej obete)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3000" contrast="-61000"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Miesta výskytu </a:t>
            </a:r>
            <a:endParaRPr lang="cs-CZ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V podstate </a:t>
            </a:r>
            <a:r>
              <a:rPr lang="sk-SK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všetky zariadenia s dochádzkovým alebo internátnym režimom</a:t>
            </a:r>
            <a:r>
              <a:rPr lang="sk-SK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Garamond" pitchFamily="18" charset="0"/>
              <a:buChar char="→"/>
              <a:defRPr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Škola, internátne školské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zariadenia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Garamond" pitchFamily="18" charset="0"/>
              <a:buChar char="→"/>
              <a:defRPr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Detské domovy a domovy mládeže, diagnostické a resocializačné ústavy</a:t>
            </a:r>
          </a:p>
          <a:p>
            <a:pPr eaLnBrk="1" hangingPunct="1">
              <a:lnSpc>
                <a:spcPct val="90000"/>
              </a:lnSpc>
              <a:buFont typeface="Garamond" pitchFamily="18" charset="0"/>
              <a:buChar char="→"/>
              <a:defRPr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Vojenské zariadenia</a:t>
            </a:r>
          </a:p>
          <a:p>
            <a:pPr eaLnBrk="1" hangingPunct="1">
              <a:lnSpc>
                <a:spcPct val="90000"/>
              </a:lnSpc>
              <a:buFont typeface="Garamond" pitchFamily="18" charset="0"/>
              <a:buChar char="→"/>
              <a:defRPr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Pracovné prostredie (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mobbing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bossing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Garamond" pitchFamily="18" charset="0"/>
              <a:buChar char="→"/>
              <a:defRPr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Obťažovanie a prenasledovanie (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stalking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) aj cez telefón a internet (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kyberstalking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3000" contrast="-61000"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Použitá literatúra</a:t>
            </a:r>
            <a:endParaRPr lang="cs-CZ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400" dirty="0" err="1" smtClean="0">
                <a:latin typeface="Arial" pitchFamily="34" charset="0"/>
                <a:cs typeface="Arial" pitchFamily="34" charset="0"/>
              </a:rPr>
              <a:t>Kolář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, M.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Bolest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šikanování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: cesta k zastavení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epidemie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šikanování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 na školách.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Praha: Portál, 2001. 255 s. ISBN 80-7367-017-3</a:t>
            </a:r>
          </a:p>
          <a:p>
            <a:pPr eaLnBrk="1" hangingPunct="1">
              <a:defRPr/>
            </a:pPr>
            <a:r>
              <a:rPr lang="sk-SK" sz="2400" dirty="0" err="1" smtClean="0">
                <a:latin typeface="Arial" pitchFamily="34" charset="0"/>
                <a:cs typeface="Arial" pitchFamily="34" charset="0"/>
              </a:rPr>
              <a:t>Kolář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, M.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Management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sociální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 práce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se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žáky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 základní školy II. Školní násilí a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šikanování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Ostrava: </a:t>
            </a:r>
            <a:r>
              <a:rPr lang="sk-SK" sz="2400" dirty="0" err="1" smtClean="0">
                <a:latin typeface="Arial" pitchFamily="34" charset="0"/>
                <a:cs typeface="Arial" pitchFamily="34" charset="0"/>
              </a:rPr>
              <a:t>Otravská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univerzita, 2005. 48 s. ISBN 80-7368-076-9</a:t>
            </a:r>
          </a:p>
          <a:p>
            <a:pPr eaLnBrk="1" hangingPunct="1">
              <a:defRPr/>
            </a:pPr>
            <a:r>
              <a:rPr lang="sk-SK" sz="2400" dirty="0" err="1" smtClean="0">
                <a:latin typeface="Arial" pitchFamily="34" charset="0"/>
                <a:cs typeface="Arial" pitchFamily="34" charset="0"/>
              </a:rPr>
              <a:t>Kolář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, M. 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Skrytý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svět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šikanování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ve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 školách: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příčiny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, diagnostika a praktická pomoc.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Praha: Portál, 2000. 128 s. 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ISBN 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80-7178-409-5</a:t>
            </a:r>
          </a:p>
          <a:p>
            <a:pPr eaLnBrk="1" hangingPunct="1">
              <a:defRPr/>
            </a:pPr>
            <a:r>
              <a:rPr lang="sk-SK" sz="2400" dirty="0" smtClean="0">
                <a:latin typeface="Arial" pitchFamily="34" charset="0"/>
                <a:cs typeface="Arial" pitchFamily="34" charset="0"/>
              </a:rPr>
              <a:t>Šíp, M.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Šikana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 z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právního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2400" i="1" dirty="0" err="1" smtClean="0">
                <a:latin typeface="Arial" pitchFamily="34" charset="0"/>
                <a:cs typeface="Arial" pitchFamily="34" charset="0"/>
              </a:rPr>
              <a:t>hlediska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k-SK" sz="2400" dirty="0" err="1" smtClean="0">
                <a:latin typeface="Arial" pitchFamily="34" charset="0"/>
                <a:cs typeface="Arial" pitchFamily="34" charset="0"/>
              </a:rPr>
              <a:t>Online</a:t>
            </a:r>
            <a:r>
              <a:rPr lang="sk-SK" sz="2400" dirty="0" smtClean="0">
                <a:latin typeface="Arial" pitchFamily="34" charset="0"/>
                <a:cs typeface="Arial" pitchFamily="34" charset="0"/>
              </a:rPr>
              <a:t> 2002, cit. 25.10.2009</a:t>
            </a:r>
            <a:r>
              <a:rPr lang="cs-CZ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Dostupné z: </a:t>
            </a:r>
            <a:r>
              <a:rPr lang="cs-CZ" sz="2400" dirty="0" smtClean="0"/>
              <a:t>&lt;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http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://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www.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sikana.org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clanky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_soubory/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sikana.html</a:t>
            </a:r>
            <a:r>
              <a:rPr lang="cs-CZ" sz="2400" dirty="0" smtClean="0"/>
              <a:t>&gt;</a:t>
            </a:r>
            <a:endParaRPr lang="sk-SK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 bright="-73000" contrast="-64000"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73100" y="319088"/>
            <a:ext cx="7807325" cy="947737"/>
          </a:xfrm>
        </p:spPr>
        <p:txBody>
          <a:bodyPr tIns="32002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sz="32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Druhy agrese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85813" y="1500188"/>
            <a:ext cx="7635875" cy="4238625"/>
          </a:xfrm>
        </p:spPr>
        <p:txBody>
          <a:bodyPr/>
          <a:lstStyle/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Instrumentální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Emocionální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(fiktivní)</a:t>
            </a:r>
          </a:p>
          <a:p>
            <a:pPr marL="453607" indent="-388806">
              <a:buClrTx/>
              <a:buSzTx/>
              <a:buFont typeface="Wingdings" pitchFamily="2" charset="2"/>
              <a:buNone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Moyer</a:t>
            </a:r>
            <a:endParaRPr lang="cs-CZ" sz="2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Predátorská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– útok na kořist, mezidruhová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Submise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– o místo v druhu, skupině (u samic ne)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Agrese vyvolaná strachem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– pokus o útěk nezdařen, reaguje (krysa)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Dráždivá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– předchází frustrace (hlad, reakce i na menší podnět)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Mateřská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– při nebezpečí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Sexuální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– mezi pohlavím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Obrana teritoria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55000" contrast="-49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ŠIKANA</a:t>
            </a:r>
            <a:b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(Důsledky, základní příčina, příčiny a podmínky šikany)</a:t>
            </a:r>
            <a:endParaRPr lang="cs-CZ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defRPr/>
            </a:pPr>
            <a:endParaRPr lang="sk-SK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Char char="q"/>
              <a:defRPr/>
            </a:pPr>
            <a:r>
              <a:rPr lang="sk-SK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Diego</a:t>
            </a:r>
            <a:r>
              <a:rPr lang="sk-SK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Chamorro</a:t>
            </a:r>
            <a:endParaRPr lang="sk-SK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 bright="-82000" contrast="-4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Důsledky šikanováni</a:t>
            </a:r>
            <a:endParaRPr lang="cs-CZ" sz="32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Šikana poškozuje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oběti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agresory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skupinu a skupinu jako celek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rodina</a:t>
            </a:r>
          </a:p>
          <a:p>
            <a:pPr>
              <a:defRPr/>
            </a:pP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Důsledky jsou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(dle Koláře)</a:t>
            </a:r>
          </a:p>
          <a:p>
            <a:pPr lvl="1"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poškození fysického a psychického zdraví oběti </a:t>
            </a:r>
          </a:p>
          <a:p>
            <a:pPr lvl="1"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Fixování antisociálních postojů u agresorů</a:t>
            </a:r>
          </a:p>
          <a:p>
            <a:pPr lvl="1"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Ztráta iluzí u společnosti u ostatních členů skupiny.</a:t>
            </a:r>
          </a:p>
          <a:p>
            <a:pPr lvl="1"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Snížení efektu pedagogického působení u skupiny jako celku.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2000" contrast="-4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Následky šikanování u obětí</a:t>
            </a:r>
            <a:endParaRPr lang="cs-CZ" sz="32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57250"/>
            <a:ext cx="9144000" cy="4525963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cs-CZ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Oběti pokročilejších stadií šikanování</a:t>
            </a:r>
          </a:p>
          <a:p>
            <a:pPr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u oběti 4. a 5. stupně šikanování — dotýká se celé osobnosti, celoživotní charakter — někdy k sebevraždě</a:t>
            </a:r>
          </a:p>
          <a:p>
            <a:pPr>
              <a:defRPr/>
            </a:pP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Při dlouhodobějším brutálním šikanování – zhroutí se , panická hrůza ze straty životu, poruchy spánku, nočními děsy, neřídké výrazně psychosomatické potíže…— někdy   dlouhodobé </a:t>
            </a:r>
            <a:r>
              <a:rPr lang="cs-CZ" sz="2400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lečení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, neschopnost pracovat – nezhroutí se, ale není schopní konat práce, porucha sebehodnocení, sebezničující tendence osobnosti.</a:t>
            </a:r>
          </a:p>
          <a:p>
            <a:pPr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Někdy fasáda obranyschopnosti, která se zhroutí při větší zátěž</a:t>
            </a:r>
          </a:p>
          <a:p>
            <a:pPr>
              <a:defRPr/>
            </a:pP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Oběti prvního šikanování většinou se stávají znovu oběti šikanování</a:t>
            </a:r>
          </a:p>
          <a:p>
            <a:pPr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Mají tendenci ode všech uniknout, vzdát a skrýt se – obtížně se dozvědět co s nimi se stálo.</a:t>
            </a:r>
          </a:p>
          <a:p>
            <a:pPr>
              <a:defRPr/>
            </a:pP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Někdy podobný posttraumatické stresové poruše.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2000" contrast="-4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Následky šikanování u obětí</a:t>
            </a:r>
            <a:endParaRPr lang="cs-CZ" sz="32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928688"/>
            <a:ext cx="8429625" cy="452596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cs-CZ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Následky u oběti počátečných stadii šikanování</a:t>
            </a:r>
            <a:endParaRPr lang="cs-CZ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jejich 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potřeby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jsou v škole často i 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dlouhodobě frustrovány (deprivace)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– necítí se dobře v škole a má k ni negativní postoj.</a:t>
            </a:r>
          </a:p>
          <a:p>
            <a:pPr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pozvolna 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narušuje osobnostní vývoj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oběti.</a:t>
            </a:r>
          </a:p>
          <a:p>
            <a:pPr>
              <a:defRPr/>
            </a:pP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poruchy v sociální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(školní) 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osobnostní adaptace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nepozornost při vyučovaní</a:t>
            </a:r>
          </a:p>
          <a:p>
            <a:pPr lvl="1"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zhoršení prospěchu</a:t>
            </a:r>
          </a:p>
          <a:p>
            <a:pPr lvl="1"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tendence k nadměrné omluvené absence</a:t>
            </a:r>
          </a:p>
          <a:p>
            <a:pPr lvl="1"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tendence k neomluvené absence</a:t>
            </a:r>
          </a:p>
          <a:p>
            <a:pPr lvl="1"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porucha sebehodnocení</a:t>
            </a:r>
          </a:p>
          <a:p>
            <a:pPr lvl="1"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celková nejistota a stále přítomný strach</a:t>
            </a:r>
          </a:p>
          <a:p>
            <a:pPr>
              <a:defRPr/>
            </a:pP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2000" contrast="-4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Nejdůležitější předpoklad k šikanování</a:t>
            </a:r>
            <a:endParaRPr lang="cs-CZ" sz="36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Agresoři: nenormální osoby?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Někteří renomování autoři: agresoři jsou </a:t>
            </a:r>
            <a:r>
              <a:rPr lang="cs-CZ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agresivní psychopati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a oběti jsou </a:t>
            </a:r>
            <a:r>
              <a:rPr lang="cs-CZ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astenické psychopati</a:t>
            </a:r>
            <a:r>
              <a:rPr lang="cs-CZ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(Kolář a jiní) pouze </a:t>
            </a:r>
            <a:r>
              <a:rPr lang="cs-CZ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mimořádní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egoističtí a egocentričtí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 Agrese a krutost, u takových lidí, proto nemá větší zabrání k bujení a je plně k dispozici </a:t>
            </a:r>
          </a:p>
          <a:p>
            <a:pPr>
              <a:buFont typeface="Wingdings" pitchFamily="2" charset="2"/>
              <a:buNone/>
              <a:defRPr/>
            </a:pPr>
            <a:endParaRPr lang="cs-CZ" sz="2400" dirty="0" smtClean="0">
              <a:latin typeface="Arial" pitchFamily="34" charset="0"/>
              <a:cs typeface="Arial" pitchFamily="34" charset="0"/>
              <a:sym typeface="Wingdings"/>
            </a:endParaRPr>
          </a:p>
          <a:p>
            <a:pPr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  <a:sym typeface="Wingdings"/>
              </a:rPr>
              <a:t>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Nejde o problému psychopatologie ale o problému </a:t>
            </a:r>
            <a:r>
              <a:rPr lang="cs-CZ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duchovního rozměru člověka a jeho morálky.</a:t>
            </a:r>
            <a:endParaRPr lang="cs-CZ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2000" contrast="-4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8575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Nejdůležitější předpoklad k šikanování (</a:t>
            </a:r>
            <a:r>
              <a:rPr lang="cs-CZ" sz="32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pokr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cs-CZ" sz="36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452596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Hledání důvody v duchovním (a mravním) vývoje jedince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(vycházíme tady ze 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Franklové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logoterapie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iniciátor nebo aktivní účastník šikany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se vyhnul duchovního růstů a ustrnul na počátečním stadiu vývoje.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	On je tak jako se narodil, jako sebestředná bytost, která se neučil jít za hranice svého já. </a:t>
            </a:r>
            <a:r>
              <a:rPr lang="cs-CZ" sz="2000" b="1" baseline="-25000" dirty="0" smtClean="0">
                <a:latin typeface="Arial" pitchFamily="34" charset="0"/>
                <a:cs typeface="Arial" pitchFamily="34" charset="0"/>
              </a:rPr>
              <a:t>— </a:t>
            </a:r>
            <a:r>
              <a:rPr lang="cs-CZ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morální slepota</a:t>
            </a:r>
            <a:r>
              <a:rPr lang="cs-CZ" sz="2000" b="1" i="1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dětí a mladé lidé duchovně pokročilejší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také nejsou imunní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i </a:t>
            </a:r>
            <a:r>
              <a:rPr lang="cs-CZ" sz="2000" b="1" dirty="0" err="1" smtClean="0">
                <a:latin typeface="Arial" pitchFamily="34" charset="0"/>
                <a:cs typeface="Arial" pitchFamily="34" charset="0"/>
              </a:rPr>
              <a:t>kdýž</a:t>
            </a: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 se nestávají iniciátoři systematické fysické šikany ale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mohou pomáhat na usazení zárodeční podoby šikanování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a pod silným tlakem muže spadat do konformity.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2000" contrast="-4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63" y="1000125"/>
            <a:ext cx="8358187" cy="4525963"/>
          </a:xfrm>
        </p:spPr>
        <p:txBody>
          <a:bodyPr/>
          <a:lstStyle/>
          <a:p>
            <a:pPr>
              <a:buClr>
                <a:srgbClr val="FFFF00"/>
              </a:buClr>
              <a:defRPr/>
            </a:pPr>
            <a:r>
              <a:rPr lang="cs-CZ" sz="28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Původ morální slepoty u agresorů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na povrchnější úrovně má charakter obrany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sebepojetí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na hlubší úrovně, a výrazná sobecká a sebestředná orientace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500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FF00"/>
              </a:buClr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Ochrana </a:t>
            </a:r>
            <a:r>
              <a:rPr lang="cs-CZ" sz="24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sebepojetí</a:t>
            </a:r>
            <a:endParaRPr lang="cs-CZ" sz="2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	šikanující tyrani, aby ubránili své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sebepojetí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a odvrátili velkou úzkost z možnosti zboření obrazu sebe sama: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popírají realitu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vytěsňují realitu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používají racionalizaci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používají projekci</a:t>
            </a:r>
          </a:p>
          <a:p>
            <a:pPr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500" dirty="0" smtClean="0">
                <a:latin typeface="Arial" pitchFamily="34" charset="0"/>
                <a:cs typeface="Arial" pitchFamily="34" charset="0"/>
              </a:rPr>
              <a:t> 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FFFF00"/>
              </a:buClr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Sobecká a sebestředná orientace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  <a:sym typeface="Wingdings"/>
              </a:rPr>
              <a:t></a:t>
            </a:r>
            <a:r>
              <a:rPr lang="en-US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jako základní zdroj morální slepota</a:t>
            </a:r>
          </a:p>
          <a:p>
            <a:pPr>
              <a:buClr>
                <a:srgbClr val="FFFF00"/>
              </a:buClr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Nejdůležitější předpoklad k šikanování (</a:t>
            </a:r>
            <a:r>
              <a:rPr lang="cs-CZ" sz="32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pokr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cs-CZ" sz="36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2000" contrast="-4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Kořeny sobecké a sebestřední orientace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Sobecká a sebestředná orientace agresorů spočívá v 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nelásce k sobě.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	(vychází z úvah M. S. Pecka a Ericha </a:t>
            </a:r>
            <a:r>
              <a:rPr lang="cs-CZ" sz="2800" dirty="0" err="1" smtClean="0">
                <a:latin typeface="Arial" pitchFamily="34" charset="0"/>
                <a:cs typeface="Arial" pitchFamily="34" charset="0"/>
              </a:rPr>
              <a:t>Fromma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buClr>
                <a:srgbClr val="FFFF00"/>
              </a:buCl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nemá rád sebe a hluboce sebou pohrdá a není sám se sebou srozuměn 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/>
              </a:rPr>
              <a:t>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stále úzkostlivě je soustředěn na sebe.„</a:t>
            </a:r>
            <a:r>
              <a:rPr lang="cs-CZ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Sobectví je přehnanou náhražkou podstatného nedostatku sebelásky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</a:t>
            </a:r>
          </a:p>
          <a:p>
            <a:pPr>
              <a:buFont typeface="Wingdings" pitchFamily="2" charset="2"/>
              <a:buNone/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Nejdůležitější předpoklad k šikanování (</a:t>
            </a:r>
            <a:r>
              <a:rPr lang="cs-CZ" sz="32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pokr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2000" contrast="-4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Příčiny a podmínky - spouštěcí mechanismy šikanování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Clr>
                <a:srgbClr val="FFFF00"/>
              </a:buClr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Aby šikanování se skutečně projevilo, je zapotřebí „souhry“ rady příčin a podmínek. Tyto podmínky jsou:</a:t>
            </a:r>
          </a:p>
          <a:p>
            <a:pPr lvl="1">
              <a:buClr>
                <a:srgbClr val="FFFF00"/>
              </a:buClr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1371600" lvl="2" indent="-457200">
              <a:buClr>
                <a:srgbClr val="FFFF00"/>
              </a:buClr>
              <a:buSzPct val="100000"/>
              <a:buFont typeface="+mj-lt"/>
              <a:buAutoNum type="alphaUcPeriod"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destruktivní skupinová dynamika</a:t>
            </a:r>
          </a:p>
          <a:p>
            <a:pPr marL="1371600" lvl="2" indent="-457200">
              <a:buClr>
                <a:srgbClr val="FFFF00"/>
              </a:buClr>
              <a:buSzPct val="100000"/>
              <a:buFont typeface="+mj-lt"/>
              <a:buAutoNum type="alphaUcPeriod"/>
              <a:defRPr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marL="1371600" lvl="2" indent="-457200">
              <a:buClr>
                <a:srgbClr val="FFFF00"/>
              </a:buClr>
              <a:buSzPct val="100000"/>
              <a:buFont typeface="+mj-lt"/>
              <a:buAutoNum type="alphaUcPeriod"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rizikové osobnostní charakteristiky</a:t>
            </a:r>
          </a:p>
          <a:p>
            <a:pPr marL="1371600" lvl="2" indent="-457200">
              <a:buClr>
                <a:srgbClr val="FFFF00"/>
              </a:buClr>
              <a:buSzPct val="100000"/>
              <a:buFont typeface="+mj-lt"/>
              <a:buAutoNum type="alphaUcPeriod"/>
              <a:defRPr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marL="1371600" lvl="2" indent="-457200">
              <a:buClr>
                <a:srgbClr val="FFFF00"/>
              </a:buClr>
              <a:buSzPct val="100000"/>
              <a:buFont typeface="+mj-lt"/>
              <a:buAutoNum type="alphaUcPeriod"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nedostatky prostředí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2000" contrast="-4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000125"/>
            <a:ext cx="8229600" cy="4525963"/>
          </a:xfrm>
        </p:spPr>
        <p:txBody>
          <a:bodyPr/>
          <a:lstStyle/>
          <a:p>
            <a:pPr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A. Skupinová dynamika</a:t>
            </a:r>
            <a:r>
              <a:rPr lang="cs-CZ" sz="24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Agresory nevědomě a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nereflektovaně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používají k destrukci svobody a positivních vztahů v skupině na základě: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  <a:defRPr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1) Metody k získání moci.</a:t>
            </a:r>
          </a:p>
          <a:p>
            <a:pPr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násilná indoktrinace</a:t>
            </a:r>
            <a:r>
              <a:rPr lang="cs-CZ" sz="2000" i="1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kombinace: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Vymývání mozku (</a:t>
            </a:r>
            <a:r>
              <a:rPr lang="cs-CZ" sz="20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brainwashing</a:t>
            </a:r>
            <a:r>
              <a:rPr lang="cs-CZ" sz="2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): </a:t>
            </a:r>
            <a:endParaRPr lang="cs-CZ" sz="2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psychická manipulace,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která nabývá charakter hypnózy</a:t>
            </a:r>
            <a:endParaRPr lang="cs-CZ" sz="2000" i="1" u="sng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None/>
              <a:defRPr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Vysvětleni v teorii kognitivní disonance:</a:t>
            </a:r>
          </a:p>
          <a:p>
            <a:pPr lvl="1">
              <a:buFont typeface="Wingdings" pitchFamily="2" charset="2"/>
              <a:buNone/>
              <a:defRPr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cs-CZ" sz="2000" b="1" i="1" dirty="0" smtClean="0">
                <a:solidFill>
                  <a:srgbClr val="FFFF00"/>
                </a:solidFill>
                <a:latin typeface="Arial" pitchFamily="34" charset="0"/>
                <a:ea typeface="+mn-ea"/>
                <a:cs typeface="Arial" pitchFamily="34" charset="0"/>
              </a:rPr>
              <a:t>2) Tlak skupinových norem</a:t>
            </a:r>
          </a:p>
          <a:p>
            <a:pPr marL="342900" lvl="1" indent="-342900">
              <a:buClr>
                <a:schemeClr val="hlink"/>
              </a:buClr>
              <a:buFont typeface="Wingdings" pitchFamily="2" charset="2"/>
              <a:buNone/>
              <a:defRPr/>
            </a:pPr>
            <a:endParaRPr lang="cs-CZ" sz="2000" dirty="0" smtClean="0">
              <a:latin typeface="Arial" pitchFamily="34" charset="0"/>
              <a:ea typeface="+mn-ea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3) a 4) Konformita a závislost k autoritě  –</a:t>
            </a:r>
            <a:r>
              <a:rPr lang="en-US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0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tendence  k nesvobodnému jednání</a:t>
            </a:r>
            <a:endParaRPr lang="cs-CZ" sz="2000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(výzkumy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Milgrana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Zimbarda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lvl="1" indent="-342900">
              <a:buClr>
                <a:schemeClr val="hlink"/>
              </a:buClr>
              <a:buFont typeface="Wingdings" pitchFamily="2" charset="2"/>
              <a:buNone/>
              <a:defRPr/>
            </a:pPr>
            <a:endParaRPr lang="cs-CZ" sz="2000" b="1" u="sng" dirty="0" smtClean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Příčiny a podmínky - spouštěcí mechanismy šikanování (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pokr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 bright="-73000" contrast="-64000"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73100" y="277813"/>
            <a:ext cx="7807325" cy="1030287"/>
          </a:xfrm>
        </p:spPr>
        <p:txBody>
          <a:bodyPr tIns="32002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Druhy agrese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38" y="1143000"/>
            <a:ext cx="7635875" cy="4498975"/>
          </a:xfrm>
        </p:spPr>
        <p:txBody>
          <a:bodyPr/>
          <a:lstStyle/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Přímá </a:t>
            </a:r>
            <a:r>
              <a:rPr lang="cs-CZ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vs</a:t>
            </a: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nepřímá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Verbální </a:t>
            </a:r>
            <a:r>
              <a:rPr lang="cs-CZ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vs</a:t>
            </a: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fyzická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Aktivní </a:t>
            </a:r>
            <a:r>
              <a:rPr lang="cs-CZ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vs</a:t>
            </a: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pasivní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endParaRPr lang="cs-CZ" sz="1100" dirty="0" smtClean="0">
              <a:latin typeface="Arial" pitchFamily="34" charset="0"/>
              <a:cs typeface="Arial" pitchFamily="34" charset="0"/>
            </a:endParaRP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Přímá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, fyzická, aktivní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– kopnutí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Nepřímá fyzická aktivní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–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voodoo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 pasti, návod někoho proti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nečemu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(kopni ho, nájemný vrah)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Přímá fyzická pasivní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– bránění dveří někomu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Nepřímá, fyzická, pasivní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– nepodání pomoci při krvácení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Přímá, verbální, aktivní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– nadávky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Nepřímá, verbální, aktivní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- „Nebav se s ním“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Přímá, verbální, pasivní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– pomluvy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Nepřímá, verbální, pasivní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– někoho se známý nezastane při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hádce</a:t>
            </a:r>
            <a:endParaRPr lang="cs-CZ" sz="1000" dirty="0">
              <a:latin typeface="Arial" pitchFamily="34" charset="0"/>
              <a:cs typeface="Arial" pitchFamily="34" charset="0"/>
            </a:endParaRP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Zaměřená ven </a:t>
            </a:r>
            <a:r>
              <a:rPr lang="cs-CZ" sz="2400" dirty="0" err="1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vs</a:t>
            </a: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dovnitř</a:t>
            </a:r>
            <a:endParaRPr lang="cs-CZ" sz="2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2000" contrast="-4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8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B. Rizikové osobnostní charakteristiky </a:t>
            </a:r>
            <a:r>
              <a:rPr lang="cs-CZ" sz="2800" b="1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protagonist</a:t>
            </a:r>
            <a:r>
              <a:rPr lang="cs-CZ" sz="28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šikany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(agresor, oběť, skupiny a pedagog).</a:t>
            </a: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Agresoři-iniciátoři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jsou</a:t>
            </a:r>
            <a:endParaRPr lang="cs-CZ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ti silní v dané skupině,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temperament umožňoval automatické reagovat silně,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tvář v tvář konfliktům uměli potlačovat nejistotu,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zápas spojený s rizikem v nich vyvolal jakousi euforii, která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hlušovala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vnitřní neklid a strach.</a:t>
            </a:r>
          </a:p>
          <a:p>
            <a:pP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Hlavní motivující sily bývaly</a:t>
            </a:r>
            <a:endParaRPr lang="cs-CZ" sz="24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Nápadná krutost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Touha pro moci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Příčiny a podmínky - spouštěcí mechanismy šikanování (</a:t>
            </a:r>
            <a:r>
              <a:rPr lang="cs-CZ" sz="32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pokr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2000" contrast="-4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Příčiny a podmínky - spouštěcí mechanismy šikanování (</a:t>
            </a:r>
            <a:r>
              <a:rPr lang="cs-CZ" sz="32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pokr</a:t>
            </a:r>
            <a:r>
              <a:rPr lang="cs-CZ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Další motivy</a:t>
            </a:r>
            <a:endParaRPr lang="cs-CZ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upoutání pozornosti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zabíjení nudy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motiv „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Mengeleho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“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žárlivost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prevence svého týrání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motiv vykonat něco velkého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Typy agresorů-iniciátorů</a:t>
            </a:r>
            <a:endParaRPr lang="cs-CZ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první typ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 hrubý, primitivní, impulzivní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druhý typ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 velmi slušný, kultivovaný, narcisticky šlechtěný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i="1" dirty="0" smtClean="0">
                <a:latin typeface="Arial" pitchFamily="34" charset="0"/>
                <a:cs typeface="Arial" pitchFamily="34" charset="0"/>
              </a:rPr>
              <a:t>třetí typ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: „srandista“, optimisticky, dobrodružný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2000" contrast="-4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Příčiny a podmínky - spouštěcí mechanismy šikanování (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pokr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3" y="1214438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cs-CZ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Oběť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Kriteria výběru jsou rozmanitá. Někdy výběr je nahodilý</a:t>
            </a:r>
          </a:p>
          <a:p>
            <a:pPr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Typická oběť se charakterizuje: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příliš viditelná </a:t>
            </a:r>
            <a:r>
              <a:rPr lang="cs-CZ" sz="2400" b="1" i="1" dirty="0" smtClean="0">
                <a:latin typeface="Arial" pitchFamily="34" charset="0"/>
                <a:cs typeface="Arial" pitchFamily="34" charset="0"/>
              </a:rPr>
              <a:t>bojácnost a zranitelnost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fyzická slabost a nezdatnost.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psychicky znevýhodnění (ADHD, specifické poruchy učení, opožděný mentální vývoj).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odlišnost od skupinové normy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357158" y="5072075"/>
            <a:ext cx="8229600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numCol="2"/>
          <a:lstStyle/>
          <a:p>
            <a:pPr marL="342900" indent="-342900" eaLnBrk="0" hangingPunct="0">
              <a:buFont typeface="Wingdings" pitchFamily="2" charset="2"/>
              <a:buNone/>
              <a:defRPr/>
            </a:pPr>
            <a:r>
              <a:rPr lang="cs-CZ" sz="24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Typologie oběti</a:t>
            </a:r>
          </a:p>
          <a:p>
            <a:pPr marL="742950" lvl="1" indent="-285750" eaLnBrk="0" hangingPunct="0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slabé</a:t>
            </a:r>
          </a:p>
          <a:p>
            <a:pPr marL="742950" lvl="1" indent="-285750" eaLnBrk="0" hangingPunct="0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silné</a:t>
            </a:r>
          </a:p>
          <a:p>
            <a:pPr marL="742950" lvl="1" indent="-285750" eaLnBrk="0" hangingPunct="0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devianti</a:t>
            </a:r>
          </a:p>
          <a:p>
            <a:pPr marL="742950" lvl="1" indent="-285750" eaLnBrk="0" hangingPunct="0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400" kern="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 životním scénářem oběti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82000" contrast="-47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357313"/>
            <a:ext cx="8229600" cy="4525962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b="1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C. Nedostatky prostředí</a:t>
            </a:r>
            <a:endParaRPr lang="cs-CZ" sz="2400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Tradiční pedagogický styl</a:t>
            </a:r>
            <a:endParaRPr lang="cs-CZ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Hierarchicky-autoritativní model práce x komunitní model práce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Absence teorie a metodiky šikanování</a:t>
            </a:r>
          </a:p>
          <a:p>
            <a:pPr>
              <a:buClr>
                <a:srgbClr val="FFFF00"/>
              </a:buClr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Rodina</a:t>
            </a:r>
            <a:endParaRPr lang="cs-CZ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Rodina agresorů:</a:t>
            </a:r>
            <a:endParaRPr lang="cs-CZ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- Selhávání v naplňování citových potřeb svých děti.</a:t>
            </a:r>
          </a:p>
          <a:p>
            <a:pPr lvl="1"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- Absence duchovních a mravních hodnot.</a:t>
            </a:r>
          </a:p>
          <a:p>
            <a:pPr lvl="1"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- Setkání s brutalitou a agrese rodičů.</a:t>
            </a:r>
          </a:p>
          <a:p>
            <a:pPr lvl="1"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cs-CZ" sz="2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rodina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20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oběti:</a:t>
            </a:r>
            <a:endParaRPr lang="cs-CZ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FFFF00"/>
              </a:buClr>
              <a:buFont typeface="Wingdings" pitchFamily="2" charset="2"/>
              <a:buNone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hyperprotektikné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matky</a:t>
            </a:r>
          </a:p>
          <a:p>
            <a:pPr lvl="1">
              <a:buFont typeface="Wingdings" pitchFamily="2" charset="2"/>
              <a:buNone/>
              <a:defRPr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- otec chyběl a žádná mužská identifikační postava</a:t>
            </a:r>
          </a:p>
          <a:p>
            <a:pPr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Vztažná skupina </a:t>
            </a:r>
            <a:r>
              <a:rPr lang="cs-CZ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 gang</a:t>
            </a:r>
          </a:p>
          <a:p>
            <a:pPr>
              <a:defRPr/>
            </a:pPr>
            <a:r>
              <a:rPr lang="cs-CZ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Společnost</a:t>
            </a:r>
            <a:endParaRPr lang="cs-CZ" sz="20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Příčiny a podmínky - spouštěcí mechanismy šikanování (</a:t>
            </a:r>
            <a:r>
              <a:rPr lang="cs-CZ" sz="28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pokr</a:t>
            </a:r>
            <a:r>
              <a:rPr lang="cs-CZ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.)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Obrázek 3" descr="violence3.jpg"/>
          <p:cNvPicPr>
            <a:picLocks noChangeAspect="1"/>
          </p:cNvPicPr>
          <p:nvPr/>
        </p:nvPicPr>
        <p:blipFill>
          <a:blip r:embed="rId3">
            <a:lum bright="-40000" contrast="84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1" name="Nadpis 1"/>
          <p:cNvSpPr>
            <a:spLocks noGrp="1"/>
          </p:cNvSpPr>
          <p:nvPr>
            <p:ph type="ctrTitle"/>
          </p:nvPr>
        </p:nvSpPr>
        <p:spPr>
          <a:xfrm>
            <a:off x="1071563" y="4214813"/>
            <a:ext cx="7772400" cy="1470025"/>
          </a:xfrm>
        </p:spPr>
        <p:txBody>
          <a:bodyPr/>
          <a:lstStyle/>
          <a:p>
            <a:pPr algn="r" eaLnBrk="1" hangingPunct="1"/>
            <a:r>
              <a:rPr lang="cs-CZ" sz="5400" smtClean="0">
                <a:solidFill>
                  <a:srgbClr val="92D050"/>
                </a:solidFill>
                <a:effectLst/>
                <a:latin typeface="Arial" charset="0"/>
                <a:cs typeface="Arial" charset="0"/>
              </a:rPr>
              <a:t>Prevence</a:t>
            </a:r>
            <a:br>
              <a:rPr lang="cs-CZ" sz="5400" smtClean="0">
                <a:solidFill>
                  <a:srgbClr val="92D050"/>
                </a:solidFill>
                <a:effectLst/>
                <a:latin typeface="Arial" charset="0"/>
                <a:cs typeface="Arial" charset="0"/>
              </a:rPr>
            </a:br>
            <a:r>
              <a:rPr lang="cs-CZ" sz="3200" smtClean="0">
                <a:solidFill>
                  <a:srgbClr val="92D050"/>
                </a:solidFill>
                <a:effectLst/>
                <a:latin typeface="Arial" charset="0"/>
                <a:cs typeface="Arial" charset="0"/>
              </a:rPr>
              <a:t>(Konkrétní programy a projekty)</a:t>
            </a:r>
            <a:r>
              <a:rPr lang="cs-CZ" sz="5400" smtClean="0">
                <a:solidFill>
                  <a:srgbClr val="92D050"/>
                </a:solidFill>
                <a:effectLst/>
                <a:latin typeface="Arial" charset="0"/>
                <a:cs typeface="Arial" charset="0"/>
              </a:rPr>
              <a:t/>
            </a:r>
            <a:br>
              <a:rPr lang="cs-CZ" sz="5400" smtClean="0">
                <a:solidFill>
                  <a:srgbClr val="92D050"/>
                </a:solidFill>
                <a:effectLst/>
                <a:latin typeface="Arial" charset="0"/>
                <a:cs typeface="Arial" charset="0"/>
              </a:rPr>
            </a:br>
            <a:endParaRPr lang="cs-CZ" sz="5400" smtClean="0">
              <a:solidFill>
                <a:srgbClr val="92D05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1285875" y="5643563"/>
            <a:ext cx="6400800" cy="9017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q"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Dana Kalusová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75000" contrast="-30000"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obsah 2"/>
          <p:cNvSpPr>
            <a:spLocks noGrp="1"/>
          </p:cNvSpPr>
          <p:nvPr>
            <p:ph idx="1"/>
          </p:nvPr>
        </p:nvSpPr>
        <p:spPr>
          <a:xfrm>
            <a:off x="395288" y="1052513"/>
            <a:ext cx="8229600" cy="5483225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Amnesty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international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-program prevence 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WAVE (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Women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Against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Violence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Europe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ROSA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Bílý kruh bezpečí</a:t>
            </a:r>
          </a:p>
          <a:p>
            <a:pPr eaLnBrk="1" hangingPunct="1"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EWTO (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European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WingTsun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Organization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75000" contrast="-30000"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Program pro prevenci DN</a:t>
            </a:r>
            <a:b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14 bodový, </a:t>
            </a: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Amnesty</a:t>
            </a: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International</a:t>
            </a:r>
            <a:endParaRPr lang="cs-CZ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4125913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1) Odsoudit domácí násilí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2) Vzbudit u veřejnosti povědomí o domácím násilí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	-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školy, pracoviště, média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3) Využití vzdělávacího systému k potírání předsudků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4) Zrušit legislativu diskriminující ženy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75000" contrast="-30000"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215062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5) Ustanovit domácí násilí trestným činem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6)Vyšetřovat a stíhat trestní oznámení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7)Odstranit překážky bránící stíhání DN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8) Poskytnout úředníkům povinné školení o DN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9)Poskytnout adekvátní financování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10)Poskytnout ženám útočiště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75000" contrast="-30000"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11)Poskytnou ženám pomocné služby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12)Snížit riziko ozbrojeného násilí</a:t>
            </a:r>
          </a:p>
          <a:p>
            <a:pPr eaLnBrk="1" hangingPunct="1">
              <a:buFont typeface="Arial" charset="0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13)Shromažďovat a publikovat zprávy o DN</a:t>
            </a:r>
          </a:p>
          <a:p>
            <a:pPr eaLnBrk="1" hangingPunct="1">
              <a:buFont typeface="Arial" charset="0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14)Informovat ženy o jejich právech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75000" contrast="-30000"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WAVE</a:t>
            </a:r>
            <a:b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Women</a:t>
            </a: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Against</a:t>
            </a: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Violence</a:t>
            </a: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Europe</a:t>
            </a:r>
            <a:endParaRPr lang="cs-CZ" sz="24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4 000 organizací, 47 zemí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Sídlo- Vídeň</a:t>
            </a:r>
          </a:p>
          <a:p>
            <a:pPr eaLnBrk="1" hangingPunct="1">
              <a:defRPr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Fempower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 měsíční magazín</a:t>
            </a:r>
          </a:p>
          <a:p>
            <a:pPr eaLnBrk="1" hangingPunct="1">
              <a:defRPr/>
            </a:pP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Away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violence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- manuál</a:t>
            </a:r>
          </a:p>
          <a:p>
            <a:pPr eaLnBrk="1" hangingPunct="1"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Projekt DAPHNE I. a II.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Projekt PRO TRAIN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 bright="-73000" contrast="-64000"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73100" y="319088"/>
            <a:ext cx="7807325" cy="947737"/>
          </a:xfrm>
        </p:spPr>
        <p:txBody>
          <a:bodyPr tIns="32002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Typologie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38" y="1643063"/>
            <a:ext cx="7635875" cy="4238625"/>
          </a:xfrm>
        </p:spPr>
        <p:txBody>
          <a:bodyPr/>
          <a:lstStyle/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Emocionálně reaktivní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typ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Instrumentální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typ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Nadměrně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kontrolující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Potěšení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z krutosti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Sexuální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deviace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Patologická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sexuální agrese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Pseudopedagogický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typ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Lidé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 poruchami osobnosti (hraniční porucha osobnosti, narcistická porucha osobnosti, intelekt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75000" contrast="-30000"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ROSA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Sídlo- Praha</a:t>
            </a:r>
            <a:endParaRPr lang="cs-CZ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Překlad manuálu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Away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from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violence</a:t>
            </a:r>
            <a:endParaRPr lang="cs-CZ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Projekt „TICHÉ SVĚDKYNĚ“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(2007)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	-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varování před tragickým koncem neřešeného 	   domácího násilí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prezentace nového webu www.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stopnasili.cz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Projekt „KOUZELNÁ KNÍŽKA“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(2009)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	-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příjemnější prostředí u soudů</a:t>
            </a:r>
          </a:p>
          <a:p>
            <a:pPr eaLnBrk="1" hangingPunct="1">
              <a:buFont typeface="Arial" charset="0"/>
              <a:buNone/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75000" contrast="-30000"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BÍLÝ KRUH BEZPEČÍ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Projekt „</a:t>
            </a: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Prevence domácího násilí – změna praxe a legislativy v ČR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“ </a:t>
            </a:r>
          </a:p>
          <a:p>
            <a:pPr lvl="2" eaLnBrk="1" hangingPunct="1">
              <a:buFontTx/>
              <a:buChar char="-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2001-2006</a:t>
            </a:r>
          </a:p>
          <a:p>
            <a:pPr lvl="2" eaLnBrk="1" hangingPunct="1">
              <a:buFontTx/>
              <a:buChar char="-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6 etap</a:t>
            </a:r>
          </a:p>
          <a:p>
            <a:pPr lvl="2" eaLnBrk="1" hangingPunct="1">
              <a:buFontTx/>
              <a:buChar char="-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Cíl: změna postoje státu, včasná ochrana ohrožených osob</a:t>
            </a:r>
          </a:p>
          <a:p>
            <a:pPr lvl="2" eaLnBrk="1" hangingPunct="1">
              <a:buFontTx/>
              <a:buChar char="-"/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2007- Národní cena ECPA pro nejlepší realizovaný projekt v boji proti domácímu násilí v České republice 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75000" contrast="-30000"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EWTO</a:t>
            </a:r>
            <a:r>
              <a:rPr lang="cs-CZ" sz="4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4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Europian</a:t>
            </a: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WingTsun</a:t>
            </a:r>
            <a:r>
              <a:rPr lang="cs-CZ" sz="24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Organization</a:t>
            </a:r>
            <a:endParaRPr lang="cs-CZ" sz="2400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WingTsun</a:t>
            </a: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bojové umění pocházející z Číny	  -podle legendy ho vytvořila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žena</a:t>
            </a:r>
          </a:p>
          <a:p>
            <a:pPr eaLnBrk="1" hangingPunct="1">
              <a:defRPr/>
            </a:pPr>
            <a:r>
              <a:rPr lang="cs-CZ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Sídlo- Praha</a:t>
            </a:r>
          </a:p>
          <a:p>
            <a:pPr eaLnBrk="1" hangingPunct="1"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Výuka sebeobrany pro ženy a děti</a:t>
            </a:r>
          </a:p>
          <a:p>
            <a:pPr eaLnBrk="1" hangingPunct="1">
              <a:defRPr/>
            </a:pPr>
            <a:r>
              <a:rPr lang="cs-CZ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Projekt "Prevence šikany a násilí mezi dětmi a mladistvými"</a:t>
            </a:r>
          </a:p>
          <a:p>
            <a:pPr lvl="1" eaLnBrk="1" hangingPunct="1"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Pro základní a střední školy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3000" contrast="86000"/>
          </a:blip>
          <a:srcRect/>
          <a:stretch>
            <a:fillRect l="-76000" r="-7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Obrázek 1" descr="cropped-ew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38"/>
            <a:ext cx="914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2357438" y="4572000"/>
            <a:ext cx="442912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6600" b="1" dirty="0">
                <a:solidFill>
                  <a:srgbClr val="FFFF00"/>
                </a:solidFill>
                <a:latin typeface="Stencil" pitchFamily="82" charset="0"/>
                <a:cs typeface="Arial" pitchFamily="34" charset="0"/>
              </a:rPr>
              <a:t>KONEC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 bright="-73000" contrast="-64000"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73100" y="319088"/>
            <a:ext cx="7807325" cy="947737"/>
          </a:xfrm>
        </p:spPr>
        <p:txBody>
          <a:bodyPr tIns="32002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Důsledky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6125" y="1939925"/>
            <a:ext cx="7635875" cy="4238625"/>
          </a:xfrm>
        </p:spPr>
        <p:txBody>
          <a:bodyPr/>
          <a:lstStyle/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PTSP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Efekt hrdiny (Stockholmský efekt)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dirty="0">
                <a:latin typeface="Arial" pitchFamily="34" charset="0"/>
                <a:cs typeface="Arial" pitchFamily="34" charset="0"/>
              </a:rPr>
              <a:t>Sekundární traumatizace</a:t>
            </a:r>
          </a:p>
          <a:p>
            <a:pPr marL="453607" indent="-388806">
              <a:buClrTx/>
              <a:buSzTx/>
              <a:buFont typeface="Wingdings" pitchFamily="2" charset="2"/>
              <a:buNone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 bright="-73000" contrast="-64000"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73100" y="319088"/>
            <a:ext cx="7807325" cy="947737"/>
          </a:xfrm>
        </p:spPr>
        <p:txBody>
          <a:bodyPr tIns="32002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Obrana vůči agresi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6125" y="1939925"/>
            <a:ext cx="7635875" cy="4238625"/>
          </a:xfrm>
        </p:spPr>
        <p:txBody>
          <a:bodyPr/>
          <a:lstStyle/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Trest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Katarze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Paradoxní výroky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(inkompatibilní podněty)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Trénink v sociálních dovednostech</a:t>
            </a:r>
          </a:p>
          <a:p>
            <a:pPr marL="453607" indent="-388806">
              <a:buClrTx/>
              <a:buSzTx/>
              <a:buFont typeface="Wingdings" pitchFamily="2" charset="2"/>
              <a:buNone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+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viktimologie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+ 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reviktimizace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Fáze šoku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Fáze hojení</a:t>
            </a:r>
          </a:p>
          <a:p>
            <a:pPr marL="453607" indent="-388806">
              <a:buClr>
                <a:srgbClr val="99284C"/>
              </a:buClr>
              <a:buSzPct val="75000"/>
              <a:buFont typeface="Wingdings" pitchFamily="2" charset="2"/>
              <a:buChar char=""/>
              <a:tabLst>
                <a:tab pos="453607" algn="l"/>
                <a:tab pos="548649" algn="l"/>
                <a:tab pos="956174" algn="l"/>
                <a:tab pos="1363701" algn="l"/>
                <a:tab pos="1771226" algn="l"/>
                <a:tab pos="2178753" algn="l"/>
                <a:tab pos="2586278" algn="l"/>
                <a:tab pos="2993805" algn="l"/>
                <a:tab pos="3401330" algn="l"/>
                <a:tab pos="3808857" algn="l"/>
                <a:tab pos="4216382" algn="l"/>
                <a:tab pos="4623909" algn="l"/>
                <a:tab pos="5031434" algn="l"/>
                <a:tab pos="5438961" algn="l"/>
                <a:tab pos="5846486" algn="l"/>
                <a:tab pos="6254013" algn="l"/>
                <a:tab pos="6661538" algn="l"/>
                <a:tab pos="7069065" algn="l"/>
                <a:tab pos="7476590" algn="l"/>
                <a:tab pos="7884117" algn="l"/>
                <a:tab pos="8291642" algn="l"/>
              </a:tabLst>
              <a:defRPr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Konečná adaptace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 bright="-73000" contrast="-64000"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1" name="Group 1"/>
          <p:cNvGraphicFramePr>
            <a:graphicFrameLocks noGrp="1"/>
          </p:cNvGraphicFramePr>
          <p:nvPr/>
        </p:nvGraphicFramePr>
        <p:xfrm>
          <a:off x="360363" y="47625"/>
          <a:ext cx="8145462" cy="6738940"/>
        </p:xfrm>
        <a:graphic>
          <a:graphicData uri="http://schemas.openxmlformats.org/drawingml/2006/table">
            <a:tbl>
              <a:tblPr/>
              <a:tblGrid>
                <a:gridCol w="3022600"/>
                <a:gridCol w="1011237"/>
                <a:gridCol w="1038225"/>
                <a:gridCol w="1022350"/>
                <a:gridCol w="1023938"/>
                <a:gridCol w="1027112"/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Ukazatel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2002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2004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2005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2006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2007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Kriminalita celkem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372 341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351 629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344 060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336 446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357 391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z toho: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hospodářská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40 213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33 464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43 882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39 473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37 981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obecná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Lucida Sans Unicode" pitchFamily="34" charset="0"/>
                      </a:endParaRP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304 273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293 190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277 504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263 371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268 301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v tom: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násilná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23 555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23 579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21 684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19 171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19 551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z toho: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vraždy celkem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234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227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186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231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196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loupeže celkem 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5 468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6 107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5 550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4 783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4 856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mravnostní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2 046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1 909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1 849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1 615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1 689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z toho znásilnění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653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687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596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530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637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230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majetková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256 308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243 808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229 279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221 707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228 266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z toho krádeže: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prosté 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164 631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162 139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154 124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151 136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154 207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vloupáním 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72 040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64 695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57 956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53 503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54 925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317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z toho: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82944" marR="82944" marT="41476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do bytů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6 592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6 193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5 537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5 047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4 322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do rodinných domů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5 341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5 477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4 824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4 556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4 841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ostatní obecná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22 364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23 894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24 692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20 878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18 795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Kriminalita na 1 000 obyvatel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36,5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34,5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33,6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32,8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Lucida Sans Unicode" pitchFamily="34" charset="0"/>
                        </a:rPr>
                        <a:t>34,6</a:t>
                      </a:r>
                    </a:p>
                  </a:txBody>
                  <a:tcPr marL="82944" marR="82944" marT="26747" marB="41476" anchor="ctr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u"/>
  </p:transition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oudění">
  <a:themeElements>
    <a:clrScheme name="Proudění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Proudění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Char char="n"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0000"/>
          <a:buFont typeface="Wingdings" pitchFamily="2" charset="2"/>
          <a:buChar char="n"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pitchFamily="18" charset="0"/>
          </a:defRPr>
        </a:defPPr>
      </a:lstStyle>
    </a:lnDef>
  </a:objectDefaults>
  <a:extraClrSchemeLst>
    <a:extraClrScheme>
      <a:clrScheme name="Proudění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udění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udění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1121</TotalTime>
  <Words>2889</Words>
  <Application>Microsoft PowerPoint</Application>
  <PresentationFormat>Předvádění na obrazovce (4:3)</PresentationFormat>
  <Paragraphs>750</Paragraphs>
  <Slides>63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70" baseType="lpstr">
      <vt:lpstr>Garamond</vt:lpstr>
      <vt:lpstr>Wingdings</vt:lpstr>
      <vt:lpstr>Arial</vt:lpstr>
      <vt:lpstr>Lucida Sans Unicode</vt:lpstr>
      <vt:lpstr>Times New Roman</vt:lpstr>
      <vt:lpstr>Stencil</vt:lpstr>
      <vt:lpstr>Proudění</vt:lpstr>
      <vt:lpstr>AGRESE Aplikovaná sociální psychologie Podzimní semestr 2009 </vt:lpstr>
      <vt:lpstr>Snímek 2</vt:lpstr>
      <vt:lpstr>Předpoklady:</vt:lpstr>
      <vt:lpstr>Druhy agrese</vt:lpstr>
      <vt:lpstr>Druhy agrese</vt:lpstr>
      <vt:lpstr>Typologie</vt:lpstr>
      <vt:lpstr>Důsledky</vt:lpstr>
      <vt:lpstr>Obrana vůči agresi</vt:lpstr>
      <vt:lpstr>Snímek 9</vt:lpstr>
      <vt:lpstr>objasněno</vt:lpstr>
      <vt:lpstr>Snímek 11</vt:lpstr>
      <vt:lpstr>Snímek 12</vt:lpstr>
      <vt:lpstr>úvod</vt:lpstr>
      <vt:lpstr>Klíčové znaky domácího násilí:</vt:lpstr>
      <vt:lpstr>Projevy</vt:lpstr>
      <vt:lpstr> Rizikové faktory doprovázející vznik domácího násilí mezi blízkými osobami:  </vt:lpstr>
      <vt:lpstr> Právní úprava </vt:lpstr>
      <vt:lpstr>Snímek 18</vt:lpstr>
      <vt:lpstr>Příčiny domácího násilí</vt:lpstr>
      <vt:lpstr>Charakteristika osobnosti pachatele domácího násilí</vt:lpstr>
      <vt:lpstr>Charakteristika oběti domácího násilí</vt:lpstr>
      <vt:lpstr>Cyklus domácího násilí</vt:lpstr>
      <vt:lpstr>Dopady domácího násilí</vt:lpstr>
      <vt:lpstr>Co brání opustit násilný vztah?</vt:lpstr>
      <vt:lpstr>Násilí na mužích</vt:lpstr>
      <vt:lpstr>Násilí na seniorech</vt:lpstr>
      <vt:lpstr>Použitá literatura</vt:lpstr>
      <vt:lpstr>ŠIKANA (Definícia, vývoj, prejavy a formy, miesta výskytu)</vt:lpstr>
      <vt:lpstr>Definícia šikany</vt:lpstr>
      <vt:lpstr>Štatistika výskytu šikany (údaje získané na ZŠ)</vt:lpstr>
      <vt:lpstr>5 stupňov vývoja šikany – ochorenia skupiny (M. Kolář)</vt:lpstr>
      <vt:lpstr>1. stupeň – zrod ostrakizmu</vt:lpstr>
      <vt:lpstr>2. stupeň – fyzická agresivita a pritvrdzovanie manipulácie</vt:lpstr>
      <vt:lpstr>3. stupeň – kľúčový moment – vytvorenie jadra</vt:lpstr>
      <vt:lpstr>4. stupeň – väčšina prijíma normy agresorov</vt:lpstr>
      <vt:lpstr>5. stupeň – dokonalá/totalitná šikana</vt:lpstr>
      <vt:lpstr>8 druhov šikanovania</vt:lpstr>
      <vt:lpstr>Miesta výskytu </vt:lpstr>
      <vt:lpstr>Použitá literatúra</vt:lpstr>
      <vt:lpstr>ŠIKANA (Důsledky, základní příčina, příčiny a podmínky šikany)</vt:lpstr>
      <vt:lpstr>Důsledky šikanováni</vt:lpstr>
      <vt:lpstr>Následky šikanování u obětí</vt:lpstr>
      <vt:lpstr>Následky šikanování u obětí</vt:lpstr>
      <vt:lpstr>Nejdůležitější předpoklad k šikanování</vt:lpstr>
      <vt:lpstr>Nejdůležitější předpoklad k šikanování (pokr.)</vt:lpstr>
      <vt:lpstr>Nejdůležitější předpoklad k šikanování (pokr.)</vt:lpstr>
      <vt:lpstr>Nejdůležitější předpoklad k šikanování (pokr.)</vt:lpstr>
      <vt:lpstr>Příčiny a podmínky - spouštěcí mechanismy šikanování</vt:lpstr>
      <vt:lpstr>Příčiny a podmínky - spouštěcí mechanismy šikanování (pokr.)</vt:lpstr>
      <vt:lpstr>Příčiny a podmínky - spouštěcí mechanismy šikanování (pokr.)</vt:lpstr>
      <vt:lpstr>Příčiny a podmínky - spouštěcí mechanismy šikanování (pokr.)</vt:lpstr>
      <vt:lpstr>Příčiny a podmínky - spouštěcí mechanismy šikanování (pokr.)</vt:lpstr>
      <vt:lpstr>Příčiny a podmínky - spouštěcí mechanismy šikanování (pokr.)</vt:lpstr>
      <vt:lpstr>Prevence (Konkrétní programy a projekty) </vt:lpstr>
      <vt:lpstr>Snímek 55</vt:lpstr>
      <vt:lpstr>Program pro prevenci DN 14 bodový, Amnesty International</vt:lpstr>
      <vt:lpstr>Snímek 57</vt:lpstr>
      <vt:lpstr>Snímek 58</vt:lpstr>
      <vt:lpstr>WAVE Women Against Violence Europe</vt:lpstr>
      <vt:lpstr>ROSA</vt:lpstr>
      <vt:lpstr>BÍLÝ KRUH BEZPEČÍ</vt:lpstr>
      <vt:lpstr>EWTO Europian WingTsun Organization</vt:lpstr>
      <vt:lpstr>Snímek 63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Katarína</dc:creator>
  <cp:lastModifiedBy>Uzivatel</cp:lastModifiedBy>
  <cp:revision>29</cp:revision>
  <dcterms:created xsi:type="dcterms:W3CDTF">2009-10-23T13:39:13Z</dcterms:created>
  <dcterms:modified xsi:type="dcterms:W3CDTF">2009-10-26T17:23:48Z</dcterms:modified>
</cp:coreProperties>
</file>