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07D0-FF86-4CE4-9C3B-CA408F6D2DE2}" type="datetimeFigureOut">
              <a:rPr lang="cs-CZ" smtClean="0"/>
              <a:t>7.11.2009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7FA5B-E9EC-4670-8274-8015487117A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07D0-FF86-4CE4-9C3B-CA408F6D2DE2}" type="datetimeFigureOut">
              <a:rPr lang="cs-CZ" smtClean="0"/>
              <a:t>7.11.2009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7FA5B-E9EC-4670-8274-8015487117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07D0-FF86-4CE4-9C3B-CA408F6D2DE2}" type="datetimeFigureOut">
              <a:rPr lang="cs-CZ" smtClean="0"/>
              <a:t>7.11.2009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7FA5B-E9EC-4670-8274-8015487117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07D0-FF86-4CE4-9C3B-CA408F6D2DE2}" type="datetimeFigureOut">
              <a:rPr lang="cs-CZ" smtClean="0"/>
              <a:t>7.11.2009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7FA5B-E9EC-4670-8274-8015487117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07D0-FF86-4CE4-9C3B-CA408F6D2DE2}" type="datetimeFigureOut">
              <a:rPr lang="cs-CZ" smtClean="0"/>
              <a:t>7.11.2009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7FA5B-E9EC-4670-8274-8015487117A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07D0-FF86-4CE4-9C3B-CA408F6D2DE2}" type="datetimeFigureOut">
              <a:rPr lang="cs-CZ" smtClean="0"/>
              <a:t>7.11.2009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7FA5B-E9EC-4670-8274-8015487117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07D0-FF86-4CE4-9C3B-CA408F6D2DE2}" type="datetimeFigureOut">
              <a:rPr lang="cs-CZ" smtClean="0"/>
              <a:t>7.11.2009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7FA5B-E9EC-4670-8274-8015487117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07D0-FF86-4CE4-9C3B-CA408F6D2DE2}" type="datetimeFigureOut">
              <a:rPr lang="cs-CZ" smtClean="0"/>
              <a:t>7.11.2009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7FA5B-E9EC-4670-8274-8015487117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07D0-FF86-4CE4-9C3B-CA408F6D2DE2}" type="datetimeFigureOut">
              <a:rPr lang="cs-CZ" smtClean="0"/>
              <a:t>7.11.2009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7FA5B-E9EC-4670-8274-8015487117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07D0-FF86-4CE4-9C3B-CA408F6D2DE2}" type="datetimeFigureOut">
              <a:rPr lang="cs-CZ" smtClean="0"/>
              <a:t>7.11.2009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7FA5B-E9EC-4670-8274-8015487117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07D0-FF86-4CE4-9C3B-CA408F6D2DE2}" type="datetimeFigureOut">
              <a:rPr lang="cs-CZ" smtClean="0"/>
              <a:t>7.11.2009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777FA5B-E9EC-4670-8274-8015487117A1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F07D0-FF86-4CE4-9C3B-CA408F6D2DE2}" type="datetimeFigureOut">
              <a:rPr lang="cs-CZ" smtClean="0"/>
              <a:t>7.11.2009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77FA5B-E9EC-4670-8274-8015487117A1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8596" y="1857364"/>
            <a:ext cx="7851648" cy="2214578"/>
          </a:xfrm>
        </p:spPr>
        <p:txBody>
          <a:bodyPr>
            <a:noAutofit/>
          </a:bodyPr>
          <a:lstStyle/>
          <a:p>
            <a:pPr algn="ctr"/>
            <a:r>
              <a:rPr lang="cs-CZ" sz="15600" b="1" dirty="0" smtClean="0">
                <a:latin typeface="Kunstler Script" pitchFamily="66" charset="0"/>
              </a:rPr>
              <a:t>Láska</a:t>
            </a:r>
            <a:r>
              <a:rPr lang="cs-CZ" sz="15600" dirty="0" smtClean="0"/>
              <a:t> </a:t>
            </a:r>
            <a:endParaRPr lang="cs-CZ" sz="15600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8000" b="1" dirty="0" smtClean="0">
                <a:latin typeface="Kunstler Script" pitchFamily="66" charset="0"/>
              </a:rPr>
              <a:t>Závislost</a:t>
            </a:r>
            <a:endParaRPr lang="cs-CZ" sz="8000" b="1" dirty="0">
              <a:latin typeface="Kunstler Script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Miluji ho, nemohu bez něj žít.</a:t>
            </a:r>
          </a:p>
          <a:p>
            <a:r>
              <a:rPr lang="cs-CZ" dirty="0" smtClean="0"/>
              <a:t>Spíš nutnost, parazitizmus</a:t>
            </a:r>
          </a:p>
          <a:p>
            <a:r>
              <a:rPr lang="cs-CZ" dirty="0" smtClean="0"/>
              <a:t>Vynakládají tolik energie na to, aby byli milováni, že už jim nezbývá energie na to, aby milovali</a:t>
            </a:r>
          </a:p>
          <a:p>
            <a:r>
              <a:rPr lang="cs-CZ" dirty="0" smtClean="0"/>
              <a:t>Definují sebe výlučně skrze vztahy</a:t>
            </a:r>
          </a:p>
          <a:p>
            <a:r>
              <a:rPr lang="cs-CZ" dirty="0" smtClean="0"/>
              <a:t>Je jedno, kdo to bude</a:t>
            </a:r>
          </a:p>
          <a:p>
            <a:r>
              <a:rPr lang="cs-CZ" dirty="0" smtClean="0"/>
              <a:t>Výměna rolí  - zmenšuje jejich vzájemnou závislost</a:t>
            </a:r>
          </a:p>
          <a:p>
            <a:r>
              <a:rPr lang="cs-CZ" dirty="0" smtClean="0"/>
              <a:t>Manželství závislých a pasivních lidí mohou být velmi pevná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8000" b="1" dirty="0" smtClean="0">
                <a:latin typeface="Kunstler Script" pitchFamily="66" charset="0"/>
              </a:rPr>
              <a:t>Katexe bez lásky</a:t>
            </a:r>
            <a:endParaRPr lang="cs-CZ" sz="8000" b="1" dirty="0">
              <a:latin typeface="Kunstler Script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Láska ke zvířeti</a:t>
            </a:r>
          </a:p>
          <a:p>
            <a:r>
              <a:rPr lang="cs-CZ" dirty="0" smtClean="0"/>
              <a:t>Pokud jejich vůle odpovídá naší</a:t>
            </a:r>
          </a:p>
          <a:p>
            <a:r>
              <a:rPr lang="cs-CZ" dirty="0" smtClean="0"/>
              <a:t>Poslušnost</a:t>
            </a:r>
          </a:p>
          <a:p>
            <a:r>
              <a:rPr lang="cs-CZ" dirty="0" smtClean="0"/>
              <a:t>Válečné nevěstky – mazlíčci, matka milující dítě dokud je nemluvnětem</a:t>
            </a:r>
          </a:p>
          <a:p>
            <a:endParaRPr lang="cs-CZ" dirty="0" smtClean="0"/>
          </a:p>
          <a:p>
            <a:r>
              <a:rPr lang="cs-CZ" dirty="0" smtClean="0"/>
              <a:t>Instinkt podobně jako zamilovanost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8000" b="1" dirty="0" err="1" smtClean="0">
                <a:latin typeface="Kunstler Script" pitchFamily="66" charset="0"/>
              </a:rPr>
              <a:t>Sebeobetování</a:t>
            </a:r>
            <a:endParaRPr lang="cs-CZ" sz="8000" b="1" dirty="0">
              <a:latin typeface="Kunstler Script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Příklad kazatele, který pro svou rodinu dělal všechno</a:t>
            </a:r>
          </a:p>
          <a:p>
            <a:r>
              <a:rPr lang="cs-CZ" dirty="0" smtClean="0"/>
              <a:t>(uspokojoval ne jejich, ale své potřeby – být dobrým otcem)</a:t>
            </a:r>
          </a:p>
          <a:p>
            <a:r>
              <a:rPr lang="cs-CZ" dirty="0" smtClean="0"/>
              <a:t>Sociální sadomasochismus – s rozkoší líčí křivdy a ubližování partnera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8000" b="1" dirty="0" smtClean="0">
                <a:latin typeface="Kunstler Script" pitchFamily="66" charset="0"/>
              </a:rPr>
              <a:t>Co láskou tedy je?</a:t>
            </a:r>
            <a:endParaRPr lang="cs-CZ" sz="8000" b="1" dirty="0">
              <a:latin typeface="Kunstler Script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Vybírám si, komu lásku věnuji</a:t>
            </a:r>
          </a:p>
          <a:p>
            <a:r>
              <a:rPr lang="cs-CZ" dirty="0" smtClean="0"/>
              <a:t>Pocit lásky může být nekonečný, ale má schopnost ji dávat je omezená</a:t>
            </a:r>
          </a:p>
          <a:p>
            <a:r>
              <a:rPr lang="cs-CZ" dirty="0" smtClean="0"/>
              <a:t>Láska není pocit, je to promyšlené a závazné rozhodnutí</a:t>
            </a:r>
          </a:p>
          <a:p>
            <a:r>
              <a:rPr lang="cs-CZ" dirty="0" smtClean="0"/>
              <a:t>Láska je ve skutcích</a:t>
            </a:r>
          </a:p>
          <a:p>
            <a:r>
              <a:rPr lang="cs-CZ" dirty="0" smtClean="0"/>
              <a:t>Projevuje se pozorností a nasloucháním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Naše představa lásky</a:t>
            </a:r>
            <a:endParaRPr lang="cs-CZ" dirty="0"/>
          </a:p>
        </p:txBody>
      </p:sp>
      <p:pic>
        <p:nvPicPr>
          <p:cNvPr id="5" name="Zástupný symbol pro obsah 4" descr="6d4eb24b93_13704913_o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98500" y="2931319"/>
            <a:ext cx="3556000" cy="2413000"/>
          </a:xfrm>
        </p:spPr>
      </p:pic>
      <p:pic>
        <p:nvPicPr>
          <p:cNvPr id="6" name="Zástupný symbol pro obsah 5" descr="b76fa7f08c_13704808_o2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476875" y="2637631"/>
            <a:ext cx="2381250" cy="30003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043890" cy="1010400"/>
          </a:xfrm>
        </p:spPr>
        <p:txBody>
          <a:bodyPr/>
          <a:lstStyle/>
          <a:p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5" name="Zástupný symbol pro obsah 4" descr="066667e947_19308629_o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17256" y="1920875"/>
            <a:ext cx="3318488" cy="4433888"/>
          </a:xfrm>
        </p:spPr>
      </p:pic>
      <p:pic>
        <p:nvPicPr>
          <p:cNvPr id="6" name="Zástupný symbol pro obsah 5" descr="e45e3b5a55_13703832_o2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004792" y="1920875"/>
            <a:ext cx="3325416" cy="44338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Sternbergova</a:t>
            </a:r>
            <a:r>
              <a:rPr lang="cs-CZ" dirty="0" smtClean="0"/>
              <a:t>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Intimita</a:t>
            </a:r>
          </a:p>
          <a:p>
            <a:endParaRPr lang="cs-CZ" dirty="0" smtClean="0"/>
          </a:p>
          <a:p>
            <a:r>
              <a:rPr lang="cs-CZ" dirty="0" smtClean="0"/>
              <a:t>Vášeň</a:t>
            </a:r>
          </a:p>
          <a:p>
            <a:endParaRPr lang="cs-CZ" dirty="0" smtClean="0"/>
          </a:p>
          <a:p>
            <a:r>
              <a:rPr lang="cs-CZ" dirty="0" smtClean="0"/>
              <a:t>Závazek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8 typů lásky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500174"/>
            <a:ext cx="8229600" cy="1143000"/>
          </a:xfrm>
        </p:spPr>
        <p:txBody>
          <a:bodyPr>
            <a:noAutofit/>
          </a:bodyPr>
          <a:lstStyle/>
          <a:p>
            <a:r>
              <a:rPr lang="cs-CZ" sz="8000" b="1" dirty="0" smtClean="0">
                <a:latin typeface="Kunstler Script" pitchFamily="66" charset="0"/>
              </a:rPr>
              <a:t>M. </a:t>
            </a:r>
            <a:r>
              <a:rPr lang="cs-CZ" sz="8000" b="1" dirty="0" err="1" smtClean="0">
                <a:latin typeface="Kunstler Script" pitchFamily="66" charset="0"/>
              </a:rPr>
              <a:t>Scott</a:t>
            </a:r>
            <a:r>
              <a:rPr lang="cs-CZ" sz="8000" b="1" dirty="0" smtClean="0">
                <a:latin typeface="Kunstler Script" pitchFamily="66" charset="0"/>
              </a:rPr>
              <a:t> </a:t>
            </a:r>
            <a:r>
              <a:rPr lang="cs-CZ" sz="8000" b="1" dirty="0" err="1" smtClean="0">
                <a:latin typeface="Kunstler Script" pitchFamily="66" charset="0"/>
              </a:rPr>
              <a:t>Peck</a:t>
            </a:r>
            <a:r>
              <a:rPr lang="cs-CZ" sz="8000" b="1" dirty="0" smtClean="0">
                <a:latin typeface="Kunstler Script" pitchFamily="66" charset="0"/>
              </a:rPr>
              <a:t> </a:t>
            </a:r>
            <a:br>
              <a:rPr lang="cs-CZ" sz="8000" b="1" dirty="0" smtClean="0">
                <a:latin typeface="Kunstler Script" pitchFamily="66" charset="0"/>
              </a:rPr>
            </a:br>
            <a:r>
              <a:rPr lang="cs-CZ" sz="8000" b="1" dirty="0" smtClean="0">
                <a:latin typeface="Kunstler Script" pitchFamily="66" charset="0"/>
              </a:rPr>
              <a:t>„Nevyšlapanou cestou</a:t>
            </a:r>
            <a:r>
              <a:rPr lang="cs-CZ" sz="5400" b="1" dirty="0" smtClean="0">
                <a:latin typeface="Kunstler Script" pitchFamily="66" charset="0"/>
              </a:rPr>
              <a:t>“</a:t>
            </a:r>
            <a:endParaRPr lang="cs-CZ" sz="5400" b="1" dirty="0">
              <a:latin typeface="Kunstler Script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472" y="2357430"/>
            <a:ext cx="8229600" cy="3967170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O autorovi</a:t>
            </a:r>
          </a:p>
          <a:p>
            <a:pPr>
              <a:buNone/>
            </a:pPr>
            <a:r>
              <a:rPr lang="cs-CZ" dirty="0" smtClean="0"/>
              <a:t>Definice lásky</a:t>
            </a:r>
          </a:p>
          <a:p>
            <a:pPr>
              <a:buNone/>
            </a:pPr>
            <a:r>
              <a:rPr lang="cs-CZ" dirty="0" smtClean="0"/>
              <a:t>Zamilovanost</a:t>
            </a:r>
          </a:p>
          <a:p>
            <a:pPr>
              <a:buNone/>
            </a:pPr>
            <a:r>
              <a:rPr lang="cs-CZ" dirty="0" smtClean="0"/>
              <a:t>Mýtus romantické lásky</a:t>
            </a:r>
          </a:p>
          <a:p>
            <a:pPr>
              <a:buNone/>
            </a:pPr>
            <a:r>
              <a:rPr lang="cs-CZ" dirty="0" smtClean="0"/>
              <a:t>Závislost</a:t>
            </a:r>
          </a:p>
          <a:p>
            <a:pPr>
              <a:buNone/>
            </a:pPr>
            <a:r>
              <a:rPr lang="cs-CZ" dirty="0" smtClean="0"/>
              <a:t>Katexe bez lásky</a:t>
            </a:r>
          </a:p>
          <a:p>
            <a:pPr>
              <a:buNone/>
            </a:pPr>
            <a:r>
              <a:rPr lang="cs-CZ" dirty="0" smtClean="0"/>
              <a:t>Sebeobětování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8000" b="1" dirty="0" smtClean="0">
                <a:latin typeface="Kunstler Script" pitchFamily="66" charset="0"/>
              </a:rPr>
              <a:t>Tautologická definice lásky</a:t>
            </a:r>
            <a:endParaRPr lang="cs-CZ" sz="8000" b="1" dirty="0">
              <a:latin typeface="Kunstler Script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Vůle rozšířit své Já ve prospěch duchovního růstu, ať už vlastního, nebo cizího.</a:t>
            </a:r>
          </a:p>
          <a:p>
            <a:r>
              <a:rPr lang="cs-CZ" dirty="0" smtClean="0"/>
              <a:t>Milovat lidi znamená i milovat sebe</a:t>
            </a:r>
          </a:p>
          <a:p>
            <a:r>
              <a:rPr lang="cs-CZ" dirty="0" smtClean="0"/>
              <a:t>Milovat někoho se rozhodujeme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8000" b="1" dirty="0" smtClean="0">
                <a:latin typeface="Kunstler Script" pitchFamily="66" charset="0"/>
              </a:rPr>
              <a:t>Zamilovanost</a:t>
            </a:r>
            <a:endParaRPr lang="cs-CZ" sz="8000" b="1" dirty="0">
              <a:latin typeface="Kunstler Script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Sex na první pohled</a:t>
            </a:r>
          </a:p>
          <a:p>
            <a:r>
              <a:rPr lang="cs-CZ" dirty="0" smtClean="0"/>
              <a:t>Sexuální motivace</a:t>
            </a:r>
          </a:p>
          <a:p>
            <a:r>
              <a:rPr lang="cs-CZ" dirty="0" smtClean="0"/>
              <a:t>Zamilovanost je pomíjivá</a:t>
            </a:r>
          </a:p>
          <a:p>
            <a:r>
              <a:rPr lang="cs-CZ" dirty="0" smtClean="0"/>
              <a:t>Hranice ega</a:t>
            </a:r>
          </a:p>
          <a:p>
            <a:pPr lvl="1"/>
            <a:r>
              <a:rPr lang="cs-CZ" dirty="0" smtClean="0"/>
              <a:t>Iluze všemocnosti</a:t>
            </a:r>
          </a:p>
          <a:p>
            <a:pPr lvl="1"/>
            <a:r>
              <a:rPr lang="cs-CZ" dirty="0" smtClean="0"/>
              <a:t>Křehký a slabý organismus</a:t>
            </a:r>
          </a:p>
          <a:p>
            <a:pPr lvl="1"/>
            <a:r>
              <a:rPr lang="cs-CZ" dirty="0" smtClean="0"/>
              <a:t>Přelití vlastního Já do milované osoby</a:t>
            </a:r>
          </a:p>
          <a:p>
            <a:pPr lvl="1"/>
            <a:r>
              <a:rPr lang="cs-CZ" dirty="0" smtClean="0"/>
              <a:t>Všechny problémy padnou</a:t>
            </a:r>
          </a:p>
          <a:p>
            <a:pPr lvl="1"/>
            <a:r>
              <a:rPr lang="cs-CZ" dirty="0" smtClean="0"/>
              <a:t>Milované osoby si nemusíme vážit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i="1" dirty="0" smtClean="0"/>
              <a:t>„Ovšem nebýt tohoto triku, nebýt této iluzorní a nutně přechodné regrese k infantilnímu pocitu splynutí a všemocnosti, mnozí z nás, kteří jsou dnes šťastně nebo nešťastně ženatí, by byli zděšeně couvli před tvrdou realitou manželské přísahy.“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8000" b="1" dirty="0" smtClean="0">
                <a:latin typeface="Kunstler Script" pitchFamily="66" charset="0"/>
              </a:rPr>
              <a:t>Mýtus romantické lásky</a:t>
            </a:r>
            <a:endParaRPr lang="cs-CZ" sz="8000" b="1" dirty="0">
              <a:latin typeface="Kunstler Script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…a tak princ a princezna žili šťastně až do smrti.</a:t>
            </a:r>
          </a:p>
          <a:p>
            <a:r>
              <a:rPr lang="cs-CZ" dirty="0" smtClean="0"/>
              <a:t>Každému muži a každé ženě hvězdy určily toho „pravého“</a:t>
            </a:r>
          </a:p>
          <a:p>
            <a:r>
              <a:rPr lang="cs-CZ" dirty="0" smtClean="0"/>
              <a:t>Sice jsme přestali být zamilovaní, ale silou vůle se donutíme chovat, jako bychom byli. Třeba se nám romantická láska vrátí.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179</TotalTime>
  <Words>346</Words>
  <Application>Microsoft Office PowerPoint</Application>
  <PresentationFormat>Předvádění na obrazovce 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Tok</vt:lpstr>
      <vt:lpstr>Láska </vt:lpstr>
      <vt:lpstr>Naše představa lásky</vt:lpstr>
      <vt:lpstr>.</vt:lpstr>
      <vt:lpstr>Sternbergova teorie</vt:lpstr>
      <vt:lpstr>M. Scott Peck  „Nevyšlapanou cestou“</vt:lpstr>
      <vt:lpstr>Tautologická definice lásky</vt:lpstr>
      <vt:lpstr>Zamilovanost</vt:lpstr>
      <vt:lpstr>Snímek 8</vt:lpstr>
      <vt:lpstr>Mýtus romantické lásky</vt:lpstr>
      <vt:lpstr>Závislost</vt:lpstr>
      <vt:lpstr>Katexe bez lásky</vt:lpstr>
      <vt:lpstr>Sebeobetování</vt:lpstr>
      <vt:lpstr>Co láskou tedy je?</vt:lpstr>
    </vt:vector>
  </TitlesOfParts>
  <Company>NTB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Láska </dc:title>
  <dc:creator>Nela Hudakova</dc:creator>
  <cp:lastModifiedBy>Nela Hudakova</cp:lastModifiedBy>
  <cp:revision>1</cp:revision>
  <dcterms:created xsi:type="dcterms:W3CDTF">2009-11-07T19:40:49Z</dcterms:created>
  <dcterms:modified xsi:type="dcterms:W3CDTF">2009-11-07T22:40:46Z</dcterms:modified>
</cp:coreProperties>
</file>