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75CEC7-4DAD-46BE-9F27-F7A00B357127}" type="datetimeFigureOut">
              <a:rPr lang="cs-CZ" smtClean="0"/>
              <a:t>3.11.2010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B0C2CC-4A23-4532-A611-D7E5A7F22605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B0C2CC-4A23-4532-A611-D7E5A7F22605}" type="slidenum">
              <a:rPr lang="cs-CZ" smtClean="0"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B0C2CC-4A23-4532-A611-D7E5A7F22605}" type="slidenum">
              <a:rPr lang="cs-CZ" smtClean="0"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B0C2CC-4A23-4532-A611-D7E5A7F22605}" type="slidenum">
              <a:rPr lang="cs-CZ" smtClean="0"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B0C2CC-4A23-4532-A611-D7E5A7F22605}" type="slidenum">
              <a:rPr lang="cs-CZ" smtClean="0"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B0C2CC-4A23-4532-A611-D7E5A7F22605}" type="slidenum">
              <a:rPr lang="cs-CZ" smtClean="0"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B0C2CC-4A23-4532-A611-D7E5A7F22605}" type="slidenum">
              <a:rPr lang="cs-CZ" smtClean="0"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B0C2CC-4A23-4532-A611-D7E5A7F22605}" type="slidenum">
              <a:rPr lang="cs-CZ" smtClean="0"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B0C2CC-4A23-4532-A611-D7E5A7F22605}" type="slidenum">
              <a:rPr lang="cs-CZ" smtClean="0"/>
              <a:t>8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9941A9B-F9E1-4747-B51D-24520099DCC8}" type="datetimeFigureOut">
              <a:rPr lang="cs-CZ" smtClean="0"/>
              <a:t>3.11.2010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0EEB047-DE96-4366-AAE4-1D3ABFB2994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941A9B-F9E1-4747-B51D-24520099DCC8}" type="datetimeFigureOut">
              <a:rPr lang="cs-CZ" smtClean="0"/>
              <a:t>3.11.2010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EEB047-DE96-4366-AAE4-1D3ABFB2994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941A9B-F9E1-4747-B51D-24520099DCC8}" type="datetimeFigureOut">
              <a:rPr lang="cs-CZ" smtClean="0"/>
              <a:t>3.11.2010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EEB047-DE96-4366-AAE4-1D3ABFB2994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941A9B-F9E1-4747-B51D-24520099DCC8}" type="datetimeFigureOut">
              <a:rPr lang="cs-CZ" smtClean="0"/>
              <a:t>3.11.2010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EEB047-DE96-4366-AAE4-1D3ABFB29949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941A9B-F9E1-4747-B51D-24520099DCC8}" type="datetimeFigureOut">
              <a:rPr lang="cs-CZ" smtClean="0"/>
              <a:t>3.11.2010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EEB047-DE96-4366-AAE4-1D3ABFB29949}" type="slidenum">
              <a:rPr lang="cs-CZ" smtClean="0"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941A9B-F9E1-4747-B51D-24520099DCC8}" type="datetimeFigureOut">
              <a:rPr lang="cs-CZ" smtClean="0"/>
              <a:t>3.11.2010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EEB047-DE96-4366-AAE4-1D3ABFB2994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941A9B-F9E1-4747-B51D-24520099DCC8}" type="datetimeFigureOut">
              <a:rPr lang="cs-CZ" smtClean="0"/>
              <a:t>3.11.2010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EEB047-DE96-4366-AAE4-1D3ABFB29949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941A9B-F9E1-4747-B51D-24520099DCC8}" type="datetimeFigureOut">
              <a:rPr lang="cs-CZ" smtClean="0"/>
              <a:t>3.11.2010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EEB047-DE96-4366-AAE4-1D3ABFB29949}" type="slidenum">
              <a:rPr lang="cs-CZ" smtClean="0"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941A9B-F9E1-4747-B51D-24520099DCC8}" type="datetimeFigureOut">
              <a:rPr lang="cs-CZ" smtClean="0"/>
              <a:t>3.11.2010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EEB047-DE96-4366-AAE4-1D3ABFB2994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9941A9B-F9E1-4747-B51D-24520099DCC8}" type="datetimeFigureOut">
              <a:rPr lang="cs-CZ" smtClean="0"/>
              <a:t>3.11.2010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EEB047-DE96-4366-AAE4-1D3ABFB29949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9941A9B-F9E1-4747-B51D-24520099DCC8}" type="datetimeFigureOut">
              <a:rPr lang="cs-CZ" smtClean="0"/>
              <a:t>3.11.2010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0EEB047-DE96-4366-AAE4-1D3ABFB29949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9941A9B-F9E1-4747-B51D-24520099DCC8}" type="datetimeFigureOut">
              <a:rPr lang="cs-CZ" smtClean="0"/>
              <a:t>3.11.2010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0EEB047-DE96-4366-AAE4-1D3ABFB2994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Procédés</a:t>
            </a:r>
            <a:r>
              <a:rPr lang="cs-CZ" dirty="0" smtClean="0"/>
              <a:t> de </a:t>
            </a:r>
            <a:r>
              <a:rPr lang="cs-CZ" dirty="0" err="1" smtClean="0"/>
              <a:t>traduction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CH" dirty="0" smtClean="0"/>
              <a:t>LD / LA</a:t>
            </a:r>
          </a:p>
          <a:p>
            <a:r>
              <a:rPr lang="fr-CH" dirty="0" smtClean="0"/>
              <a:t>Lexique / agencement / message</a:t>
            </a:r>
          </a:p>
          <a:p>
            <a:r>
              <a:rPr lang="fr-CH" dirty="0" smtClean="0"/>
              <a:t>Signe linguistique</a:t>
            </a:r>
          </a:p>
          <a:p>
            <a:r>
              <a:rPr lang="fr-CH" dirty="0" smtClean="0"/>
              <a:t>Message</a:t>
            </a:r>
          </a:p>
          <a:p>
            <a:r>
              <a:rPr lang="fr-CH" dirty="0" smtClean="0"/>
              <a:t>Indices</a:t>
            </a:r>
          </a:p>
          <a:p>
            <a:r>
              <a:rPr lang="fr-CH" dirty="0" smtClean="0"/>
              <a:t>Situation</a:t>
            </a:r>
          </a:p>
          <a:p>
            <a:r>
              <a:rPr lang="fr-CH" dirty="0" smtClean="0"/>
              <a:t>Signifié/signifiant</a:t>
            </a:r>
          </a:p>
          <a:p>
            <a:r>
              <a:rPr lang="fr-CH" dirty="0" smtClean="0"/>
              <a:t>Signification/valeur</a:t>
            </a:r>
          </a:p>
          <a:p>
            <a:r>
              <a:rPr lang="fr-CH" dirty="0" smtClean="0"/>
              <a:t>Langue/parole</a:t>
            </a:r>
          </a:p>
          <a:p>
            <a:r>
              <a:rPr lang="fr-CH" dirty="0" smtClean="0"/>
              <a:t>Servitude/option</a:t>
            </a:r>
          </a:p>
          <a:p>
            <a:r>
              <a:rPr lang="fr-CH" dirty="0" smtClean="0"/>
              <a:t>Surtraduction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Notions de base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langue</a:t>
            </a:r>
            <a:r>
              <a:rPr lang="cs-CZ" dirty="0" smtClean="0"/>
              <a:t> </a:t>
            </a:r>
            <a:r>
              <a:rPr lang="cs-CZ" dirty="0" err="1" smtClean="0"/>
              <a:t>poétique</a:t>
            </a:r>
            <a:endParaRPr lang="cs-CZ" dirty="0" smtClean="0"/>
          </a:p>
          <a:p>
            <a:r>
              <a:rPr lang="cs-CZ" dirty="0" err="1" smtClean="0"/>
              <a:t>langue</a:t>
            </a:r>
            <a:r>
              <a:rPr lang="cs-CZ" dirty="0" smtClean="0"/>
              <a:t> </a:t>
            </a:r>
            <a:r>
              <a:rPr lang="cs-CZ" dirty="0" err="1" smtClean="0"/>
              <a:t>littéraire</a:t>
            </a:r>
            <a:endParaRPr lang="cs-CZ" dirty="0" smtClean="0"/>
          </a:p>
          <a:p>
            <a:r>
              <a:rPr lang="cs-CZ" dirty="0" err="1" smtClean="0"/>
              <a:t>langue</a:t>
            </a:r>
            <a:r>
              <a:rPr lang="cs-CZ" dirty="0" smtClean="0"/>
              <a:t> </a:t>
            </a:r>
            <a:r>
              <a:rPr lang="cs-CZ" dirty="0" err="1" smtClean="0"/>
              <a:t>écrite</a:t>
            </a:r>
            <a:endParaRPr lang="fr-CH" dirty="0" smtClean="0"/>
          </a:p>
          <a:p>
            <a:r>
              <a:rPr lang="fr-CH" dirty="0" smtClean="0"/>
              <a:t>Langue familière</a:t>
            </a:r>
            <a:endParaRPr lang="cs-CZ" dirty="0" smtClean="0"/>
          </a:p>
          <a:p>
            <a:r>
              <a:rPr lang="cs-CZ" dirty="0" err="1" smtClean="0"/>
              <a:t>langue</a:t>
            </a:r>
            <a:r>
              <a:rPr lang="cs-CZ" dirty="0" smtClean="0"/>
              <a:t> </a:t>
            </a:r>
            <a:r>
              <a:rPr lang="cs-CZ" dirty="0" err="1" smtClean="0"/>
              <a:t>populaire</a:t>
            </a:r>
            <a:endParaRPr lang="cs-CZ" dirty="0" smtClean="0"/>
          </a:p>
          <a:p>
            <a:r>
              <a:rPr lang="cs-CZ" dirty="0" err="1" smtClean="0"/>
              <a:t>langue</a:t>
            </a:r>
            <a:r>
              <a:rPr lang="cs-CZ" dirty="0" smtClean="0"/>
              <a:t> </a:t>
            </a:r>
            <a:r>
              <a:rPr lang="cs-CZ" dirty="0" err="1" smtClean="0"/>
              <a:t>vulgaire</a:t>
            </a:r>
            <a:endParaRPr lang="fr-CH" dirty="0" smtClean="0"/>
          </a:p>
          <a:p>
            <a:r>
              <a:rPr lang="fr-CH" dirty="0" smtClean="0"/>
              <a:t>argot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Niveaux de la langue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H" dirty="0" smtClean="0"/>
              <a:t>Unité</a:t>
            </a:r>
          </a:p>
          <a:p>
            <a:pPr lvl="1"/>
            <a:r>
              <a:rPr lang="fr-CH" dirty="0" smtClean="0"/>
              <a:t>De pensée  </a:t>
            </a:r>
            <a:r>
              <a:rPr lang="ru-RU" dirty="0" smtClean="0"/>
              <a:t>= </a:t>
            </a:r>
            <a:r>
              <a:rPr lang="cs-CZ" dirty="0" smtClean="0"/>
              <a:t>l</a:t>
            </a:r>
            <a:r>
              <a:rPr lang="fr-CH" dirty="0" smtClean="0"/>
              <a:t>exicologique =</a:t>
            </a:r>
            <a:r>
              <a:rPr lang="cs-CZ" dirty="0" smtClean="0"/>
              <a:t> </a:t>
            </a:r>
            <a:r>
              <a:rPr lang="cs-CZ" dirty="0" smtClean="0"/>
              <a:t>d</a:t>
            </a:r>
            <a:r>
              <a:rPr lang="fr-CH" dirty="0" smtClean="0"/>
              <a:t>e traduction</a:t>
            </a:r>
            <a:endParaRPr lang="cs-CZ" dirty="0" smtClean="0"/>
          </a:p>
          <a:p>
            <a:pPr lvl="1"/>
            <a:r>
              <a:rPr lang="cs-CZ" dirty="0" err="1" smtClean="0"/>
              <a:t>Fonctionnelle</a:t>
            </a:r>
            <a:r>
              <a:rPr lang="cs-CZ" dirty="0" smtClean="0"/>
              <a:t>: </a:t>
            </a:r>
            <a:r>
              <a:rPr lang="cs-CZ" i="1" dirty="0" err="1" smtClean="0"/>
              <a:t>Il</a:t>
            </a:r>
            <a:r>
              <a:rPr lang="cs-CZ" i="1" dirty="0" smtClean="0"/>
              <a:t> habite/</a:t>
            </a:r>
            <a:r>
              <a:rPr lang="cs-CZ" i="1" dirty="0" err="1" smtClean="0"/>
              <a:t>Saint</a:t>
            </a:r>
            <a:r>
              <a:rPr lang="cs-CZ" i="1" dirty="0" smtClean="0"/>
              <a:t>-</a:t>
            </a:r>
            <a:r>
              <a:rPr lang="cs-CZ" i="1" dirty="0" err="1" smtClean="0"/>
              <a:t>Sauveur</a:t>
            </a:r>
            <a:r>
              <a:rPr lang="cs-CZ" i="1" dirty="0" smtClean="0"/>
              <a:t>/à </a:t>
            </a:r>
            <a:r>
              <a:rPr lang="cs-CZ" i="1" dirty="0" err="1" smtClean="0"/>
              <a:t>deux</a:t>
            </a:r>
            <a:r>
              <a:rPr lang="cs-CZ" i="1" dirty="0" smtClean="0"/>
              <a:t> pas/</a:t>
            </a:r>
            <a:r>
              <a:rPr lang="cs-CZ" i="1" dirty="0" err="1" smtClean="0"/>
              <a:t>en</a:t>
            </a:r>
            <a:r>
              <a:rPr lang="cs-CZ" i="1" dirty="0" smtClean="0"/>
              <a:t> </a:t>
            </a:r>
            <a:r>
              <a:rPr lang="cs-CZ" i="1" dirty="0" err="1" smtClean="0"/>
              <a:t>meublé</a:t>
            </a:r>
            <a:r>
              <a:rPr lang="cs-CZ" i="1" dirty="0" smtClean="0"/>
              <a:t>/</a:t>
            </a:r>
            <a:r>
              <a:rPr lang="cs-CZ" i="1" dirty="0" err="1" smtClean="0"/>
              <a:t>chez</a:t>
            </a:r>
            <a:r>
              <a:rPr lang="cs-CZ" i="1" dirty="0" smtClean="0"/>
              <a:t> ses </a:t>
            </a:r>
            <a:r>
              <a:rPr lang="cs-CZ" i="1" dirty="0" err="1" smtClean="0"/>
              <a:t>parents</a:t>
            </a:r>
            <a:endParaRPr lang="cs-CZ" i="1" dirty="0" smtClean="0"/>
          </a:p>
          <a:p>
            <a:pPr lvl="1"/>
            <a:r>
              <a:rPr lang="cs-CZ" dirty="0" err="1" smtClean="0"/>
              <a:t>sémantique</a:t>
            </a:r>
            <a:r>
              <a:rPr lang="cs-CZ" dirty="0" smtClean="0"/>
              <a:t>: </a:t>
            </a:r>
            <a:r>
              <a:rPr lang="cs-CZ" i="1" dirty="0" err="1" smtClean="0"/>
              <a:t>sur</a:t>
            </a:r>
            <a:r>
              <a:rPr lang="cs-CZ" i="1" dirty="0" smtClean="0"/>
              <a:t>-</a:t>
            </a:r>
            <a:r>
              <a:rPr lang="cs-CZ" i="1" dirty="0" err="1" smtClean="0"/>
              <a:t>le</a:t>
            </a:r>
            <a:r>
              <a:rPr lang="cs-CZ" i="1" dirty="0" smtClean="0"/>
              <a:t>-</a:t>
            </a:r>
            <a:r>
              <a:rPr lang="cs-CZ" i="1" dirty="0" err="1" smtClean="0"/>
              <a:t>champ</a:t>
            </a:r>
            <a:r>
              <a:rPr lang="cs-CZ" i="1" dirty="0" smtClean="0"/>
              <a:t> </a:t>
            </a:r>
            <a:r>
              <a:rPr lang="cs-CZ" i="1" dirty="0" err="1" smtClean="0"/>
              <a:t>immediately</a:t>
            </a:r>
            <a:endParaRPr lang="cs-CZ" i="1" dirty="0" smtClean="0"/>
          </a:p>
          <a:p>
            <a:pPr lvl="1"/>
            <a:r>
              <a:rPr lang="cs-CZ" dirty="0" err="1" smtClean="0"/>
              <a:t>prosodique</a:t>
            </a:r>
            <a:r>
              <a:rPr lang="cs-CZ" dirty="0" smtClean="0"/>
              <a:t>: </a:t>
            </a:r>
            <a:r>
              <a:rPr lang="cs-CZ" dirty="0" err="1" smtClean="0"/>
              <a:t>ça</a:t>
            </a:r>
            <a:r>
              <a:rPr lang="cs-CZ" dirty="0" smtClean="0"/>
              <a:t> </a:t>
            </a:r>
            <a:r>
              <a:rPr lang="cs-CZ" dirty="0" err="1" smtClean="0"/>
              <a:t>alors</a:t>
            </a:r>
            <a:endParaRPr lang="cs-CZ" dirty="0" smtClean="0"/>
          </a:p>
          <a:p>
            <a:pPr lvl="1"/>
            <a:r>
              <a:rPr lang="cs-CZ" dirty="0" err="1" smtClean="0"/>
              <a:t>dialectique</a:t>
            </a:r>
            <a:r>
              <a:rPr lang="cs-CZ" dirty="0" smtClean="0"/>
              <a:t>: </a:t>
            </a:r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dirty="0" err="1" smtClean="0"/>
              <a:t>effet</a:t>
            </a:r>
            <a:endParaRPr lang="cs-CZ" dirty="0" smtClean="0"/>
          </a:p>
          <a:p>
            <a:pPr lvl="1"/>
            <a:endParaRPr lang="cs-CZ" i="1" dirty="0" smtClean="0"/>
          </a:p>
          <a:p>
            <a:pPr lvl="1"/>
            <a:endParaRPr lang="cs-CZ" i="1" dirty="0" smtClean="0"/>
          </a:p>
          <a:p>
            <a:pPr lvl="1"/>
            <a:endParaRPr lang="fr-CH" dirty="0" smtClean="0"/>
          </a:p>
          <a:p>
            <a:endParaRPr lang="fr-CH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Unit</a:t>
            </a:r>
            <a:r>
              <a:rPr lang="fr-CH" dirty="0" smtClean="0"/>
              <a:t>és de traduction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H" dirty="0" smtClean="0"/>
              <a:t>Simples: </a:t>
            </a:r>
            <a:r>
              <a:rPr lang="fr-CH" i="1" dirty="0" smtClean="0"/>
              <a:t>Il gagne cinq mille dollars.</a:t>
            </a:r>
            <a:endParaRPr lang="fr-CH" dirty="0" smtClean="0"/>
          </a:p>
          <a:p>
            <a:r>
              <a:rPr lang="fr-CH" dirty="0" smtClean="0"/>
              <a:t>Diluées: </a:t>
            </a:r>
            <a:r>
              <a:rPr lang="fr-CH" i="1" dirty="0" smtClean="0"/>
              <a:t>simple soldat / private, au fur et à mesure que / as</a:t>
            </a:r>
          </a:p>
          <a:p>
            <a:r>
              <a:rPr lang="fr-CH" dirty="0" smtClean="0"/>
              <a:t>Fractionnaires : </a:t>
            </a:r>
            <a:r>
              <a:rPr lang="fr-CH" i="1" dirty="0" smtClean="0"/>
              <a:t>relever une chose tombée, brunette, re-cover</a:t>
            </a:r>
          </a:p>
          <a:p>
            <a:pPr>
              <a:buNone/>
            </a:pPr>
            <a:endParaRPr lang="fr-CH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Unit</a:t>
            </a:r>
            <a:r>
              <a:rPr lang="fr-CH" dirty="0" smtClean="0"/>
              <a:t>és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H" dirty="0" smtClean="0"/>
              <a:t>Traduction directe </a:t>
            </a:r>
          </a:p>
          <a:p>
            <a:r>
              <a:rPr lang="fr-CH" dirty="0" smtClean="0"/>
              <a:t>Traduction oblique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H" dirty="0" smtClean="0"/>
              <a:t>Procédés techniques de la traduction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CH" dirty="0" smtClean="0"/>
              <a:t>(0. Translitération): </a:t>
            </a:r>
            <a:r>
              <a:rPr lang="ru-RU" dirty="0" smtClean="0"/>
              <a:t>перестройка</a:t>
            </a:r>
            <a:r>
              <a:rPr lang="cs-CZ" dirty="0" smtClean="0"/>
              <a:t>: p</a:t>
            </a:r>
            <a:r>
              <a:rPr lang="fr-CH" dirty="0" smtClean="0"/>
              <a:t>éréstroïka</a:t>
            </a:r>
          </a:p>
          <a:p>
            <a:r>
              <a:rPr lang="fr-CH" dirty="0" smtClean="0"/>
              <a:t>1. Emprunt (EMP): </a:t>
            </a:r>
            <a:r>
              <a:rPr lang="fr-CH" i="1" dirty="0" smtClean="0"/>
              <a:t>dollars, tortillas, redingote</a:t>
            </a:r>
          </a:p>
          <a:p>
            <a:r>
              <a:rPr lang="fr-CH" dirty="0" smtClean="0"/>
              <a:t>2. Calque (CQ) (through-translation – Newmark): </a:t>
            </a:r>
          </a:p>
          <a:p>
            <a:pPr lvl="1"/>
            <a:r>
              <a:rPr lang="fr-CH" dirty="0" smtClean="0"/>
              <a:t>d’expression: </a:t>
            </a:r>
            <a:r>
              <a:rPr lang="fr-CH" i="1" dirty="0" smtClean="0"/>
              <a:t>c</a:t>
            </a:r>
            <a:r>
              <a:rPr lang="fr-CH" i="1" dirty="0" smtClean="0"/>
              <a:t>ompliment de la saison</a:t>
            </a:r>
          </a:p>
          <a:p>
            <a:pPr lvl="1"/>
            <a:r>
              <a:rPr lang="fr-CH" dirty="0" smtClean="0"/>
              <a:t>de structure: </a:t>
            </a:r>
            <a:r>
              <a:rPr lang="fr-CH" i="1" dirty="0" smtClean="0"/>
              <a:t>science-fiction</a:t>
            </a:r>
          </a:p>
          <a:p>
            <a:r>
              <a:rPr lang="fr-CH" dirty="0" smtClean="0"/>
              <a:t>3. Traduction littérale (TL): </a:t>
            </a:r>
            <a:r>
              <a:rPr lang="fr-CH" i="1" dirty="0" smtClean="0"/>
              <a:t>Where are you? Où êtes-vous?</a:t>
            </a:r>
          </a:p>
          <a:p>
            <a:r>
              <a:rPr lang="fr-CH" dirty="0" smtClean="0"/>
              <a:t>4. Transposition (XPOS) (shift – Catford)</a:t>
            </a:r>
          </a:p>
          <a:p>
            <a:pPr lvl="1"/>
            <a:r>
              <a:rPr lang="fr-CH" dirty="0" smtClean="0"/>
              <a:t>Obligatoire (</a:t>
            </a:r>
            <a:r>
              <a:rPr lang="fr-CH" i="1" dirty="0" smtClean="0"/>
              <a:t>dès son lever/as soon as he gets up</a:t>
            </a:r>
            <a:r>
              <a:rPr lang="fr-CH" dirty="0" smtClean="0"/>
              <a:t>)</a:t>
            </a:r>
          </a:p>
          <a:p>
            <a:pPr lvl="1"/>
            <a:r>
              <a:rPr lang="fr-CH" dirty="0" smtClean="0"/>
              <a:t>Facultative (</a:t>
            </a:r>
            <a:r>
              <a:rPr lang="fr-CH" i="1" dirty="0" smtClean="0"/>
              <a:t>Après qu’il sera revenu/after he comes back, after his return</a:t>
            </a:r>
            <a:r>
              <a:rPr lang="fr-CH" dirty="0" smtClean="0"/>
              <a:t>)</a:t>
            </a:r>
          </a:p>
          <a:p>
            <a:pPr lvl="1"/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Procédés de traduction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CH" dirty="0" smtClean="0"/>
              <a:t>5. Modulation (MOD)</a:t>
            </a:r>
          </a:p>
          <a:p>
            <a:pPr lvl="1"/>
            <a:r>
              <a:rPr lang="fr-CH" i="1" dirty="0" smtClean="0"/>
              <a:t>It is not difficult to show / Il est facile de démontrer</a:t>
            </a:r>
          </a:p>
          <a:p>
            <a:r>
              <a:rPr lang="fr-CH" dirty="0" smtClean="0"/>
              <a:t>6. L’équivalence (EQ)</a:t>
            </a:r>
          </a:p>
          <a:p>
            <a:pPr lvl="1"/>
            <a:r>
              <a:rPr lang="fr-CH" i="1" dirty="0" smtClean="0"/>
              <a:t>Like a bull in a china shop / Comme un chien dans un jeu de quilles</a:t>
            </a:r>
          </a:p>
          <a:p>
            <a:pPr lvl="1"/>
            <a:r>
              <a:rPr lang="fr-CH" i="1" dirty="0" smtClean="0"/>
              <a:t>Too many cooks spoil the broth / Deux patrons font chavirer la barque</a:t>
            </a:r>
          </a:p>
          <a:p>
            <a:r>
              <a:rPr lang="fr-CH" dirty="0" smtClean="0"/>
              <a:t>7. L’adaptation (AD) (substitution culturelle)</a:t>
            </a:r>
          </a:p>
          <a:p>
            <a:pPr lvl="1"/>
            <a:r>
              <a:rPr lang="fr-CH" i="1" dirty="0" smtClean="0"/>
              <a:t>Cricket / Tour de France</a:t>
            </a:r>
          </a:p>
          <a:p>
            <a:pPr lvl="1"/>
            <a:r>
              <a:rPr lang="fr-FR" i="1" dirty="0" smtClean="0"/>
              <a:t>She is innocent as an egg - elle est innocente comme un agneau.</a:t>
            </a:r>
            <a:endParaRPr lang="fr-CH" i="1" dirty="0" smtClean="0"/>
          </a:p>
          <a:p>
            <a:pPr lvl="1"/>
            <a:r>
              <a:rPr lang="fr-CH" i="1" dirty="0" smtClean="0"/>
              <a:t>He kissed his daughter on the mouth / </a:t>
            </a:r>
            <a:r>
              <a:rPr lang="en-US" i="1" dirty="0" smtClean="0"/>
              <a:t>* </a:t>
            </a:r>
            <a:r>
              <a:rPr lang="fr-CH" i="1" dirty="0" smtClean="0"/>
              <a:t>il embrassa sa fille sur la bouche</a:t>
            </a:r>
            <a:endParaRPr lang="cs-CZ" i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Procédés de traduction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2157</TotalTime>
  <Words>323</Words>
  <Application>Microsoft Office PowerPoint</Application>
  <PresentationFormat>Předvádění na obrazovce (4:3)</PresentationFormat>
  <Paragraphs>65</Paragraphs>
  <Slides>8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Shluk</vt:lpstr>
      <vt:lpstr>Procédés de traduction</vt:lpstr>
      <vt:lpstr>Notions de base</vt:lpstr>
      <vt:lpstr>Niveaux de la langue</vt:lpstr>
      <vt:lpstr>Unités de traduction</vt:lpstr>
      <vt:lpstr>Unités</vt:lpstr>
      <vt:lpstr>Procédés techniques de la traduction</vt:lpstr>
      <vt:lpstr>Procédés de traduction</vt:lpstr>
      <vt:lpstr>Procédés de traduction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Procédés de traduction</dc:title>
  <dc:creator>user</dc:creator>
  <cp:lastModifiedBy>user</cp:lastModifiedBy>
  <cp:revision>5</cp:revision>
  <dcterms:created xsi:type="dcterms:W3CDTF">2010-11-03T21:14:13Z</dcterms:created>
  <dcterms:modified xsi:type="dcterms:W3CDTF">2010-11-05T09:11:55Z</dcterms:modified>
</cp:coreProperties>
</file>