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A0CB6-1D9F-4B9D-B49E-7D3E06C52E4C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9F5B2-7C6E-4D8B-ACBA-851359BF441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Legenda o Jidášovi,</a:t>
            </a:r>
            <a:r>
              <a:rPr lang="cs-CZ" baseline="0" dirty="0" smtClean="0"/>
              <a:t> NM Praha</a:t>
            </a:r>
            <a:endParaRPr lang="cs-CZ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9F5B2-7C6E-4D8B-ACBA-851359BF4411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cs-CZ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4DF59-C6B2-4461-921E-033198AF1795}" type="datetimeFigureOut">
              <a:rPr lang="cs-CZ" smtClean="0"/>
              <a:t>13.10.2010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23FBE-9C48-4D1D-A5C3-2D1A2047709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080119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TRANSKRIPCE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2088232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cs-CZ" dirty="0" smtClean="0">
                <a:solidFill>
                  <a:schemeClr val="tx1"/>
                </a:solidFill>
              </a:rPr>
              <a:t>Transkripce českých textů</a:t>
            </a:r>
          </a:p>
          <a:p>
            <a:pPr marL="514350" indent="-514350">
              <a:buAutoNum type="alphaUcPeriod"/>
            </a:pPr>
            <a:r>
              <a:rPr lang="cs-CZ" dirty="0" smtClean="0">
                <a:solidFill>
                  <a:schemeClr val="tx1"/>
                </a:solidFill>
              </a:rPr>
              <a:t>Transkripce německých textů</a:t>
            </a:r>
          </a:p>
          <a:p>
            <a:pPr marL="514350" indent="-514350">
              <a:buAutoNum type="alphaUcPeriod"/>
            </a:pPr>
            <a:r>
              <a:rPr lang="cs-CZ" dirty="0" smtClean="0">
                <a:solidFill>
                  <a:schemeClr val="tx1"/>
                </a:solidFill>
              </a:rPr>
              <a:t>Transkripce </a:t>
            </a:r>
            <a:r>
              <a:rPr lang="cs-CZ" dirty="0" err="1" smtClean="0">
                <a:solidFill>
                  <a:schemeClr val="tx1"/>
                </a:solidFill>
              </a:rPr>
              <a:t>středolatinských</a:t>
            </a:r>
            <a:r>
              <a:rPr lang="cs-CZ" dirty="0" smtClean="0">
                <a:solidFill>
                  <a:schemeClr val="tx1"/>
                </a:solidFill>
              </a:rPr>
              <a:t> textů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Psaní </a:t>
            </a:r>
            <a:r>
              <a:rPr lang="cs-CZ" i="1" dirty="0" smtClean="0"/>
              <a:t>v</a:t>
            </a:r>
            <a:r>
              <a:rPr lang="cs-CZ" dirty="0" smtClean="0"/>
              <a:t> místo </a:t>
            </a:r>
            <a:r>
              <a:rPr lang="cs-CZ" i="1" dirty="0" smtClean="0"/>
              <a:t>f</a:t>
            </a:r>
            <a:r>
              <a:rPr lang="cs-CZ" dirty="0" smtClean="0"/>
              <a:t> a </a:t>
            </a:r>
            <a:r>
              <a:rPr lang="cs-CZ" i="1" dirty="0" smtClean="0"/>
              <a:t>b</a:t>
            </a:r>
            <a:r>
              <a:rPr lang="cs-CZ" dirty="0" smtClean="0"/>
              <a:t> místo </a:t>
            </a:r>
            <a:r>
              <a:rPr lang="cs-CZ" i="1" dirty="0" smtClean="0"/>
              <a:t>w</a:t>
            </a:r>
            <a:r>
              <a:rPr lang="cs-CZ" dirty="0" smtClean="0"/>
              <a:t> a naopak zachováváme, </a:t>
            </a:r>
            <a:r>
              <a:rPr lang="cs-CZ" i="1" dirty="0" err="1" smtClean="0"/>
              <a:t>uu</a:t>
            </a:r>
            <a:r>
              <a:rPr lang="cs-CZ" dirty="0" smtClean="0"/>
              <a:t> ve významu </a:t>
            </a:r>
            <a:r>
              <a:rPr lang="cs-CZ" i="1" dirty="0" smtClean="0"/>
              <a:t>w</a:t>
            </a:r>
            <a:r>
              <a:rPr lang="cs-CZ" dirty="0" smtClean="0"/>
              <a:t> transkribujeme </a:t>
            </a:r>
            <a:r>
              <a:rPr lang="cs-CZ" i="1" u="sng" dirty="0" err="1" smtClean="0"/>
              <a:t>w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err="1"/>
              <a:t>v</a:t>
            </a:r>
            <a:r>
              <a:rPr lang="cs-CZ" dirty="0" err="1" smtClean="0"/>
              <a:t>ogt</a:t>
            </a:r>
            <a:r>
              <a:rPr lang="cs-CZ" dirty="0" smtClean="0"/>
              <a:t>/ </a:t>
            </a:r>
            <a:r>
              <a:rPr lang="cs-CZ" dirty="0" err="1" smtClean="0"/>
              <a:t>fogt</a:t>
            </a:r>
            <a:r>
              <a:rPr lang="cs-CZ" dirty="0" smtClean="0"/>
              <a:t>, </a:t>
            </a:r>
            <a:r>
              <a:rPr lang="cs-CZ" dirty="0" err="1" smtClean="0"/>
              <a:t>albeg</a:t>
            </a:r>
            <a:r>
              <a:rPr lang="cs-CZ" dirty="0" smtClean="0"/>
              <a:t>/</a:t>
            </a:r>
            <a:r>
              <a:rPr lang="cs-CZ" dirty="0" err="1" smtClean="0"/>
              <a:t>alweg</a:t>
            </a:r>
            <a:endParaRPr lang="cs-CZ" dirty="0"/>
          </a:p>
          <a:p>
            <a:pPr>
              <a:buNone/>
            </a:pPr>
            <a:r>
              <a:rPr lang="cs-CZ" dirty="0" smtClean="0"/>
              <a:t>! </a:t>
            </a:r>
            <a:r>
              <a:rPr lang="cs-CZ" dirty="0" err="1" smtClean="0"/>
              <a:t>uuinter</a:t>
            </a:r>
            <a:r>
              <a:rPr lang="cs-CZ" dirty="0" smtClean="0"/>
              <a:t> </a:t>
            </a:r>
            <a:r>
              <a:rPr lang="cs-CZ" dirty="0" smtClean="0"/>
              <a:t>→ </a:t>
            </a:r>
            <a:r>
              <a:rPr lang="cs-CZ" dirty="0" err="1" smtClean="0"/>
              <a:t>winter</a:t>
            </a:r>
            <a:endParaRPr lang="cs-CZ" dirty="0" smtClean="0"/>
          </a:p>
          <a:p>
            <a:r>
              <a:rPr lang="cs-CZ" dirty="0" smtClean="0"/>
              <a:t>Rozlišuje se mezi </a:t>
            </a:r>
            <a:r>
              <a:rPr lang="cs-CZ" i="1" dirty="0" smtClean="0"/>
              <a:t>s, z, </a:t>
            </a:r>
            <a:r>
              <a:rPr lang="el-GR" i="1" dirty="0" smtClean="0"/>
              <a:t>β</a:t>
            </a:r>
            <a:r>
              <a:rPr lang="cs-CZ" i="1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C. Transkripce latinských textů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Nerozlišujeme </a:t>
            </a:r>
            <a:r>
              <a:rPr lang="cs-CZ" i="1" dirty="0" smtClean="0"/>
              <a:t>s</a:t>
            </a:r>
            <a:r>
              <a:rPr lang="cs-CZ" dirty="0" smtClean="0"/>
              <a:t> a </a:t>
            </a:r>
            <a:r>
              <a:rPr lang="cs-CZ" i="1" dirty="0" smtClean="0"/>
              <a:t>ſ</a:t>
            </a:r>
            <a:r>
              <a:rPr lang="cs-CZ" dirty="0" smtClean="0"/>
              <a:t>, vždy přepisujeme </a:t>
            </a:r>
            <a:r>
              <a:rPr lang="cs-CZ" i="1" dirty="0" smtClean="0"/>
              <a:t>s</a:t>
            </a:r>
          </a:p>
          <a:p>
            <a:r>
              <a:rPr lang="el-GR" i="1" dirty="0" smtClean="0"/>
              <a:t>ι</a:t>
            </a:r>
            <a:r>
              <a:rPr lang="cs-CZ" i="1" dirty="0" smtClean="0"/>
              <a:t>, i, í → i</a:t>
            </a:r>
          </a:p>
          <a:p>
            <a:pPr>
              <a:buNone/>
            </a:pPr>
            <a:r>
              <a:rPr lang="cs-CZ" i="1" dirty="0" err="1" smtClean="0"/>
              <a:t>ij</a:t>
            </a:r>
            <a:r>
              <a:rPr lang="cs-CZ" i="1" dirty="0" smtClean="0"/>
              <a:t> </a:t>
            </a:r>
            <a:r>
              <a:rPr lang="cs-CZ" dirty="0" smtClean="0"/>
              <a:t>→ </a:t>
            </a:r>
            <a:r>
              <a:rPr lang="cs-CZ" dirty="0" err="1" smtClean="0"/>
              <a:t>ii</a:t>
            </a:r>
            <a:r>
              <a:rPr lang="cs-CZ" dirty="0" smtClean="0"/>
              <a:t> (i a j rozezn</a:t>
            </a:r>
            <a:r>
              <a:rPr lang="cs-CZ" dirty="0" smtClean="0"/>
              <a:t>ávají skutečně až novověké texty)</a:t>
            </a:r>
          </a:p>
          <a:p>
            <a:r>
              <a:rPr lang="cs-CZ" dirty="0" smtClean="0"/>
              <a:t>Z praktických důvodů lišíme samohláskové</a:t>
            </a:r>
            <a:r>
              <a:rPr lang="cs-CZ" i="1" dirty="0" smtClean="0"/>
              <a:t> u,U </a:t>
            </a:r>
            <a:r>
              <a:rPr lang="cs-CZ" dirty="0" smtClean="0"/>
              <a:t>od</a:t>
            </a:r>
            <a:r>
              <a:rPr lang="cs-CZ" i="1" dirty="0" smtClean="0"/>
              <a:t> </a:t>
            </a:r>
            <a:r>
              <a:rPr lang="cs-CZ" dirty="0" smtClean="0"/>
              <a:t>souhláskového</a:t>
            </a:r>
            <a:r>
              <a:rPr lang="cs-CZ" i="1" dirty="0" smtClean="0"/>
              <a:t> v, V</a:t>
            </a:r>
          </a:p>
          <a:p>
            <a:pPr>
              <a:buNone/>
            </a:pPr>
            <a:r>
              <a:rPr lang="cs-CZ" i="1" dirty="0" smtClean="0"/>
              <a:t>Např.: </a:t>
            </a:r>
            <a:r>
              <a:rPr lang="cs-CZ" i="1" dirty="0" err="1" smtClean="0"/>
              <a:t>uarius</a:t>
            </a:r>
            <a:r>
              <a:rPr lang="cs-CZ" i="1" dirty="0" smtClean="0"/>
              <a:t> </a:t>
            </a:r>
            <a:r>
              <a:rPr lang="cs-CZ" dirty="0" smtClean="0"/>
              <a:t>→ </a:t>
            </a:r>
            <a:r>
              <a:rPr lang="cs-CZ" dirty="0" err="1" smtClean="0"/>
              <a:t>varius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i="1" dirty="0" smtClean="0"/>
              <a:t>w</a:t>
            </a:r>
            <a:r>
              <a:rPr lang="cs-CZ" dirty="0" smtClean="0"/>
              <a:t> ve smyslu </a:t>
            </a:r>
            <a:r>
              <a:rPr lang="cs-CZ" i="1" dirty="0" err="1" smtClean="0"/>
              <a:t>vu</a:t>
            </a:r>
            <a:r>
              <a:rPr lang="cs-CZ" i="1" dirty="0" smtClean="0"/>
              <a:t>, </a:t>
            </a:r>
            <a:r>
              <a:rPr lang="cs-CZ" i="1" dirty="0" err="1" smtClean="0"/>
              <a:t>uu</a:t>
            </a:r>
            <a:r>
              <a:rPr lang="cs-CZ" i="1" dirty="0" smtClean="0"/>
              <a:t>, </a:t>
            </a:r>
            <a:r>
              <a:rPr lang="cs-CZ" i="1" dirty="0" err="1" smtClean="0"/>
              <a:t>uv</a:t>
            </a:r>
            <a:r>
              <a:rPr lang="cs-CZ" i="1" dirty="0" smtClean="0"/>
              <a:t> </a:t>
            </a:r>
            <a:r>
              <a:rPr lang="cs-CZ" dirty="0" smtClean="0"/>
              <a:t>přepisujeme </a:t>
            </a:r>
            <a:r>
              <a:rPr lang="cs-CZ" dirty="0" err="1" smtClean="0"/>
              <a:t>aws</a:t>
            </a:r>
            <a:r>
              <a:rPr lang="cs-CZ" dirty="0" smtClean="0"/>
              <a:t> </a:t>
            </a:r>
            <a:r>
              <a:rPr lang="cs-CZ" dirty="0" smtClean="0"/>
              <a:t>→ </a:t>
            </a:r>
            <a:r>
              <a:rPr lang="cs-CZ" dirty="0" err="1" smtClean="0"/>
              <a:t>avus</a:t>
            </a:r>
            <a:endParaRPr lang="cs-CZ" dirty="0" smtClean="0"/>
          </a:p>
          <a:p>
            <a:r>
              <a:rPr lang="cs-CZ" dirty="0" smtClean="0"/>
              <a:t>Zdvojené náslovné </a:t>
            </a:r>
            <a:r>
              <a:rPr lang="cs-CZ" dirty="0" err="1" smtClean="0"/>
              <a:t>ff</a:t>
            </a:r>
            <a:r>
              <a:rPr lang="cs-CZ" dirty="0" smtClean="0"/>
              <a:t>, </a:t>
            </a:r>
            <a:r>
              <a:rPr lang="cs-CZ" dirty="0" err="1" smtClean="0"/>
              <a:t>ll</a:t>
            </a:r>
            <a:r>
              <a:rPr lang="cs-CZ" dirty="0" smtClean="0"/>
              <a:t> </a:t>
            </a:r>
            <a:r>
              <a:rPr lang="cs-CZ" dirty="0" smtClean="0"/>
              <a:t>→ f, l </a:t>
            </a:r>
            <a:endParaRPr lang="cs-CZ" dirty="0"/>
          </a:p>
          <a:p>
            <a:pPr>
              <a:buNone/>
            </a:pPr>
            <a:endParaRPr lang="cs-CZ" i="1" dirty="0" smtClean="0"/>
          </a:p>
          <a:p>
            <a:endParaRPr lang="cs-CZ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Paleografické zkratky důsledně rozvádíme a vypisujeme, v rozsáhlejších edicích ponecháváme některé druhy zkratek, které jsou jednoznačné např.: </a:t>
            </a:r>
            <a:r>
              <a:rPr lang="cs-CZ" i="1" dirty="0" smtClean="0"/>
              <a:t>s. </a:t>
            </a:r>
            <a:r>
              <a:rPr lang="cs-CZ" i="1" dirty="0" err="1" smtClean="0"/>
              <a:t>Paulus</a:t>
            </a:r>
            <a:r>
              <a:rPr lang="cs-CZ" i="1" dirty="0" smtClean="0"/>
              <a:t>, </a:t>
            </a:r>
            <a:r>
              <a:rPr lang="cs-CZ" i="1" dirty="0" err="1" smtClean="0"/>
              <a:t>sexag</a:t>
            </a:r>
            <a:r>
              <a:rPr lang="cs-CZ" i="1" dirty="0" smtClean="0"/>
              <a:t>., S.C. M. </a:t>
            </a:r>
          </a:p>
          <a:p>
            <a:r>
              <a:rPr lang="cs-CZ" dirty="0" smtClean="0"/>
              <a:t>Psaní velkých písmen dle současných pravidel: </a:t>
            </a:r>
          </a:p>
          <a:p>
            <a:pPr marL="514350" indent="-514350">
              <a:buAutoNum type="alphaLcPeriod"/>
            </a:pPr>
            <a:r>
              <a:rPr lang="cs-CZ" dirty="0" smtClean="0"/>
              <a:t>začátek věty</a:t>
            </a:r>
          </a:p>
          <a:p>
            <a:pPr marL="514350" indent="-514350">
              <a:buAutoNum type="alphaLcPeriod"/>
            </a:pPr>
            <a:r>
              <a:rPr lang="cs-CZ" dirty="0" smtClean="0"/>
              <a:t>antroponyma, toponyma</a:t>
            </a:r>
          </a:p>
          <a:p>
            <a:pPr marL="514350" indent="-514350">
              <a:buAutoNum type="alphaLcPeriod"/>
            </a:pPr>
            <a:r>
              <a:rPr lang="cs-CZ" dirty="0" smtClean="0"/>
              <a:t>kalendář např. </a:t>
            </a:r>
            <a:r>
              <a:rPr lang="cs-CZ" i="1" dirty="0" err="1" smtClean="0"/>
              <a:t>pridie</a:t>
            </a:r>
            <a:r>
              <a:rPr lang="cs-CZ" i="1" dirty="0" smtClean="0"/>
              <a:t> </a:t>
            </a:r>
            <a:r>
              <a:rPr lang="cs-CZ" i="1" dirty="0" err="1" smtClean="0"/>
              <a:t>Kalendas</a:t>
            </a:r>
            <a:r>
              <a:rPr lang="cs-CZ" i="1" dirty="0" smtClean="0"/>
              <a:t> </a:t>
            </a:r>
            <a:r>
              <a:rPr lang="cs-CZ" i="1" dirty="0" err="1" smtClean="0"/>
              <a:t>Aprilis</a:t>
            </a:r>
            <a:endParaRPr lang="cs-CZ" i="1" dirty="0" smtClean="0"/>
          </a:p>
          <a:p>
            <a:pPr marL="514350" indent="-514350">
              <a:buAutoNum type="alphaLcPeriod"/>
            </a:pPr>
            <a:r>
              <a:rPr lang="cs-CZ" dirty="0" smtClean="0"/>
              <a:t>první slovo z názvu lit. díla </a:t>
            </a:r>
            <a:r>
              <a:rPr lang="cs-CZ" i="1" dirty="0" smtClean="0"/>
              <a:t>De </a:t>
            </a:r>
            <a:r>
              <a:rPr lang="cs-CZ" i="1" dirty="0" err="1" smtClean="0"/>
              <a:t>vegetalibus</a:t>
            </a:r>
            <a:endParaRPr lang="cs-CZ" i="1" dirty="0" smtClean="0"/>
          </a:p>
          <a:p>
            <a:pPr marL="514350" indent="-514350"/>
            <a:r>
              <a:rPr lang="cs-CZ" dirty="0" smtClean="0"/>
              <a:t>starou (rétorickou) interpunkci nahrazujeme moderní</a:t>
            </a:r>
          </a:p>
          <a:p>
            <a:pPr marL="514350" indent="-514350"/>
            <a:r>
              <a:rPr lang="cs-CZ" dirty="0" smtClean="0"/>
              <a:t>Číslovky přepisujeme tak, jak jsou zaznamenány v rukopise  </a:t>
            </a:r>
            <a:r>
              <a:rPr lang="cs-CZ" i="1" dirty="0" err="1" smtClean="0"/>
              <a:t>tres</a:t>
            </a:r>
            <a:r>
              <a:rPr lang="cs-CZ" i="1" dirty="0" smtClean="0"/>
              <a:t> </a:t>
            </a:r>
            <a:r>
              <a:rPr lang="cs-CZ" i="1" dirty="0" err="1" smtClean="0"/>
              <a:t>florenos</a:t>
            </a:r>
            <a:r>
              <a:rPr lang="cs-CZ" i="1" dirty="0" smtClean="0"/>
              <a:t>, III </a:t>
            </a:r>
            <a:r>
              <a:rPr lang="cs-CZ" i="1" dirty="0" err="1" smtClean="0"/>
              <a:t>florenos</a:t>
            </a:r>
            <a:r>
              <a:rPr lang="cs-CZ" i="1" dirty="0" smtClean="0"/>
              <a:t>, 3 </a:t>
            </a:r>
            <a:r>
              <a:rPr lang="cs-CZ" i="1" dirty="0" err="1" smtClean="0"/>
              <a:t>florenos</a:t>
            </a:r>
            <a:endParaRPr lang="cs-CZ" i="1" dirty="0" smtClean="0"/>
          </a:p>
          <a:p>
            <a:pPr marL="514350" indent="-514350">
              <a:buAutoNum type="alphaLcPeriod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A. Transkripční pravidla českých textů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 roku 1400 abstrahovaná forma staršího spřežkového pravopisu; bývá zvykem texty netranskribovat</a:t>
            </a:r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[s]</a:t>
            </a:r>
            <a:r>
              <a:rPr lang="cs-CZ" dirty="0" err="1" smtClean="0"/>
              <a:t>zz</a:t>
            </a:r>
            <a:r>
              <a:rPr lang="cs-CZ" dirty="0" smtClean="0"/>
              <a:t>; </a:t>
            </a:r>
            <a:r>
              <a:rPr lang="cs-CZ" dirty="0" smtClean="0"/>
              <a:t>[š]</a:t>
            </a:r>
            <a:r>
              <a:rPr lang="cs-CZ" dirty="0" err="1" smtClean="0"/>
              <a:t>ſſ</a:t>
            </a:r>
            <a:r>
              <a:rPr lang="cs-CZ" dirty="0" smtClean="0"/>
              <a:t>, ſ;[z]z; [c]</a:t>
            </a:r>
            <a:r>
              <a:rPr lang="cs-CZ" dirty="0" err="1" smtClean="0"/>
              <a:t>cz</a:t>
            </a:r>
            <a:r>
              <a:rPr lang="cs-CZ" dirty="0" smtClean="0"/>
              <a:t>; [ž]s; [č]</a:t>
            </a:r>
            <a:r>
              <a:rPr lang="cs-CZ" dirty="0" err="1" smtClean="0"/>
              <a:t>chz</a:t>
            </a:r>
            <a:r>
              <a:rPr lang="cs-CZ" dirty="0" smtClean="0"/>
              <a:t>; [ř]</a:t>
            </a:r>
            <a:r>
              <a:rPr lang="cs-CZ" dirty="0" err="1" smtClean="0"/>
              <a:t>rs</a:t>
            </a:r>
            <a:r>
              <a:rPr lang="cs-CZ" dirty="0" smtClean="0"/>
              <a:t>; [ch]c; [j]g, y, i; [ch]ch</a:t>
            </a:r>
          </a:p>
          <a:p>
            <a:pPr>
              <a:buNone/>
            </a:pPr>
            <a:r>
              <a:rPr lang="cs-CZ" dirty="0" smtClean="0"/>
              <a:t>Pramen: http://vokabular.ujc.cas.cz/informace.aspx?t=ovokabulari&amp;o=ovokabulari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obsahu 3" descr="jidáš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lum bright="30000"/>
          </a:blip>
          <a:stretch>
            <a:fillRect/>
          </a:stretch>
        </p:blipFill>
        <p:spPr>
          <a:xfrm rot="16200000">
            <a:off x="1151622" y="944724"/>
            <a:ext cx="6408712" cy="4896544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Texty z let 1400-1526</a:t>
            </a:r>
          </a:p>
          <a:p>
            <a:pPr>
              <a:buNone/>
            </a:pPr>
            <a:r>
              <a:rPr lang="cs-CZ" dirty="0" smtClean="0"/>
              <a:t>Platí následující transkripční pravidla:</a:t>
            </a:r>
          </a:p>
          <a:p>
            <a:pPr marL="571500" indent="-571500">
              <a:buAutoNum type="romanUcPeriod"/>
            </a:pPr>
            <a:r>
              <a:rPr lang="cs-CZ" i="1" dirty="0" smtClean="0"/>
              <a:t>u, v, w </a:t>
            </a:r>
            <a:r>
              <a:rPr lang="cs-CZ" dirty="0" smtClean="0"/>
              <a:t>→ </a:t>
            </a:r>
            <a:r>
              <a:rPr lang="cs-CZ" i="1" dirty="0" smtClean="0"/>
              <a:t>u </a:t>
            </a:r>
            <a:r>
              <a:rPr lang="cs-CZ" dirty="0" smtClean="0"/>
              <a:t>nebo </a:t>
            </a:r>
            <a:r>
              <a:rPr lang="cs-CZ" i="1" dirty="0" smtClean="0"/>
              <a:t>v; </a:t>
            </a:r>
            <a:r>
              <a:rPr lang="cs-CZ" dirty="0" smtClean="0"/>
              <a:t>zachovává se </a:t>
            </a:r>
            <a:r>
              <a:rPr lang="cs-CZ" i="1" dirty="0" err="1" smtClean="0"/>
              <a:t>uo</a:t>
            </a:r>
            <a:r>
              <a:rPr lang="cs-CZ" i="1" dirty="0" smtClean="0"/>
              <a:t>, o, ú </a:t>
            </a:r>
            <a:r>
              <a:rPr lang="cs-CZ" u="sng" dirty="0" smtClean="0"/>
              <a:t>nikdy </a:t>
            </a:r>
            <a:r>
              <a:rPr lang="cs-CZ" dirty="0" smtClean="0"/>
              <a:t>nepřepisujeme jako </a:t>
            </a:r>
            <a:r>
              <a:rPr lang="cs-CZ" i="1" dirty="0" smtClean="0"/>
              <a:t>ů; </a:t>
            </a:r>
            <a:r>
              <a:rPr lang="cs-CZ" dirty="0" smtClean="0"/>
              <a:t>pokud místo </a:t>
            </a:r>
            <a:r>
              <a:rPr lang="cs-CZ" i="1" dirty="0" err="1" smtClean="0"/>
              <a:t>ou</a:t>
            </a:r>
            <a:r>
              <a:rPr lang="cs-CZ" dirty="0" smtClean="0"/>
              <a:t> psáno </a:t>
            </a:r>
            <a:r>
              <a:rPr lang="cs-CZ" i="1" dirty="0" smtClean="0"/>
              <a:t>au</a:t>
            </a:r>
            <a:r>
              <a:rPr lang="cs-CZ" dirty="0" smtClean="0"/>
              <a:t>, zachovává se </a:t>
            </a:r>
            <a:endParaRPr lang="cs-CZ" i="1" dirty="0" smtClean="0"/>
          </a:p>
          <a:p>
            <a:pPr marL="571500" indent="-571500">
              <a:buAutoNum type="romanUcPeriod"/>
            </a:pPr>
            <a:r>
              <a:rPr lang="cs-CZ" i="1" dirty="0" smtClean="0"/>
              <a:t>i </a:t>
            </a:r>
            <a:r>
              <a:rPr lang="cs-CZ" dirty="0" smtClean="0"/>
              <a:t>a</a:t>
            </a:r>
            <a:r>
              <a:rPr lang="cs-CZ" i="1" dirty="0" smtClean="0"/>
              <a:t> y </a:t>
            </a:r>
            <a:r>
              <a:rPr lang="cs-CZ" dirty="0" smtClean="0"/>
              <a:t>→ dnešní úzus; </a:t>
            </a:r>
            <a:r>
              <a:rPr lang="cs-CZ" i="1" dirty="0" smtClean="0"/>
              <a:t>i </a:t>
            </a:r>
            <a:r>
              <a:rPr lang="cs-CZ" dirty="0" smtClean="0"/>
              <a:t>transkribujeme jako </a:t>
            </a:r>
            <a:r>
              <a:rPr lang="cs-CZ" i="1" dirty="0" smtClean="0"/>
              <a:t>j</a:t>
            </a:r>
            <a:r>
              <a:rPr lang="cs-CZ" dirty="0" smtClean="0"/>
              <a:t> tam, kde má faktickou výslovnost, totéž platí pro </a:t>
            </a:r>
            <a:r>
              <a:rPr lang="cs-CZ" i="1" dirty="0" smtClean="0"/>
              <a:t>g</a:t>
            </a:r>
          </a:p>
          <a:p>
            <a:pPr marL="571500" indent="-571500">
              <a:buAutoNum type="romanUcPeriod"/>
            </a:pPr>
            <a:r>
              <a:rPr lang="cs-CZ" i="1" dirty="0" err="1" smtClean="0"/>
              <a:t>cz</a:t>
            </a:r>
            <a:r>
              <a:rPr lang="cs-CZ" i="1" dirty="0" smtClean="0"/>
              <a:t> </a:t>
            </a:r>
            <a:r>
              <a:rPr lang="cs-CZ" dirty="0" smtClean="0"/>
              <a:t>→ </a:t>
            </a:r>
            <a:r>
              <a:rPr lang="cs-CZ" i="1" dirty="0" smtClean="0"/>
              <a:t>c </a:t>
            </a:r>
            <a:r>
              <a:rPr lang="cs-CZ" dirty="0" smtClean="0"/>
              <a:t>nebo </a:t>
            </a:r>
            <a:r>
              <a:rPr lang="cs-CZ" i="1" dirty="0" smtClean="0"/>
              <a:t>č; </a:t>
            </a:r>
            <a:r>
              <a:rPr lang="cs-CZ" dirty="0" smtClean="0"/>
              <a:t>totéž platí pro </a:t>
            </a:r>
            <a:r>
              <a:rPr lang="cs-CZ" i="1" dirty="0" err="1" smtClean="0"/>
              <a:t>ss</a:t>
            </a:r>
            <a:r>
              <a:rPr lang="cs-CZ" i="1" dirty="0" smtClean="0"/>
              <a:t> </a:t>
            </a:r>
            <a:r>
              <a:rPr lang="cs-CZ" dirty="0" smtClean="0"/>
              <a:t>→ </a:t>
            </a:r>
            <a:r>
              <a:rPr lang="cs-CZ" i="1" dirty="0" smtClean="0"/>
              <a:t>š</a:t>
            </a:r>
            <a:r>
              <a:rPr lang="cs-CZ" sz="2800" i="1" dirty="0" smtClean="0"/>
              <a:t>/s/</a:t>
            </a:r>
            <a:r>
              <a:rPr lang="cs-CZ" sz="2800" i="1" dirty="0" err="1" smtClean="0"/>
              <a:t>ss</a:t>
            </a:r>
            <a:r>
              <a:rPr lang="cs-CZ" sz="2800" i="1" dirty="0" smtClean="0"/>
              <a:t>;</a:t>
            </a:r>
            <a:r>
              <a:rPr lang="cs-CZ" sz="2800" i="1" dirty="0" smtClean="0"/>
              <a:t> 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rz</a:t>
            </a:r>
            <a:r>
              <a:rPr lang="cs-CZ" sz="2800" i="1" dirty="0" smtClean="0"/>
              <a:t>  </a:t>
            </a:r>
            <a:r>
              <a:rPr lang="cs-CZ" dirty="0" smtClean="0"/>
              <a:t>→ ř/</a:t>
            </a:r>
            <a:r>
              <a:rPr lang="cs-CZ" dirty="0" err="1" smtClean="0"/>
              <a:t>rz</a:t>
            </a:r>
            <a:endParaRPr lang="cs-CZ" dirty="0" smtClean="0"/>
          </a:p>
          <a:p>
            <a:pPr marL="571500" indent="-571500">
              <a:buNone/>
            </a:pPr>
            <a:endParaRPr lang="cs-CZ" dirty="0" smtClean="0"/>
          </a:p>
          <a:p>
            <a:pPr marL="571500" indent="-571500">
              <a:buNone/>
            </a:pPr>
            <a:endParaRPr lang="cs-CZ" i="1" dirty="0"/>
          </a:p>
          <a:p>
            <a:pPr marL="571500" indent="-571500"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571500" indent="-571500">
              <a:buAutoNum type="romanUcPeriod" startAt="4"/>
            </a:pPr>
            <a:r>
              <a:rPr lang="cs-CZ" i="1" dirty="0" err="1" smtClean="0"/>
              <a:t>dia</a:t>
            </a:r>
            <a:r>
              <a:rPr lang="cs-CZ" i="1" dirty="0" smtClean="0"/>
              <a:t>, </a:t>
            </a:r>
            <a:r>
              <a:rPr lang="cs-CZ" i="1" dirty="0" err="1" smtClean="0"/>
              <a:t>tia</a:t>
            </a:r>
            <a:r>
              <a:rPr lang="cs-CZ" i="1" dirty="0" smtClean="0"/>
              <a:t>, </a:t>
            </a:r>
            <a:r>
              <a:rPr lang="cs-CZ" i="1" dirty="0" err="1" smtClean="0"/>
              <a:t>zia</a:t>
            </a:r>
            <a:r>
              <a:rPr lang="cs-CZ" i="1" dirty="0" smtClean="0"/>
              <a:t> </a:t>
            </a:r>
            <a:r>
              <a:rPr lang="cs-CZ" dirty="0" smtClean="0"/>
              <a:t>→ </a:t>
            </a:r>
            <a:r>
              <a:rPr lang="cs-CZ" i="1" dirty="0" err="1" smtClean="0"/>
              <a:t>ďa</a:t>
            </a:r>
            <a:r>
              <a:rPr lang="cs-CZ" i="1" dirty="0" smtClean="0"/>
              <a:t>, </a:t>
            </a:r>
            <a:r>
              <a:rPr lang="cs-CZ" i="1" dirty="0" err="1" smtClean="0"/>
              <a:t>ťa</a:t>
            </a:r>
            <a:r>
              <a:rPr lang="cs-CZ" i="1" dirty="0" smtClean="0"/>
              <a:t>, </a:t>
            </a:r>
            <a:r>
              <a:rPr lang="cs-CZ" i="1" dirty="0" err="1" smtClean="0"/>
              <a:t>ža</a:t>
            </a:r>
            <a:endParaRPr lang="cs-CZ" i="1" dirty="0" smtClean="0"/>
          </a:p>
          <a:p>
            <a:pPr marL="571500" indent="-571500">
              <a:buAutoNum type="romanUcPeriod" startAt="4"/>
            </a:pPr>
            <a:r>
              <a:rPr lang="cs-CZ" dirty="0" smtClean="0"/>
              <a:t>dbáme na rozdíl mezi </a:t>
            </a:r>
            <a:r>
              <a:rPr lang="cs-CZ" i="1" dirty="0" smtClean="0"/>
              <a:t>s </a:t>
            </a:r>
            <a:r>
              <a:rPr lang="cs-CZ" dirty="0" smtClean="0"/>
              <a:t>a</a:t>
            </a:r>
            <a:r>
              <a:rPr lang="cs-CZ" i="1" dirty="0" smtClean="0"/>
              <a:t> z, </a:t>
            </a:r>
            <a:r>
              <a:rPr lang="cs-CZ" dirty="0" smtClean="0"/>
              <a:t>zejm. v předložkách</a:t>
            </a:r>
          </a:p>
          <a:p>
            <a:pPr marL="571500" indent="-571500">
              <a:buAutoNum type="romanUcPeriod" startAt="4"/>
            </a:pPr>
            <a:r>
              <a:rPr lang="cs-CZ" dirty="0" smtClean="0"/>
              <a:t>Kvantita. Do textů, které nevyznačují kvantitu, zavádíme novočeský úzus</a:t>
            </a:r>
            <a:r>
              <a:rPr lang="cs-CZ" i="1" dirty="0" smtClean="0"/>
              <a:t>.</a:t>
            </a:r>
          </a:p>
          <a:p>
            <a:pPr marL="571500" indent="-571500">
              <a:buAutoNum type="romanUcPeriod" startAt="4"/>
            </a:pPr>
            <a:r>
              <a:rPr lang="cs-CZ" i="1" dirty="0" smtClean="0"/>
              <a:t> </a:t>
            </a:r>
            <a:r>
              <a:rPr lang="cs-CZ" dirty="0" smtClean="0"/>
              <a:t>Jotace, i.</a:t>
            </a:r>
            <a:r>
              <a:rPr lang="cs-CZ" dirty="0" err="1" smtClean="0"/>
              <a:t>e</a:t>
            </a:r>
            <a:r>
              <a:rPr lang="cs-CZ" dirty="0" smtClean="0"/>
              <a:t>. krátké </a:t>
            </a:r>
            <a:r>
              <a:rPr lang="cs-CZ" i="1" dirty="0" smtClean="0"/>
              <a:t>ě </a:t>
            </a:r>
            <a:r>
              <a:rPr lang="cs-CZ" dirty="0" smtClean="0"/>
              <a:t>psané jako </a:t>
            </a:r>
            <a:r>
              <a:rPr lang="cs-CZ" i="1" dirty="0" err="1" smtClean="0"/>
              <a:t>ie</a:t>
            </a:r>
            <a:r>
              <a:rPr lang="cs-CZ" i="1" dirty="0" smtClean="0"/>
              <a:t>. </a:t>
            </a:r>
            <a:r>
              <a:rPr lang="cs-CZ" dirty="0" smtClean="0"/>
              <a:t>Transkribujeme jako </a:t>
            </a:r>
            <a:r>
              <a:rPr lang="cs-CZ" i="1" dirty="0" err="1" smtClean="0"/>
              <a:t>cě</a:t>
            </a:r>
            <a:r>
              <a:rPr lang="cs-CZ" i="1" dirty="0" smtClean="0"/>
              <a:t>, </a:t>
            </a:r>
            <a:r>
              <a:rPr lang="cs-CZ" i="1" dirty="0" err="1" smtClean="0"/>
              <a:t>čě</a:t>
            </a:r>
            <a:r>
              <a:rPr lang="cs-CZ" i="1" dirty="0" smtClean="0"/>
              <a:t>, </a:t>
            </a:r>
            <a:r>
              <a:rPr lang="cs-CZ" i="1" dirty="0" err="1" smtClean="0"/>
              <a:t>dě</a:t>
            </a:r>
            <a:r>
              <a:rPr lang="cs-CZ" i="1" dirty="0" smtClean="0"/>
              <a:t>, </a:t>
            </a:r>
            <a:r>
              <a:rPr lang="cs-CZ" i="1" dirty="0" err="1" smtClean="0"/>
              <a:t>jě</a:t>
            </a:r>
            <a:r>
              <a:rPr lang="cs-CZ" i="1" dirty="0" smtClean="0"/>
              <a:t>, ně, </a:t>
            </a:r>
            <a:r>
              <a:rPr lang="cs-CZ" i="1" dirty="0" err="1" smtClean="0"/>
              <a:t>řě</a:t>
            </a:r>
            <a:r>
              <a:rPr lang="cs-CZ" i="1" dirty="0" smtClean="0"/>
              <a:t>, </a:t>
            </a:r>
            <a:r>
              <a:rPr lang="cs-CZ" i="1" dirty="0" err="1" smtClean="0"/>
              <a:t>sě</a:t>
            </a:r>
            <a:r>
              <a:rPr lang="cs-CZ" i="1" dirty="0" smtClean="0"/>
              <a:t>, </a:t>
            </a:r>
            <a:r>
              <a:rPr lang="cs-CZ" i="1" dirty="0" err="1" smtClean="0"/>
              <a:t>šě</a:t>
            </a:r>
            <a:r>
              <a:rPr lang="cs-CZ" i="1" dirty="0" smtClean="0"/>
              <a:t>, </a:t>
            </a:r>
            <a:r>
              <a:rPr lang="cs-CZ" i="1" dirty="0" err="1" smtClean="0"/>
              <a:t>ťě</a:t>
            </a:r>
            <a:r>
              <a:rPr lang="cs-CZ" i="1" dirty="0" smtClean="0"/>
              <a:t>, </a:t>
            </a:r>
            <a:r>
              <a:rPr lang="cs-CZ" i="1" dirty="0" err="1" smtClean="0"/>
              <a:t>zě</a:t>
            </a:r>
            <a:r>
              <a:rPr lang="cs-CZ" i="1" dirty="0" smtClean="0"/>
              <a:t>, </a:t>
            </a:r>
            <a:r>
              <a:rPr lang="cs-CZ" i="1" dirty="0" err="1" smtClean="0"/>
              <a:t>žě</a:t>
            </a:r>
            <a:r>
              <a:rPr lang="cs-CZ" i="1" dirty="0" smtClean="0"/>
              <a:t>. </a:t>
            </a:r>
            <a:r>
              <a:rPr lang="cs-CZ" dirty="0" smtClean="0"/>
              <a:t>Dlouhé</a:t>
            </a:r>
            <a:r>
              <a:rPr lang="cs-CZ" i="1" dirty="0" smtClean="0"/>
              <a:t> </a:t>
            </a:r>
            <a:r>
              <a:rPr lang="cs-CZ" i="1" dirty="0" err="1" smtClean="0"/>
              <a:t>ie</a:t>
            </a:r>
            <a:r>
              <a:rPr lang="cs-CZ" i="1" dirty="0" smtClean="0"/>
              <a:t> </a:t>
            </a:r>
            <a:r>
              <a:rPr lang="cs-CZ" dirty="0" smtClean="0"/>
              <a:t>beze změny</a:t>
            </a:r>
            <a:r>
              <a:rPr lang="cs-CZ" i="1" dirty="0" smtClean="0"/>
              <a:t>.</a:t>
            </a:r>
            <a:endParaRPr lang="cs-CZ" i="1" dirty="0" smtClean="0"/>
          </a:p>
          <a:p>
            <a:pPr marL="571500" indent="-571500">
              <a:buAutoNum type="romanUcPeriod" startAt="4"/>
            </a:pP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cs-CZ" dirty="0" smtClean="0"/>
              <a:t>Po roce 1526</a:t>
            </a:r>
          </a:p>
          <a:p>
            <a:pPr>
              <a:buNone/>
            </a:pPr>
            <a:r>
              <a:rPr lang="cs-CZ" dirty="0" smtClean="0"/>
              <a:t>Do transkripce se zavádí dnešní pravopisní úzus, zejm. se nezachovává psaní </a:t>
            </a:r>
            <a:r>
              <a:rPr lang="cs-CZ" i="1" dirty="0" smtClean="0"/>
              <a:t>au, </a:t>
            </a:r>
            <a:r>
              <a:rPr lang="cs-CZ" dirty="0" smtClean="0"/>
              <a:t>důsledně se přepisuje dle výslovnosti (</a:t>
            </a:r>
            <a:r>
              <a:rPr lang="cs-CZ" i="1" dirty="0" err="1" smtClean="0"/>
              <a:t>ou</a:t>
            </a:r>
            <a:r>
              <a:rPr lang="cs-CZ" dirty="0" smtClean="0"/>
              <a:t>).</a:t>
            </a:r>
          </a:p>
          <a:p>
            <a:pPr>
              <a:buNone/>
            </a:pPr>
            <a:r>
              <a:rPr lang="cs-CZ" dirty="0" err="1" smtClean="0"/>
              <a:t>saused</a:t>
            </a:r>
            <a:r>
              <a:rPr lang="cs-CZ" dirty="0" smtClean="0"/>
              <a:t> </a:t>
            </a:r>
            <a:r>
              <a:rPr lang="cs-CZ" dirty="0" smtClean="0"/>
              <a:t>→ soused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B. Transkripce německých textů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Dbáme na značky pro přehlásku nebo diftong, které se objevují nad písmeny </a:t>
            </a:r>
            <a:r>
              <a:rPr lang="cs-CZ" i="1" dirty="0" smtClean="0"/>
              <a:t>e, i, a, o, u, y </a:t>
            </a:r>
            <a:r>
              <a:rPr lang="cs-CZ" dirty="0" smtClean="0"/>
              <a:t>ve formě nadepsaných </a:t>
            </a:r>
            <a:r>
              <a:rPr lang="cs-CZ" i="1" dirty="0" smtClean="0"/>
              <a:t>e, o, a, u, i. </a:t>
            </a:r>
            <a:r>
              <a:rPr lang="cs-CZ" dirty="0" smtClean="0"/>
              <a:t>Zachovávají se beze změny a transkribují jako nadepsaná písmena</a:t>
            </a:r>
          </a:p>
          <a:p>
            <a:pPr>
              <a:buNone/>
            </a:pPr>
            <a:r>
              <a:rPr lang="cs-CZ" dirty="0" smtClean="0"/>
              <a:t>Např.: </a:t>
            </a:r>
            <a:r>
              <a:rPr lang="cs-CZ" dirty="0" err="1" smtClean="0"/>
              <a:t>Růmhardus</a:t>
            </a:r>
            <a:r>
              <a:rPr lang="cs-CZ" dirty="0" smtClean="0"/>
              <a:t>, </a:t>
            </a:r>
            <a:r>
              <a:rPr lang="cs-CZ" dirty="0" err="1" smtClean="0"/>
              <a:t>sto</a:t>
            </a:r>
            <a:r>
              <a:rPr lang="cs-CZ" baseline="30000" dirty="0" err="1" smtClean="0"/>
              <a:t>e</a:t>
            </a:r>
            <a:r>
              <a:rPr lang="cs-CZ" dirty="0" err="1" smtClean="0"/>
              <a:t>rbe</a:t>
            </a:r>
            <a:r>
              <a:rPr lang="cs-CZ" dirty="0" smtClean="0"/>
              <a:t>,  </a:t>
            </a:r>
            <a:r>
              <a:rPr lang="cs-CZ" dirty="0" err="1" smtClean="0"/>
              <a:t>bu</a:t>
            </a:r>
            <a:r>
              <a:rPr lang="cs-CZ" baseline="30000" dirty="0" err="1" smtClean="0"/>
              <a:t>e</a:t>
            </a:r>
            <a:r>
              <a:rPr lang="cs-CZ" dirty="0" err="1" smtClean="0"/>
              <a:t>rgere</a:t>
            </a:r>
            <a:r>
              <a:rPr lang="cs-CZ" dirty="0" smtClean="0"/>
              <a:t>, </a:t>
            </a:r>
            <a:r>
              <a:rPr lang="cs-CZ" dirty="0" err="1" smtClean="0"/>
              <a:t>Nu</a:t>
            </a:r>
            <a:r>
              <a:rPr lang="cs-CZ" baseline="30000" dirty="0" err="1" smtClean="0"/>
              <a:t>e</a:t>
            </a:r>
            <a:r>
              <a:rPr lang="cs-CZ" dirty="0" err="1" smtClean="0"/>
              <a:t>renberg</a:t>
            </a:r>
            <a:r>
              <a:rPr lang="cs-CZ" dirty="0" smtClean="0"/>
              <a:t> apod. </a:t>
            </a:r>
          </a:p>
          <a:p>
            <a:r>
              <a:rPr lang="cs-CZ" dirty="0" smtClean="0"/>
              <a:t>Rozlišujeme mezi </a:t>
            </a:r>
            <a:r>
              <a:rPr lang="cs-CZ" i="1" dirty="0" smtClean="0"/>
              <a:t>i</a:t>
            </a:r>
            <a:r>
              <a:rPr lang="cs-CZ" dirty="0" smtClean="0"/>
              <a:t> a </a:t>
            </a:r>
            <a:r>
              <a:rPr lang="cs-CZ" i="1" dirty="0" smtClean="0"/>
              <a:t>y</a:t>
            </a:r>
            <a:r>
              <a:rPr lang="cs-CZ" dirty="0" smtClean="0"/>
              <a:t>; nezaměňovat s </a:t>
            </a:r>
            <a:r>
              <a:rPr lang="cs-CZ" i="1" dirty="0" smtClean="0"/>
              <a:t>i</a:t>
            </a:r>
            <a:r>
              <a:rPr lang="cs-CZ" dirty="0" smtClean="0"/>
              <a:t> a </a:t>
            </a:r>
            <a:r>
              <a:rPr lang="cs-CZ" i="1" dirty="0" err="1" smtClean="0"/>
              <a:t>ij</a:t>
            </a:r>
            <a:r>
              <a:rPr lang="cs-CZ" dirty="0" smtClean="0"/>
              <a:t>!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cs-CZ" i="1" dirty="0"/>
              <a:t>j</a:t>
            </a:r>
            <a:r>
              <a:rPr lang="cs-CZ" dirty="0" smtClean="0"/>
              <a:t> a </a:t>
            </a:r>
            <a:r>
              <a:rPr lang="cs-CZ" i="1" dirty="0" smtClean="0"/>
              <a:t>v</a:t>
            </a:r>
            <a:r>
              <a:rPr lang="cs-CZ" dirty="0" smtClean="0"/>
              <a:t> se používají pouze jako konsonanty, </a:t>
            </a:r>
            <a:r>
              <a:rPr lang="cs-CZ" i="1" dirty="0" smtClean="0"/>
              <a:t>u</a:t>
            </a:r>
            <a:r>
              <a:rPr lang="cs-CZ" dirty="0" smtClean="0"/>
              <a:t> jako vokál bez ohledu na to, co je užito v textu.</a:t>
            </a:r>
          </a:p>
          <a:p>
            <a:pPr>
              <a:buNone/>
            </a:pPr>
            <a:r>
              <a:rPr lang="cs-CZ" dirty="0" smtClean="0"/>
              <a:t>Ve sporných případech se ponechává to, co je v textu.</a:t>
            </a:r>
          </a:p>
          <a:p>
            <a:pPr>
              <a:buNone/>
            </a:pPr>
            <a:r>
              <a:rPr lang="cs-CZ" i="1" dirty="0" smtClean="0"/>
              <a:t>w</a:t>
            </a:r>
            <a:r>
              <a:rPr lang="cs-CZ" dirty="0" smtClean="0"/>
              <a:t> se ponechává tam, kde se jedná o konsonant.</a:t>
            </a:r>
          </a:p>
          <a:p>
            <a:pPr>
              <a:buNone/>
            </a:pPr>
            <a:r>
              <a:rPr lang="cs-CZ" dirty="0" smtClean="0"/>
              <a:t>Např.               </a:t>
            </a:r>
            <a:r>
              <a:rPr lang="cs-CZ" dirty="0" err="1" smtClean="0"/>
              <a:t>jn</a:t>
            </a:r>
            <a:r>
              <a:rPr lang="cs-CZ" dirty="0" smtClean="0"/>
              <a:t> → in</a:t>
            </a:r>
          </a:p>
          <a:p>
            <a:pPr>
              <a:buNone/>
            </a:pPr>
            <a:r>
              <a:rPr lang="cs-CZ" dirty="0" smtClean="0"/>
              <a:t>                        </a:t>
            </a:r>
            <a:r>
              <a:rPr lang="cs-CZ" dirty="0" err="1" smtClean="0"/>
              <a:t>vnd</a:t>
            </a:r>
            <a:r>
              <a:rPr lang="cs-CZ" dirty="0" smtClean="0"/>
              <a:t> </a:t>
            </a:r>
            <a:r>
              <a:rPr lang="cs-CZ" dirty="0" smtClean="0"/>
              <a:t>→ </a:t>
            </a:r>
            <a:r>
              <a:rPr lang="cs-CZ" dirty="0" err="1" smtClean="0"/>
              <a:t>und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</a:t>
            </a:r>
            <a:r>
              <a:rPr lang="cs-CZ" dirty="0" err="1" smtClean="0"/>
              <a:t>bawn</a:t>
            </a:r>
            <a:r>
              <a:rPr lang="cs-CZ" dirty="0" smtClean="0"/>
              <a:t> </a:t>
            </a:r>
            <a:r>
              <a:rPr lang="cs-CZ" dirty="0" smtClean="0"/>
              <a:t>→ nemění se</a:t>
            </a:r>
          </a:p>
          <a:p>
            <a:pPr>
              <a:buNone/>
            </a:pPr>
            <a:r>
              <a:rPr lang="cs-CZ" dirty="0" smtClean="0"/>
              <a:t>                        </a:t>
            </a:r>
            <a:r>
              <a:rPr lang="cs-CZ" dirty="0" err="1" smtClean="0"/>
              <a:t>zw</a:t>
            </a:r>
            <a:r>
              <a:rPr lang="cs-CZ" dirty="0" smtClean="0"/>
              <a:t> </a:t>
            </a:r>
            <a:r>
              <a:rPr lang="cs-CZ" dirty="0" smtClean="0"/>
              <a:t>→ </a:t>
            </a:r>
            <a:r>
              <a:rPr lang="cs-CZ" dirty="0" err="1" smtClean="0"/>
              <a:t>zu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smtClean="0"/>
              <a:t>Zdvojení souhlásek se ruší v přepise tam, kde má charakter grafiky</a:t>
            </a:r>
          </a:p>
          <a:p>
            <a:pPr>
              <a:buNone/>
            </a:pPr>
            <a:r>
              <a:rPr lang="cs-CZ" dirty="0" smtClean="0"/>
              <a:t>Např. </a:t>
            </a:r>
            <a:r>
              <a:rPr lang="cs-CZ" dirty="0" err="1" smtClean="0"/>
              <a:t>ffurst</a:t>
            </a:r>
            <a:r>
              <a:rPr lang="cs-CZ" dirty="0" smtClean="0"/>
              <a:t> </a:t>
            </a:r>
            <a:r>
              <a:rPr lang="cs-CZ" dirty="0" smtClean="0"/>
              <a:t>→ </a:t>
            </a:r>
            <a:r>
              <a:rPr lang="cs-CZ" dirty="0" err="1" smtClean="0"/>
              <a:t>furst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          </a:t>
            </a:r>
            <a:r>
              <a:rPr lang="cs-CZ" dirty="0" err="1" smtClean="0"/>
              <a:t>inn</a:t>
            </a:r>
            <a:r>
              <a:rPr lang="cs-CZ" dirty="0" smtClean="0"/>
              <a:t> </a:t>
            </a:r>
            <a:r>
              <a:rPr lang="cs-CZ" dirty="0" smtClean="0"/>
              <a:t>→ in</a:t>
            </a:r>
          </a:p>
          <a:p>
            <a:pPr>
              <a:buNone/>
            </a:pPr>
            <a:r>
              <a:rPr lang="cs-CZ" dirty="0" smtClean="0"/>
              <a:t>Respektujeme případy, kde zdvojení nebo skupina souhlásek vyjadřuje zdloužení předchozí samohlásky</a:t>
            </a:r>
          </a:p>
          <a:p>
            <a:pPr>
              <a:buNone/>
            </a:pPr>
            <a:r>
              <a:rPr lang="cs-CZ" dirty="0" smtClean="0"/>
              <a:t>Např.: </a:t>
            </a:r>
            <a:r>
              <a:rPr lang="cs-CZ" dirty="0" err="1" smtClean="0"/>
              <a:t>hoff</a:t>
            </a:r>
            <a:r>
              <a:rPr lang="cs-CZ" dirty="0" smtClean="0"/>
              <a:t> , </a:t>
            </a:r>
            <a:r>
              <a:rPr lang="cs-CZ" dirty="0" err="1" smtClean="0"/>
              <a:t>nemmen</a:t>
            </a:r>
            <a:r>
              <a:rPr lang="cs-CZ" dirty="0" smtClean="0"/>
              <a:t>, </a:t>
            </a:r>
            <a:r>
              <a:rPr lang="cs-CZ" dirty="0" err="1" smtClean="0"/>
              <a:t>wegh</a:t>
            </a:r>
            <a:endParaRPr lang="cs-CZ" dirty="0" smtClean="0"/>
          </a:p>
          <a:p>
            <a:r>
              <a:rPr lang="cs-CZ" i="1" dirty="0" err="1" smtClean="0"/>
              <a:t>cz</a:t>
            </a:r>
            <a:r>
              <a:rPr lang="cs-CZ" i="1" dirty="0" smtClean="0"/>
              <a:t>, </a:t>
            </a:r>
            <a:r>
              <a:rPr lang="cs-CZ" i="1" dirty="0" err="1" smtClean="0"/>
              <a:t>tz</a:t>
            </a:r>
            <a:r>
              <a:rPr lang="cs-CZ" i="1" dirty="0" smtClean="0"/>
              <a:t> </a:t>
            </a:r>
            <a:r>
              <a:rPr lang="cs-CZ" dirty="0" smtClean="0"/>
              <a:t>transkribujeme podle dnešních pravidel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629</Words>
  <Application>Microsoft Office PowerPoint</Application>
  <PresentationFormat>Prezentácia na obrazovke (4:3)</PresentationFormat>
  <Paragraphs>63</Paragraphs>
  <Slides>12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TRANSKRIPCE</vt:lpstr>
      <vt:lpstr>A. Transkripční pravidla českých textů</vt:lpstr>
      <vt:lpstr>Snímka 3</vt:lpstr>
      <vt:lpstr>Snímka 4</vt:lpstr>
      <vt:lpstr>Snímka 5</vt:lpstr>
      <vt:lpstr>Snímka 6</vt:lpstr>
      <vt:lpstr>B. Transkripce německých textů</vt:lpstr>
      <vt:lpstr>Snímka 8</vt:lpstr>
      <vt:lpstr>Snímka 9</vt:lpstr>
      <vt:lpstr>Snímka 10</vt:lpstr>
      <vt:lpstr>C. Transkripce latinských textů</vt:lpstr>
      <vt:lpstr>Snímka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TRANSKRIPCE</dc:title>
  <dc:creator>ruprecht</dc:creator>
  <cp:lastModifiedBy>ruprecht</cp:lastModifiedBy>
  <cp:revision>20</cp:revision>
  <dcterms:created xsi:type="dcterms:W3CDTF">2010-10-13T19:28:33Z</dcterms:created>
  <dcterms:modified xsi:type="dcterms:W3CDTF">2010-10-13T22:30:42Z</dcterms:modified>
</cp:coreProperties>
</file>