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5" r:id="rId7"/>
    <p:sldId id="261" r:id="rId8"/>
    <p:sldId id="262" r:id="rId9"/>
    <p:sldId id="263" r:id="rId10"/>
    <p:sldId id="264" r:id="rId11"/>
    <p:sldId id="266" r:id="rId12"/>
    <p:sldId id="267" r:id="rId13"/>
    <p:sldId id="268" r:id="rId14"/>
    <p:sldId id="269" r:id="rId15"/>
    <p:sldId id="270"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90"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4A588-6768-4D57-9659-F37F84757418}" type="datetimeFigureOut">
              <a:rPr lang="cs-CZ" smtClean="0"/>
              <a:pPr/>
              <a:t>11.11.2010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919102-BD60-4893-8A7A-C0B0E54D2B8B}"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10</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11</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12</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13</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14</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15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F919102-BD60-4893-8A7A-C0B0E54D2B8B}" type="slidenum">
              <a:rPr lang="cs-CZ" smtClean="0"/>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B6AB6C3-1C28-4D8E-B5B6-0531C8DDDC97}" type="datetimeFigureOut">
              <a:rPr lang="cs-CZ" smtClean="0"/>
              <a:pPr/>
              <a:t>11.11.2010</a:t>
            </a:fld>
            <a:endParaRPr lang="cs-CZ"/>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cs-CZ"/>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9F43457-C177-4B95-9E00-E1024A17DAB3}"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6AB6C3-1C28-4D8E-B5B6-0531C8DDDC97}" type="datetimeFigureOut">
              <a:rPr lang="cs-CZ" smtClean="0"/>
              <a:pPr/>
              <a:t>11.11.2010</a:t>
            </a:fld>
            <a:endParaRPr lang="cs-CZ"/>
          </a:p>
        </p:txBody>
      </p:sp>
      <p:sp>
        <p:nvSpPr>
          <p:cNvPr id="5" name="Footer Placeholder 4"/>
          <p:cNvSpPr>
            <a:spLocks noGrp="1"/>
          </p:cNvSpPr>
          <p:nvPr>
            <p:ph type="ftr" sz="quarter" idx="11"/>
          </p:nvPr>
        </p:nvSpPr>
        <p:spPr/>
        <p:txBody>
          <a:bodyPr/>
          <a:lstStyle>
            <a:extLst/>
          </a:lstStyle>
          <a:p>
            <a:endParaRPr lang="cs-CZ"/>
          </a:p>
        </p:txBody>
      </p:sp>
      <p:sp>
        <p:nvSpPr>
          <p:cNvPr id="6" name="Slide Number Placeholder 5"/>
          <p:cNvSpPr>
            <a:spLocks noGrp="1"/>
          </p:cNvSpPr>
          <p:nvPr>
            <p:ph type="sldNum" sz="quarter" idx="12"/>
          </p:nvPr>
        </p:nvSpPr>
        <p:spPr/>
        <p:txBody>
          <a:bodyPr/>
          <a:lstStyle>
            <a:extLst/>
          </a:lstStyle>
          <a:p>
            <a:fld id="{99F43457-C177-4B95-9E00-E1024A17DAB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B6AB6C3-1C28-4D8E-B5B6-0531C8DDDC97}" type="datetimeFigureOut">
              <a:rPr lang="cs-CZ" smtClean="0"/>
              <a:pPr/>
              <a:t>11.11.2010</a:t>
            </a:fld>
            <a:endParaRPr lang="cs-CZ"/>
          </a:p>
        </p:txBody>
      </p:sp>
      <p:sp>
        <p:nvSpPr>
          <p:cNvPr id="5" name="Footer Placeholder 4"/>
          <p:cNvSpPr>
            <a:spLocks noGrp="1"/>
          </p:cNvSpPr>
          <p:nvPr>
            <p:ph type="ftr" sz="quarter" idx="11"/>
          </p:nvPr>
        </p:nvSpPr>
        <p:spPr>
          <a:xfrm>
            <a:off x="457200" y="6556248"/>
            <a:ext cx="3657600" cy="228600"/>
          </a:xfrm>
        </p:spPr>
        <p:txBody>
          <a:bodyPr/>
          <a:lstStyle>
            <a:extLst/>
          </a:lstStyle>
          <a:p>
            <a:endParaRPr lang="cs-CZ"/>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9F43457-C177-4B95-9E00-E1024A17DAB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6AB6C3-1C28-4D8E-B5B6-0531C8DDDC97}" type="datetimeFigureOut">
              <a:rPr lang="cs-CZ" smtClean="0"/>
              <a:pPr/>
              <a:t>11.11.2010</a:t>
            </a:fld>
            <a:endParaRPr lang="cs-CZ"/>
          </a:p>
        </p:txBody>
      </p:sp>
      <p:sp>
        <p:nvSpPr>
          <p:cNvPr id="5" name="Footer Placeholder 4"/>
          <p:cNvSpPr>
            <a:spLocks noGrp="1"/>
          </p:cNvSpPr>
          <p:nvPr>
            <p:ph type="ftr" sz="quarter" idx="11"/>
          </p:nvPr>
        </p:nvSpPr>
        <p:spPr/>
        <p:txBody>
          <a:bodyPr/>
          <a:lstStyle>
            <a:extLst/>
          </a:lstStyle>
          <a:p>
            <a:endParaRPr lang="cs-CZ"/>
          </a:p>
        </p:txBody>
      </p:sp>
      <p:sp>
        <p:nvSpPr>
          <p:cNvPr id="6" name="Slide Number Placeholder 5"/>
          <p:cNvSpPr>
            <a:spLocks noGrp="1"/>
          </p:cNvSpPr>
          <p:nvPr>
            <p:ph type="sldNum" sz="quarter" idx="12"/>
          </p:nvPr>
        </p:nvSpPr>
        <p:spPr/>
        <p:txBody>
          <a:bodyPr/>
          <a:lstStyle>
            <a:extLst/>
          </a:lstStyle>
          <a:p>
            <a:fld id="{99F43457-C177-4B95-9E00-E1024A17DAB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B6AB6C3-1C28-4D8E-B5B6-0531C8DDDC97}" type="datetimeFigureOut">
              <a:rPr lang="cs-CZ" smtClean="0"/>
              <a:pPr/>
              <a:t>11.11.2010</a:t>
            </a:fld>
            <a:endParaRPr lang="cs-CZ"/>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cs-CZ"/>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9F43457-C177-4B95-9E00-E1024A17DAB3}"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6AB6C3-1C28-4D8E-B5B6-0531C8DDDC97}" type="datetimeFigureOut">
              <a:rPr lang="cs-CZ" smtClean="0"/>
              <a:pPr/>
              <a:t>11.11.2010</a:t>
            </a:fld>
            <a:endParaRPr lang="cs-CZ"/>
          </a:p>
        </p:txBody>
      </p:sp>
      <p:sp>
        <p:nvSpPr>
          <p:cNvPr id="6" name="Footer Placeholder 5"/>
          <p:cNvSpPr>
            <a:spLocks noGrp="1"/>
          </p:cNvSpPr>
          <p:nvPr>
            <p:ph type="ftr" sz="quarter" idx="11"/>
          </p:nvPr>
        </p:nvSpPr>
        <p:spPr/>
        <p:txBody>
          <a:bodyPr/>
          <a:lstStyle>
            <a:extLst/>
          </a:lstStyle>
          <a:p>
            <a:endParaRPr lang="cs-CZ"/>
          </a:p>
        </p:txBody>
      </p:sp>
      <p:sp>
        <p:nvSpPr>
          <p:cNvPr id="7" name="Slide Number Placeholder 6"/>
          <p:cNvSpPr>
            <a:spLocks noGrp="1"/>
          </p:cNvSpPr>
          <p:nvPr>
            <p:ph type="sldNum" sz="quarter" idx="12"/>
          </p:nvPr>
        </p:nvSpPr>
        <p:spPr/>
        <p:txBody>
          <a:bodyPr/>
          <a:lstStyle>
            <a:extLst/>
          </a:lstStyle>
          <a:p>
            <a:fld id="{99F43457-C177-4B95-9E00-E1024A17DAB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6AB6C3-1C28-4D8E-B5B6-0531C8DDDC97}" type="datetimeFigureOut">
              <a:rPr lang="cs-CZ" smtClean="0"/>
              <a:pPr/>
              <a:t>11.11.2010</a:t>
            </a:fld>
            <a:endParaRPr lang="cs-CZ"/>
          </a:p>
        </p:txBody>
      </p:sp>
      <p:sp>
        <p:nvSpPr>
          <p:cNvPr id="8" name="Footer Placeholder 7"/>
          <p:cNvSpPr>
            <a:spLocks noGrp="1"/>
          </p:cNvSpPr>
          <p:nvPr>
            <p:ph type="ftr" sz="quarter" idx="11"/>
          </p:nvPr>
        </p:nvSpPr>
        <p:spPr/>
        <p:txBody>
          <a:bodyPr/>
          <a:lstStyle>
            <a:extLst/>
          </a:lstStyle>
          <a:p>
            <a:endParaRPr lang="cs-CZ"/>
          </a:p>
        </p:txBody>
      </p:sp>
      <p:sp>
        <p:nvSpPr>
          <p:cNvPr id="9" name="Slide Number Placeholder 8"/>
          <p:cNvSpPr>
            <a:spLocks noGrp="1"/>
          </p:cNvSpPr>
          <p:nvPr>
            <p:ph type="sldNum" sz="quarter" idx="12"/>
          </p:nvPr>
        </p:nvSpPr>
        <p:spPr/>
        <p:txBody>
          <a:bodyPr/>
          <a:lstStyle>
            <a:extLst/>
          </a:lstStyle>
          <a:p>
            <a:fld id="{99F43457-C177-4B95-9E00-E1024A17DAB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B6AB6C3-1C28-4D8E-B5B6-0531C8DDDC97}" type="datetimeFigureOut">
              <a:rPr lang="cs-CZ" smtClean="0"/>
              <a:pPr/>
              <a:t>11.11.2010</a:t>
            </a:fld>
            <a:endParaRPr lang="cs-CZ"/>
          </a:p>
        </p:txBody>
      </p:sp>
      <p:sp>
        <p:nvSpPr>
          <p:cNvPr id="4" name="Footer Placeholder 3"/>
          <p:cNvSpPr>
            <a:spLocks noGrp="1"/>
          </p:cNvSpPr>
          <p:nvPr>
            <p:ph type="ftr" sz="quarter" idx="11"/>
          </p:nvPr>
        </p:nvSpPr>
        <p:spPr/>
        <p:txBody>
          <a:bodyPr/>
          <a:lstStyle>
            <a:extLst/>
          </a:lstStyle>
          <a:p>
            <a:endParaRPr lang="cs-CZ"/>
          </a:p>
        </p:txBody>
      </p:sp>
      <p:sp>
        <p:nvSpPr>
          <p:cNvPr id="5" name="Slide Number Placeholder 4"/>
          <p:cNvSpPr>
            <a:spLocks noGrp="1"/>
          </p:cNvSpPr>
          <p:nvPr>
            <p:ph type="sldNum" sz="quarter" idx="12"/>
          </p:nvPr>
        </p:nvSpPr>
        <p:spPr/>
        <p:txBody>
          <a:bodyPr/>
          <a:lstStyle>
            <a:extLst/>
          </a:lstStyle>
          <a:p>
            <a:fld id="{99F43457-C177-4B95-9E00-E1024A17DAB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B6AB6C3-1C28-4D8E-B5B6-0531C8DDDC97}" type="datetimeFigureOut">
              <a:rPr lang="cs-CZ" smtClean="0"/>
              <a:pPr/>
              <a:t>11.11.2010</a:t>
            </a:fld>
            <a:endParaRPr lang="cs-CZ"/>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cs-CZ"/>
          </a:p>
        </p:txBody>
      </p:sp>
      <p:sp>
        <p:nvSpPr>
          <p:cNvPr id="4" name="Slide Number Placeholder 3"/>
          <p:cNvSpPr>
            <a:spLocks noGrp="1"/>
          </p:cNvSpPr>
          <p:nvPr>
            <p:ph type="sldNum" sz="quarter" idx="12"/>
          </p:nvPr>
        </p:nvSpPr>
        <p:spPr/>
        <p:txBody>
          <a:bodyPr/>
          <a:lstStyle>
            <a:extLst/>
          </a:lstStyle>
          <a:p>
            <a:fld id="{99F43457-C177-4B95-9E00-E1024A17DAB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6AB6C3-1C28-4D8E-B5B6-0531C8DDDC97}" type="datetimeFigureOut">
              <a:rPr lang="cs-CZ" smtClean="0"/>
              <a:pPr/>
              <a:t>11.11.2010</a:t>
            </a:fld>
            <a:endParaRPr lang="cs-CZ"/>
          </a:p>
        </p:txBody>
      </p:sp>
      <p:sp>
        <p:nvSpPr>
          <p:cNvPr id="6" name="Footer Placeholder 5"/>
          <p:cNvSpPr>
            <a:spLocks noGrp="1"/>
          </p:cNvSpPr>
          <p:nvPr>
            <p:ph type="ftr" sz="quarter" idx="11"/>
          </p:nvPr>
        </p:nvSpPr>
        <p:spPr/>
        <p:txBody>
          <a:bodyPr/>
          <a:lstStyle>
            <a:extLst/>
          </a:lstStyle>
          <a:p>
            <a:endParaRPr lang="cs-CZ"/>
          </a:p>
        </p:txBody>
      </p:sp>
      <p:sp>
        <p:nvSpPr>
          <p:cNvPr id="7" name="Slide Number Placeholder 6"/>
          <p:cNvSpPr>
            <a:spLocks noGrp="1"/>
          </p:cNvSpPr>
          <p:nvPr>
            <p:ph type="sldNum" sz="quarter" idx="12"/>
          </p:nvPr>
        </p:nvSpPr>
        <p:spPr/>
        <p:txBody>
          <a:bodyPr/>
          <a:lstStyle>
            <a:extLst/>
          </a:lstStyle>
          <a:p>
            <a:fld id="{99F43457-C177-4B95-9E00-E1024A17DAB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B6AB6C3-1C28-4D8E-B5B6-0531C8DDDC97}" type="datetimeFigureOut">
              <a:rPr lang="cs-CZ" smtClean="0"/>
              <a:pPr/>
              <a:t>11.11.2010</a:t>
            </a:fld>
            <a:endParaRPr lang="cs-CZ"/>
          </a:p>
        </p:txBody>
      </p:sp>
      <p:sp>
        <p:nvSpPr>
          <p:cNvPr id="6" name="Footer Placeholder 5"/>
          <p:cNvSpPr>
            <a:spLocks noGrp="1"/>
          </p:cNvSpPr>
          <p:nvPr>
            <p:ph type="ftr" sz="quarter" idx="11"/>
          </p:nvPr>
        </p:nvSpPr>
        <p:spPr/>
        <p:txBody>
          <a:bodyPr/>
          <a:lstStyle>
            <a:extLst/>
          </a:lstStyle>
          <a:p>
            <a:endParaRPr lang="cs-CZ"/>
          </a:p>
        </p:txBody>
      </p:sp>
      <p:sp>
        <p:nvSpPr>
          <p:cNvPr id="7" name="Slide Number Placeholder 6"/>
          <p:cNvSpPr>
            <a:spLocks noGrp="1"/>
          </p:cNvSpPr>
          <p:nvPr>
            <p:ph type="sldNum" sz="quarter" idx="12"/>
          </p:nvPr>
        </p:nvSpPr>
        <p:spPr/>
        <p:txBody>
          <a:bodyPr/>
          <a:lstStyle>
            <a:extLst/>
          </a:lstStyle>
          <a:p>
            <a:fld id="{99F43457-C177-4B95-9E00-E1024A17DAB3}" type="slidenum">
              <a:rPr lang="cs-CZ" smtClean="0"/>
              <a:pPr/>
              <a:t>‹#›</a:t>
            </a:fld>
            <a:endParaRPr lang="cs-CZ"/>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B6AB6C3-1C28-4D8E-B5B6-0531C8DDDC97}" type="datetimeFigureOut">
              <a:rPr lang="cs-CZ" smtClean="0"/>
              <a:pPr/>
              <a:t>11.11.2010</a:t>
            </a:fld>
            <a:endParaRPr lang="cs-CZ"/>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cs-CZ"/>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9F43457-C177-4B95-9E00-E1024A17DAB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cs-CZ" sz="8000" smtClean="0"/>
              <a:t>Poëzie</a:t>
            </a:r>
            <a:r>
              <a:rPr lang="cs-CZ" sz="3600" smtClean="0"/>
              <a:t> </a:t>
            </a:r>
            <a:br>
              <a:rPr lang="cs-CZ" sz="3600" smtClean="0"/>
            </a:br>
            <a:r>
              <a:rPr lang="cs-CZ" sz="3600" smtClean="0"/>
              <a:t>van Bart moeyaert</a:t>
            </a:r>
            <a:endParaRPr lang="cs-CZ" sz="3600"/>
          </a:p>
        </p:txBody>
      </p:sp>
      <p:sp>
        <p:nvSpPr>
          <p:cNvPr id="3" name="Subtitle 2"/>
          <p:cNvSpPr>
            <a:spLocks noGrp="1"/>
          </p:cNvSpPr>
          <p:nvPr>
            <p:ph type="subTitle" idx="1"/>
          </p:nvPr>
        </p:nvSpPr>
        <p:spPr>
          <a:xfrm>
            <a:off x="3354442" y="3539864"/>
            <a:ext cx="5218086" cy="3032408"/>
          </a:xfrm>
        </p:spPr>
        <p:txBody>
          <a:bodyPr/>
          <a:lstStyle/>
          <a:p>
            <a:r>
              <a:rPr lang="cs-CZ" smtClean="0"/>
              <a:t>Bart Moeyaert als Stadsdichter van Antwerpen</a:t>
            </a:r>
          </a:p>
          <a:p>
            <a:endParaRPr lang="cs-CZ" smtClean="0"/>
          </a:p>
          <a:p>
            <a:endParaRPr lang="cs-CZ" smtClean="0"/>
          </a:p>
          <a:p>
            <a:endParaRPr lang="cs-CZ" smtClean="0"/>
          </a:p>
          <a:p>
            <a:endParaRPr lang="cs-CZ" smtClean="0"/>
          </a:p>
          <a:p>
            <a:r>
              <a:rPr lang="cs-CZ" sz="2000" smtClean="0"/>
              <a:t>door Martina Veliká</a:t>
            </a:r>
            <a:endParaRPr lang="cs-CZ"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sz="3200" smtClean="0"/>
              <a:t>stadsdichter van antwerpen</a:t>
            </a:r>
            <a:endParaRPr lang="cs-CZ" sz="3200"/>
          </a:p>
        </p:txBody>
      </p:sp>
      <p:sp>
        <p:nvSpPr>
          <p:cNvPr id="5" name="Content Placeholder 4"/>
          <p:cNvSpPr>
            <a:spLocks noGrp="1"/>
          </p:cNvSpPr>
          <p:nvPr>
            <p:ph sz="half" idx="1"/>
          </p:nvPr>
        </p:nvSpPr>
        <p:spPr>
          <a:xfrm>
            <a:off x="457200" y="1600201"/>
            <a:ext cx="6686568" cy="3043246"/>
          </a:xfrm>
        </p:spPr>
        <p:txBody>
          <a:bodyPr>
            <a:normAutofit fontScale="92500" lnSpcReduction="10000"/>
          </a:bodyPr>
          <a:lstStyle/>
          <a:p>
            <a:r>
              <a:rPr lang="cs-CZ" smtClean="0"/>
              <a:t>De stadsdichter begint zijn functie op Gedichtendag in januari uitoefenen</a:t>
            </a:r>
          </a:p>
          <a:p>
            <a:r>
              <a:rPr lang="cs-CZ" smtClean="0"/>
              <a:t>Vorige stadsdichters in Antwerpen:</a:t>
            </a:r>
          </a:p>
          <a:p>
            <a:pPr>
              <a:buNone/>
            </a:pPr>
            <a:r>
              <a:rPr lang="cs-CZ" smtClean="0"/>
              <a:t>	Tom Lanoye, Ramsey Nasr, Joke van Leeuwen</a:t>
            </a:r>
          </a:p>
          <a:p>
            <a:r>
              <a:rPr lang="cs-CZ" smtClean="0"/>
              <a:t>Huidige stadsdichter is Peter Holvoet-Hanssen </a:t>
            </a:r>
          </a:p>
        </p:txBody>
      </p:sp>
      <p:pic>
        <p:nvPicPr>
          <p:cNvPr id="3075" name="Picture 3"/>
          <p:cNvPicPr>
            <a:picLocks noGrp="1" noChangeAspect="1" noChangeArrowheads="1"/>
          </p:cNvPicPr>
          <p:nvPr>
            <p:ph sz="half" idx="2"/>
          </p:nvPr>
        </p:nvPicPr>
        <p:blipFill>
          <a:blip r:embed="rId3" cstate="print"/>
          <a:srcRect/>
          <a:stretch>
            <a:fillRect/>
          </a:stretch>
        </p:blipFill>
        <p:spPr bwMode="auto">
          <a:xfrm>
            <a:off x="2631759" y="4786313"/>
            <a:ext cx="2793045" cy="1857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smtClean="0"/>
              <a:t>stadsdichter van antwerpen</a:t>
            </a:r>
            <a:endParaRPr lang="cs-CZ"/>
          </a:p>
        </p:txBody>
      </p:sp>
      <p:sp>
        <p:nvSpPr>
          <p:cNvPr id="7" name="Content Placeholder 6"/>
          <p:cNvSpPr>
            <a:spLocks noGrp="1"/>
          </p:cNvSpPr>
          <p:nvPr>
            <p:ph idx="1"/>
          </p:nvPr>
        </p:nvSpPr>
        <p:spPr/>
        <p:txBody>
          <a:bodyPr>
            <a:normAutofit fontScale="92500"/>
          </a:bodyPr>
          <a:lstStyle/>
          <a:p>
            <a:r>
              <a:rPr lang="cs-CZ" smtClean="0"/>
              <a:t>Bart Moeyaert vanaf 26 januari 2006 tot Gedichtendag in 2008</a:t>
            </a:r>
          </a:p>
          <a:p>
            <a:r>
              <a:rPr lang="cs-CZ" smtClean="0"/>
              <a:t>Hij schreef 15 stadsgedichten</a:t>
            </a:r>
          </a:p>
          <a:p>
            <a:r>
              <a:rPr lang="cs-CZ" smtClean="0"/>
              <a:t>Zijn </a:t>
            </a:r>
            <a:r>
              <a:rPr lang="nl-NL" smtClean="0"/>
              <a:t>allereerste stadsgedicht </a:t>
            </a:r>
            <a:r>
              <a:rPr lang="cs-CZ" smtClean="0"/>
              <a:t>werd </a:t>
            </a:r>
            <a:r>
              <a:rPr lang="nl-NL" smtClean="0"/>
              <a:t>op de dag van Barts aanstelling als stadsdichter de wereld ingestuurd. Het gedicht is door Gazet van Antwerpen in zes talen op deurhangers gedrukt, en op 30.000 exemplaren door vrijwilligers over de gehele stad verspreid. De titel ‘Nieuwstad 14’ verwijst naar het eerste adres in Antwerpen waar Bart Moeyaert heeft gewoond, dat was in 1988 en 1989.</a:t>
            </a:r>
            <a:endParaRPr lang="cs-C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smtClean="0"/>
              <a:t>stadsdichter van antwerpen</a:t>
            </a:r>
            <a:endParaRPr lang="cs-CZ"/>
          </a:p>
        </p:txBody>
      </p:sp>
      <p:sp>
        <p:nvSpPr>
          <p:cNvPr id="3" name="Content Placeholder 2"/>
          <p:cNvSpPr>
            <a:spLocks noGrp="1"/>
          </p:cNvSpPr>
          <p:nvPr>
            <p:ph idx="1"/>
          </p:nvPr>
        </p:nvSpPr>
        <p:spPr/>
        <p:txBody>
          <a:bodyPr>
            <a:normAutofit fontScale="77500" lnSpcReduction="20000"/>
          </a:bodyPr>
          <a:lstStyle/>
          <a:p>
            <a:r>
              <a:rPr lang="nl-NL" b="1" smtClean="0"/>
              <a:t>NIEUWSTAD 14</a:t>
            </a:r>
            <a:br>
              <a:rPr lang="nl-NL" b="1" smtClean="0"/>
            </a:br>
            <a:r>
              <a:rPr lang="nl-NL" b="1" smtClean="0"/>
              <a:t/>
            </a:r>
            <a:br>
              <a:rPr lang="nl-NL" b="1" smtClean="0"/>
            </a:br>
            <a:r>
              <a:rPr lang="nl-NL" smtClean="0"/>
              <a:t>Ik was bezoek dat langer bleef en anders sprak,</a:t>
            </a:r>
            <a:br>
              <a:rPr lang="nl-NL" smtClean="0"/>
            </a:br>
            <a:r>
              <a:rPr lang="nl-NL" smtClean="0"/>
              <a:t>maar ik misstond niet in de kamer. Een beetje</a:t>
            </a:r>
            <a:br>
              <a:rPr lang="nl-NL" smtClean="0"/>
            </a:br>
            <a:r>
              <a:rPr lang="nl-NL" smtClean="0"/>
              <a:t>als een schemerlamp die op den duur de sleutel kreeg.</a:t>
            </a:r>
            <a:br>
              <a:rPr lang="nl-NL" smtClean="0"/>
            </a:br>
            <a:r>
              <a:rPr lang="nl-NL" smtClean="0"/>
              <a:t>Ik deed niet ongezellig, en in mijn buurt was het</a:t>
            </a:r>
            <a:br>
              <a:rPr lang="nl-NL" smtClean="0"/>
            </a:br>
            <a:r>
              <a:rPr lang="nl-NL" smtClean="0"/>
              <a:t>aan tafel minder leeg. Maar nog liet niemand na</a:t>
            </a:r>
            <a:br>
              <a:rPr lang="nl-NL" smtClean="0"/>
            </a:br>
            <a:r>
              <a:rPr lang="nl-NL" smtClean="0"/>
              <a:t>mij af en toe te wijzen op mijn tong, mijn grond.</a:t>
            </a:r>
            <a:br>
              <a:rPr lang="nl-NL" smtClean="0"/>
            </a:br>
            <a:r>
              <a:rPr lang="nl-NL" smtClean="0"/>
              <a:t>Dan noemden ze mij onverwacht weer anderman</a:t>
            </a:r>
            <a:br>
              <a:rPr lang="nl-NL" smtClean="0"/>
            </a:br>
            <a:r>
              <a:rPr lang="nl-NL" smtClean="0"/>
              <a:t>en zonden mij naar huis, terwijl ik juist begon</a:t>
            </a:r>
            <a:br>
              <a:rPr lang="nl-NL" smtClean="0"/>
            </a:br>
            <a:r>
              <a:rPr lang="nl-NL" smtClean="0"/>
              <a:t>te wennen aan de lucht en onderhand ook dacht</a:t>
            </a:r>
            <a:br>
              <a:rPr lang="nl-NL" smtClean="0"/>
            </a:br>
            <a:r>
              <a:rPr lang="nl-NL" smtClean="0"/>
              <a:t>dat ik een hart veroverd had. Maar niets was</a:t>
            </a:r>
            <a:br>
              <a:rPr lang="nl-NL" smtClean="0"/>
            </a:br>
            <a:r>
              <a:rPr lang="nl-NL" smtClean="0"/>
              <a:t>minder waar dan dat. Op tijd en stond werd</a:t>
            </a:r>
            <a:br>
              <a:rPr lang="nl-NL" smtClean="0"/>
            </a:br>
            <a:r>
              <a:rPr lang="nl-NL" smtClean="0"/>
              <a:t>naar mijn stoel gekeken, gepolst of ik al wortel</a:t>
            </a:r>
            <a:br>
              <a:rPr lang="nl-NL" smtClean="0"/>
            </a:br>
            <a:r>
              <a:rPr lang="nl-NL" smtClean="0"/>
              <a:t>schoot. Ik hield mijn mond en vond het krassen</a:t>
            </a:r>
            <a:br>
              <a:rPr lang="nl-NL" smtClean="0"/>
            </a:br>
            <a:r>
              <a:rPr lang="nl-NL" smtClean="0"/>
              <a:t>van de meeuwen geen goed teken. Hoe kwam</a:t>
            </a:r>
            <a:br>
              <a:rPr lang="nl-NL" smtClean="0"/>
            </a:br>
            <a:r>
              <a:rPr lang="nl-NL" smtClean="0"/>
              <a:t>het dat ik binnen zat en tegelijk nog buiten stond.</a:t>
            </a:r>
            <a:endParaRPr 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smtClean="0"/>
              <a:t>stadsdichter van antwerpen</a:t>
            </a:r>
            <a:endParaRPr lang="cs-CZ"/>
          </a:p>
        </p:txBody>
      </p:sp>
      <p:sp>
        <p:nvSpPr>
          <p:cNvPr id="3" name="Content Placeholder 2"/>
          <p:cNvSpPr>
            <a:spLocks noGrp="1"/>
          </p:cNvSpPr>
          <p:nvPr>
            <p:ph sz="half" idx="1"/>
          </p:nvPr>
        </p:nvSpPr>
        <p:spPr>
          <a:xfrm>
            <a:off x="457200" y="1600200"/>
            <a:ext cx="3520440" cy="5257800"/>
          </a:xfrm>
        </p:spPr>
        <p:txBody>
          <a:bodyPr>
            <a:normAutofit fontScale="47500" lnSpcReduction="20000"/>
          </a:bodyPr>
          <a:lstStyle/>
          <a:p>
            <a:r>
              <a:rPr lang="nl-NL" b="1" smtClean="0"/>
              <a:t>DIRIGENT</a:t>
            </a:r>
            <a:endParaRPr lang="nl-NL" smtClean="0"/>
          </a:p>
          <a:p>
            <a:pPr>
              <a:buNone/>
            </a:pPr>
            <a:r>
              <a:rPr lang="cs-CZ" smtClean="0"/>
              <a:t>	</a:t>
            </a:r>
            <a:r>
              <a:rPr lang="nl-NL" smtClean="0"/>
              <a:t>Als de regen traag blijft vallen</a:t>
            </a:r>
            <a:br>
              <a:rPr lang="nl-NL" smtClean="0"/>
            </a:br>
            <a:r>
              <a:rPr lang="nl-NL" smtClean="0"/>
              <a:t>en het licht wordt als aan zee,</a:t>
            </a:r>
            <a:br>
              <a:rPr lang="nl-NL" smtClean="0"/>
            </a:br>
            <a:r>
              <a:rPr lang="nl-NL" smtClean="0"/>
              <a:t>sluit de ochtend naadloos</a:t>
            </a:r>
            <a:br>
              <a:rPr lang="nl-NL" smtClean="0"/>
            </a:br>
            <a:r>
              <a:rPr lang="nl-NL" smtClean="0"/>
              <a:t>op de avond aan. Dat klinkt</a:t>
            </a:r>
          </a:p>
          <a:p>
            <a:pPr>
              <a:buNone/>
            </a:pPr>
            <a:r>
              <a:rPr lang="cs-CZ" smtClean="0"/>
              <a:t>	</a:t>
            </a:r>
            <a:r>
              <a:rPr lang="nl-NL" smtClean="0"/>
              <a:t>als somberheid, maar niet</a:t>
            </a:r>
            <a:br>
              <a:rPr lang="nl-NL" smtClean="0"/>
            </a:br>
            <a:r>
              <a:rPr lang="nl-NL" smtClean="0"/>
              <a:t>per se. Je hoeft niet alles</a:t>
            </a:r>
            <a:br>
              <a:rPr lang="nl-NL" smtClean="0"/>
            </a:br>
            <a:r>
              <a:rPr lang="nl-NL" smtClean="0"/>
              <a:t>in mineur te zingen. Je doet</a:t>
            </a:r>
            <a:br>
              <a:rPr lang="nl-NL" smtClean="0"/>
            </a:br>
            <a:r>
              <a:rPr lang="nl-NL" smtClean="0"/>
              <a:t>de dingen met je beste been</a:t>
            </a:r>
          </a:p>
          <a:p>
            <a:pPr>
              <a:buNone/>
            </a:pPr>
            <a:r>
              <a:rPr lang="cs-CZ" smtClean="0"/>
              <a:t>	</a:t>
            </a:r>
            <a:r>
              <a:rPr lang="nl-NL" smtClean="0"/>
              <a:t>vooruit. Aan donker zit altijd</a:t>
            </a:r>
            <a:br>
              <a:rPr lang="nl-NL" smtClean="0"/>
            </a:br>
            <a:r>
              <a:rPr lang="nl-NL" smtClean="0"/>
              <a:t>een kant die glanst zoals</a:t>
            </a:r>
            <a:br>
              <a:rPr lang="nl-NL" smtClean="0"/>
            </a:br>
            <a:r>
              <a:rPr lang="nl-NL" smtClean="0"/>
              <a:t>de natte straat. Het heet ook</a:t>
            </a:r>
            <a:br>
              <a:rPr lang="nl-NL" smtClean="0"/>
            </a:br>
            <a:r>
              <a:rPr lang="nl-NL" smtClean="0"/>
              <a:t>hondenweer voor iets.</a:t>
            </a:r>
          </a:p>
          <a:p>
            <a:pPr>
              <a:buNone/>
            </a:pPr>
            <a:r>
              <a:rPr lang="cs-CZ" smtClean="0"/>
              <a:t>	</a:t>
            </a:r>
            <a:r>
              <a:rPr lang="nl-NL" smtClean="0"/>
              <a:t>Is het niet grappig dat je</a:t>
            </a:r>
            <a:br>
              <a:rPr lang="nl-NL" smtClean="0"/>
            </a:br>
            <a:r>
              <a:rPr lang="nl-NL" smtClean="0"/>
              <a:t>je evenwicht verliest bij het</a:t>
            </a:r>
            <a:br>
              <a:rPr lang="nl-NL" smtClean="0"/>
            </a:br>
            <a:r>
              <a:rPr lang="nl-NL" smtClean="0"/>
              <a:t>schudden van je vacht.</a:t>
            </a:r>
            <a:br>
              <a:rPr lang="nl-NL" smtClean="0"/>
            </a:br>
            <a:r>
              <a:rPr lang="nl-NL" smtClean="0"/>
              <a:t>Je weet dat oefenen niet</a:t>
            </a:r>
          </a:p>
          <a:p>
            <a:pPr>
              <a:buNone/>
            </a:pPr>
            <a:r>
              <a:rPr lang="cs-CZ" smtClean="0"/>
              <a:t>	</a:t>
            </a:r>
            <a:r>
              <a:rPr lang="nl-NL" smtClean="0"/>
              <a:t>bij het leven hoort. Alles is</a:t>
            </a:r>
            <a:br>
              <a:rPr lang="nl-NL" smtClean="0"/>
            </a:br>
            <a:r>
              <a:rPr lang="nl-NL" smtClean="0"/>
              <a:t>altijd voor echt. Je moet</a:t>
            </a:r>
            <a:br>
              <a:rPr lang="nl-NL" smtClean="0"/>
            </a:br>
            <a:r>
              <a:rPr lang="nl-NL" smtClean="0"/>
              <a:t>de straat op en verdrinken,</a:t>
            </a:r>
            <a:br>
              <a:rPr lang="nl-NL" smtClean="0"/>
            </a:br>
            <a:r>
              <a:rPr lang="nl-NL" smtClean="0"/>
              <a:t>je borstzak brandend van</a:t>
            </a:r>
          </a:p>
          <a:p>
            <a:pPr>
              <a:buNone/>
            </a:pPr>
            <a:r>
              <a:rPr lang="cs-CZ" smtClean="0"/>
              <a:t>	</a:t>
            </a:r>
            <a:r>
              <a:rPr lang="nl-NL" smtClean="0"/>
              <a:t>het kaartje voor een stoel</a:t>
            </a:r>
            <a:br>
              <a:rPr lang="nl-NL" smtClean="0"/>
            </a:br>
            <a:r>
              <a:rPr lang="nl-NL" smtClean="0"/>
              <a:t>dicht bij de dirigent. Hij wijst</a:t>
            </a:r>
            <a:br>
              <a:rPr lang="nl-NL" smtClean="0"/>
            </a:br>
            <a:r>
              <a:rPr lang="nl-NL" smtClean="0"/>
              <a:t>je met het tillen van zijn</a:t>
            </a:r>
            <a:br>
              <a:rPr lang="nl-NL" smtClean="0"/>
            </a:br>
            <a:r>
              <a:rPr lang="nl-NL" smtClean="0"/>
              <a:t>handen op het belang van</a:t>
            </a:r>
          </a:p>
          <a:p>
            <a:pPr>
              <a:buNone/>
            </a:pPr>
            <a:r>
              <a:rPr lang="cs-CZ" smtClean="0"/>
              <a:t>	</a:t>
            </a:r>
            <a:r>
              <a:rPr lang="nl-NL" smtClean="0"/>
              <a:t>het moment.</a:t>
            </a:r>
          </a:p>
          <a:p>
            <a:endParaRPr lang="cs-CZ"/>
          </a:p>
        </p:txBody>
      </p:sp>
      <p:sp>
        <p:nvSpPr>
          <p:cNvPr id="4" name="Content Placeholder 3"/>
          <p:cNvSpPr>
            <a:spLocks noGrp="1"/>
          </p:cNvSpPr>
          <p:nvPr>
            <p:ph sz="half" idx="2"/>
          </p:nvPr>
        </p:nvSpPr>
        <p:spPr/>
        <p:txBody>
          <a:bodyPr>
            <a:noAutofit/>
          </a:bodyPr>
          <a:lstStyle/>
          <a:p>
            <a:r>
              <a:rPr lang="nl-NL" sz="1800" smtClean="0"/>
              <a:t>Het vijftiende stadsgedicht, 'Dirigent', schreef Bart ter gelegenheid van de opening van de gerenoveerde Vlaamse Opera in Antwerpen. Vanaf 17 november </a:t>
            </a:r>
            <a:r>
              <a:rPr lang="cs-CZ" sz="1800" smtClean="0"/>
              <a:t>stond </a:t>
            </a:r>
            <a:r>
              <a:rPr lang="nl-NL" sz="1800" smtClean="0"/>
              <a:t>het gedicht op alle tickets van de Vlaamse Opera, en in januari 2008 </a:t>
            </a:r>
            <a:r>
              <a:rPr lang="cs-CZ" sz="1800" smtClean="0"/>
              <a:t>werd </a:t>
            </a:r>
            <a:r>
              <a:rPr lang="nl-NL" sz="1800" smtClean="0"/>
              <a:t>het aangebracht op de muur van het ticketingkantoor aan de Frankrijklei</a:t>
            </a:r>
            <a:r>
              <a:rPr lang="cs-CZ" sz="1800" smtClean="0"/>
              <a:t>.</a:t>
            </a:r>
            <a:endParaRPr lang="cs-CZ" sz="1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dichtbundel</a:t>
            </a:r>
            <a:endParaRPr lang="cs-CZ"/>
          </a:p>
        </p:txBody>
      </p:sp>
      <p:sp>
        <p:nvSpPr>
          <p:cNvPr id="3" name="Content Placeholder 2"/>
          <p:cNvSpPr>
            <a:spLocks noGrp="1"/>
          </p:cNvSpPr>
          <p:nvPr>
            <p:ph sz="half" idx="1"/>
          </p:nvPr>
        </p:nvSpPr>
        <p:spPr>
          <a:xfrm>
            <a:off x="457200" y="1600200"/>
            <a:ext cx="4471990" cy="4525963"/>
          </a:xfrm>
        </p:spPr>
        <p:txBody>
          <a:bodyPr>
            <a:normAutofit fontScale="70000" lnSpcReduction="20000"/>
          </a:bodyPr>
          <a:lstStyle/>
          <a:p>
            <a:r>
              <a:rPr lang="cs-CZ" smtClean="0"/>
              <a:t>2007:</a:t>
            </a:r>
          </a:p>
          <a:p>
            <a:pPr>
              <a:buNone/>
            </a:pPr>
            <a:r>
              <a:rPr lang="cs-CZ" smtClean="0"/>
              <a:t>	‚Vlees is het mooiste‘</a:t>
            </a:r>
          </a:p>
          <a:p>
            <a:r>
              <a:rPr lang="cs-CZ" smtClean="0"/>
              <a:t>Hij </a:t>
            </a:r>
            <a:r>
              <a:rPr lang="nl-NL" smtClean="0"/>
              <a:t>maakte een persoonlijke keuze van honderd gedichten </a:t>
            </a:r>
            <a:r>
              <a:rPr lang="cs-CZ" smtClean="0"/>
              <a:t> van o.a. Hugo Claus, Anna Enquist, Al Galidi, Judith Herzberg, Ingmar Heytze, Gerrit Komrij, Antjie Krog, Ted van Lieshout, Erwin Mortier, Ramsey Nasr, Paul Snoek, Toon Tellegen en vele anderen </a:t>
            </a:r>
            <a:r>
              <a:rPr lang="nl-NL" smtClean="0"/>
              <a:t>over anatomie, zintuiglijkheid, intimiteit, erotiek </a:t>
            </a:r>
            <a:r>
              <a:rPr lang="cs-CZ" smtClean="0"/>
              <a:t>, lichaamsdelen…</a:t>
            </a:r>
          </a:p>
          <a:p>
            <a:r>
              <a:rPr lang="nl-NL" smtClean="0">
                <a:solidFill>
                  <a:schemeClr val="accent4">
                    <a:lumMod val="75000"/>
                  </a:schemeClr>
                </a:solidFill>
              </a:rPr>
              <a:t>Elisabeth Broekaert </a:t>
            </a:r>
            <a:r>
              <a:rPr lang="nl-NL" smtClean="0"/>
              <a:t>maakte kwetsbare, innemende en confronterende naaktportretten.</a:t>
            </a:r>
            <a:endParaRPr lang="cs-CZ" smtClean="0"/>
          </a:p>
          <a:p>
            <a:pPr>
              <a:buNone/>
            </a:pPr>
            <a:endParaRPr lang="cs-CZ"/>
          </a:p>
        </p:txBody>
      </p:sp>
      <p:pic>
        <p:nvPicPr>
          <p:cNvPr id="4098" name="Picture 2"/>
          <p:cNvPicPr>
            <a:picLocks noGrp="1" noChangeAspect="1" noChangeArrowheads="1"/>
          </p:cNvPicPr>
          <p:nvPr>
            <p:ph sz="half" idx="2"/>
          </p:nvPr>
        </p:nvPicPr>
        <p:blipFill>
          <a:blip r:embed="rId3" cstate="print"/>
          <a:srcRect/>
          <a:stretch>
            <a:fillRect/>
          </a:stretch>
        </p:blipFill>
        <p:spPr bwMode="auto">
          <a:xfrm>
            <a:off x="5214942" y="2357430"/>
            <a:ext cx="2920435" cy="37576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cs-CZ" smtClean="0"/>
              <a:t>bedankt voor jullie aandacht!</a:t>
            </a:r>
            <a:endParaRPr lang="cs-CZ"/>
          </a:p>
        </p:txBody>
      </p:sp>
      <p:sp>
        <p:nvSpPr>
          <p:cNvPr id="6" name="Subtitle 5"/>
          <p:cNvSpPr>
            <a:spLocks noGrp="1"/>
          </p:cNvSpPr>
          <p:nvPr>
            <p:ph type="subTitle" idx="1"/>
          </p:nvPr>
        </p:nvSpPr>
        <p:spPr/>
        <p:txBody>
          <a:bodyPr/>
          <a:lstStyle/>
          <a:p>
            <a:r>
              <a:rPr lang="cs-CZ" smtClean="0"/>
              <a:t> </a:t>
            </a:r>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voor hij debuteerde:</a:t>
            </a:r>
            <a:endParaRPr lang="cs-CZ"/>
          </a:p>
        </p:txBody>
      </p:sp>
      <p:sp>
        <p:nvSpPr>
          <p:cNvPr id="3" name="Content Placeholder 2"/>
          <p:cNvSpPr>
            <a:spLocks noGrp="1"/>
          </p:cNvSpPr>
          <p:nvPr>
            <p:ph idx="1"/>
          </p:nvPr>
        </p:nvSpPr>
        <p:spPr/>
        <p:txBody>
          <a:bodyPr/>
          <a:lstStyle/>
          <a:p>
            <a:r>
              <a:rPr lang="cs-CZ" smtClean="0"/>
              <a:t>1999:</a:t>
            </a:r>
          </a:p>
          <a:p>
            <a:pPr>
              <a:buNone/>
            </a:pPr>
            <a:r>
              <a:rPr lang="cs-CZ" smtClean="0"/>
              <a:t>fotoboek over bruiloften van Elisabeth</a:t>
            </a:r>
          </a:p>
          <a:p>
            <a:pPr>
              <a:buNone/>
            </a:pPr>
            <a:r>
              <a:rPr lang="cs-CZ" smtClean="0"/>
              <a:t>Broekaert:</a:t>
            </a:r>
          </a:p>
          <a:p>
            <a:pPr>
              <a:buNone/>
            </a:pPr>
            <a:r>
              <a:rPr lang="cs-CZ" smtClean="0"/>
              <a:t>‚Let‘s stick together‘</a:t>
            </a:r>
          </a:p>
          <a:p>
            <a:r>
              <a:rPr lang="cs-CZ" smtClean="0"/>
              <a:t>Bart bezorgde er 8 gedichten voor</a:t>
            </a:r>
          </a:p>
          <a:p>
            <a:r>
              <a:rPr lang="cs-CZ" smtClean="0"/>
              <a:t>meteen in het Engels</a:t>
            </a:r>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zijn debuut</a:t>
            </a:r>
            <a:endParaRPr lang="cs-CZ"/>
          </a:p>
        </p:txBody>
      </p:sp>
      <p:sp>
        <p:nvSpPr>
          <p:cNvPr id="3" name="Content Placeholder 2"/>
          <p:cNvSpPr>
            <a:spLocks noGrp="1"/>
          </p:cNvSpPr>
          <p:nvPr>
            <p:ph sz="half" idx="1"/>
          </p:nvPr>
        </p:nvSpPr>
        <p:spPr>
          <a:xfrm>
            <a:off x="457200" y="1600200"/>
            <a:ext cx="5257808" cy="4525963"/>
          </a:xfrm>
        </p:spPr>
        <p:txBody>
          <a:bodyPr>
            <a:normAutofit/>
          </a:bodyPr>
          <a:lstStyle/>
          <a:p>
            <a:r>
              <a:rPr lang="cs-CZ" smtClean="0"/>
              <a:t>2003:</a:t>
            </a:r>
          </a:p>
          <a:p>
            <a:pPr>
              <a:buNone/>
            </a:pPr>
            <a:r>
              <a:rPr lang="cs-CZ" smtClean="0"/>
              <a:t>‚Verzamel de liefde‘</a:t>
            </a:r>
          </a:p>
          <a:p>
            <a:r>
              <a:rPr lang="cs-CZ" smtClean="0"/>
              <a:t>over de liefde, maar ook o</a:t>
            </a:r>
            <a:r>
              <a:rPr lang="nl-NL" smtClean="0"/>
              <a:t>ver het hier en nu, over een kamer, een ochtend, een hand, over woorden en hoe ontoereikend die zijn kunnen wanneer je wil zeggen waar het om gaat</a:t>
            </a:r>
            <a:endParaRPr lang="cs-CZ" smtClean="0"/>
          </a:p>
          <a:p>
            <a:endParaRPr lang="cs-CZ"/>
          </a:p>
        </p:txBody>
      </p:sp>
      <p:pic>
        <p:nvPicPr>
          <p:cNvPr id="1027" name="Picture 3"/>
          <p:cNvPicPr>
            <a:picLocks noGrp="1" noChangeAspect="1" noChangeArrowheads="1"/>
          </p:cNvPicPr>
          <p:nvPr>
            <p:ph sz="half" idx="2"/>
          </p:nvPr>
        </p:nvPicPr>
        <p:blipFill>
          <a:blip r:embed="rId3" cstate="print"/>
          <a:srcRect/>
          <a:stretch>
            <a:fillRect/>
          </a:stretch>
        </p:blipFill>
        <p:spPr bwMode="auto">
          <a:xfrm>
            <a:off x="6000760" y="2428868"/>
            <a:ext cx="1647825" cy="2857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verzamel de liefde</a:t>
            </a:r>
            <a:endParaRPr lang="cs-CZ"/>
          </a:p>
        </p:txBody>
      </p:sp>
      <p:sp>
        <p:nvSpPr>
          <p:cNvPr id="3" name="Content Placeholder 2"/>
          <p:cNvSpPr>
            <a:spLocks noGrp="1"/>
          </p:cNvSpPr>
          <p:nvPr>
            <p:ph idx="1"/>
          </p:nvPr>
        </p:nvSpPr>
        <p:spPr/>
        <p:txBody>
          <a:bodyPr>
            <a:normAutofit fontScale="92500" lnSpcReduction="20000"/>
          </a:bodyPr>
          <a:lstStyle/>
          <a:p>
            <a:r>
              <a:rPr lang="nl-NL" b="1" cap="small" smtClean="0"/>
              <a:t>Siberië</a:t>
            </a:r>
          </a:p>
          <a:p>
            <a:pPr>
              <a:buNone/>
            </a:pPr>
            <a:r>
              <a:rPr lang="cs-CZ" b="1" smtClean="0"/>
              <a:t>	</a:t>
            </a:r>
            <a:r>
              <a:rPr lang="nl-NL" b="1" smtClean="0"/>
              <a:t>Geef me je jas</a:t>
            </a:r>
            <a:br>
              <a:rPr lang="nl-NL" b="1" smtClean="0"/>
            </a:br>
            <a:r>
              <a:rPr lang="nl-NL" b="1" smtClean="0"/>
              <a:t>van bont en teddyberen.</a:t>
            </a:r>
            <a:br>
              <a:rPr lang="nl-NL" b="1" smtClean="0"/>
            </a:br>
            <a:r>
              <a:rPr lang="nl-NL" b="1" smtClean="0"/>
              <a:t>Leg je arm om me heen</a:t>
            </a:r>
            <a:br>
              <a:rPr lang="nl-NL" b="1" smtClean="0"/>
            </a:br>
            <a:r>
              <a:rPr lang="nl-NL" b="1" smtClean="0"/>
              <a:t>en al je winterkleren.</a:t>
            </a:r>
            <a:br>
              <a:rPr lang="nl-NL" b="1" smtClean="0"/>
            </a:br>
            <a:r>
              <a:rPr lang="nl-NL" b="1" smtClean="0"/>
              <a:t>Zoen me</a:t>
            </a:r>
            <a:br>
              <a:rPr lang="nl-NL" b="1" smtClean="0"/>
            </a:br>
            <a:r>
              <a:rPr lang="nl-NL" b="1" smtClean="0"/>
              <a:t>tot ik warm word.</a:t>
            </a:r>
            <a:br>
              <a:rPr lang="nl-NL" b="1" smtClean="0"/>
            </a:br>
            <a:r>
              <a:rPr lang="nl-NL" b="1" smtClean="0"/>
              <a:t>Zoen me</a:t>
            </a:r>
            <a:br>
              <a:rPr lang="nl-NL" b="1" smtClean="0"/>
            </a:br>
            <a:r>
              <a:rPr lang="nl-NL" b="1" smtClean="0"/>
              <a:t>tot ik spin.</a:t>
            </a:r>
            <a:br>
              <a:rPr lang="nl-NL" b="1" smtClean="0"/>
            </a:br>
            <a:r>
              <a:rPr lang="nl-NL" b="1" smtClean="0"/>
              <a:t>Trek je eigen huid dan uit,</a:t>
            </a:r>
            <a:br>
              <a:rPr lang="nl-NL" b="1" smtClean="0"/>
            </a:br>
            <a:r>
              <a:rPr lang="nl-NL" b="1" smtClean="0"/>
              <a:t>stop mij er onder in.</a:t>
            </a:r>
            <a:br>
              <a:rPr lang="nl-NL" b="1" smtClean="0"/>
            </a:br>
            <a:r>
              <a:rPr lang="nl-NL" b="1" smtClean="0"/>
              <a:t>Sus me met je hartslag:</a:t>
            </a:r>
            <a:br>
              <a:rPr lang="nl-NL" b="1" smtClean="0"/>
            </a:br>
            <a:r>
              <a:rPr lang="nl-NL" b="1" smtClean="0"/>
              <a:t>wij ons wij ons wij ons.</a:t>
            </a:r>
            <a:br>
              <a:rPr lang="nl-NL" b="1" smtClean="0"/>
            </a:br>
            <a:r>
              <a:rPr lang="nl-NL" b="1" smtClean="0"/>
              <a:t>Maak van dit veel te grote bed</a:t>
            </a:r>
            <a:br>
              <a:rPr lang="nl-NL" b="1" smtClean="0"/>
            </a:br>
            <a:r>
              <a:rPr lang="nl-NL" b="1" smtClean="0"/>
              <a:t>een heel klein fort van dons.</a:t>
            </a:r>
            <a:endParaRPr lang="nl-NL" smtClean="0"/>
          </a:p>
          <a:p>
            <a:endParaRPr 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verzamel de liefde</a:t>
            </a:r>
            <a:endParaRPr lang="cs-CZ"/>
          </a:p>
        </p:txBody>
      </p:sp>
      <p:sp>
        <p:nvSpPr>
          <p:cNvPr id="3" name="Content Placeholder 2"/>
          <p:cNvSpPr>
            <a:spLocks noGrp="1"/>
          </p:cNvSpPr>
          <p:nvPr>
            <p:ph idx="1"/>
          </p:nvPr>
        </p:nvSpPr>
        <p:spPr/>
        <p:txBody>
          <a:bodyPr>
            <a:normAutofit fontScale="92500" lnSpcReduction="20000"/>
          </a:bodyPr>
          <a:lstStyle/>
          <a:p>
            <a:r>
              <a:rPr lang="nl-NL" b="1" cap="small" smtClean="0"/>
              <a:t>Dit</a:t>
            </a:r>
          </a:p>
          <a:p>
            <a:pPr>
              <a:buNone/>
            </a:pPr>
            <a:r>
              <a:rPr lang="cs-CZ" b="1" smtClean="0"/>
              <a:t>	</a:t>
            </a:r>
            <a:r>
              <a:rPr lang="nl-NL" b="1" smtClean="0"/>
              <a:t>Van alles wat ik schreef</a:t>
            </a:r>
            <a:br>
              <a:rPr lang="nl-NL" b="1" smtClean="0"/>
            </a:br>
            <a:r>
              <a:rPr lang="nl-NL" b="1" smtClean="0"/>
              <a:t>zijn dit het minste woorden.</a:t>
            </a:r>
            <a:br>
              <a:rPr lang="nl-NL" b="1" smtClean="0"/>
            </a:br>
            <a:r>
              <a:rPr lang="nl-NL" b="1" smtClean="0"/>
              <a:t>En tel ze na, het zijn er </a:t>
            </a:r>
            <a:br>
              <a:rPr lang="nl-NL" b="1" smtClean="0"/>
            </a:br>
            <a:r>
              <a:rPr lang="nl-NL" b="1" smtClean="0"/>
              <a:t>nog te veel: zelf houd ik van</a:t>
            </a:r>
            <a:br>
              <a:rPr lang="nl-NL" b="1" smtClean="0"/>
            </a:br>
            <a:r>
              <a:rPr lang="nl-NL" b="1" smtClean="0"/>
              <a:t>mijn mond vol tanden,</a:t>
            </a:r>
            <a:br>
              <a:rPr lang="nl-NL" b="1" smtClean="0"/>
            </a:br>
            <a:r>
              <a:rPr lang="nl-NL" b="1" smtClean="0"/>
              <a:t>het aaien van dit blad, de</a:t>
            </a:r>
            <a:br>
              <a:rPr lang="nl-NL" b="1" smtClean="0"/>
            </a:br>
            <a:r>
              <a:rPr lang="nl-NL" b="1" smtClean="0"/>
              <a:t>woordenschat van mijn</a:t>
            </a:r>
            <a:br>
              <a:rPr lang="nl-NL" b="1" smtClean="0"/>
            </a:br>
            <a:r>
              <a:rPr lang="nl-NL" b="1" smtClean="0"/>
              <a:t>twee handen, het stokken</a:t>
            </a:r>
            <a:br>
              <a:rPr lang="nl-NL" b="1" smtClean="0"/>
            </a:br>
            <a:r>
              <a:rPr lang="nl-NL" b="1" smtClean="0"/>
              <a:t>van mijn adem als ik zeg</a:t>
            </a:r>
            <a:br>
              <a:rPr lang="nl-NL" b="1" smtClean="0"/>
            </a:br>
            <a:r>
              <a:rPr lang="nl-NL" b="1" smtClean="0"/>
              <a:t>dat ik je hier niet kan</a:t>
            </a:r>
            <a:br>
              <a:rPr lang="nl-NL" b="1" smtClean="0"/>
            </a:br>
            <a:r>
              <a:rPr lang="nl-NL" b="1" smtClean="0"/>
              <a:t>vertellen wie of wat ik</a:t>
            </a:r>
            <a:br>
              <a:rPr lang="nl-NL" b="1" smtClean="0"/>
            </a:br>
            <a:r>
              <a:rPr lang="nl-NL" b="1" smtClean="0"/>
              <a:t>voor je ben, omdat papier</a:t>
            </a:r>
            <a:br>
              <a:rPr lang="nl-NL" b="1" smtClean="0"/>
            </a:br>
            <a:r>
              <a:rPr lang="nl-NL" b="1" smtClean="0"/>
              <a:t>me in de weg zit, en ik</a:t>
            </a:r>
            <a:br>
              <a:rPr lang="nl-NL" b="1" smtClean="0"/>
            </a:br>
            <a:r>
              <a:rPr lang="nl-NL" b="1" smtClean="0"/>
              <a:t>het juiste woord niet ken.</a:t>
            </a:r>
            <a:endParaRPr lang="nl-NL" smtClean="0"/>
          </a:p>
          <a:p>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verzamel de liefde</a:t>
            </a:r>
            <a:endParaRPr lang="cs-CZ"/>
          </a:p>
        </p:txBody>
      </p:sp>
      <p:sp>
        <p:nvSpPr>
          <p:cNvPr id="3" name="Content Placeholder 2"/>
          <p:cNvSpPr>
            <a:spLocks noGrp="1"/>
          </p:cNvSpPr>
          <p:nvPr>
            <p:ph idx="1"/>
          </p:nvPr>
        </p:nvSpPr>
        <p:spPr/>
        <p:txBody>
          <a:bodyPr>
            <a:normAutofit fontScale="77500" lnSpcReduction="20000"/>
          </a:bodyPr>
          <a:lstStyle/>
          <a:p>
            <a:r>
              <a:rPr lang="nl-NL" b="1" cap="small" smtClean="0"/>
              <a:t>Bekentenis</a:t>
            </a:r>
          </a:p>
          <a:p>
            <a:pPr>
              <a:buNone/>
            </a:pPr>
            <a:r>
              <a:rPr lang="cs-CZ" b="1" smtClean="0"/>
              <a:t>	</a:t>
            </a:r>
            <a:r>
              <a:rPr lang="nl-NL" b="1" smtClean="0"/>
              <a:t>Ik mag je.</a:t>
            </a:r>
            <a:br>
              <a:rPr lang="nl-NL" b="1" smtClean="0"/>
            </a:br>
            <a:r>
              <a:rPr lang="nl-NL" b="1" smtClean="0"/>
              <a:t>Nee. Ik mag je niet.</a:t>
            </a:r>
            <a:br>
              <a:rPr lang="nl-NL" b="1" smtClean="0"/>
            </a:br>
            <a:r>
              <a:rPr lang="nl-NL" b="1" smtClean="0"/>
              <a:t>Ik moet je. Dat bedoel ik.</a:t>
            </a:r>
            <a:br>
              <a:rPr lang="nl-NL" b="1" smtClean="0"/>
            </a:br>
            <a:r>
              <a:rPr lang="nl-NL" b="1" smtClean="0"/>
              <a:t/>
            </a:r>
            <a:br>
              <a:rPr lang="nl-NL" b="1" smtClean="0"/>
            </a:br>
            <a:r>
              <a:rPr lang="nl-NL" b="1" smtClean="0"/>
              <a:t>Ik heb je lief.</a:t>
            </a:r>
            <a:br>
              <a:rPr lang="nl-NL" b="1" smtClean="0"/>
            </a:br>
            <a:r>
              <a:rPr lang="nl-NL" b="1" smtClean="0"/>
              <a:t>Nee. Heb ik niet.</a:t>
            </a:r>
            <a:br>
              <a:rPr lang="nl-NL" b="1" smtClean="0"/>
            </a:br>
            <a:r>
              <a:rPr lang="nl-NL" b="1" smtClean="0"/>
              <a:t>Ik word je lief. Dat voel ik.</a:t>
            </a:r>
            <a:br>
              <a:rPr lang="nl-NL" b="1" smtClean="0"/>
            </a:br>
            <a:r>
              <a:rPr lang="nl-NL" b="1" smtClean="0"/>
              <a:t/>
            </a:r>
            <a:br>
              <a:rPr lang="nl-NL" b="1" smtClean="0"/>
            </a:br>
            <a:r>
              <a:rPr lang="nl-NL" b="1" smtClean="0"/>
              <a:t>Ik ga met jou.</a:t>
            </a:r>
            <a:br>
              <a:rPr lang="nl-NL" b="1" smtClean="0"/>
            </a:br>
            <a:r>
              <a:rPr lang="nl-NL" b="1" smtClean="0"/>
              <a:t>Nee. Ga ik niet.</a:t>
            </a:r>
            <a:br>
              <a:rPr lang="nl-NL" b="1" smtClean="0"/>
            </a:br>
            <a:r>
              <a:rPr lang="nl-NL" b="1" smtClean="0"/>
              <a:t>Ik sta je bij. Beloof ik.</a:t>
            </a:r>
            <a:br>
              <a:rPr lang="nl-NL" b="1" smtClean="0"/>
            </a:br>
            <a:r>
              <a:rPr lang="nl-NL" b="1" smtClean="0"/>
              <a:t/>
            </a:r>
            <a:br>
              <a:rPr lang="nl-NL" b="1" smtClean="0"/>
            </a:br>
            <a:r>
              <a:rPr lang="nl-NL" b="1" smtClean="0"/>
              <a:t>Ben stapel op je.</a:t>
            </a:r>
            <a:br>
              <a:rPr lang="nl-NL" b="1" smtClean="0"/>
            </a:br>
            <a:r>
              <a:rPr lang="nl-NL" b="1" smtClean="0"/>
              <a:t>Hou je vast.</a:t>
            </a:r>
            <a:br>
              <a:rPr lang="nl-NL" b="1" smtClean="0"/>
            </a:br>
            <a:r>
              <a:rPr lang="nl-NL" b="1" smtClean="0"/>
              <a:t>Ik. Hou. Van. Jou.</a:t>
            </a:r>
            <a:br>
              <a:rPr lang="nl-NL" b="1" smtClean="0"/>
            </a:br>
            <a:r>
              <a:rPr lang="nl-NL" b="1" smtClean="0"/>
              <a:t/>
            </a:r>
            <a:br>
              <a:rPr lang="nl-NL" b="1" smtClean="0"/>
            </a:br>
            <a:r>
              <a:rPr lang="nl-NL" b="1" smtClean="0"/>
              <a:t>Geloof ik.</a:t>
            </a:r>
            <a:endParaRPr lang="nl-NL" smtClean="0"/>
          </a:p>
          <a:p>
            <a:endParaRPr 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tweede bundel</a:t>
            </a:r>
            <a:endParaRPr lang="cs-CZ"/>
          </a:p>
        </p:txBody>
      </p:sp>
      <p:sp>
        <p:nvSpPr>
          <p:cNvPr id="3" name="Content Placeholder 2"/>
          <p:cNvSpPr>
            <a:spLocks noGrp="1"/>
          </p:cNvSpPr>
          <p:nvPr>
            <p:ph sz="half" idx="1"/>
          </p:nvPr>
        </p:nvSpPr>
        <p:spPr>
          <a:xfrm>
            <a:off x="457200" y="1600200"/>
            <a:ext cx="4543428" cy="4525963"/>
          </a:xfrm>
        </p:spPr>
        <p:txBody>
          <a:bodyPr/>
          <a:lstStyle/>
          <a:p>
            <a:r>
              <a:rPr lang="cs-CZ" smtClean="0"/>
              <a:t>2008:</a:t>
            </a:r>
          </a:p>
          <a:p>
            <a:pPr>
              <a:buNone/>
            </a:pPr>
            <a:r>
              <a:rPr lang="cs-CZ" smtClean="0"/>
              <a:t>‚Gedichten voor gelukkige mensen‘</a:t>
            </a:r>
          </a:p>
          <a:p>
            <a:r>
              <a:rPr lang="cs-CZ" smtClean="0"/>
              <a:t>ook de stadsdichten over Antwerpen erin</a:t>
            </a:r>
          </a:p>
          <a:p>
            <a:r>
              <a:rPr lang="cs-CZ" smtClean="0"/>
              <a:t>genomineerd voor J.C.Bloem Poëzieprijs in 2009</a:t>
            </a:r>
          </a:p>
          <a:p>
            <a:pPr>
              <a:buNone/>
            </a:pPr>
            <a:endParaRPr lang="cs-CZ"/>
          </a:p>
        </p:txBody>
      </p:sp>
      <p:pic>
        <p:nvPicPr>
          <p:cNvPr id="2050" name="Picture 2"/>
          <p:cNvPicPr>
            <a:picLocks noGrp="1" noChangeAspect="1" noChangeArrowheads="1"/>
          </p:cNvPicPr>
          <p:nvPr>
            <p:ph sz="half" idx="2"/>
          </p:nvPr>
        </p:nvPicPr>
        <p:blipFill>
          <a:blip r:embed="rId3" cstate="print"/>
          <a:srcRect/>
          <a:stretch>
            <a:fillRect/>
          </a:stretch>
        </p:blipFill>
        <p:spPr bwMode="auto">
          <a:xfrm>
            <a:off x="5594350" y="1797467"/>
            <a:ext cx="2335236" cy="311822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5720" y="320040"/>
            <a:ext cx="7410480" cy="1143000"/>
          </a:xfrm>
        </p:spPr>
        <p:txBody>
          <a:bodyPr>
            <a:normAutofit/>
          </a:bodyPr>
          <a:lstStyle/>
          <a:p>
            <a:r>
              <a:rPr lang="cs-CZ" sz="3200" smtClean="0"/>
              <a:t>gedichten voor gelukkige mensen</a:t>
            </a:r>
            <a:endParaRPr lang="cs-CZ" sz="3200"/>
          </a:p>
        </p:txBody>
      </p:sp>
      <p:sp>
        <p:nvSpPr>
          <p:cNvPr id="6" name="Content Placeholder 5"/>
          <p:cNvSpPr>
            <a:spLocks noGrp="1"/>
          </p:cNvSpPr>
          <p:nvPr>
            <p:ph idx="1"/>
          </p:nvPr>
        </p:nvSpPr>
        <p:spPr>
          <a:xfrm>
            <a:off x="457200" y="1609416"/>
            <a:ext cx="7239000" cy="5248584"/>
          </a:xfrm>
        </p:spPr>
        <p:txBody>
          <a:bodyPr>
            <a:normAutofit fontScale="55000" lnSpcReduction="20000"/>
          </a:bodyPr>
          <a:lstStyle/>
          <a:p>
            <a:r>
              <a:rPr lang="nl-NL" sz="2900" b="1" cap="small" smtClean="0"/>
              <a:t>GEDICHT VOOR GELUKKIGE MENSEN</a:t>
            </a:r>
          </a:p>
          <a:p>
            <a:pPr>
              <a:buNone/>
            </a:pPr>
            <a:r>
              <a:rPr lang="cs-CZ" sz="2900" b="1" smtClean="0"/>
              <a:t>	</a:t>
            </a:r>
            <a:r>
              <a:rPr lang="nl-NL" sz="2900" b="1" smtClean="0"/>
              <a:t>Van alle mensen die</a:t>
            </a:r>
            <a:br>
              <a:rPr lang="nl-NL" sz="2900" b="1" smtClean="0"/>
            </a:br>
            <a:r>
              <a:rPr lang="nl-NL" sz="2900" b="1" smtClean="0"/>
              <a:t>het lachen is vergaan,</a:t>
            </a:r>
            <a:br>
              <a:rPr lang="nl-NL" sz="2900" b="1" smtClean="0"/>
            </a:br>
            <a:r>
              <a:rPr lang="nl-NL" sz="2900" b="1" smtClean="0"/>
              <a:t>loopt een op de drie blind over je heen</a:t>
            </a:r>
            <a:br>
              <a:rPr lang="nl-NL" sz="2900" b="1" smtClean="0"/>
            </a:br>
            <a:r>
              <a:rPr lang="nl-NL" sz="2900" b="1" smtClean="0"/>
              <a:t>en kijkt dan om.</a:t>
            </a:r>
            <a:br>
              <a:rPr lang="nl-NL" sz="2900" b="1" smtClean="0"/>
            </a:br>
            <a:r>
              <a:rPr lang="nl-NL" sz="2900" b="1" smtClean="0"/>
              <a:t>De wereld is juist niet van iedereen,</a:t>
            </a:r>
            <a:br>
              <a:rPr lang="nl-NL" sz="2900" b="1" smtClean="0"/>
            </a:br>
            <a:r>
              <a:rPr lang="nl-NL" sz="2900" b="1" smtClean="0"/>
              <a:t>dat slag.</a:t>
            </a:r>
            <a:br>
              <a:rPr lang="nl-NL" sz="2900" b="1" smtClean="0"/>
            </a:br>
            <a:r>
              <a:rPr lang="nl-NL" sz="2900" b="1" smtClean="0"/>
              <a:t>De overige twee vallen niet op.</a:t>
            </a:r>
            <a:br>
              <a:rPr lang="nl-NL" sz="2900" b="1" smtClean="0"/>
            </a:br>
            <a:r>
              <a:rPr lang="nl-NL" sz="2900" b="1" smtClean="0"/>
              <a:t>Hun armen bungelen halfstok.</a:t>
            </a:r>
            <a:br>
              <a:rPr lang="nl-NL" sz="2900" b="1" smtClean="0"/>
            </a:br>
            <a:r>
              <a:rPr lang="nl-NL" sz="2900" b="1" smtClean="0"/>
              <a:t>Onder hun tong zit gram.</a:t>
            </a:r>
            <a:br>
              <a:rPr lang="nl-NL" sz="2900" b="1" smtClean="0"/>
            </a:br>
            <a:r>
              <a:rPr lang="nl-NL" sz="2900" b="1" smtClean="0"/>
              <a:t>Ze kennen haast geen zinnen</a:t>
            </a:r>
            <a:br>
              <a:rPr lang="nl-NL" sz="2900" b="1" smtClean="0"/>
            </a:br>
            <a:r>
              <a:rPr lang="nl-NL" sz="2900" b="1" smtClean="0"/>
              <a:t>zonder tss.</a:t>
            </a:r>
            <a:br>
              <a:rPr lang="nl-NL" sz="2900" b="1" smtClean="0"/>
            </a:br>
            <a:r>
              <a:rPr lang="nl-NL" sz="2900" b="1" smtClean="0"/>
              <a:t>Zo zuinig zijn ze op hun lucht.</a:t>
            </a:r>
            <a:br>
              <a:rPr lang="nl-NL" sz="2900" b="1" smtClean="0"/>
            </a:br>
            <a:r>
              <a:rPr lang="nl-NL" sz="2900" b="1" smtClean="0"/>
              <a:t>Je staat erin voor je het weet.</a:t>
            </a:r>
            <a:br>
              <a:rPr lang="nl-NL" sz="2900" b="1" smtClean="0"/>
            </a:br>
            <a:r>
              <a:rPr lang="nl-NL" sz="2900" b="1" smtClean="0"/>
              <a:t>Heb ik iets van je aan misschien</a:t>
            </a:r>
            <a:br>
              <a:rPr lang="nl-NL" sz="2900" b="1" smtClean="0"/>
            </a:br>
            <a:r>
              <a:rPr lang="nl-NL" sz="2900" b="1" smtClean="0"/>
              <a:t>is uit hun mond geen vraag.</a:t>
            </a:r>
            <a:br>
              <a:rPr lang="nl-NL" sz="2900" b="1" smtClean="0"/>
            </a:br>
            <a:r>
              <a:rPr lang="nl-NL" sz="2900" b="1" smtClean="0"/>
              <a:t>Een wenk: kijk naast hun kleren.</a:t>
            </a:r>
            <a:br>
              <a:rPr lang="nl-NL" sz="2900" b="1" smtClean="0"/>
            </a:br>
            <a:r>
              <a:rPr lang="nl-NL" sz="2900" b="1" smtClean="0"/>
              <a:t>Wijs naar elkaar, wijs naar</a:t>
            </a:r>
            <a:br>
              <a:rPr lang="nl-NL" sz="2900" b="1" smtClean="0"/>
            </a:br>
            <a:r>
              <a:rPr lang="nl-NL" sz="2900" b="1" smtClean="0"/>
              <a:t>het water met de zon erboven.</a:t>
            </a:r>
            <a:br>
              <a:rPr lang="nl-NL" sz="2900" b="1" smtClean="0"/>
            </a:br>
            <a:r>
              <a:rPr lang="nl-NL" sz="2900" b="1" smtClean="0"/>
              <a:t>Zeg blije dingen als:</a:t>
            </a:r>
            <a:br>
              <a:rPr lang="nl-NL" sz="2900" b="1" smtClean="0"/>
            </a:br>
            <a:r>
              <a:rPr lang="nl-NL" sz="2900" b="1" smtClean="0"/>
              <a:t>wij moeten zeer de moeite zijn,</a:t>
            </a:r>
            <a:br>
              <a:rPr lang="nl-NL" sz="2900" b="1" smtClean="0"/>
            </a:br>
            <a:r>
              <a:rPr lang="nl-NL" sz="2900" b="1" smtClean="0"/>
              <a:t>als zelfs de zee tot hier komt,</a:t>
            </a:r>
            <a:br>
              <a:rPr lang="nl-NL" sz="2900" b="1" smtClean="0"/>
            </a:br>
            <a:r>
              <a:rPr lang="nl-NL" sz="2900" b="1" smtClean="0"/>
              <a:t>weggaat</a:t>
            </a:r>
            <a:br>
              <a:rPr lang="nl-NL" sz="2900" b="1" smtClean="0"/>
            </a:br>
            <a:r>
              <a:rPr lang="nl-NL" sz="2900" b="1" smtClean="0"/>
              <a:t>en zich weer bedenkt</a:t>
            </a:r>
            <a:r>
              <a:rPr lang="nl-NL" b="1" smtClean="0"/>
              <a:t>.</a:t>
            </a:r>
            <a:endParaRPr lang="nl-NL"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sz="3200" smtClean="0"/>
              <a:t>stadsdichter </a:t>
            </a:r>
            <a:r>
              <a:rPr lang="cs-CZ" sz="3200" smtClean="0"/>
              <a:t>van antwerpen</a:t>
            </a:r>
            <a:endParaRPr lang="cs-CZ" sz="3200"/>
          </a:p>
        </p:txBody>
      </p:sp>
      <p:sp>
        <p:nvSpPr>
          <p:cNvPr id="5" name="Content Placeholder 4"/>
          <p:cNvSpPr>
            <a:spLocks noGrp="1"/>
          </p:cNvSpPr>
          <p:nvPr>
            <p:ph idx="1"/>
          </p:nvPr>
        </p:nvSpPr>
        <p:spPr/>
        <p:txBody>
          <a:bodyPr>
            <a:normAutofit lnSpcReduction="10000"/>
          </a:bodyPr>
          <a:lstStyle/>
          <a:p>
            <a:r>
              <a:rPr lang="nl-NL" smtClean="0"/>
              <a:t>Antwerpen was de eerste Vlaamse stad met een </a:t>
            </a:r>
            <a:r>
              <a:rPr lang="nl-NL" b="1" smtClean="0">
                <a:solidFill>
                  <a:schemeClr val="accent3">
                    <a:lumMod val="75000"/>
                  </a:schemeClr>
                </a:solidFill>
              </a:rPr>
              <a:t>stadsdichter</a:t>
            </a:r>
            <a:r>
              <a:rPr lang="nl-NL" smtClean="0"/>
              <a:t>. </a:t>
            </a:r>
          </a:p>
          <a:p>
            <a:r>
              <a:rPr lang="nl-NL" smtClean="0"/>
              <a:t>Zijn taak bestaat erin om gedurende </a:t>
            </a:r>
            <a:r>
              <a:rPr lang="nl-NL" b="1" smtClean="0">
                <a:solidFill>
                  <a:schemeClr val="accent3">
                    <a:lumMod val="75000"/>
                  </a:schemeClr>
                </a:solidFill>
              </a:rPr>
              <a:t>24 maanden </a:t>
            </a:r>
            <a:r>
              <a:rPr lang="nl-NL" smtClean="0"/>
              <a:t>minimum</a:t>
            </a:r>
            <a:r>
              <a:rPr lang="nl-NL" b="1" smtClean="0">
                <a:solidFill>
                  <a:schemeClr val="accent3">
                    <a:lumMod val="75000"/>
                  </a:schemeClr>
                </a:solidFill>
              </a:rPr>
              <a:t> </a:t>
            </a:r>
            <a:r>
              <a:rPr lang="nl-NL" smtClean="0"/>
              <a:t>12 gedichten te schrijven over wat er reilt en zeilt in Antwerpen. Over grootse gebeurtenissen of kleine voorvallen. Over wat hem treft in het dagelijkse Antwerpse leven.</a:t>
            </a:r>
            <a:endParaRPr lang="cs-CZ" smtClean="0"/>
          </a:p>
          <a:p>
            <a:r>
              <a:rPr lang="cs-CZ" smtClean="0"/>
              <a:t>Te lezen op straat, in krant, i</a:t>
            </a:r>
            <a:r>
              <a:rPr lang="nl-NL" smtClean="0"/>
              <a:t>n het straatbeeld, op allerlei sites en podcasts</a:t>
            </a:r>
            <a:r>
              <a:rPr lang="cs-CZ" smtClean="0"/>
              <a:t> OF</a:t>
            </a:r>
            <a:endParaRPr lang="nl-NL" smtClean="0"/>
          </a:p>
          <a:p>
            <a:pPr>
              <a:buNone/>
            </a:pPr>
            <a:r>
              <a:rPr lang="cs-CZ" smtClean="0"/>
              <a:t>	</a:t>
            </a:r>
            <a:r>
              <a:rPr lang="nl-NL" smtClean="0"/>
              <a:t>in de inkomhal van het Letterenhuis</a:t>
            </a:r>
            <a:r>
              <a:rPr lang="cs-CZ" smtClean="0"/>
              <a:t> in Antwerpen</a:t>
            </a:r>
            <a:endParaRPr lang="nl-NL" smtClean="0"/>
          </a:p>
          <a:p>
            <a:pPr>
              <a:buNone/>
            </a:pPr>
            <a:endParaRPr lang="cs-CZ"/>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103</TotalTime>
  <Words>330</Words>
  <Application>Microsoft Office PowerPoint</Application>
  <PresentationFormat>Předvádění na obrazovce (4:3)</PresentationFormat>
  <Paragraphs>83</Paragraphs>
  <Slides>15</Slides>
  <Notes>15</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Opulent</vt:lpstr>
      <vt:lpstr>Poëzie  van Bart moeyaert</vt:lpstr>
      <vt:lpstr>voor hij debuteerde:</vt:lpstr>
      <vt:lpstr>zijn debuut</vt:lpstr>
      <vt:lpstr>verzamel de liefde</vt:lpstr>
      <vt:lpstr>verzamel de liefde</vt:lpstr>
      <vt:lpstr>verzamel de liefde</vt:lpstr>
      <vt:lpstr>tweede bundel</vt:lpstr>
      <vt:lpstr>gedichten voor gelukkige mensen</vt:lpstr>
      <vt:lpstr>stadsdichter van antwerpen</vt:lpstr>
      <vt:lpstr>stadsdichter van antwerpen</vt:lpstr>
      <vt:lpstr>stadsdichter van antwerpen</vt:lpstr>
      <vt:lpstr>stadsdichter van antwerpen</vt:lpstr>
      <vt:lpstr>stadsdichter van antwerpen</vt:lpstr>
      <vt:lpstr>dichtbundel</vt:lpstr>
      <vt:lpstr>bedankt voor jullie aandacht!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Poëzie  van Bart moeyaert</dc:title>
  <dc:creator>Martina</dc:creator>
  <cp:lastModifiedBy>germanistika</cp:lastModifiedBy>
  <cp:revision>12</cp:revision>
  <dcterms:created xsi:type="dcterms:W3CDTF">2010-11-11T12:03:54Z</dcterms:created>
  <dcterms:modified xsi:type="dcterms:W3CDTF">2010-11-11T15:48:48Z</dcterms:modified>
</cp:coreProperties>
</file>