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76" r:id="rId15"/>
    <p:sldId id="274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6" autoAdjust="0"/>
    <p:restoredTop sz="94660"/>
  </p:normalViewPr>
  <p:slideViewPr>
    <p:cSldViewPr>
      <p:cViewPr varScale="1">
        <p:scale>
          <a:sx n="74" d="100"/>
          <a:sy n="7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17.12.2010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17.12.2010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17.12.2010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17.12.2010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17.12.2010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5CFF4FB-170D-496A-B31A-DAF248AB84A3}" type="datetimeFigureOut">
              <a:rPr lang="cs-CZ" smtClean="0"/>
              <a:pPr/>
              <a:t>17.12.2010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17.12.2010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17.12.2010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17.12.2010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17.12.2010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5CFF4FB-170D-496A-B31A-DAF248AB84A3}" type="datetimeFigureOut">
              <a:rPr lang="cs-CZ" smtClean="0"/>
              <a:pPr/>
              <a:t>17.12.2010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5CFF4FB-170D-496A-B31A-DAF248AB84A3}" type="datetimeFigureOut">
              <a:rPr lang="cs-CZ" smtClean="0"/>
              <a:pPr/>
              <a:t>17.12.2010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Galicijsko-portugalská lyrika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40005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Cantiga</a:t>
            </a:r>
            <a:r>
              <a:rPr lang="cs-CZ" dirty="0" smtClean="0"/>
              <a:t> de </a:t>
            </a:r>
            <a:r>
              <a:rPr lang="cs-CZ" dirty="0" err="1" smtClean="0"/>
              <a:t>amigo</a:t>
            </a:r>
            <a:r>
              <a:rPr lang="cs-CZ" dirty="0" smtClean="0"/>
              <a:t>: formální rysy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paralelistická</a:t>
            </a:r>
            <a:r>
              <a:rPr lang="cs-CZ" dirty="0" smtClean="0"/>
              <a:t> struktura</a:t>
            </a:r>
          </a:p>
          <a:p>
            <a:r>
              <a:rPr lang="cs-CZ" dirty="0" smtClean="0"/>
              <a:t>zákl. strukturní jednotkou je strofa (</a:t>
            </a:r>
            <a:r>
              <a:rPr lang="cs-CZ" dirty="0" err="1" smtClean="0"/>
              <a:t>copla</a:t>
            </a:r>
            <a:r>
              <a:rPr lang="cs-CZ" dirty="0" smtClean="0"/>
              <a:t>), zpravidla dvojice dvojverší (obě dvojice vyjadřují totéž a liší se pouze rýmovanými slovy)</a:t>
            </a:r>
          </a:p>
          <a:p>
            <a:r>
              <a:rPr lang="cs-CZ" dirty="0" smtClean="0"/>
              <a:t>po strofě následuje refrén</a:t>
            </a:r>
          </a:p>
          <a:p>
            <a:endParaRPr lang="cs-CZ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Martim</a:t>
            </a:r>
            <a:r>
              <a:rPr lang="cs-CZ" dirty="0" smtClean="0"/>
              <a:t> </a:t>
            </a:r>
            <a:r>
              <a:rPr lang="cs-CZ" dirty="0" err="1" smtClean="0"/>
              <a:t>Codax</a:t>
            </a:r>
            <a:r>
              <a:rPr lang="cs-CZ" dirty="0" smtClean="0"/>
              <a:t>: Bože můj, kdyby můj milý tušil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/>
              <a:t>Bože můj, kdyby můj milý tušil,                     A</a:t>
            </a:r>
          </a:p>
          <a:p>
            <a:pPr>
              <a:buNone/>
            </a:pPr>
            <a:r>
              <a:rPr lang="cs-CZ" dirty="0" smtClean="0"/>
              <a:t>ve </a:t>
            </a:r>
            <a:r>
              <a:rPr lang="cs-CZ" dirty="0" err="1" smtClean="0"/>
              <a:t>Vigu</a:t>
            </a:r>
            <a:r>
              <a:rPr lang="cs-CZ" dirty="0" smtClean="0"/>
              <a:t> nemám jedinou duši                           B       </a:t>
            </a:r>
          </a:p>
          <a:p>
            <a:pPr>
              <a:buNone/>
            </a:pPr>
            <a:r>
              <a:rPr lang="cs-CZ" dirty="0" smtClean="0"/>
              <a:t>a jsem zamilovaná.                                        refrén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Bože můj, kdyby můj přítel věděl,                   A´ </a:t>
            </a:r>
          </a:p>
          <a:p>
            <a:pPr>
              <a:buNone/>
            </a:pPr>
            <a:r>
              <a:rPr lang="cs-CZ" dirty="0" smtClean="0"/>
              <a:t>jsem ve </a:t>
            </a:r>
            <a:r>
              <a:rPr lang="cs-CZ" dirty="0" err="1" smtClean="0"/>
              <a:t>Vigu</a:t>
            </a:r>
            <a:r>
              <a:rPr lang="cs-CZ" dirty="0" smtClean="0"/>
              <a:t> sama tolik neděl                         B´</a:t>
            </a:r>
          </a:p>
          <a:p>
            <a:pPr>
              <a:buNone/>
            </a:pPr>
            <a:r>
              <a:rPr lang="cs-CZ" dirty="0" smtClean="0"/>
              <a:t>a jsem zamilovaná.                                         refrén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Ve </a:t>
            </a:r>
            <a:r>
              <a:rPr lang="cs-CZ" dirty="0" err="1" smtClean="0"/>
              <a:t>Vigu</a:t>
            </a:r>
            <a:r>
              <a:rPr lang="cs-CZ" dirty="0" smtClean="0"/>
              <a:t> nemám jedinou duši,                           B</a:t>
            </a:r>
          </a:p>
          <a:p>
            <a:pPr>
              <a:buNone/>
            </a:pPr>
            <a:r>
              <a:rPr lang="cs-CZ" dirty="0" smtClean="0"/>
              <a:t>nikoho, kdo mě hlídá jak sluší,                         C</a:t>
            </a:r>
          </a:p>
          <a:p>
            <a:pPr>
              <a:buNone/>
            </a:pPr>
            <a:r>
              <a:rPr lang="cs-CZ" dirty="0" smtClean="0"/>
              <a:t>a jsem zamilovaná.                                          refrén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Jsem ve </a:t>
            </a:r>
            <a:r>
              <a:rPr lang="cs-CZ" dirty="0" err="1" smtClean="0"/>
              <a:t>Vigu</a:t>
            </a:r>
            <a:r>
              <a:rPr lang="cs-CZ" dirty="0" smtClean="0"/>
              <a:t> sama tolik neděl,                         B´ </a:t>
            </a:r>
          </a:p>
          <a:p>
            <a:pPr>
              <a:buNone/>
            </a:pPr>
            <a:r>
              <a:rPr lang="cs-CZ" dirty="0" smtClean="0"/>
              <a:t>a nikdo, kdo by si mne tu hleděl,                       C´</a:t>
            </a:r>
          </a:p>
          <a:p>
            <a:pPr>
              <a:buNone/>
            </a:pPr>
            <a:r>
              <a:rPr lang="cs-CZ" dirty="0" smtClean="0"/>
              <a:t>a jsem zamilovaná.                                          refrén      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Paralelistická</a:t>
            </a:r>
            <a:r>
              <a:rPr lang="cs-CZ" dirty="0" smtClean="0"/>
              <a:t>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- může být složitější a obměňovaná (souvisí s rozvojem kompoziční invence)</a:t>
            </a:r>
          </a:p>
          <a:p>
            <a:r>
              <a:rPr lang="cs-CZ" dirty="0" smtClean="0"/>
              <a:t>A) místo dvojverší – 3 nebo 4-veršové strofy</a:t>
            </a:r>
          </a:p>
          <a:p>
            <a:r>
              <a:rPr lang="cs-CZ" dirty="0" smtClean="0"/>
              <a:t>B) anaforický paralelismus (doslovné opakování sdružených strof)</a:t>
            </a:r>
          </a:p>
          <a:p>
            <a:r>
              <a:rPr lang="cs-CZ" dirty="0" smtClean="0"/>
              <a:t>C) refrén přestává být na konci, vkládá se do textu nebo je obměňován</a:t>
            </a:r>
          </a:p>
          <a:p>
            <a:r>
              <a:rPr lang="cs-CZ" dirty="0" smtClean="0"/>
              <a:t>D) </a:t>
            </a:r>
            <a:r>
              <a:rPr lang="cs-CZ" dirty="0" err="1" smtClean="0"/>
              <a:t>cantiga</a:t>
            </a:r>
            <a:r>
              <a:rPr lang="cs-CZ" dirty="0" smtClean="0"/>
              <a:t> de </a:t>
            </a:r>
            <a:r>
              <a:rPr lang="cs-CZ" dirty="0" err="1" smtClean="0"/>
              <a:t>meestria</a:t>
            </a:r>
            <a:r>
              <a:rPr lang="cs-CZ" dirty="0" smtClean="0"/>
              <a:t> (bez refrénu)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Cantiga</a:t>
            </a:r>
            <a:r>
              <a:rPr lang="cs-CZ" dirty="0" smtClean="0"/>
              <a:t> de amor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dirty="0" smtClean="0"/>
              <a:t>subjektem je muž, který hovoří o své lásce k ženě</a:t>
            </a:r>
          </a:p>
          <a:p>
            <a:pPr algn="just"/>
            <a:r>
              <a:rPr lang="cs-CZ" dirty="0" smtClean="0"/>
              <a:t>vliv </a:t>
            </a:r>
            <a:r>
              <a:rPr lang="cs-CZ" b="1" dirty="0" smtClean="0"/>
              <a:t>provensálský</a:t>
            </a:r>
            <a:r>
              <a:rPr lang="cs-CZ" dirty="0" smtClean="0"/>
              <a:t>, který se projevuje:</a:t>
            </a:r>
          </a:p>
          <a:p>
            <a:pPr algn="just"/>
            <a:r>
              <a:rPr lang="cs-CZ" dirty="0" smtClean="0"/>
              <a:t>A) jazykovými výpůjčkami (</a:t>
            </a:r>
            <a:r>
              <a:rPr lang="cs-CZ" i="1" dirty="0" err="1" smtClean="0"/>
              <a:t>cor</a:t>
            </a:r>
            <a:r>
              <a:rPr lang="cs-CZ" dirty="0" smtClean="0"/>
              <a:t> místo </a:t>
            </a:r>
            <a:r>
              <a:rPr lang="cs-CZ" i="1" dirty="0" err="1" smtClean="0"/>
              <a:t>cora</a:t>
            </a:r>
            <a:r>
              <a:rPr lang="pt-PT" i="1" dirty="0" smtClean="0"/>
              <a:t>çon</a:t>
            </a:r>
            <a:r>
              <a:rPr lang="pt-PT" dirty="0" smtClean="0"/>
              <a:t>, </a:t>
            </a:r>
            <a:r>
              <a:rPr lang="pt-PT" i="1" dirty="0" smtClean="0"/>
              <a:t>prez</a:t>
            </a:r>
            <a:r>
              <a:rPr lang="pt-PT" dirty="0" smtClean="0"/>
              <a:t> místo </a:t>
            </a:r>
            <a:r>
              <a:rPr lang="pt-PT" i="1" dirty="0" smtClean="0"/>
              <a:t>preço </a:t>
            </a:r>
            <a:r>
              <a:rPr lang="pt-PT" dirty="0" smtClean="0"/>
              <a:t>atd.</a:t>
            </a:r>
            <a:r>
              <a:rPr lang="cs-CZ" dirty="0" smtClean="0"/>
              <a:t>)</a:t>
            </a:r>
          </a:p>
          <a:p>
            <a:pPr algn="just"/>
            <a:r>
              <a:rPr lang="cs-CZ" dirty="0" smtClean="0"/>
              <a:t>B) tématem: </a:t>
            </a:r>
            <a:r>
              <a:rPr lang="cs-CZ" b="1" dirty="0" smtClean="0"/>
              <a:t>ideál dvorské lásky </a:t>
            </a:r>
            <a:r>
              <a:rPr lang="cs-CZ" dirty="0" smtClean="0"/>
              <a:t>vyjadřující neopětovanou touhu po nedosažitelném objektu; tato touha se nemůže naplnit, aby nevyprchala; cílem je tento stav touhy udržet;</a:t>
            </a:r>
          </a:p>
          <a:p>
            <a:pPr algn="just"/>
            <a:r>
              <a:rPr lang="cs-CZ" dirty="0" smtClean="0"/>
              <a:t>Dáma (</a:t>
            </a:r>
            <a:r>
              <a:rPr lang="cs-CZ" i="1" dirty="0" err="1" smtClean="0"/>
              <a:t>senhor</a:t>
            </a:r>
            <a:r>
              <a:rPr lang="cs-CZ" dirty="0" smtClean="0"/>
              <a:t>): „</a:t>
            </a:r>
            <a:r>
              <a:rPr lang="cs-CZ" i="1" smtClean="0"/>
              <a:t>vassalagem</a:t>
            </a:r>
            <a:r>
              <a:rPr lang="cs-CZ" i="1" dirty="0" smtClean="0"/>
              <a:t> </a:t>
            </a:r>
            <a:r>
              <a:rPr lang="cs-CZ" i="1" dirty="0" smtClean="0"/>
              <a:t>de amor</a:t>
            </a:r>
            <a:r>
              <a:rPr lang="cs-CZ" dirty="0" smtClean="0"/>
              <a:t>“ (milostné vazalství); dáma je pánem, jemuž básník pokorně slouží; představuje idealizovaný obraz ženy (klidný a jasný pohled, mírná gestikulace a pohyby, jemný úsměv (</a:t>
            </a:r>
            <a:r>
              <a:rPr lang="cs-CZ" i="1" dirty="0" smtClean="0"/>
              <a:t>bon </a:t>
            </a:r>
            <a:r>
              <a:rPr lang="cs-CZ" i="1" dirty="0" err="1" smtClean="0"/>
              <a:t>riir</a:t>
            </a:r>
            <a:r>
              <a:rPr lang="cs-CZ" dirty="0" smtClean="0"/>
              <a:t>), dobrá mluva – důležité je chování, „vnitřní“ podstata ženské (božské) bytosti</a:t>
            </a:r>
          </a:p>
          <a:p>
            <a:pPr algn="just"/>
            <a:r>
              <a:rPr lang="cs-CZ" dirty="0" smtClean="0"/>
              <a:t>Ve dvorské lásce platí daný etický kodex (nutno uchovat v tajnosti totožnost dámy, důležité je sebeovládání – tzv. </a:t>
            </a:r>
            <a:r>
              <a:rPr lang="cs-CZ" i="1" dirty="0" err="1" smtClean="0"/>
              <a:t>mesura</a:t>
            </a:r>
            <a:r>
              <a:rPr lang="cs-CZ" dirty="0" smtClean="0"/>
              <a:t>, básník musí snášet útrapy, nesmí se od dámy vzdálit, pokud k tomu nesvolí, typ. </a:t>
            </a:r>
            <a:r>
              <a:rPr lang="cs-CZ" dirty="0" err="1" smtClean="0"/>
              <a:t>topos</a:t>
            </a:r>
            <a:r>
              <a:rPr lang="cs-CZ" dirty="0" smtClean="0"/>
              <a:t>: </a:t>
            </a:r>
            <a:r>
              <a:rPr lang="cs-CZ" b="1" i="1" dirty="0" smtClean="0"/>
              <a:t>smrt z lásky</a:t>
            </a:r>
          </a:p>
          <a:p>
            <a:pPr algn="just"/>
            <a:r>
              <a:rPr lang="cs-CZ" dirty="0" smtClean="0"/>
              <a:t>- důl. je sebepozorovací analýza (introspekce) </a:t>
            </a:r>
            <a:r>
              <a:rPr lang="cs-CZ" dirty="0" err="1" smtClean="0"/>
              <a:t>bás</a:t>
            </a:r>
            <a:r>
              <a:rPr lang="cs-CZ" dirty="0" smtClean="0"/>
              <a:t>. subjektu 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D. </a:t>
            </a:r>
            <a:r>
              <a:rPr lang="cs-CZ" dirty="0" err="1" smtClean="0"/>
              <a:t>Dinis</a:t>
            </a:r>
            <a:r>
              <a:rPr lang="cs-CZ" dirty="0" smtClean="0"/>
              <a:t> (1279 – 1325)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5981" y="2384425"/>
            <a:ext cx="2295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D. </a:t>
            </a:r>
            <a:r>
              <a:rPr lang="cs-CZ" dirty="0" err="1" smtClean="0"/>
              <a:t>Dinis</a:t>
            </a:r>
            <a:r>
              <a:rPr lang="cs-CZ" dirty="0" smtClean="0"/>
              <a:t>: jak jste krásná, jak jste milá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s-CZ" sz="1600" dirty="0" smtClean="0"/>
              <a:t>Jak jste krásná, jak jste milá!</a:t>
            </a:r>
          </a:p>
          <a:p>
            <a:pPr algn="ctr">
              <a:buNone/>
            </a:pPr>
            <a:r>
              <a:rPr lang="cs-CZ" sz="1600" dirty="0" smtClean="0"/>
              <a:t>Byla-li to vůle boží</a:t>
            </a:r>
          </a:p>
          <a:p>
            <a:pPr algn="ctr">
              <a:buNone/>
            </a:pPr>
            <a:r>
              <a:rPr lang="cs-CZ" sz="1600" dirty="0" smtClean="0"/>
              <a:t>poznat vás, Bůh mě i souží.</a:t>
            </a:r>
          </a:p>
          <a:p>
            <a:pPr algn="ctr">
              <a:buNone/>
            </a:pPr>
            <a:r>
              <a:rPr lang="cs-CZ" sz="1600" dirty="0" smtClean="0"/>
              <a:t>Co jste se mne natrápila!</a:t>
            </a:r>
          </a:p>
          <a:p>
            <a:pPr algn="ctr">
              <a:buNone/>
            </a:pPr>
            <a:r>
              <a:rPr lang="cs-CZ" sz="1600" dirty="0" smtClean="0"/>
              <a:t>Napravte to ještě včas,</a:t>
            </a:r>
          </a:p>
          <a:p>
            <a:pPr algn="ctr">
              <a:buNone/>
            </a:pPr>
            <a:r>
              <a:rPr lang="cs-CZ" sz="1600" dirty="0" smtClean="0"/>
              <a:t>hle, stačilo vidět vás</a:t>
            </a:r>
          </a:p>
          <a:p>
            <a:pPr algn="ctr">
              <a:buNone/>
            </a:pPr>
            <a:r>
              <a:rPr lang="cs-CZ" sz="1600" dirty="0" smtClean="0"/>
              <a:t>a jsem rád a hned jsem ožil.</a:t>
            </a:r>
          </a:p>
          <a:p>
            <a:pPr algn="ctr">
              <a:buNone/>
            </a:pPr>
            <a:endParaRPr lang="cs-CZ" sz="1600" dirty="0" smtClean="0"/>
          </a:p>
          <a:p>
            <a:pPr algn="ctr">
              <a:buNone/>
            </a:pPr>
            <a:r>
              <a:rPr lang="cs-CZ" sz="1600" dirty="0" smtClean="0"/>
              <a:t>Ach, ta krása bez poskvrny!</a:t>
            </a:r>
          </a:p>
          <a:p>
            <a:pPr algn="ctr">
              <a:buNone/>
            </a:pPr>
            <a:r>
              <a:rPr lang="cs-CZ" sz="1600" dirty="0" smtClean="0"/>
              <a:t>Nevídáno, jak jste štíhlá,</a:t>
            </a:r>
          </a:p>
          <a:p>
            <a:pPr algn="ctr">
              <a:buNone/>
            </a:pPr>
            <a:r>
              <a:rPr lang="cs-CZ" sz="1600" dirty="0" smtClean="0"/>
              <a:t>to před vámi duše zjihla.</a:t>
            </a:r>
          </a:p>
          <a:p>
            <a:pPr algn="ctr">
              <a:buNone/>
            </a:pPr>
            <a:r>
              <a:rPr lang="cs-CZ" sz="1600" dirty="0" smtClean="0"/>
              <a:t>Dej Bůh, ať se vám vše splní.</a:t>
            </a:r>
          </a:p>
          <a:p>
            <a:pPr algn="ctr">
              <a:buNone/>
            </a:pPr>
            <a:r>
              <a:rPr lang="cs-CZ" sz="1600" dirty="0" smtClean="0"/>
              <a:t>Hle, teď jste se za trápení</a:t>
            </a:r>
          </a:p>
          <a:p>
            <a:pPr algn="ctr">
              <a:buNone/>
            </a:pPr>
            <a:r>
              <a:rPr lang="cs-CZ" sz="1600" dirty="0" smtClean="0"/>
              <a:t>odměnila, jen jste se mi </a:t>
            </a:r>
          </a:p>
          <a:p>
            <a:pPr algn="ctr">
              <a:buNone/>
            </a:pPr>
            <a:r>
              <a:rPr lang="cs-CZ" sz="1600" dirty="0" smtClean="0"/>
              <a:t>před očima jednou mihla.</a:t>
            </a:r>
          </a:p>
          <a:p>
            <a:pPr algn="ctr">
              <a:buNone/>
            </a:pPr>
            <a:endParaRPr lang="cs-CZ" sz="1600" dirty="0" smtClean="0"/>
          </a:p>
          <a:p>
            <a:pPr algn="ctr">
              <a:buNone/>
            </a:pPr>
            <a:r>
              <a:rPr lang="cs-CZ" sz="1600" dirty="0" smtClean="0"/>
              <a:t>Já jsem od té vaší krásy</a:t>
            </a:r>
          </a:p>
          <a:p>
            <a:pPr algn="ctr">
              <a:buNone/>
            </a:pPr>
            <a:r>
              <a:rPr lang="cs-CZ" sz="1600" dirty="0" smtClean="0"/>
              <a:t>čekal nekonečně blaha,</a:t>
            </a:r>
          </a:p>
          <a:p>
            <a:pPr algn="ctr">
              <a:buNone/>
            </a:pPr>
            <a:r>
              <a:rPr lang="cs-CZ" sz="1600" dirty="0" smtClean="0"/>
              <a:t>ale zatím, marná snaha,</a:t>
            </a:r>
          </a:p>
          <a:p>
            <a:pPr algn="ctr">
              <a:buNone/>
            </a:pPr>
            <a:r>
              <a:rPr lang="cs-CZ" sz="1600" dirty="0" smtClean="0"/>
              <a:t>dveře u mne podává si</a:t>
            </a:r>
          </a:p>
          <a:p>
            <a:pPr algn="ctr">
              <a:buNone/>
            </a:pPr>
            <a:r>
              <a:rPr lang="cs-CZ" sz="1600" dirty="0" smtClean="0"/>
              <a:t>žal, já nemám na vás nárok,</a:t>
            </a:r>
          </a:p>
          <a:p>
            <a:pPr algn="ctr">
              <a:buNone/>
            </a:pPr>
            <a:r>
              <a:rPr lang="cs-CZ" sz="1600" dirty="0" smtClean="0"/>
              <a:t>ale aspoň jednou za rok</a:t>
            </a:r>
          </a:p>
          <a:p>
            <a:pPr algn="ctr">
              <a:buNone/>
            </a:pPr>
            <a:r>
              <a:rPr lang="cs-CZ" sz="1600" dirty="0" smtClean="0"/>
              <a:t>vidět vás jen den, má drahá!  </a:t>
            </a:r>
            <a:endParaRPr lang="cs-CZ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Rozdíly mezi provensálskou a galicijsko-portugalskou lyrikou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- portrét dámy v </a:t>
            </a:r>
            <a:r>
              <a:rPr lang="cs-CZ" dirty="0" err="1" smtClean="0"/>
              <a:t>gal.port</a:t>
            </a:r>
            <a:r>
              <a:rPr lang="cs-CZ" dirty="0" smtClean="0"/>
              <a:t>. básnictví se zdá poněkud konvenčnější, analýza citů stereotypní, někteří badatelé hovoří o monotónnosti (vysvětleno: např. </a:t>
            </a:r>
            <a:r>
              <a:rPr lang="cs-CZ" dirty="0" err="1" smtClean="0"/>
              <a:t>Natália</a:t>
            </a:r>
            <a:r>
              <a:rPr lang="cs-CZ" dirty="0" smtClean="0"/>
              <a:t> </a:t>
            </a:r>
            <a:r>
              <a:rPr lang="cs-CZ" dirty="0" err="1" smtClean="0"/>
              <a:t>Correia</a:t>
            </a:r>
            <a:r>
              <a:rPr lang="cs-CZ" dirty="0" smtClean="0"/>
              <a:t> – jde o záznam emocí, nutné opakování – emotivní funkce)</a:t>
            </a:r>
          </a:p>
          <a:p>
            <a:r>
              <a:rPr lang="cs-CZ" dirty="0" smtClean="0"/>
              <a:t>Hl. rozdíl je ve formální výstavbě (většina básní má jako </a:t>
            </a:r>
            <a:r>
              <a:rPr lang="cs-CZ" i="1" dirty="0" err="1" smtClean="0"/>
              <a:t>cantiga</a:t>
            </a:r>
            <a:r>
              <a:rPr lang="cs-CZ" i="1" dirty="0" smtClean="0"/>
              <a:t> de </a:t>
            </a:r>
            <a:r>
              <a:rPr lang="cs-CZ" i="1" dirty="0" err="1" smtClean="0"/>
              <a:t>amigo</a:t>
            </a:r>
            <a:r>
              <a:rPr lang="cs-CZ" i="1" dirty="0" smtClean="0"/>
              <a:t> </a:t>
            </a:r>
            <a:r>
              <a:rPr lang="cs-CZ" dirty="0" smtClean="0"/>
              <a:t>refrén a </a:t>
            </a:r>
            <a:r>
              <a:rPr lang="cs-CZ" dirty="0" err="1" smtClean="0"/>
              <a:t>paralelistickou</a:t>
            </a:r>
            <a:r>
              <a:rPr lang="cs-CZ" dirty="0" smtClean="0"/>
              <a:t> strukturu)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Okcitánské</a:t>
            </a:r>
            <a:r>
              <a:rPr lang="cs-CZ" dirty="0" smtClean="0"/>
              <a:t> žánry, jejichž obdobu lze najít v </a:t>
            </a:r>
            <a:r>
              <a:rPr lang="cs-CZ" dirty="0" err="1" smtClean="0"/>
              <a:t>gal</a:t>
            </a:r>
            <a:r>
              <a:rPr lang="cs-CZ" dirty="0" smtClean="0"/>
              <a:t>.-port. lyrice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pastorela</a:t>
            </a:r>
          </a:p>
          <a:p>
            <a:r>
              <a:rPr lang="cs-CZ" dirty="0" smtClean="0"/>
              <a:t>alba </a:t>
            </a:r>
          </a:p>
          <a:p>
            <a:r>
              <a:rPr lang="pt-PT" dirty="0" smtClean="0"/>
              <a:t>canção de tear</a:t>
            </a:r>
          </a:p>
          <a:p>
            <a:r>
              <a:rPr lang="pt-PT" dirty="0" smtClean="0"/>
              <a:t>pranto </a:t>
            </a:r>
            <a:r>
              <a:rPr lang="cs-CZ" dirty="0" smtClean="0"/>
              <a:t>(žalozpěv)</a:t>
            </a:r>
          </a:p>
          <a:p>
            <a:r>
              <a:rPr lang="cs-CZ" dirty="0" err="1" smtClean="0"/>
              <a:t>despedida</a:t>
            </a:r>
            <a:r>
              <a:rPr lang="cs-CZ" dirty="0" smtClean="0"/>
              <a:t> (loučení)</a:t>
            </a:r>
          </a:p>
          <a:p>
            <a:r>
              <a:rPr lang="cs-CZ" dirty="0" err="1" smtClean="0"/>
              <a:t>descordo</a:t>
            </a:r>
            <a:r>
              <a:rPr lang="cs-CZ" dirty="0" smtClean="0"/>
              <a:t> (balada, která chce vyjádřit citový otřes pozměňováním strofické stavby, logickými a syntaktickými nedůslednostmi atd.) 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Cantiga</a:t>
            </a:r>
            <a:r>
              <a:rPr lang="cs-CZ" dirty="0" smtClean="0"/>
              <a:t> de </a:t>
            </a:r>
            <a:r>
              <a:rPr lang="cs-CZ" dirty="0" err="1" smtClean="0"/>
              <a:t>escárnio</a:t>
            </a:r>
            <a:r>
              <a:rPr lang="cs-CZ" dirty="0" smtClean="0"/>
              <a:t> e </a:t>
            </a:r>
            <a:r>
              <a:rPr lang="cs-CZ" dirty="0" err="1" smtClean="0"/>
              <a:t>maldizer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častým námětem dvorský život a bohéma</a:t>
            </a:r>
          </a:p>
          <a:p>
            <a:r>
              <a:rPr lang="cs-CZ" dirty="0" smtClean="0"/>
              <a:t>představují střed. společnost (např. rozdíly a spory mezi </a:t>
            </a:r>
            <a:r>
              <a:rPr lang="cs-CZ" dirty="0" err="1" smtClean="0"/>
              <a:t>trobadorem</a:t>
            </a:r>
            <a:r>
              <a:rPr lang="cs-CZ" dirty="0" smtClean="0"/>
              <a:t> a </a:t>
            </a:r>
            <a:r>
              <a:rPr lang="cs-CZ" dirty="0" err="1" smtClean="0"/>
              <a:t>žakéřem</a:t>
            </a:r>
            <a:r>
              <a:rPr lang="cs-CZ" dirty="0" smtClean="0"/>
              <a:t>) – dokument o šlechtické mentalitě a intimních stránkách dvorského života </a:t>
            </a:r>
          </a:p>
          <a:p>
            <a:endParaRPr lang="cs-CZ" dirty="0" smtClean="0"/>
          </a:p>
          <a:p>
            <a:r>
              <a:rPr lang="cs-CZ" dirty="0" smtClean="0"/>
              <a:t>Všechny žánry mohou mít strukturu dialogickou (tencóna – </a:t>
            </a:r>
            <a:r>
              <a:rPr lang="cs-CZ" i="1" dirty="0" smtClean="0"/>
              <a:t>ten</a:t>
            </a:r>
            <a:r>
              <a:rPr lang="pt-PT" i="1" dirty="0" smtClean="0"/>
              <a:t>ção</a:t>
            </a:r>
            <a:r>
              <a:rPr lang="pt-PT" dirty="0" smtClean="0"/>
              <a:t>)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Vybraní autoři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 smtClean="0"/>
              <a:t>Martim</a:t>
            </a:r>
            <a:r>
              <a:rPr lang="cs-CZ" b="1" dirty="0" smtClean="0"/>
              <a:t> </a:t>
            </a:r>
            <a:r>
              <a:rPr lang="cs-CZ" b="1" dirty="0" err="1" smtClean="0"/>
              <a:t>Codax</a:t>
            </a:r>
            <a:r>
              <a:rPr lang="cs-CZ" dirty="0" smtClean="0"/>
              <a:t>: galicijský </a:t>
            </a:r>
            <a:r>
              <a:rPr lang="cs-CZ" dirty="0" err="1" smtClean="0"/>
              <a:t>žakéř</a:t>
            </a:r>
            <a:r>
              <a:rPr lang="cs-CZ" dirty="0" smtClean="0"/>
              <a:t>, 7 písní o milém s dochovaným notovým zápisem</a:t>
            </a:r>
          </a:p>
          <a:p>
            <a:r>
              <a:rPr lang="cs-CZ" b="1" dirty="0" err="1" smtClean="0"/>
              <a:t>Dinis</a:t>
            </a:r>
            <a:r>
              <a:rPr lang="cs-CZ" b="1" dirty="0" smtClean="0"/>
              <a:t> </a:t>
            </a:r>
            <a:r>
              <a:rPr lang="cs-CZ" dirty="0" smtClean="0"/>
              <a:t>(1279-1325): 138 písní, žák provensálské školy, ale vytýkal jí formalismus</a:t>
            </a:r>
          </a:p>
          <a:p>
            <a:r>
              <a:rPr lang="cs-CZ" dirty="0" smtClean="0"/>
              <a:t> </a:t>
            </a:r>
            <a:r>
              <a:rPr lang="pt-PT" b="1" dirty="0" smtClean="0"/>
              <a:t>João Garcia de Guilhade</a:t>
            </a:r>
            <a:r>
              <a:rPr lang="pt-PT" dirty="0" smtClean="0"/>
              <a:t>: </a:t>
            </a:r>
            <a:r>
              <a:rPr lang="cs-CZ" dirty="0" smtClean="0"/>
              <a:t>  patrně z Galicie, </a:t>
            </a:r>
            <a:r>
              <a:rPr lang="cs-CZ" dirty="0" err="1" smtClean="0"/>
              <a:t>orig</a:t>
            </a:r>
            <a:r>
              <a:rPr lang="cs-CZ" dirty="0" smtClean="0"/>
              <a:t>. svým pojetím lásky, kterým převrací </a:t>
            </a:r>
            <a:r>
              <a:rPr lang="cs-CZ" dirty="0" err="1" smtClean="0"/>
              <a:t>prov</a:t>
            </a:r>
            <a:r>
              <a:rPr lang="cs-CZ" dirty="0" smtClean="0"/>
              <a:t>. </a:t>
            </a:r>
            <a:r>
              <a:rPr lang="cs-CZ" dirty="0" err="1" smtClean="0"/>
              <a:t>topos</a:t>
            </a:r>
            <a:r>
              <a:rPr lang="cs-CZ" dirty="0" smtClean="0"/>
              <a:t> dvorské lásky  a místo „smrti z lásky“ předkládá koncept „života z lásky“ (láska je tělesná, je zdrojem tvůrčí síly apod.) </a:t>
            </a:r>
          </a:p>
          <a:p>
            <a:r>
              <a:rPr lang="cs-CZ" b="1" dirty="0" smtClean="0"/>
              <a:t>Pero </a:t>
            </a:r>
            <a:r>
              <a:rPr lang="cs-CZ" b="1" dirty="0" err="1" smtClean="0"/>
              <a:t>da</a:t>
            </a:r>
            <a:r>
              <a:rPr lang="cs-CZ" b="1" dirty="0" smtClean="0"/>
              <a:t> Ponte</a:t>
            </a:r>
            <a:r>
              <a:rPr lang="cs-CZ" dirty="0" smtClean="0"/>
              <a:t>: </a:t>
            </a:r>
            <a:r>
              <a:rPr lang="cs-CZ" dirty="0" err="1" smtClean="0"/>
              <a:t>gal.básník</a:t>
            </a:r>
            <a:r>
              <a:rPr lang="cs-CZ" dirty="0" smtClean="0"/>
              <a:t>, známý hanlivými písněmi na potulného </a:t>
            </a:r>
            <a:r>
              <a:rPr lang="cs-CZ" dirty="0" err="1" smtClean="0"/>
              <a:t>žakéře</a:t>
            </a:r>
            <a:r>
              <a:rPr lang="cs-CZ" dirty="0" smtClean="0"/>
              <a:t> Bernarda de </a:t>
            </a:r>
            <a:r>
              <a:rPr lang="cs-CZ" dirty="0" err="1" smtClean="0"/>
              <a:t>Bonaval</a:t>
            </a:r>
            <a:r>
              <a:rPr lang="cs-CZ" dirty="0" smtClean="0"/>
              <a:t>, který si za svá díla nechal platit  </a:t>
            </a:r>
          </a:p>
          <a:p>
            <a:r>
              <a:rPr lang="cs-CZ" b="1" dirty="0" smtClean="0"/>
              <a:t>Alfons X. Učený </a:t>
            </a:r>
            <a:r>
              <a:rPr lang="cs-CZ" dirty="0" smtClean="0"/>
              <a:t>(1252-1284): </a:t>
            </a:r>
            <a:r>
              <a:rPr lang="cs-CZ" i="1" dirty="0" err="1" smtClean="0"/>
              <a:t>Cantigas</a:t>
            </a:r>
            <a:r>
              <a:rPr lang="cs-CZ" i="1" dirty="0" smtClean="0"/>
              <a:t> de </a:t>
            </a:r>
            <a:r>
              <a:rPr lang="cs-CZ" i="1" dirty="0" err="1" smtClean="0"/>
              <a:t>Santa</a:t>
            </a:r>
            <a:r>
              <a:rPr lang="cs-CZ" i="1" dirty="0" smtClean="0"/>
              <a:t> Maria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Jazyk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od 5. stol. nářeční diferenciace vulgární latiny, vznikají románské jazyky</a:t>
            </a:r>
          </a:p>
          <a:p>
            <a:pPr lvl="0"/>
            <a:r>
              <a:rPr lang="cs-CZ" dirty="0" smtClean="0"/>
              <a:t>1) skupina východní (</a:t>
            </a:r>
            <a:r>
              <a:rPr lang="cs-CZ" dirty="0" err="1" smtClean="0"/>
              <a:t>ital</a:t>
            </a:r>
            <a:r>
              <a:rPr lang="cs-CZ" dirty="0" smtClean="0"/>
              <a:t>. rum., </a:t>
            </a:r>
            <a:r>
              <a:rPr lang="cs-CZ" dirty="0" err="1" smtClean="0"/>
              <a:t>rétorom</a:t>
            </a:r>
            <a:r>
              <a:rPr lang="cs-CZ" dirty="0" smtClean="0"/>
              <a:t>. dialekty) </a:t>
            </a:r>
          </a:p>
          <a:p>
            <a:pPr lvl="0"/>
            <a:r>
              <a:rPr lang="cs-CZ" dirty="0" smtClean="0"/>
              <a:t>2) skupina západní (fr., </a:t>
            </a:r>
            <a:r>
              <a:rPr lang="cs-CZ" dirty="0" err="1" smtClean="0"/>
              <a:t>okcit</a:t>
            </a:r>
            <a:r>
              <a:rPr lang="cs-CZ" dirty="0" smtClean="0"/>
              <a:t> – </a:t>
            </a:r>
            <a:r>
              <a:rPr lang="cs-CZ" dirty="0" err="1" smtClean="0"/>
              <a:t>provensál</a:t>
            </a:r>
            <a:r>
              <a:rPr lang="cs-CZ" dirty="0" smtClean="0"/>
              <a:t>. dialekt, </a:t>
            </a:r>
            <a:r>
              <a:rPr lang="cs-CZ" dirty="0" err="1" smtClean="0"/>
              <a:t>katal</a:t>
            </a:r>
            <a:r>
              <a:rPr lang="cs-CZ" dirty="0" smtClean="0"/>
              <a:t>., </a:t>
            </a:r>
            <a:r>
              <a:rPr lang="cs-CZ" dirty="0" err="1" smtClean="0"/>
              <a:t>kastil</a:t>
            </a:r>
            <a:r>
              <a:rPr lang="cs-CZ" dirty="0" smtClean="0"/>
              <a:t>, </a:t>
            </a:r>
            <a:r>
              <a:rPr lang="cs-CZ" dirty="0" err="1" smtClean="0"/>
              <a:t>západohisp</a:t>
            </a:r>
            <a:r>
              <a:rPr lang="cs-CZ" dirty="0" smtClean="0"/>
              <a:t>. nářečí – asturské, leonské, galicijsko-portugalské) </a:t>
            </a:r>
          </a:p>
          <a:p>
            <a:pPr lvl="0"/>
            <a:r>
              <a:rPr lang="cs-CZ" dirty="0" err="1" smtClean="0"/>
              <a:t>gal</a:t>
            </a:r>
            <a:r>
              <a:rPr lang="cs-CZ" dirty="0" smtClean="0"/>
              <a:t>.-port. dialekt: na SZ poloostrova, v Port. mezi řekami </a:t>
            </a:r>
            <a:r>
              <a:rPr lang="cs-CZ" dirty="0" err="1" smtClean="0"/>
              <a:t>Minho</a:t>
            </a:r>
            <a:r>
              <a:rPr lang="cs-CZ" dirty="0" smtClean="0"/>
              <a:t> a </a:t>
            </a:r>
            <a:r>
              <a:rPr lang="cs-CZ" dirty="0" err="1" smtClean="0"/>
              <a:t>Mondego</a:t>
            </a:r>
            <a:r>
              <a:rPr lang="cs-CZ" dirty="0" smtClean="0"/>
              <a:t>, </a:t>
            </a:r>
            <a:r>
              <a:rPr lang="cs-CZ" b="1" dirty="0" smtClean="0"/>
              <a:t>literární jazyk na poloostrově do 14. stol.</a:t>
            </a:r>
            <a:endParaRPr lang="cs-CZ" dirty="0" smtClean="0"/>
          </a:p>
          <a:p>
            <a:pPr lvl="0"/>
            <a:r>
              <a:rPr lang="cs-CZ" dirty="0" smtClean="0"/>
              <a:t>12. - 14. stol. – odlišení galicijské a portugalské varianty  (na zač. 14. stol. král </a:t>
            </a:r>
            <a:r>
              <a:rPr lang="cs-CZ" dirty="0" err="1" smtClean="0"/>
              <a:t>Dinis</a:t>
            </a:r>
            <a:r>
              <a:rPr lang="cs-CZ" dirty="0" smtClean="0"/>
              <a:t> zavádí výlučné užívání port. v dokumentech)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15.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nedochovaly se památky, přestože básnická tvorba existovala</a:t>
            </a:r>
          </a:p>
          <a:p>
            <a:pPr algn="just"/>
            <a:r>
              <a:rPr lang="cs-CZ" dirty="0" smtClean="0"/>
              <a:t>vznikají kastilské zpěvníky, např. </a:t>
            </a:r>
            <a:r>
              <a:rPr lang="cs-CZ" dirty="0" err="1" smtClean="0"/>
              <a:t>Baenský</a:t>
            </a:r>
            <a:r>
              <a:rPr lang="cs-CZ" dirty="0" smtClean="0"/>
              <a:t> (Juan Alfonso de </a:t>
            </a:r>
            <a:r>
              <a:rPr lang="cs-CZ" dirty="0" err="1" smtClean="0"/>
              <a:t>Baena</a:t>
            </a:r>
            <a:r>
              <a:rPr lang="cs-CZ" dirty="0" smtClean="0"/>
              <a:t>, 1445) – prozrazují úpadek </a:t>
            </a:r>
            <a:r>
              <a:rPr lang="cs-CZ" dirty="0" err="1" smtClean="0"/>
              <a:t>gal</a:t>
            </a:r>
            <a:r>
              <a:rPr lang="cs-CZ" dirty="0" smtClean="0"/>
              <a:t>.-port. lyriky, která existuje, ale její typ. rysy se proměňují – např. paralelismus a opakování  mizejí, metrická pestrost se omezuje na tzv. </a:t>
            </a:r>
            <a:r>
              <a:rPr lang="cs-CZ" i="1" dirty="0" err="1" smtClean="0"/>
              <a:t>redondilhu</a:t>
            </a:r>
            <a:r>
              <a:rPr lang="cs-CZ" dirty="0" smtClean="0"/>
              <a:t> (stará básnická norma – „</a:t>
            </a:r>
            <a:r>
              <a:rPr lang="cs-CZ" i="1" dirty="0" err="1" smtClean="0"/>
              <a:t>medida</a:t>
            </a:r>
            <a:r>
              <a:rPr lang="cs-CZ" i="1" dirty="0" smtClean="0"/>
              <a:t> </a:t>
            </a:r>
            <a:r>
              <a:rPr lang="cs-CZ" i="1" dirty="0" err="1" smtClean="0"/>
              <a:t>velha</a:t>
            </a:r>
            <a:r>
              <a:rPr lang="cs-CZ" dirty="0" smtClean="0"/>
              <a:t>“):</a:t>
            </a:r>
          </a:p>
          <a:p>
            <a:pPr algn="just"/>
            <a:r>
              <a:rPr lang="cs-CZ" dirty="0" smtClean="0"/>
              <a:t>A) </a:t>
            </a:r>
            <a:r>
              <a:rPr lang="cs-CZ" dirty="0" err="1" smtClean="0"/>
              <a:t>redondilha</a:t>
            </a:r>
            <a:r>
              <a:rPr lang="cs-CZ" dirty="0" smtClean="0"/>
              <a:t> maior (7 slabik)</a:t>
            </a:r>
          </a:p>
          <a:p>
            <a:pPr algn="just"/>
            <a:r>
              <a:rPr lang="cs-CZ" dirty="0" smtClean="0"/>
              <a:t>B) </a:t>
            </a:r>
            <a:r>
              <a:rPr lang="cs-CZ" dirty="0" err="1" smtClean="0"/>
              <a:t>redondilha</a:t>
            </a:r>
            <a:r>
              <a:rPr lang="cs-CZ" dirty="0" smtClean="0"/>
              <a:t> </a:t>
            </a:r>
            <a:r>
              <a:rPr lang="cs-CZ" dirty="0" err="1" smtClean="0"/>
              <a:t>menor</a:t>
            </a:r>
            <a:r>
              <a:rPr lang="cs-CZ" dirty="0" smtClean="0"/>
              <a:t> (5 slabik)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Garcia</a:t>
            </a:r>
            <a:r>
              <a:rPr lang="cs-CZ" dirty="0" smtClean="0"/>
              <a:t> de </a:t>
            </a:r>
            <a:r>
              <a:rPr lang="cs-CZ" dirty="0" err="1" smtClean="0"/>
              <a:t>Resende</a:t>
            </a:r>
            <a:r>
              <a:rPr lang="cs-CZ" dirty="0" smtClean="0"/>
              <a:t>: </a:t>
            </a:r>
            <a:r>
              <a:rPr lang="cs-CZ" dirty="0" err="1" smtClean="0"/>
              <a:t>Cancioneiro</a:t>
            </a:r>
            <a:r>
              <a:rPr lang="cs-CZ" dirty="0" smtClean="0"/>
              <a:t> </a:t>
            </a:r>
            <a:r>
              <a:rPr lang="cs-CZ" dirty="0" err="1" smtClean="0"/>
              <a:t>Geral</a:t>
            </a:r>
            <a:r>
              <a:rPr lang="cs-CZ" dirty="0" smtClean="0"/>
              <a:t> (1516)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tištěná podoba</a:t>
            </a:r>
          </a:p>
          <a:p>
            <a:r>
              <a:rPr lang="cs-CZ" dirty="0" smtClean="0"/>
              <a:t>obsahuje tvorbu </a:t>
            </a:r>
            <a:r>
              <a:rPr lang="cs-CZ" dirty="0" err="1" smtClean="0"/>
              <a:t>špaň</a:t>
            </a:r>
            <a:r>
              <a:rPr lang="cs-CZ" dirty="0" smtClean="0"/>
              <a:t>. i port.</a:t>
            </a:r>
          </a:p>
          <a:p>
            <a:r>
              <a:rPr lang="cs-CZ" dirty="0" smtClean="0"/>
              <a:t>pokračování </a:t>
            </a:r>
            <a:r>
              <a:rPr lang="cs-CZ" dirty="0" err="1" smtClean="0"/>
              <a:t>trobadorské</a:t>
            </a:r>
            <a:r>
              <a:rPr lang="cs-CZ" dirty="0" smtClean="0"/>
              <a:t> tradice lásky s vytříbeným způsobem dvoření a satirické tradice (mnohdy obscénní)</a:t>
            </a:r>
          </a:p>
          <a:p>
            <a:r>
              <a:rPr lang="cs-CZ" dirty="0" err="1" smtClean="0"/>
              <a:t>Gil</a:t>
            </a:r>
            <a:r>
              <a:rPr lang="cs-CZ" dirty="0" smtClean="0"/>
              <a:t> </a:t>
            </a:r>
            <a:r>
              <a:rPr lang="cs-CZ" dirty="0" err="1" smtClean="0"/>
              <a:t>Vicente</a:t>
            </a:r>
            <a:r>
              <a:rPr lang="cs-CZ" dirty="0" smtClean="0"/>
              <a:t>, </a:t>
            </a:r>
            <a:r>
              <a:rPr lang="cs-CZ" dirty="0" err="1" smtClean="0"/>
              <a:t>Bernardim</a:t>
            </a:r>
            <a:r>
              <a:rPr lang="cs-CZ" dirty="0" smtClean="0"/>
              <a:t> </a:t>
            </a:r>
            <a:r>
              <a:rPr lang="cs-CZ" dirty="0" err="1" smtClean="0"/>
              <a:t>Ribeiro</a:t>
            </a:r>
            <a:r>
              <a:rPr lang="cs-CZ" dirty="0" smtClean="0"/>
              <a:t>, </a:t>
            </a:r>
            <a:r>
              <a:rPr lang="cs-CZ" dirty="0" err="1" smtClean="0"/>
              <a:t>Sá</a:t>
            </a:r>
            <a:r>
              <a:rPr lang="cs-CZ" dirty="0" smtClean="0"/>
              <a:t> de </a:t>
            </a:r>
            <a:r>
              <a:rPr lang="cs-CZ" dirty="0" err="1" smtClean="0"/>
              <a:t>Miranda</a:t>
            </a:r>
            <a:r>
              <a:rPr lang="cs-CZ" dirty="0" smtClean="0"/>
              <a:t> atd.</a:t>
            </a:r>
          </a:p>
          <a:p>
            <a:endParaRPr lang="cs-CZ" dirty="0" smtClean="0"/>
          </a:p>
          <a:p>
            <a:r>
              <a:rPr lang="cs-CZ" b="1" dirty="0" smtClean="0"/>
              <a:t>Žánry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vilancete</a:t>
            </a:r>
            <a:r>
              <a:rPr lang="cs-CZ" dirty="0" smtClean="0"/>
              <a:t>: motto (3 verše) + volta (glosa) (7 veršů)</a:t>
            </a:r>
          </a:p>
          <a:p>
            <a:r>
              <a:rPr lang="cs-CZ" dirty="0" err="1" smtClean="0"/>
              <a:t>cantiga</a:t>
            </a:r>
            <a:r>
              <a:rPr lang="cs-CZ" dirty="0" smtClean="0"/>
              <a:t>: motto (4-5 veršů) + volta (glosa) (8 – 10 veršů)</a:t>
            </a:r>
          </a:p>
          <a:p>
            <a:r>
              <a:rPr lang="cs-CZ" dirty="0" err="1" smtClean="0"/>
              <a:t>esparsa</a:t>
            </a:r>
            <a:r>
              <a:rPr lang="cs-CZ" dirty="0" smtClean="0"/>
              <a:t>: 1 strofa (8-10 veršů)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Literární podněty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vycházejí z autonomní tradice (folklór) a z literatury provensálské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852936"/>
            <a:ext cx="474345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Galicijsko-portugalská lyrika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Existuje od 12. století, vrchol ve 13. stol., úpadek ve 14. století</a:t>
            </a:r>
          </a:p>
          <a:p>
            <a:pPr lvl="0"/>
            <a:r>
              <a:rPr lang="cs-CZ" dirty="0" err="1" smtClean="0"/>
              <a:t>Cantigas</a:t>
            </a:r>
            <a:r>
              <a:rPr lang="cs-CZ" dirty="0" smtClean="0"/>
              <a:t>: určené ke zpěvu a tanci; </a:t>
            </a:r>
            <a:r>
              <a:rPr lang="cs-CZ" dirty="0" err="1" smtClean="0"/>
              <a:t>trovadoři</a:t>
            </a:r>
            <a:r>
              <a:rPr lang="cs-CZ" dirty="0" smtClean="0"/>
              <a:t>, </a:t>
            </a:r>
            <a:r>
              <a:rPr lang="cs-CZ" dirty="0" err="1" smtClean="0"/>
              <a:t>žakéři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 Nejstarší (?) zaznamenaná píseň- </a:t>
            </a:r>
            <a:r>
              <a:rPr lang="cs-CZ" dirty="0" err="1" smtClean="0"/>
              <a:t>Pai</a:t>
            </a:r>
            <a:r>
              <a:rPr lang="cs-CZ" dirty="0" smtClean="0"/>
              <a:t> </a:t>
            </a:r>
            <a:r>
              <a:rPr lang="cs-CZ" dirty="0" err="1" smtClean="0"/>
              <a:t>Soares</a:t>
            </a:r>
            <a:r>
              <a:rPr lang="cs-CZ" dirty="0" smtClean="0"/>
              <a:t> de </a:t>
            </a:r>
            <a:r>
              <a:rPr lang="cs-CZ" dirty="0" err="1" smtClean="0"/>
              <a:t>Taveirós</a:t>
            </a:r>
            <a:r>
              <a:rPr lang="cs-CZ" dirty="0" smtClean="0"/>
              <a:t>: </a:t>
            </a:r>
            <a:r>
              <a:rPr lang="cs-CZ" i="1" dirty="0" err="1" smtClean="0"/>
              <a:t>Cantiga</a:t>
            </a:r>
            <a:r>
              <a:rPr lang="cs-CZ" i="1" dirty="0" smtClean="0"/>
              <a:t> de </a:t>
            </a:r>
            <a:r>
              <a:rPr lang="cs-CZ" i="1" dirty="0" err="1" smtClean="0"/>
              <a:t>garvaia</a:t>
            </a:r>
            <a:r>
              <a:rPr lang="cs-CZ" dirty="0" smtClean="0"/>
              <a:t> (1198) 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933056"/>
            <a:ext cx="17716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b="1" dirty="0" smtClean="0"/>
              <a:t>profánní</a:t>
            </a:r>
            <a:endParaRPr lang="cs-CZ" dirty="0" smtClean="0"/>
          </a:p>
          <a:p>
            <a:r>
              <a:rPr lang="cs-CZ" dirty="0" smtClean="0"/>
              <a:t>zpěvníky (</a:t>
            </a:r>
            <a:r>
              <a:rPr lang="cs-CZ" dirty="0" err="1" smtClean="0"/>
              <a:t>Cancioneiros</a:t>
            </a:r>
            <a:r>
              <a:rPr lang="cs-CZ" dirty="0" smtClean="0"/>
              <a:t>):</a:t>
            </a:r>
          </a:p>
          <a:p>
            <a:pPr lvl="0"/>
            <a:r>
              <a:rPr lang="cs-CZ" i="1" dirty="0" err="1" smtClean="0"/>
              <a:t>Cancioneiro</a:t>
            </a:r>
            <a:r>
              <a:rPr lang="cs-CZ" i="1" dirty="0" smtClean="0"/>
              <a:t> de </a:t>
            </a:r>
            <a:r>
              <a:rPr lang="cs-CZ" i="1" dirty="0" err="1" smtClean="0"/>
              <a:t>Ajuda</a:t>
            </a:r>
            <a:r>
              <a:rPr lang="cs-CZ" dirty="0" smtClean="0"/>
              <a:t> (Zpěvník z </a:t>
            </a:r>
            <a:r>
              <a:rPr lang="cs-CZ" dirty="0" err="1" smtClean="0"/>
              <a:t>Ajudy</a:t>
            </a:r>
            <a:r>
              <a:rPr lang="cs-CZ" dirty="0" smtClean="0"/>
              <a:t>): nejstarší, zahrnuje skladby vzniklé před králem </a:t>
            </a:r>
            <a:r>
              <a:rPr lang="cs-CZ" dirty="0" err="1" smtClean="0"/>
              <a:t>Dinisem</a:t>
            </a:r>
            <a:r>
              <a:rPr lang="cs-CZ" dirty="0" smtClean="0"/>
              <a:t> (do r. 1279), cenný graficky </a:t>
            </a:r>
          </a:p>
          <a:p>
            <a:pPr lvl="0"/>
            <a:r>
              <a:rPr lang="cs-CZ" i="1" dirty="0" err="1" smtClean="0"/>
              <a:t>Cancioneiro</a:t>
            </a:r>
            <a:r>
              <a:rPr lang="cs-CZ" i="1" dirty="0" smtClean="0"/>
              <a:t> </a:t>
            </a:r>
            <a:r>
              <a:rPr lang="cs-CZ" i="1" dirty="0" err="1" smtClean="0"/>
              <a:t>da</a:t>
            </a:r>
            <a:r>
              <a:rPr lang="cs-CZ" i="1" dirty="0" smtClean="0"/>
              <a:t> </a:t>
            </a:r>
            <a:r>
              <a:rPr lang="cs-CZ" i="1" dirty="0" err="1" smtClean="0"/>
              <a:t>Biblioteca</a:t>
            </a:r>
            <a:r>
              <a:rPr lang="cs-CZ" i="1" dirty="0" smtClean="0"/>
              <a:t> </a:t>
            </a:r>
            <a:r>
              <a:rPr lang="cs-CZ" i="1" dirty="0" err="1" smtClean="0"/>
              <a:t>Nacional</a:t>
            </a:r>
            <a:r>
              <a:rPr lang="cs-CZ" dirty="0" smtClean="0"/>
              <a:t> (Zpěvník Národní knihovny; zvaný též </a:t>
            </a:r>
            <a:r>
              <a:rPr lang="cs-CZ" dirty="0" err="1" smtClean="0"/>
              <a:t>Colocci</a:t>
            </a:r>
            <a:r>
              <a:rPr lang="cs-CZ" dirty="0" smtClean="0"/>
              <a:t>-</a:t>
            </a:r>
            <a:r>
              <a:rPr lang="cs-CZ" dirty="0" err="1" smtClean="0"/>
              <a:t>Brancuti</a:t>
            </a:r>
            <a:r>
              <a:rPr lang="cs-CZ" dirty="0" smtClean="0"/>
              <a:t>) – kopie z 16. stol. podle </a:t>
            </a:r>
            <a:r>
              <a:rPr lang="cs-CZ" dirty="0" err="1" smtClean="0"/>
              <a:t>orig</a:t>
            </a:r>
            <a:r>
              <a:rPr lang="cs-CZ" dirty="0" smtClean="0"/>
              <a:t>. ze 14. stol.</a:t>
            </a:r>
          </a:p>
          <a:p>
            <a:pPr lvl="0"/>
            <a:r>
              <a:rPr lang="cs-CZ" i="1" dirty="0" err="1" smtClean="0"/>
              <a:t>Cancioneiro</a:t>
            </a:r>
            <a:r>
              <a:rPr lang="cs-CZ" i="1" dirty="0" smtClean="0"/>
              <a:t> </a:t>
            </a:r>
            <a:r>
              <a:rPr lang="cs-CZ" i="1" dirty="0" err="1" smtClean="0"/>
              <a:t>da</a:t>
            </a:r>
            <a:r>
              <a:rPr lang="cs-CZ" i="1" dirty="0" smtClean="0"/>
              <a:t> </a:t>
            </a:r>
            <a:r>
              <a:rPr lang="cs-CZ" i="1" dirty="0" err="1" smtClean="0"/>
              <a:t>Vaticana</a:t>
            </a:r>
            <a:r>
              <a:rPr lang="cs-CZ" dirty="0" smtClean="0"/>
              <a:t> (Zpěvník Apoštolské vatikánské knihovny)  </a:t>
            </a:r>
          </a:p>
          <a:p>
            <a:pPr lvl="0"/>
            <a:r>
              <a:rPr lang="cs-CZ" i="1" dirty="0" smtClean="0"/>
              <a:t>Livro de </a:t>
            </a:r>
            <a:r>
              <a:rPr lang="cs-CZ" i="1" dirty="0" err="1" smtClean="0"/>
              <a:t>Cantigas</a:t>
            </a:r>
            <a:r>
              <a:rPr lang="cs-CZ" dirty="0" smtClean="0"/>
              <a:t> (Kniha písní), 1350 D. </a:t>
            </a:r>
            <a:r>
              <a:rPr lang="cs-CZ" dirty="0" err="1" smtClean="0"/>
              <a:t>Pedro</a:t>
            </a:r>
            <a:r>
              <a:rPr lang="cs-CZ" dirty="0" smtClean="0"/>
              <a:t>, </a:t>
            </a:r>
            <a:r>
              <a:rPr lang="cs-CZ" dirty="0" err="1" smtClean="0"/>
              <a:t>conde</a:t>
            </a:r>
            <a:r>
              <a:rPr lang="cs-CZ" dirty="0" smtClean="0"/>
              <a:t> de </a:t>
            </a:r>
            <a:r>
              <a:rPr lang="cs-CZ" dirty="0" err="1" smtClean="0"/>
              <a:t>Barcelos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 </a:t>
            </a:r>
            <a:endParaRPr lang="cs-CZ" dirty="0" smtClean="0"/>
          </a:p>
          <a:p>
            <a:pPr lvl="0"/>
            <a:r>
              <a:rPr lang="cs-CZ" b="1" dirty="0" smtClean="0"/>
              <a:t>duchovní</a:t>
            </a:r>
            <a:endParaRPr lang="cs-CZ" dirty="0" smtClean="0"/>
          </a:p>
          <a:p>
            <a:pPr lvl="0"/>
            <a:r>
              <a:rPr lang="cs-CZ" i="1" dirty="0" err="1" smtClean="0"/>
              <a:t>Cantigas</a:t>
            </a:r>
            <a:r>
              <a:rPr lang="cs-CZ" i="1" dirty="0" smtClean="0"/>
              <a:t> de </a:t>
            </a:r>
            <a:r>
              <a:rPr lang="cs-CZ" i="1" dirty="0" err="1" smtClean="0"/>
              <a:t>Santa</a:t>
            </a:r>
            <a:r>
              <a:rPr lang="cs-CZ" i="1" dirty="0" smtClean="0"/>
              <a:t> Maria </a:t>
            </a:r>
            <a:r>
              <a:rPr lang="cs-CZ" dirty="0" smtClean="0"/>
              <a:t>(Alfonso X </a:t>
            </a:r>
            <a:r>
              <a:rPr lang="cs-CZ" dirty="0" err="1" smtClean="0"/>
              <a:t>el</a:t>
            </a:r>
            <a:r>
              <a:rPr lang="cs-CZ" dirty="0" smtClean="0"/>
              <a:t> </a:t>
            </a:r>
            <a:r>
              <a:rPr lang="cs-CZ" dirty="0" err="1" smtClean="0"/>
              <a:t>Sabio</a:t>
            </a:r>
            <a:r>
              <a:rPr lang="cs-CZ" dirty="0" smtClean="0"/>
              <a:t>): chvalozpěvy a výpravné básně o zázracích Panny Marie, přes 400, znám </a:t>
            </a:r>
            <a:r>
              <a:rPr lang="cs-CZ" dirty="0" err="1" smtClean="0"/>
              <a:t>hud</a:t>
            </a:r>
            <a:r>
              <a:rPr lang="cs-CZ" dirty="0" smtClean="0"/>
              <a:t>. Doprovod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žánry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rozdělení podle fragmentu poetiky </a:t>
            </a:r>
            <a:r>
              <a:rPr lang="cs-CZ" dirty="0" err="1" smtClean="0"/>
              <a:t>Arte</a:t>
            </a:r>
            <a:r>
              <a:rPr lang="cs-CZ" dirty="0" smtClean="0"/>
              <a:t> de </a:t>
            </a:r>
            <a:r>
              <a:rPr lang="cs-CZ" dirty="0" err="1" smtClean="0"/>
              <a:t>trovar</a:t>
            </a:r>
            <a:r>
              <a:rPr lang="cs-CZ" dirty="0" smtClean="0"/>
              <a:t> (</a:t>
            </a:r>
            <a:r>
              <a:rPr lang="cs-CZ" dirty="0" err="1" smtClean="0"/>
              <a:t>Cancioneiro</a:t>
            </a:r>
            <a:r>
              <a:rPr lang="cs-CZ" dirty="0" smtClean="0"/>
              <a:t> de BN)</a:t>
            </a:r>
          </a:p>
          <a:p>
            <a:pPr lvl="0"/>
            <a:endParaRPr lang="cs-CZ" dirty="0" smtClean="0"/>
          </a:p>
          <a:p>
            <a:pPr lvl="0"/>
            <a:r>
              <a:rPr lang="cs-CZ" dirty="0" err="1" smtClean="0"/>
              <a:t>cantiga</a:t>
            </a:r>
            <a:r>
              <a:rPr lang="cs-CZ" dirty="0" smtClean="0"/>
              <a:t> de </a:t>
            </a:r>
            <a:r>
              <a:rPr lang="cs-CZ" dirty="0" err="1" smtClean="0"/>
              <a:t>amigo</a:t>
            </a:r>
            <a:r>
              <a:rPr lang="cs-CZ" dirty="0" smtClean="0"/>
              <a:t> (píseň o milém)</a:t>
            </a:r>
          </a:p>
          <a:p>
            <a:pPr lvl="0"/>
            <a:r>
              <a:rPr lang="cs-CZ" dirty="0" err="1" smtClean="0"/>
              <a:t>cantiga</a:t>
            </a:r>
            <a:r>
              <a:rPr lang="cs-CZ" dirty="0" smtClean="0"/>
              <a:t> de amor (píseň o lásce)</a:t>
            </a:r>
          </a:p>
          <a:p>
            <a:pPr lvl="0"/>
            <a:r>
              <a:rPr lang="cs-CZ" dirty="0" err="1" smtClean="0"/>
              <a:t>cantiga</a:t>
            </a:r>
            <a:r>
              <a:rPr lang="cs-CZ" dirty="0" smtClean="0"/>
              <a:t> de </a:t>
            </a:r>
            <a:r>
              <a:rPr lang="cs-CZ" dirty="0" err="1" smtClean="0"/>
              <a:t>escárnio</a:t>
            </a:r>
            <a:r>
              <a:rPr lang="cs-CZ" dirty="0" smtClean="0"/>
              <a:t> e </a:t>
            </a:r>
            <a:r>
              <a:rPr lang="cs-CZ" dirty="0" err="1" smtClean="0"/>
              <a:t>maldizer</a:t>
            </a:r>
            <a:r>
              <a:rPr lang="cs-CZ" dirty="0" smtClean="0"/>
              <a:t> (píseň výsměšná a hanlivá)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Cantiga</a:t>
            </a:r>
            <a:r>
              <a:rPr lang="cs-CZ" dirty="0" smtClean="0"/>
              <a:t> de </a:t>
            </a:r>
            <a:r>
              <a:rPr lang="cs-CZ" dirty="0" err="1" smtClean="0"/>
              <a:t>amigo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dirty="0" smtClean="0"/>
              <a:t>písně často určené ke zpěvu a tanci</a:t>
            </a:r>
          </a:p>
          <a:p>
            <a:pPr lvl="0"/>
            <a:r>
              <a:rPr lang="cs-CZ" dirty="0" smtClean="0"/>
              <a:t>hovoří žena o milém</a:t>
            </a:r>
          </a:p>
          <a:p>
            <a:pPr lvl="0"/>
            <a:r>
              <a:rPr lang="cs-CZ" dirty="0" smtClean="0"/>
              <a:t>původ v autonomní tradici (poloostrovní folklór?, arabské a hebrejské básnictví – </a:t>
            </a:r>
            <a:r>
              <a:rPr lang="cs-CZ" dirty="0" err="1" smtClean="0"/>
              <a:t>jarchas</a:t>
            </a:r>
            <a:r>
              <a:rPr lang="cs-CZ" dirty="0" smtClean="0"/>
              <a:t>, </a:t>
            </a:r>
            <a:r>
              <a:rPr lang="cs-CZ" dirty="0" err="1" smtClean="0"/>
              <a:t>jarxas</a:t>
            </a:r>
            <a:r>
              <a:rPr lang="cs-CZ" dirty="0" smtClean="0"/>
              <a:t>?) </a:t>
            </a:r>
          </a:p>
          <a:p>
            <a:r>
              <a:rPr lang="cs-CZ" dirty="0" smtClean="0"/>
              <a:t>rozdělení podle tématu:</a:t>
            </a:r>
          </a:p>
          <a:p>
            <a:pPr lvl="0"/>
            <a:r>
              <a:rPr lang="cs-CZ" b="1" dirty="0" smtClean="0"/>
              <a:t>inspirace životem venkovského lidu</a:t>
            </a:r>
            <a:r>
              <a:rPr lang="cs-CZ" dirty="0" smtClean="0"/>
              <a:t> (dívka jde ke studánce, schází se  s milým, myje si vlasy apod.; jde na procesí, kde čeká milého; často je zde náznak příběhu (nejde o lyrickou poezii v dnešním smyslu, ale o primitivní synkretický žánr – spojení lyriky, epiky a dramatu)</a:t>
            </a:r>
          </a:p>
          <a:p>
            <a:pPr lvl="0"/>
            <a:r>
              <a:rPr lang="cs-CZ" b="1" dirty="0" smtClean="0"/>
              <a:t>domácí prostředí</a:t>
            </a:r>
            <a:r>
              <a:rPr lang="cs-CZ" dirty="0" smtClean="0"/>
              <a:t> (dívka hovoří s matkou, sestrou, přítelkyněmi apod.; věnuje se domácí práci apod.) </a:t>
            </a:r>
          </a:p>
          <a:p>
            <a:pPr lvl="0"/>
            <a:r>
              <a:rPr lang="cs-CZ" b="1" dirty="0" smtClean="0"/>
              <a:t>prostředí dvora </a:t>
            </a:r>
            <a:r>
              <a:rPr lang="cs-CZ" dirty="0" smtClean="0"/>
              <a:t>(námětem je dvorská láska v prožívání ženy)</a:t>
            </a:r>
          </a:p>
          <a:p>
            <a:r>
              <a:rPr lang="cs-CZ" dirty="0" smtClean="0"/>
              <a:t>téma určuje některé </a:t>
            </a:r>
            <a:r>
              <a:rPr lang="cs-CZ" dirty="0" err="1" smtClean="0"/>
              <a:t>podžánry</a:t>
            </a:r>
            <a:r>
              <a:rPr lang="cs-CZ" dirty="0" smtClean="0"/>
              <a:t> :</a:t>
            </a:r>
          </a:p>
          <a:p>
            <a:pPr lvl="0"/>
            <a:r>
              <a:rPr lang="cs-CZ" dirty="0" err="1" smtClean="0"/>
              <a:t>bailias</a:t>
            </a:r>
            <a:r>
              <a:rPr lang="cs-CZ" dirty="0" smtClean="0"/>
              <a:t> (taneční)</a:t>
            </a:r>
          </a:p>
          <a:p>
            <a:pPr lvl="0"/>
            <a:r>
              <a:rPr lang="cs-CZ" dirty="0" err="1" smtClean="0"/>
              <a:t>cantigas</a:t>
            </a:r>
            <a:r>
              <a:rPr lang="cs-CZ" dirty="0" smtClean="0"/>
              <a:t> de </a:t>
            </a:r>
            <a:r>
              <a:rPr lang="cs-CZ" dirty="0" err="1" smtClean="0"/>
              <a:t>romaria</a:t>
            </a:r>
            <a:r>
              <a:rPr lang="cs-CZ" dirty="0" smtClean="0"/>
              <a:t> (písně z procesí)</a:t>
            </a:r>
          </a:p>
          <a:p>
            <a:pPr lvl="0"/>
            <a:r>
              <a:rPr lang="cs-CZ" dirty="0" err="1" smtClean="0"/>
              <a:t>cantigas</a:t>
            </a:r>
            <a:r>
              <a:rPr lang="cs-CZ" dirty="0" smtClean="0"/>
              <a:t> </a:t>
            </a:r>
            <a:r>
              <a:rPr lang="cs-CZ" dirty="0" err="1" smtClean="0"/>
              <a:t>marinhas</a:t>
            </a:r>
            <a:r>
              <a:rPr lang="cs-CZ" dirty="0" smtClean="0"/>
              <a:t>, </a:t>
            </a:r>
            <a:r>
              <a:rPr lang="cs-CZ" dirty="0" err="1" smtClean="0"/>
              <a:t>barcarolas</a:t>
            </a:r>
            <a:endParaRPr lang="cs-CZ" dirty="0" smtClean="0"/>
          </a:p>
          <a:p>
            <a:pPr lvl="0"/>
            <a:r>
              <a:rPr lang="cs-CZ" dirty="0" smtClean="0"/>
              <a:t>alba (svítáníčko)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Martim</a:t>
            </a:r>
            <a:r>
              <a:rPr lang="cs-CZ" dirty="0" smtClean="0"/>
              <a:t> </a:t>
            </a:r>
            <a:r>
              <a:rPr lang="cs-CZ" dirty="0" err="1" smtClean="0"/>
              <a:t>Codax</a:t>
            </a:r>
            <a:r>
              <a:rPr lang="cs-CZ" dirty="0" smtClean="0"/>
              <a:t>: </a:t>
            </a:r>
            <a:r>
              <a:rPr lang="cs-CZ" dirty="0" err="1" smtClean="0"/>
              <a:t>Cantigas</a:t>
            </a:r>
            <a:r>
              <a:rPr lang="cs-CZ" dirty="0" smtClean="0"/>
              <a:t> de </a:t>
            </a:r>
            <a:r>
              <a:rPr lang="cs-CZ" dirty="0" err="1" smtClean="0"/>
              <a:t>amigo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640" y="1527175"/>
            <a:ext cx="630620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Cantiga</a:t>
            </a:r>
            <a:r>
              <a:rPr lang="cs-CZ" dirty="0" smtClean="0"/>
              <a:t> de </a:t>
            </a:r>
            <a:r>
              <a:rPr lang="cs-CZ" dirty="0" err="1" smtClean="0"/>
              <a:t>amigo</a:t>
            </a:r>
            <a:r>
              <a:rPr lang="cs-CZ" dirty="0" smtClean="0"/>
              <a:t>: tematické rysy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vyjadřují pocity zamilované ženy (stesk, bolest, žárlivost, touhu, nedůvěru apod.)</a:t>
            </a:r>
          </a:p>
          <a:p>
            <a:pPr lvl="0"/>
            <a:r>
              <a:rPr lang="cs-CZ" dirty="0" err="1" smtClean="0"/>
              <a:t>charakt</a:t>
            </a:r>
            <a:r>
              <a:rPr lang="cs-CZ" dirty="0" smtClean="0"/>
              <a:t>. je živelně důvěrný vztah k přírodě (magické pouto mezi osobami a vším, co se proměňuje – vlnami, vodou pramene, květy atd. – symboly </a:t>
            </a:r>
            <a:r>
              <a:rPr lang="cs-CZ" dirty="0" err="1" smtClean="0"/>
              <a:t>erot</a:t>
            </a:r>
            <a:r>
              <a:rPr lang="cs-CZ" dirty="0" smtClean="0"/>
              <a:t>. touhy) 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icijskoportugalskalyrika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galicijskoportugalskalyrika</Template>
  <TotalTime>0</TotalTime>
  <Words>1254</Words>
  <Application>Microsoft Office PowerPoint</Application>
  <PresentationFormat>Předvádění na obrazovce (4:3)</PresentationFormat>
  <Paragraphs>159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galicijskoportugalskalyrika</vt:lpstr>
      <vt:lpstr>Galicijsko-portugalská lyrika</vt:lpstr>
      <vt:lpstr>Jazyk </vt:lpstr>
      <vt:lpstr>Literární podněty</vt:lpstr>
      <vt:lpstr>Galicijsko-portugalská lyrika</vt:lpstr>
      <vt:lpstr>dělení</vt:lpstr>
      <vt:lpstr>žánry</vt:lpstr>
      <vt:lpstr>Cantiga de amigo</vt:lpstr>
      <vt:lpstr>Martim Codax: Cantigas de amigo</vt:lpstr>
      <vt:lpstr>Cantiga de amigo: tematické rysy</vt:lpstr>
      <vt:lpstr>Cantiga de amigo: formální rysy</vt:lpstr>
      <vt:lpstr>Martim Codax: Bože můj, kdyby můj milý tušil</vt:lpstr>
      <vt:lpstr>Paralelistická struktura</vt:lpstr>
      <vt:lpstr>Cantiga de amor</vt:lpstr>
      <vt:lpstr>D. Dinis (1279 – 1325)</vt:lpstr>
      <vt:lpstr>D. Dinis: jak jste krásná, jak jste milá</vt:lpstr>
      <vt:lpstr>Rozdíly mezi provensálskou a galicijsko-portugalskou lyrikou</vt:lpstr>
      <vt:lpstr>Okcitánské žánry, jejichž obdobu lze najít v gal.-port. lyrice</vt:lpstr>
      <vt:lpstr>Cantiga de escárnio e maldizer </vt:lpstr>
      <vt:lpstr>Vybraní autoři</vt:lpstr>
      <vt:lpstr>15. století</vt:lpstr>
      <vt:lpstr>Garcia de Resende: Cancioneiro Geral (1516)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Galicijsko-portugalská lyrika</dc:title>
  <dc:creator>slunce</dc:creator>
  <cp:lastModifiedBy>Spankova</cp:lastModifiedBy>
  <cp:revision>2</cp:revision>
  <dcterms:created xsi:type="dcterms:W3CDTF">2010-10-04T22:05:54Z</dcterms:created>
  <dcterms:modified xsi:type="dcterms:W3CDTF">2010-12-17T11:54:42Z</dcterms:modified>
</cp:coreProperties>
</file>