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1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6" autoAdjust="0"/>
    <p:restoredTop sz="94660"/>
  </p:normalViewPr>
  <p:slideViewPr>
    <p:cSldViewPr>
      <p:cViewPr varScale="1">
        <p:scale>
          <a:sx n="74" d="100"/>
          <a:sy n="74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F4FB-170D-496A-B31A-DAF248AB84A3}" type="datetimeFigureOut">
              <a:rPr lang="cs-CZ" smtClean="0"/>
              <a:pPr/>
              <a:t>22.11.2010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FF1C7D-96C4-4EC2-9403-5C7E456B51E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F4FB-170D-496A-B31A-DAF248AB84A3}" type="datetimeFigureOut">
              <a:rPr lang="cs-CZ" smtClean="0"/>
              <a:pPr/>
              <a:t>22.11.2010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1C7D-96C4-4EC2-9403-5C7E456B5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AFF1C7D-96C4-4EC2-9403-5C7E456B51E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F4FB-170D-496A-B31A-DAF248AB84A3}" type="datetimeFigureOut">
              <a:rPr lang="cs-CZ" smtClean="0"/>
              <a:pPr/>
              <a:t>22.11.2010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F4FB-170D-496A-B31A-DAF248AB84A3}" type="datetimeFigureOut">
              <a:rPr lang="cs-CZ" smtClean="0"/>
              <a:pPr/>
              <a:t>22.11.2010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AFF1C7D-96C4-4EC2-9403-5C7E456B51E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F4FB-170D-496A-B31A-DAF248AB84A3}" type="datetimeFigureOut">
              <a:rPr lang="cs-CZ" smtClean="0"/>
              <a:pPr/>
              <a:t>22.11.2010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FF1C7D-96C4-4EC2-9403-5C7E456B51E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5CFF4FB-170D-496A-B31A-DAF248AB84A3}" type="datetimeFigureOut">
              <a:rPr lang="cs-CZ" smtClean="0"/>
              <a:pPr/>
              <a:t>22.11.2010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1C7D-96C4-4EC2-9403-5C7E456B51E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F4FB-170D-496A-B31A-DAF248AB84A3}" type="datetimeFigureOut">
              <a:rPr lang="cs-CZ" smtClean="0"/>
              <a:pPr/>
              <a:t>22.11.2010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AFF1C7D-96C4-4EC2-9403-5C7E456B51E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F4FB-170D-496A-B31A-DAF248AB84A3}" type="datetimeFigureOut">
              <a:rPr lang="cs-CZ" smtClean="0"/>
              <a:pPr/>
              <a:t>22.11.2010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AFF1C7D-96C4-4EC2-9403-5C7E456B5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F4FB-170D-496A-B31A-DAF248AB84A3}" type="datetimeFigureOut">
              <a:rPr lang="cs-CZ" smtClean="0"/>
              <a:pPr/>
              <a:t>22.11.2010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FF1C7D-96C4-4EC2-9403-5C7E456B5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FF1C7D-96C4-4EC2-9403-5C7E456B51E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F4FB-170D-496A-B31A-DAF248AB84A3}" type="datetimeFigureOut">
              <a:rPr lang="cs-CZ" smtClean="0"/>
              <a:pPr/>
              <a:t>22.11.2010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AFF1C7D-96C4-4EC2-9403-5C7E456B51E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5CFF4FB-170D-496A-B31A-DAF248AB84A3}" type="datetimeFigureOut">
              <a:rPr lang="cs-CZ" smtClean="0"/>
              <a:pPr/>
              <a:t>22.11.2010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5CFF4FB-170D-496A-B31A-DAF248AB84A3}" type="datetimeFigureOut">
              <a:rPr lang="cs-CZ" smtClean="0"/>
              <a:pPr/>
              <a:t>22.11.2010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FF1C7D-96C4-4EC2-9403-5C7E456B51E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Barokní literatura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780928"/>
            <a:ext cx="640871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homiletika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cs-CZ" sz="2400" b="1" dirty="0" err="1" smtClean="0"/>
              <a:t>António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Vieira</a:t>
            </a:r>
            <a:r>
              <a:rPr lang="cs-CZ" sz="2400" b="1" dirty="0" smtClean="0"/>
              <a:t> </a:t>
            </a:r>
            <a:r>
              <a:rPr lang="cs-CZ" sz="2000" dirty="0" smtClean="0"/>
              <a:t>(1608 – 1697)</a:t>
            </a:r>
          </a:p>
          <a:p>
            <a:pPr algn="ctr">
              <a:spcBef>
                <a:spcPts val="0"/>
              </a:spcBef>
              <a:buNone/>
            </a:pPr>
            <a:endParaRPr lang="cs-CZ" sz="2000" dirty="0" smtClean="0"/>
          </a:p>
          <a:p>
            <a:pPr algn="just">
              <a:spcBef>
                <a:spcPts val="0"/>
              </a:spcBef>
              <a:buNone/>
            </a:pPr>
            <a:r>
              <a:rPr lang="cs-CZ" sz="2000" dirty="0" smtClean="0"/>
              <a:t>nar. v Lisabonu, v 7 letech </a:t>
            </a:r>
            <a:r>
              <a:rPr lang="cs-CZ" sz="2000" dirty="0" err="1" smtClean="0"/>
              <a:t>Bahie</a:t>
            </a:r>
            <a:r>
              <a:rPr lang="cs-CZ" sz="2000" dirty="0" smtClean="0"/>
              <a:t> – jezuitská kolej, v patnácti vstupuje do řádu, redaktor zpravodaje o činnosti řádu, výuka rétoriky (stylistické schopnosti), kazatel, vysvěcen </a:t>
            </a:r>
          </a:p>
          <a:p>
            <a:pPr algn="just">
              <a:spcBef>
                <a:spcPts val="0"/>
              </a:spcBef>
              <a:buNone/>
            </a:pPr>
            <a:r>
              <a:rPr lang="cs-CZ" sz="2000" dirty="0" smtClean="0"/>
              <a:t>    na kněze (32 let), </a:t>
            </a:r>
          </a:p>
          <a:p>
            <a:pPr algn="just">
              <a:spcBef>
                <a:spcPts val="0"/>
              </a:spcBef>
              <a:buNone/>
            </a:pPr>
            <a:r>
              <a:rPr lang="cs-CZ" sz="2000" dirty="0" smtClean="0"/>
              <a:t>1641 Lisabon, král. kazatel, diplomat</a:t>
            </a:r>
          </a:p>
          <a:p>
            <a:pPr algn="just">
              <a:spcBef>
                <a:spcPts val="0"/>
              </a:spcBef>
              <a:buNone/>
            </a:pPr>
            <a:r>
              <a:rPr lang="cs-CZ" sz="2000" dirty="0" smtClean="0"/>
              <a:t>1653 Brazílie, misionářská činnost</a:t>
            </a:r>
          </a:p>
          <a:p>
            <a:pPr algn="just">
              <a:spcBef>
                <a:spcPts val="0"/>
              </a:spcBef>
              <a:buNone/>
            </a:pPr>
            <a:r>
              <a:rPr lang="cs-CZ" sz="2000" dirty="0" smtClean="0"/>
              <a:t>1656 umírá Jan IV. – pronásledován Inkvizicí</a:t>
            </a:r>
          </a:p>
          <a:p>
            <a:pPr algn="just">
              <a:spcBef>
                <a:spcPts val="0"/>
              </a:spcBef>
              <a:buNone/>
            </a:pPr>
            <a:r>
              <a:rPr lang="cs-CZ" sz="2000" dirty="0" smtClean="0"/>
              <a:t>1669 kázání v Římě</a:t>
            </a:r>
          </a:p>
          <a:p>
            <a:pPr algn="just">
              <a:spcBef>
                <a:spcPts val="0"/>
              </a:spcBef>
              <a:buNone/>
            </a:pPr>
            <a:r>
              <a:rPr lang="cs-CZ" sz="2000" dirty="0" smtClean="0"/>
              <a:t>1681Brazílie (misionářská činnost, rediguje</a:t>
            </a:r>
          </a:p>
          <a:p>
            <a:pPr algn="just">
              <a:spcBef>
                <a:spcPts val="0"/>
              </a:spcBef>
              <a:buNone/>
            </a:pPr>
            <a:r>
              <a:rPr lang="cs-CZ" sz="2000" dirty="0" smtClean="0"/>
              <a:t>své spisy)</a:t>
            </a:r>
            <a:endParaRPr lang="cs-CZ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996952"/>
            <a:ext cx="2423170" cy="31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3563888" y="6411523"/>
            <a:ext cx="51845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cs-CZ" sz="1000" dirty="0" smtClean="0"/>
              <a:t>                                              </a:t>
            </a:r>
            <a:r>
              <a:rPr lang="cs-CZ" sz="1000" dirty="0" err="1" smtClean="0"/>
              <a:t>portalsaofrancisco.com.br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400" i="1" dirty="0" smtClean="0"/>
              <a:t>Kázání</a:t>
            </a:r>
            <a:r>
              <a:rPr lang="cs-CZ" sz="2400" dirty="0" smtClean="0"/>
              <a:t> (</a:t>
            </a:r>
            <a:r>
              <a:rPr lang="pt-PT" sz="2400" dirty="0" smtClean="0"/>
              <a:t>Sermões, </a:t>
            </a:r>
            <a:r>
              <a:rPr lang="cs-CZ" sz="2400" dirty="0" smtClean="0"/>
              <a:t>13 dílů, </a:t>
            </a:r>
            <a:r>
              <a:rPr lang="pt-PT" sz="2400" dirty="0" smtClean="0"/>
              <a:t>16</a:t>
            </a:r>
            <a:r>
              <a:rPr lang="cs-CZ" sz="2400" dirty="0" smtClean="0"/>
              <a:t>79</a:t>
            </a:r>
            <a:r>
              <a:rPr lang="pt-PT" sz="2400" dirty="0" smtClean="0"/>
              <a:t> - 1</a:t>
            </a:r>
            <a:r>
              <a:rPr lang="cs-CZ" sz="2400" dirty="0" smtClean="0"/>
              <a:t>699</a:t>
            </a:r>
            <a:r>
              <a:rPr lang="pt-PT" sz="2400" dirty="0" smtClean="0"/>
              <a:t>)</a:t>
            </a:r>
            <a:r>
              <a:rPr lang="cs-CZ" sz="2400" dirty="0" smtClean="0"/>
              <a:t>: obecná charakteristika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cs-CZ" sz="1800" dirty="0" smtClean="0"/>
              <a:t>kázání pronesená v Lisabonu, Římě a Brazílii</a:t>
            </a:r>
          </a:p>
          <a:p>
            <a:endParaRPr lang="cs-CZ" sz="1800" dirty="0" smtClean="0"/>
          </a:p>
          <a:p>
            <a:r>
              <a:rPr lang="cs-CZ" sz="1800" dirty="0" smtClean="0"/>
              <a:t>V. vychází ze zásady, že kázání musí být srozumitelné, aby mohlo přesvědčit a vychovávat; kritizuje </a:t>
            </a:r>
            <a:r>
              <a:rPr lang="cs-CZ" sz="1800" dirty="0" err="1" smtClean="0"/>
              <a:t>kulteranismus</a:t>
            </a:r>
            <a:r>
              <a:rPr lang="cs-CZ" sz="1800" dirty="0" smtClean="0"/>
              <a:t>, sám je </a:t>
            </a:r>
            <a:r>
              <a:rPr lang="cs-CZ" sz="1800" dirty="0" err="1" smtClean="0"/>
              <a:t>konceptista</a:t>
            </a:r>
            <a:endParaRPr lang="cs-CZ" sz="1800" dirty="0" smtClean="0"/>
          </a:p>
          <a:p>
            <a:endParaRPr lang="cs-CZ" sz="1800" dirty="0" smtClean="0"/>
          </a:p>
          <a:p>
            <a:r>
              <a:rPr lang="cs-CZ" sz="1800" dirty="0" smtClean="0"/>
              <a:t>struktura (podle </a:t>
            </a:r>
            <a:r>
              <a:rPr lang="cs-CZ" sz="1800" dirty="0" err="1" smtClean="0"/>
              <a:t>trad</a:t>
            </a:r>
            <a:r>
              <a:rPr lang="cs-CZ" sz="1800" dirty="0" smtClean="0"/>
              <a:t>. rétoriky):</a:t>
            </a:r>
          </a:p>
          <a:p>
            <a:pPr lvl="1">
              <a:buNone/>
            </a:pPr>
            <a:r>
              <a:rPr lang="cs-CZ" sz="1800" dirty="0" smtClean="0"/>
              <a:t>1. </a:t>
            </a:r>
            <a:r>
              <a:rPr lang="cs-CZ" sz="1800" dirty="0" err="1" smtClean="0"/>
              <a:t>exórdio</a:t>
            </a:r>
            <a:r>
              <a:rPr lang="cs-CZ" sz="1800" dirty="0" smtClean="0"/>
              <a:t> – téma (část </a:t>
            </a:r>
            <a:r>
              <a:rPr lang="cs-CZ" sz="1800" dirty="0" err="1" smtClean="0"/>
              <a:t>evang</a:t>
            </a:r>
            <a:r>
              <a:rPr lang="cs-CZ" sz="1800" dirty="0" smtClean="0"/>
              <a:t>. textu) a uvedení látky (základní myšlenky, které budou obhajovány)</a:t>
            </a:r>
          </a:p>
          <a:p>
            <a:pPr lvl="1">
              <a:buNone/>
            </a:pPr>
            <a:r>
              <a:rPr lang="cs-CZ" sz="1800" dirty="0" smtClean="0"/>
              <a:t>2. </a:t>
            </a:r>
            <a:r>
              <a:rPr lang="cs-CZ" sz="1800" dirty="0" err="1" smtClean="0"/>
              <a:t>invoca</a:t>
            </a:r>
            <a:r>
              <a:rPr lang="pt-PT" sz="1800" dirty="0" smtClean="0"/>
              <a:t>ção – </a:t>
            </a:r>
            <a:r>
              <a:rPr lang="cs-CZ" sz="1800" dirty="0" smtClean="0"/>
              <a:t>vzývání (žádost o pomoc, P. Marie)</a:t>
            </a:r>
            <a:endParaRPr lang="pt-PT" sz="1800" dirty="0" smtClean="0"/>
          </a:p>
          <a:p>
            <a:pPr lvl="1">
              <a:buNone/>
            </a:pPr>
            <a:r>
              <a:rPr lang="pt-PT" sz="1800" dirty="0" smtClean="0"/>
              <a:t>3. confirmação/argumento</a:t>
            </a:r>
            <a:r>
              <a:rPr lang="cs-CZ" sz="1800" dirty="0" smtClean="0"/>
              <a:t> – argumentace (hl. část kázání, </a:t>
            </a:r>
            <a:r>
              <a:rPr lang="cs-CZ" sz="1800" dirty="0" err="1" smtClean="0"/>
              <a:t>obs</a:t>
            </a:r>
            <a:r>
              <a:rPr lang="cs-CZ" sz="1800" dirty="0" smtClean="0"/>
              <a:t>. různé myšlenkové pochody, které se opírají o </a:t>
            </a:r>
            <a:r>
              <a:rPr lang="cs-CZ" sz="1800" dirty="0" err="1" smtClean="0"/>
              <a:t>bibl</a:t>
            </a:r>
            <a:r>
              <a:rPr lang="cs-CZ" sz="1800" dirty="0" smtClean="0"/>
              <a:t>. příběhy, alegorie, citáty ze Svatých otců atd.)</a:t>
            </a:r>
            <a:endParaRPr lang="pt-PT" sz="1800" dirty="0" smtClean="0"/>
          </a:p>
          <a:p>
            <a:pPr lvl="1">
              <a:buNone/>
            </a:pPr>
            <a:r>
              <a:rPr lang="cs-CZ" sz="1800" dirty="0" smtClean="0"/>
              <a:t>4</a:t>
            </a:r>
            <a:r>
              <a:rPr lang="pt-PT" sz="1800" dirty="0" smtClean="0"/>
              <a:t>. peroração</a:t>
            </a:r>
            <a:r>
              <a:rPr lang="cs-CZ" sz="1800" dirty="0" smtClean="0"/>
              <a:t> – perorace (</a:t>
            </a:r>
            <a:r>
              <a:rPr lang="cs-CZ" sz="1800" dirty="0" err="1" smtClean="0"/>
              <a:t>záv</a:t>
            </a:r>
            <a:r>
              <a:rPr lang="cs-CZ" sz="1800" dirty="0" smtClean="0"/>
              <a:t>. část řeči, shrnutí, morální závěry)  </a:t>
            </a:r>
          </a:p>
          <a:p>
            <a:pPr lvl="1">
              <a:buNone/>
            </a:pPr>
            <a:endParaRPr lang="cs-CZ" sz="1800" dirty="0" smtClean="0"/>
          </a:p>
          <a:p>
            <a:pPr marL="457200" indent="-457200">
              <a:buNone/>
            </a:pPr>
            <a:r>
              <a:rPr lang="cs-CZ" sz="1800" dirty="0" smtClean="0"/>
              <a:t>     </a:t>
            </a:r>
          </a:p>
          <a:p>
            <a:pPr marL="457200" indent="-457200">
              <a:buNone/>
            </a:pPr>
            <a:endParaRPr lang="cs-CZ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Příklady </a:t>
            </a:r>
            <a:r>
              <a:rPr lang="cs-CZ" sz="2400" dirty="0" err="1" smtClean="0"/>
              <a:t>Vieirova</a:t>
            </a:r>
            <a:r>
              <a:rPr lang="cs-CZ" sz="2400" dirty="0" smtClean="0"/>
              <a:t> </a:t>
            </a:r>
            <a:r>
              <a:rPr lang="cs-CZ" sz="2400" dirty="0" err="1" smtClean="0"/>
              <a:t>konceptismu</a:t>
            </a:r>
            <a:r>
              <a:rPr lang="cs-CZ" sz="2400" dirty="0" smtClean="0"/>
              <a:t> v kázáních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PT" sz="1800" dirty="0" smtClean="0"/>
              <a:t>Podobenstv</a:t>
            </a:r>
            <a:r>
              <a:rPr lang="cs-CZ" sz="1800" dirty="0" smtClean="0"/>
              <a:t>í </a:t>
            </a:r>
            <a:r>
              <a:rPr lang="pt-PT" sz="1800" dirty="0" smtClean="0"/>
              <a:t>o </a:t>
            </a:r>
            <a:r>
              <a:rPr lang="cs-CZ" sz="1800" dirty="0" smtClean="0"/>
              <a:t>rozsévači (</a:t>
            </a:r>
            <a:r>
              <a:rPr lang="cs-CZ" sz="1800" i="1" dirty="0" smtClean="0"/>
              <a:t>S</a:t>
            </a:r>
            <a:r>
              <a:rPr lang="pt-PT" sz="1800" i="1" dirty="0" smtClean="0"/>
              <a:t>e</a:t>
            </a:r>
            <a:r>
              <a:rPr lang="cs-CZ" sz="1800" i="1" dirty="0" smtClean="0"/>
              <a:t>r</a:t>
            </a:r>
            <a:r>
              <a:rPr lang="pt-PT" sz="1800" i="1" dirty="0" smtClean="0"/>
              <a:t>mão da Sexagésima</a:t>
            </a:r>
            <a:r>
              <a:rPr lang="cs-CZ" sz="1800" dirty="0" smtClean="0"/>
              <a:t>)</a:t>
            </a:r>
            <a:endParaRPr lang="pt-PT" sz="1800" dirty="0" smtClean="0"/>
          </a:p>
          <a:p>
            <a:pPr marL="731520" lvl="1" indent="-457200">
              <a:buAutoNum type="arabicPeriod"/>
            </a:pPr>
            <a:r>
              <a:rPr lang="pt-PT" sz="1800" dirty="0" smtClean="0"/>
              <a:t>Ecce exiit, qui seminat, seminare (Saiu a semear aquele que semeia)</a:t>
            </a:r>
          </a:p>
          <a:p>
            <a:pPr marL="731520" lvl="1" indent="-457200">
              <a:buAutoNum type="arabicPeriod"/>
            </a:pPr>
            <a:r>
              <a:rPr lang="pt-PT" sz="1800" dirty="0" smtClean="0"/>
              <a:t>Sair (?)</a:t>
            </a:r>
          </a:p>
          <a:p>
            <a:pPr marL="731520" lvl="1" indent="-457200">
              <a:buAutoNum type="arabicPeriod"/>
            </a:pPr>
            <a:r>
              <a:rPr lang="pt-PT" sz="1800" dirty="0" smtClean="0"/>
              <a:t>Aquele que semeia (?)</a:t>
            </a:r>
            <a:r>
              <a:rPr lang="en-US" sz="1800" dirty="0" smtClean="0"/>
              <a:t> </a:t>
            </a:r>
            <a:endParaRPr lang="cs-CZ" sz="1800" dirty="0" smtClean="0"/>
          </a:p>
          <a:p>
            <a:pPr marL="457200" indent="-457200">
              <a:buNone/>
            </a:pPr>
            <a:r>
              <a:rPr lang="cs-CZ" sz="1800" dirty="0" smtClean="0"/>
              <a:t>Symbolika Páté říše (</a:t>
            </a:r>
            <a:r>
              <a:rPr lang="cs-CZ" sz="1800" i="1" dirty="0" smtClean="0"/>
              <a:t>S</a:t>
            </a:r>
            <a:r>
              <a:rPr lang="pt-PT" sz="1800" i="1" dirty="0" smtClean="0"/>
              <a:t>e</a:t>
            </a:r>
            <a:r>
              <a:rPr lang="cs-CZ" sz="1800" i="1" dirty="0" smtClean="0"/>
              <a:t>r</a:t>
            </a:r>
            <a:r>
              <a:rPr lang="pt-PT" sz="1800" i="1" dirty="0" smtClean="0"/>
              <a:t>mão </a:t>
            </a:r>
            <a:r>
              <a:rPr lang="cs-CZ" sz="1800" i="1" dirty="0" err="1" smtClean="0"/>
              <a:t>dos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Bons</a:t>
            </a:r>
            <a:r>
              <a:rPr lang="cs-CZ" sz="1800" i="1" dirty="0" smtClean="0"/>
              <a:t>-</a:t>
            </a:r>
            <a:r>
              <a:rPr lang="cs-CZ" sz="1800" i="1" dirty="0" err="1" smtClean="0"/>
              <a:t>Anos</a:t>
            </a:r>
            <a:r>
              <a:rPr lang="cs-CZ" sz="1800" i="1" dirty="0" smtClean="0"/>
              <a:t>) – </a:t>
            </a:r>
            <a:r>
              <a:rPr lang="cs-CZ" sz="1800" dirty="0" smtClean="0"/>
              <a:t>využívá tradice mesianismu ve prospěch krále</a:t>
            </a:r>
          </a:p>
          <a:p>
            <a:pPr marL="731520" lvl="1" indent="-457200">
              <a:buAutoNum type="arabicPeriod"/>
            </a:pPr>
            <a:r>
              <a:rPr lang="cs-CZ" sz="1800" dirty="0" smtClean="0"/>
              <a:t>M. Magdalena pláče u hrobu Krista - stejně tak Portugalsko pláče u hrobu svého krále</a:t>
            </a:r>
          </a:p>
          <a:p>
            <a:pPr marL="731520" lvl="1" indent="-457200">
              <a:buAutoNum type="arabicPeriod" startAt="2"/>
            </a:pPr>
            <a:r>
              <a:rPr lang="cs-CZ" sz="1800" dirty="0" smtClean="0"/>
              <a:t>Kristus se zjevuje, nepoznán – král se zjevuje, nepoznán (skrytý)</a:t>
            </a:r>
          </a:p>
          <a:p>
            <a:pPr marL="457200" indent="-457200">
              <a:buNone/>
            </a:pPr>
            <a:r>
              <a:rPr lang="cs-CZ" sz="1800" dirty="0" smtClean="0"/>
              <a:t>Podobenství o rybách (</a:t>
            </a:r>
            <a:r>
              <a:rPr lang="cs-CZ" sz="1800" i="1" dirty="0" smtClean="0"/>
              <a:t>S</a:t>
            </a:r>
            <a:r>
              <a:rPr lang="pt-PT" sz="1800" i="1" dirty="0" smtClean="0"/>
              <a:t>e</a:t>
            </a:r>
            <a:r>
              <a:rPr lang="cs-CZ" sz="1800" i="1" dirty="0" smtClean="0"/>
              <a:t>r</a:t>
            </a:r>
            <a:r>
              <a:rPr lang="pt-PT" sz="1800" i="1" dirty="0" smtClean="0"/>
              <a:t>mão </a:t>
            </a:r>
            <a:r>
              <a:rPr lang="cs-CZ" sz="1800" i="1" dirty="0" smtClean="0"/>
              <a:t> de Sto. </a:t>
            </a:r>
            <a:r>
              <a:rPr lang="cs-CZ" sz="1800" i="1" dirty="0" err="1" smtClean="0"/>
              <a:t>António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aos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Peixes</a:t>
            </a:r>
            <a:r>
              <a:rPr lang="cs-CZ" sz="1800" i="1" dirty="0" smtClean="0"/>
              <a:t>)</a:t>
            </a:r>
          </a:p>
          <a:p>
            <a:pPr marL="457200" indent="-457200">
              <a:buFontTx/>
              <a:buChar char="-"/>
            </a:pPr>
            <a:r>
              <a:rPr lang="cs-CZ" sz="1800" dirty="0" smtClean="0"/>
              <a:t>velké ryby pojídají malé ryby v celých hejnech</a:t>
            </a:r>
          </a:p>
          <a:p>
            <a:pPr marL="457200" indent="-457200">
              <a:buFontTx/>
              <a:buChar char="-"/>
            </a:pPr>
            <a:endParaRPr lang="cs-CZ" sz="1800" dirty="0" smtClean="0"/>
          </a:p>
          <a:p>
            <a:pPr marL="457200" indent="-457200">
              <a:buNone/>
            </a:pPr>
            <a:r>
              <a:rPr lang="cs-CZ" sz="1800" dirty="0" err="1" smtClean="0"/>
              <a:t>Pseudologika</a:t>
            </a:r>
            <a:r>
              <a:rPr lang="cs-CZ" sz="1800" dirty="0" smtClean="0"/>
              <a:t> (R,L,F – </a:t>
            </a:r>
            <a:r>
              <a:rPr lang="cs-CZ" sz="1800" dirty="0" err="1" smtClean="0"/>
              <a:t>rei</a:t>
            </a:r>
            <a:r>
              <a:rPr lang="cs-CZ" sz="1800" dirty="0" smtClean="0"/>
              <a:t>, lei, </a:t>
            </a:r>
            <a:r>
              <a:rPr lang="cs-CZ" sz="1800" dirty="0" err="1" smtClean="0"/>
              <a:t>fé</a:t>
            </a:r>
            <a:r>
              <a:rPr lang="cs-CZ" sz="1800" dirty="0" smtClean="0"/>
              <a:t>)</a:t>
            </a:r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err="1" smtClean="0"/>
              <a:t>Vieirův</a:t>
            </a:r>
            <a:r>
              <a:rPr lang="cs-CZ" sz="2400" dirty="0" smtClean="0"/>
              <a:t> mesianismus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000" i="1" dirty="0" smtClean="0"/>
              <a:t>Dějiny budoucnosti </a:t>
            </a:r>
            <a:r>
              <a:rPr lang="cs-CZ" sz="2000" dirty="0" smtClean="0"/>
              <a:t>(</a:t>
            </a:r>
            <a:r>
              <a:rPr lang="cs-CZ" sz="2000" dirty="0" err="1" smtClean="0"/>
              <a:t>História</a:t>
            </a:r>
            <a:r>
              <a:rPr lang="cs-CZ" sz="2000" dirty="0" smtClean="0"/>
              <a:t> do </a:t>
            </a:r>
            <a:r>
              <a:rPr lang="cs-CZ" sz="2000" dirty="0" err="1" smtClean="0"/>
              <a:t>Futuro</a:t>
            </a:r>
            <a:r>
              <a:rPr lang="cs-CZ" sz="2000" dirty="0" smtClean="0"/>
              <a:t>, 1718)</a:t>
            </a:r>
            <a:r>
              <a:rPr lang="cs-CZ" sz="2000" i="1" dirty="0" smtClean="0"/>
              <a:t> </a:t>
            </a:r>
            <a:r>
              <a:rPr lang="cs-CZ" sz="2000" dirty="0" smtClean="0"/>
              <a:t>– dílo eschatologického charakteru o Božím království, které se uskuteční na zemi, anticipace důl. díla </a:t>
            </a:r>
          </a:p>
          <a:p>
            <a:pPr>
              <a:spcBef>
                <a:spcPts val="0"/>
              </a:spcBef>
            </a:pPr>
            <a:endParaRPr lang="cs-CZ" sz="2000" dirty="0" smtClean="0"/>
          </a:p>
          <a:p>
            <a:pPr>
              <a:spcBef>
                <a:spcPts val="0"/>
              </a:spcBef>
            </a:pPr>
            <a:r>
              <a:rPr lang="cs-CZ" sz="2000" i="1" dirty="0" err="1" smtClean="0"/>
              <a:t>Clavis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Prophetarum</a:t>
            </a:r>
            <a:r>
              <a:rPr lang="cs-CZ" sz="2000" i="1" dirty="0" smtClean="0"/>
              <a:t> </a:t>
            </a:r>
            <a:r>
              <a:rPr lang="cs-CZ" sz="2000" dirty="0" smtClean="0"/>
              <a:t>– lat. pro všechny učence, připravoval od r. 1643, detailní výklad Bible</a:t>
            </a:r>
          </a:p>
          <a:p>
            <a:pPr>
              <a:spcBef>
                <a:spcPts val="0"/>
              </a:spcBef>
            </a:pPr>
            <a:endParaRPr lang="cs-CZ" sz="2000" dirty="0" smtClean="0"/>
          </a:p>
          <a:p>
            <a:pPr>
              <a:spcBef>
                <a:spcPts val="0"/>
              </a:spcBef>
            </a:pPr>
            <a:r>
              <a:rPr lang="cs-CZ" sz="2000" dirty="0" smtClean="0"/>
              <a:t>doktrína Páté říše (</a:t>
            </a:r>
            <a:r>
              <a:rPr lang="cs-CZ" sz="2000" i="1" dirty="0" err="1" smtClean="0"/>
              <a:t>Quinto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Império</a:t>
            </a:r>
            <a:r>
              <a:rPr lang="cs-CZ" sz="2000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cs-CZ" sz="2000" dirty="0" smtClean="0"/>
              <a:t>1. </a:t>
            </a:r>
            <a:r>
              <a:rPr lang="cs-CZ" sz="2000" dirty="0" smtClean="0"/>
              <a:t>asyrsko-babylonské</a:t>
            </a:r>
            <a:endParaRPr lang="cs-CZ" sz="2000" dirty="0" smtClean="0"/>
          </a:p>
          <a:p>
            <a:pPr lvl="1">
              <a:spcBef>
                <a:spcPts val="0"/>
              </a:spcBef>
            </a:pPr>
            <a:r>
              <a:rPr lang="cs-CZ" sz="2000" dirty="0" smtClean="0"/>
              <a:t>2. perské</a:t>
            </a:r>
          </a:p>
          <a:p>
            <a:pPr lvl="1">
              <a:spcBef>
                <a:spcPts val="0"/>
              </a:spcBef>
            </a:pPr>
            <a:r>
              <a:rPr lang="cs-CZ" sz="2000" dirty="0" smtClean="0"/>
              <a:t>3. řecko-makedonské</a:t>
            </a:r>
          </a:p>
          <a:p>
            <a:pPr lvl="1">
              <a:spcBef>
                <a:spcPts val="0"/>
              </a:spcBef>
            </a:pPr>
            <a:r>
              <a:rPr lang="cs-CZ" sz="2000" dirty="0" smtClean="0"/>
              <a:t>4. římské</a:t>
            </a:r>
          </a:p>
          <a:p>
            <a:pPr lvl="1">
              <a:spcBef>
                <a:spcPts val="0"/>
              </a:spcBef>
            </a:pPr>
            <a:r>
              <a:rPr lang="cs-CZ" sz="2000" dirty="0" smtClean="0"/>
              <a:t>5. Kristovo (království míru a spravedlnosti, obhajoba </a:t>
            </a:r>
            <a:r>
              <a:rPr lang="cs-CZ" sz="2000" dirty="0" err="1" smtClean="0"/>
              <a:t>katol</a:t>
            </a:r>
            <a:r>
              <a:rPr lang="cs-CZ" sz="2000" dirty="0" smtClean="0"/>
              <a:t>. víry)</a:t>
            </a:r>
          </a:p>
          <a:p>
            <a:endParaRPr lang="cs-CZ" dirty="0"/>
          </a:p>
        </p:txBody>
      </p:sp>
      <p:sp>
        <p:nvSpPr>
          <p:cNvPr id="5" name="Šipka dolů 4"/>
          <p:cNvSpPr/>
          <p:nvPr/>
        </p:nvSpPr>
        <p:spPr>
          <a:xfrm>
            <a:off x="4283968" y="2276872"/>
            <a:ext cx="4846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krásná próza</a:t>
            </a:r>
            <a:r>
              <a:rPr lang="cs-CZ" i="1" dirty="0" smtClean="0"/>
              <a:t>: Portugalské listy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000" b="1" dirty="0" smtClean="0"/>
              <a:t>Gabriel </a:t>
            </a:r>
            <a:r>
              <a:rPr lang="cs-CZ" sz="2000" b="1" dirty="0" err="1" smtClean="0"/>
              <a:t>Joseph</a:t>
            </a:r>
            <a:r>
              <a:rPr lang="cs-CZ" sz="2000" b="1" dirty="0" smtClean="0"/>
              <a:t> de </a:t>
            </a:r>
            <a:r>
              <a:rPr lang="cs-CZ" sz="2000" b="1" dirty="0" err="1" smtClean="0"/>
              <a:t>Guilleragues</a:t>
            </a:r>
            <a:r>
              <a:rPr lang="cs-CZ" sz="2000" b="1" dirty="0" smtClean="0"/>
              <a:t>, Mariana </a:t>
            </a:r>
            <a:r>
              <a:rPr lang="cs-CZ" sz="2000" b="1" dirty="0" err="1" smtClean="0"/>
              <a:t>Alcoforado</a:t>
            </a:r>
            <a:r>
              <a:rPr lang="cs-CZ" sz="2000" b="1" dirty="0" smtClean="0"/>
              <a:t> </a:t>
            </a:r>
            <a:r>
              <a:rPr lang="cs-CZ" sz="2000" dirty="0" smtClean="0"/>
              <a:t>: </a:t>
            </a:r>
            <a:r>
              <a:rPr lang="cs-CZ" sz="2000" i="1" dirty="0" err="1" smtClean="0"/>
              <a:t>Lettres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Portugaises</a:t>
            </a:r>
            <a:r>
              <a:rPr lang="cs-CZ" sz="2000" dirty="0" smtClean="0"/>
              <a:t>, Paris 1669, port. </a:t>
            </a:r>
            <a:r>
              <a:rPr lang="cs-CZ" sz="2000" dirty="0" err="1" smtClean="0"/>
              <a:t>překl</a:t>
            </a:r>
            <a:r>
              <a:rPr lang="cs-CZ" sz="2000" dirty="0" smtClean="0"/>
              <a:t>. </a:t>
            </a:r>
            <a:r>
              <a:rPr lang="cs-CZ" sz="2000" dirty="0" err="1" smtClean="0"/>
              <a:t>Cartas</a:t>
            </a:r>
            <a:r>
              <a:rPr lang="cs-CZ" sz="2000" dirty="0" smtClean="0"/>
              <a:t> </a:t>
            </a:r>
            <a:r>
              <a:rPr lang="cs-CZ" sz="2000" dirty="0" err="1" smtClean="0"/>
              <a:t>Portuguesas</a:t>
            </a:r>
            <a:r>
              <a:rPr lang="cs-CZ" sz="2000" dirty="0" smtClean="0"/>
              <a:t>, 1819)</a:t>
            </a:r>
          </a:p>
          <a:p>
            <a:r>
              <a:rPr lang="cs-CZ" sz="2000" dirty="0" smtClean="0"/>
              <a:t>epistolární román</a:t>
            </a:r>
          </a:p>
          <a:p>
            <a:pPr>
              <a:spcBef>
                <a:spcPts val="0"/>
              </a:spcBef>
            </a:pPr>
            <a:r>
              <a:rPr lang="cs-CZ" sz="2000" dirty="0" smtClean="0"/>
              <a:t>1. </a:t>
            </a:r>
            <a:r>
              <a:rPr lang="cs-CZ" sz="2000" dirty="0" err="1" smtClean="0"/>
              <a:t>vyd</a:t>
            </a:r>
            <a:r>
              <a:rPr lang="cs-CZ" sz="2000" dirty="0" smtClean="0"/>
              <a:t>. anonymní jako autentické dopisy port. jeptišky (posléze identifikována jako M. </a:t>
            </a:r>
            <a:r>
              <a:rPr lang="cs-CZ" sz="2000" dirty="0" err="1" smtClean="0"/>
              <a:t>Alcaforado</a:t>
            </a:r>
            <a:r>
              <a:rPr lang="cs-CZ" sz="2000" dirty="0" smtClean="0"/>
              <a:t>, 1640 – 1723, </a:t>
            </a:r>
            <a:r>
              <a:rPr lang="cs-CZ" sz="2000" dirty="0" err="1" smtClean="0"/>
              <a:t>Beja</a:t>
            </a:r>
            <a:r>
              <a:rPr lang="cs-CZ" sz="2000" dirty="0" smtClean="0"/>
              <a:t>) jednomu fr. důstojníkovi (posléze identifikován jako  markýz</a:t>
            </a:r>
          </a:p>
          <a:p>
            <a:pPr>
              <a:spcBef>
                <a:spcPts val="0"/>
              </a:spcBef>
              <a:buNone/>
            </a:pPr>
            <a:r>
              <a:rPr lang="cs-CZ" sz="2000" dirty="0" smtClean="0"/>
              <a:t> de </a:t>
            </a:r>
            <a:r>
              <a:rPr lang="cs-CZ" sz="2000" dirty="0" err="1" smtClean="0"/>
              <a:t>Chamilly</a:t>
            </a:r>
            <a:r>
              <a:rPr lang="cs-CZ" sz="2000" dirty="0" smtClean="0"/>
              <a:t>, který pobýval v </a:t>
            </a:r>
          </a:p>
          <a:p>
            <a:pPr>
              <a:spcBef>
                <a:spcPts val="0"/>
              </a:spcBef>
              <a:buNone/>
            </a:pPr>
            <a:r>
              <a:rPr lang="cs-CZ" sz="2000" dirty="0" smtClean="0"/>
              <a:t>Portugalsku v letech</a:t>
            </a:r>
          </a:p>
          <a:p>
            <a:pPr>
              <a:spcBef>
                <a:spcPts val="0"/>
              </a:spcBef>
              <a:buNone/>
            </a:pPr>
            <a:r>
              <a:rPr lang="cs-CZ" sz="2000" dirty="0" smtClean="0"/>
              <a:t> 1663 - 1668)</a:t>
            </a:r>
          </a:p>
          <a:p>
            <a:pPr>
              <a:spcBef>
                <a:spcPts val="0"/>
              </a:spcBef>
            </a:pPr>
            <a:r>
              <a:rPr lang="cs-CZ" sz="2000" dirty="0" smtClean="0"/>
              <a:t>20. stol. určení autorství</a:t>
            </a:r>
          </a:p>
          <a:p>
            <a:endParaRPr lang="cs-CZ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356992"/>
            <a:ext cx="228220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717032"/>
            <a:ext cx="187491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divadlo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cs-CZ" sz="2000" b="1" dirty="0" err="1" smtClean="0"/>
              <a:t>Francisco</a:t>
            </a:r>
            <a:r>
              <a:rPr lang="cs-CZ" sz="2000" b="1" dirty="0" smtClean="0"/>
              <a:t> Manuel de Melo: </a:t>
            </a:r>
            <a:r>
              <a:rPr lang="cs-CZ" sz="2000" b="1" i="1" dirty="0" smtClean="0"/>
              <a:t>Šlechtic učeň </a:t>
            </a:r>
            <a:r>
              <a:rPr lang="cs-CZ" sz="2000" dirty="0" smtClean="0"/>
              <a:t>(O </a:t>
            </a:r>
            <a:r>
              <a:rPr lang="cs-CZ" sz="2000" dirty="0" err="1" smtClean="0"/>
              <a:t>Fidalgo</a:t>
            </a:r>
            <a:r>
              <a:rPr lang="cs-CZ" sz="2000" dirty="0" smtClean="0"/>
              <a:t> </a:t>
            </a:r>
            <a:r>
              <a:rPr lang="cs-CZ" sz="2000" dirty="0" err="1" smtClean="0"/>
              <a:t>Aprendiz</a:t>
            </a:r>
            <a:r>
              <a:rPr lang="cs-CZ" sz="2000" dirty="0" smtClean="0"/>
              <a:t>, in </a:t>
            </a:r>
            <a:r>
              <a:rPr lang="cs-CZ" sz="2000" i="1" dirty="0" err="1" smtClean="0"/>
              <a:t>Obras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Métricas</a:t>
            </a:r>
            <a:r>
              <a:rPr lang="cs-CZ" sz="2000" dirty="0" smtClean="0"/>
              <a:t>, 1665)</a:t>
            </a:r>
          </a:p>
          <a:p>
            <a:pPr algn="ctr">
              <a:buNone/>
            </a:pPr>
            <a:endParaRPr lang="cs-CZ" sz="2000" b="1" dirty="0" smtClean="0"/>
          </a:p>
          <a:p>
            <a:r>
              <a:rPr lang="cs-CZ" sz="2000" dirty="0" err="1" smtClean="0"/>
              <a:t>naps</a:t>
            </a:r>
            <a:r>
              <a:rPr lang="cs-CZ" sz="2000" dirty="0" smtClean="0"/>
              <a:t>. 1646 ve vězení (skrytý obsah?)  </a:t>
            </a:r>
          </a:p>
          <a:p>
            <a:r>
              <a:rPr lang="cs-CZ" sz="2000" dirty="0" smtClean="0"/>
              <a:t>zachován charakter port. </a:t>
            </a:r>
            <a:r>
              <a:rPr lang="cs-CZ" sz="2000" dirty="0" err="1" smtClean="0"/>
              <a:t>vicentovské</a:t>
            </a:r>
            <a:r>
              <a:rPr lang="cs-CZ" sz="2000" dirty="0" smtClean="0"/>
              <a:t> frašky + aktualizace </a:t>
            </a:r>
            <a:r>
              <a:rPr lang="cs-CZ" sz="2000" dirty="0" err="1" smtClean="0"/>
              <a:t>špaň</a:t>
            </a:r>
            <a:r>
              <a:rPr lang="cs-CZ" sz="2000" dirty="0" smtClean="0"/>
              <a:t>. komedie</a:t>
            </a:r>
          </a:p>
          <a:p>
            <a:r>
              <a:rPr lang="cs-CZ" sz="2000" u="sng" dirty="0" smtClean="0"/>
              <a:t>Struktura:</a:t>
            </a:r>
            <a:r>
              <a:rPr lang="cs-CZ" sz="2000" dirty="0" smtClean="0"/>
              <a:t> 3 akty (</a:t>
            </a:r>
            <a:r>
              <a:rPr lang="cs-CZ" sz="2000" dirty="0" err="1" smtClean="0"/>
              <a:t>jornadas</a:t>
            </a:r>
            <a:r>
              <a:rPr lang="cs-CZ" sz="2000" dirty="0" smtClean="0"/>
              <a:t>), není zde jednota místa (barok.)</a:t>
            </a:r>
          </a:p>
          <a:p>
            <a:r>
              <a:rPr lang="cs-CZ" sz="2000" u="sng" dirty="0" smtClean="0"/>
              <a:t>Zápletka</a:t>
            </a:r>
            <a:r>
              <a:rPr lang="cs-CZ" sz="2000" dirty="0" smtClean="0"/>
              <a:t>: jednoduchá, kontrast mezi megalomanským venkovským šlechticem (</a:t>
            </a:r>
            <a:r>
              <a:rPr lang="cs-CZ" sz="2000" dirty="0" err="1" smtClean="0"/>
              <a:t>Gil</a:t>
            </a:r>
            <a:r>
              <a:rPr lang="cs-CZ" sz="2000" dirty="0" smtClean="0"/>
              <a:t> </a:t>
            </a:r>
            <a:r>
              <a:rPr lang="cs-CZ" sz="2000" dirty="0" err="1" smtClean="0"/>
              <a:t>Cogominho</a:t>
            </a:r>
            <a:r>
              <a:rPr lang="cs-CZ" sz="2000" dirty="0" smtClean="0"/>
              <a:t>) a jeho sluhou (</a:t>
            </a:r>
            <a:r>
              <a:rPr lang="cs-CZ" sz="2000" dirty="0" err="1" smtClean="0"/>
              <a:t>Gil</a:t>
            </a:r>
            <a:r>
              <a:rPr lang="cs-CZ" sz="2000" dirty="0" smtClean="0"/>
              <a:t> </a:t>
            </a:r>
            <a:r>
              <a:rPr lang="cs-CZ" sz="2000" dirty="0" err="1" smtClean="0"/>
              <a:t>Mendes</a:t>
            </a:r>
            <a:r>
              <a:rPr lang="cs-CZ" sz="2000" dirty="0" smtClean="0"/>
              <a:t>)</a:t>
            </a:r>
          </a:p>
          <a:p>
            <a:r>
              <a:rPr lang="cs-CZ" sz="2000" dirty="0" smtClean="0"/>
              <a:t>Zdroj komična: </a:t>
            </a:r>
          </a:p>
          <a:p>
            <a:pPr lvl="1">
              <a:buNone/>
            </a:pPr>
            <a:r>
              <a:rPr lang="cs-CZ" sz="1500" dirty="0" smtClean="0"/>
              <a:t>- šlechtic na rozdíl od sluhy postrádá smysl pro realitu</a:t>
            </a:r>
          </a:p>
          <a:p>
            <a:pPr lvl="1">
              <a:buNone/>
            </a:pPr>
            <a:r>
              <a:rPr lang="cs-CZ" sz="1500" dirty="0" smtClean="0"/>
              <a:t>- dospělý muž nabývá základní vědomosti</a:t>
            </a:r>
          </a:p>
          <a:p>
            <a:pPr lvl="1">
              <a:buNone/>
            </a:pPr>
            <a:r>
              <a:rPr lang="cs-CZ" sz="1500" dirty="0" smtClean="0"/>
              <a:t>- neotesaný venkovský šlechtic si myslí, že může uspět ve společnosti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lidové divadlo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cs-CZ" sz="2200" b="1" dirty="0" err="1" smtClean="0"/>
              <a:t>António</a:t>
            </a:r>
            <a:r>
              <a:rPr lang="cs-CZ" sz="2200" b="1" dirty="0" smtClean="0"/>
              <a:t> </a:t>
            </a:r>
            <a:r>
              <a:rPr lang="cs-CZ" sz="2200" b="1" dirty="0" err="1" smtClean="0"/>
              <a:t>José</a:t>
            </a:r>
            <a:r>
              <a:rPr lang="cs-CZ" sz="2200" b="1" dirty="0" smtClean="0"/>
              <a:t> </a:t>
            </a:r>
            <a:r>
              <a:rPr lang="cs-CZ" sz="2200" b="1" dirty="0" err="1" smtClean="0"/>
              <a:t>da</a:t>
            </a:r>
            <a:r>
              <a:rPr lang="cs-CZ" sz="2200" b="1" dirty="0" smtClean="0"/>
              <a:t> </a:t>
            </a:r>
            <a:r>
              <a:rPr lang="cs-CZ" sz="2200" b="1" dirty="0" err="1" smtClean="0"/>
              <a:t>Silva</a:t>
            </a:r>
            <a:r>
              <a:rPr lang="cs-CZ" sz="2200" b="1" dirty="0" smtClean="0"/>
              <a:t> </a:t>
            </a:r>
            <a:r>
              <a:rPr lang="pt-PT" sz="2200" b="1" dirty="0" smtClean="0"/>
              <a:t>(1705 – 1739)</a:t>
            </a:r>
            <a:r>
              <a:rPr lang="cs-CZ" sz="2200" b="1" dirty="0" smtClean="0"/>
              <a:t>, </a:t>
            </a:r>
            <a:r>
              <a:rPr lang="cs-CZ" sz="2200" b="1" i="1" dirty="0" smtClean="0"/>
              <a:t>O Judeu</a:t>
            </a:r>
            <a:endParaRPr lang="pt-PT" sz="2200" b="1" i="1" dirty="0" smtClean="0"/>
          </a:p>
          <a:p>
            <a:pPr algn="ctr">
              <a:buNone/>
            </a:pPr>
            <a:endParaRPr lang="cs-CZ" sz="2200" b="1" dirty="0" smtClean="0"/>
          </a:p>
          <a:p>
            <a:r>
              <a:rPr lang="cs-CZ" sz="2000" i="1" dirty="0" err="1" smtClean="0"/>
              <a:t>óperas</a:t>
            </a:r>
            <a:r>
              <a:rPr lang="cs-CZ" sz="2000" i="1" dirty="0" smtClean="0"/>
              <a:t> de </a:t>
            </a:r>
            <a:r>
              <a:rPr lang="cs-CZ" sz="2000" i="1" dirty="0" err="1" smtClean="0"/>
              <a:t>bonecos</a:t>
            </a:r>
            <a:r>
              <a:rPr lang="cs-CZ" sz="2000" i="1" dirty="0" smtClean="0"/>
              <a:t> </a:t>
            </a:r>
            <a:r>
              <a:rPr lang="cs-CZ" sz="2000" dirty="0" smtClean="0"/>
              <a:t>(parodie </a:t>
            </a:r>
            <a:r>
              <a:rPr lang="cs-CZ" sz="2000" dirty="0" err="1" smtClean="0"/>
              <a:t>it</a:t>
            </a:r>
            <a:r>
              <a:rPr lang="cs-CZ" sz="2000" dirty="0" smtClean="0"/>
              <a:t>. opery</a:t>
            </a:r>
            <a:r>
              <a:rPr lang="pt-PT" sz="2000" dirty="0" smtClean="0"/>
              <a:t>, hudba a </a:t>
            </a:r>
            <a:r>
              <a:rPr lang="cs-CZ" sz="2000" dirty="0" smtClean="0"/>
              <a:t>zpěv, lid. smích), </a:t>
            </a:r>
            <a:r>
              <a:rPr lang="cs-CZ" sz="2000" dirty="0" err="1" smtClean="0"/>
              <a:t>Teatro</a:t>
            </a:r>
            <a:r>
              <a:rPr lang="cs-CZ" sz="2000" dirty="0" smtClean="0"/>
              <a:t> do </a:t>
            </a:r>
            <a:r>
              <a:rPr lang="cs-CZ" sz="2000" dirty="0" err="1" smtClean="0"/>
              <a:t>Bairro</a:t>
            </a:r>
            <a:r>
              <a:rPr lang="cs-CZ" sz="2000" dirty="0" smtClean="0"/>
              <a:t> </a:t>
            </a:r>
            <a:r>
              <a:rPr lang="cs-CZ" sz="2000" dirty="0" err="1" smtClean="0"/>
              <a:t>Alto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hry  -  adaptace pro lid. publikum – čerpají z:</a:t>
            </a:r>
          </a:p>
          <a:p>
            <a:pPr lvl="1"/>
            <a:r>
              <a:rPr lang="cs-CZ" sz="1500" dirty="0" smtClean="0"/>
              <a:t>aristokratické opery</a:t>
            </a:r>
          </a:p>
          <a:p>
            <a:pPr lvl="1"/>
            <a:r>
              <a:rPr lang="cs-CZ" sz="1500" dirty="0" err="1" smtClean="0"/>
              <a:t>špaň</a:t>
            </a:r>
            <a:r>
              <a:rPr lang="cs-CZ" sz="1500" dirty="0" smtClean="0"/>
              <a:t>. komedie</a:t>
            </a:r>
          </a:p>
          <a:p>
            <a:pPr lvl="1"/>
            <a:r>
              <a:rPr lang="cs-CZ" sz="1500" dirty="0" err="1" smtClean="0"/>
              <a:t>vicentovského</a:t>
            </a:r>
            <a:r>
              <a:rPr lang="cs-CZ" sz="1500" dirty="0" smtClean="0"/>
              <a:t> divadla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r>
              <a:rPr lang="cs-CZ" sz="2000" u="sng" dirty="0" smtClean="0"/>
              <a:t>Témata</a:t>
            </a:r>
            <a:r>
              <a:rPr lang="cs-CZ" sz="2000" dirty="0" smtClean="0"/>
              <a:t>: z mytologie a klas. tradice, s výjimkou 2 her:</a:t>
            </a:r>
          </a:p>
          <a:p>
            <a:r>
              <a:rPr lang="cs-CZ" sz="2000" i="1" dirty="0" smtClean="0"/>
              <a:t>Život velkého D. </a:t>
            </a:r>
            <a:r>
              <a:rPr lang="cs-CZ" sz="2000" i="1" dirty="0" err="1" smtClean="0"/>
              <a:t>Quijota</a:t>
            </a:r>
            <a:r>
              <a:rPr lang="cs-CZ" sz="2000" i="1" dirty="0" smtClean="0"/>
              <a:t> </a:t>
            </a:r>
            <a:r>
              <a:rPr lang="cs-CZ" sz="2000" dirty="0" smtClean="0"/>
              <a:t>(Vida do Grande D. </a:t>
            </a:r>
            <a:r>
              <a:rPr lang="cs-CZ" sz="2000" dirty="0" err="1" smtClean="0"/>
              <a:t>Quixote</a:t>
            </a:r>
            <a:r>
              <a:rPr lang="cs-CZ" sz="2000" dirty="0" smtClean="0"/>
              <a:t> de la </a:t>
            </a:r>
            <a:r>
              <a:rPr lang="cs-CZ" sz="2000" dirty="0" err="1" smtClean="0"/>
              <a:t>Mancha</a:t>
            </a:r>
            <a:r>
              <a:rPr lang="cs-CZ" sz="2000" dirty="0" smtClean="0"/>
              <a:t> e do </a:t>
            </a:r>
            <a:r>
              <a:rPr lang="cs-CZ" sz="2000" dirty="0" err="1" smtClean="0"/>
              <a:t>Gordo</a:t>
            </a:r>
            <a:r>
              <a:rPr lang="cs-CZ" sz="2000" dirty="0" smtClean="0"/>
              <a:t> </a:t>
            </a:r>
            <a:r>
              <a:rPr lang="cs-CZ" sz="2000" dirty="0" err="1" smtClean="0"/>
              <a:t>Sancho</a:t>
            </a:r>
            <a:r>
              <a:rPr lang="cs-CZ" sz="2000" dirty="0" smtClean="0"/>
              <a:t> Pan</a:t>
            </a:r>
            <a:r>
              <a:rPr lang="pt-PT" sz="2000" dirty="0" smtClean="0"/>
              <a:t>ça</a:t>
            </a:r>
            <a:r>
              <a:rPr lang="cs-CZ" sz="2000" dirty="0" smtClean="0"/>
              <a:t> (uved. 1733)</a:t>
            </a:r>
            <a:endParaRPr lang="pt-PT" sz="2000" dirty="0" smtClean="0"/>
          </a:p>
          <a:p>
            <a:r>
              <a:rPr lang="cs-CZ" sz="2000" i="1" smtClean="0"/>
              <a:t>Boje Rozmarýnu </a:t>
            </a:r>
            <a:r>
              <a:rPr lang="cs-CZ" sz="2000" i="1" dirty="0" smtClean="0"/>
              <a:t>a Majoránky </a:t>
            </a:r>
            <a:r>
              <a:rPr lang="cs-CZ" sz="2000" dirty="0" smtClean="0"/>
              <a:t>(</a:t>
            </a:r>
            <a:r>
              <a:rPr lang="pt-PT" sz="2000" dirty="0" smtClean="0"/>
              <a:t>Guerras de Alecrim e Manjerona</a:t>
            </a:r>
            <a:r>
              <a:rPr lang="cs-CZ" sz="2000" dirty="0" smtClean="0"/>
              <a:t>, uved. 1737</a:t>
            </a:r>
            <a:r>
              <a:rPr lang="pt-PT" sz="2000" dirty="0" smtClean="0"/>
              <a:t>)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hry kolovaly mezi lidem, přepisovány</a:t>
            </a:r>
          </a:p>
          <a:p>
            <a:r>
              <a:rPr lang="cs-CZ" sz="2000" dirty="0" smtClean="0"/>
              <a:t>souborné vydání 5 let po autorově smrti: </a:t>
            </a:r>
            <a:r>
              <a:rPr lang="cs-CZ" sz="2000" dirty="0" err="1" smtClean="0"/>
              <a:t>Francisco</a:t>
            </a:r>
            <a:r>
              <a:rPr lang="cs-CZ" sz="2000" dirty="0" smtClean="0"/>
              <a:t> </a:t>
            </a:r>
            <a:r>
              <a:rPr lang="cs-CZ" sz="2000" dirty="0" err="1" smtClean="0"/>
              <a:t>Luís</a:t>
            </a:r>
            <a:r>
              <a:rPr lang="cs-CZ" sz="2000" dirty="0" smtClean="0"/>
              <a:t> </a:t>
            </a:r>
            <a:r>
              <a:rPr lang="cs-CZ" sz="2000" dirty="0" err="1" smtClean="0"/>
              <a:t>Ameno</a:t>
            </a:r>
            <a:r>
              <a:rPr lang="cs-CZ" sz="2000" dirty="0" smtClean="0"/>
              <a:t>: </a:t>
            </a:r>
            <a:r>
              <a:rPr lang="cs-CZ" sz="2000" i="1" dirty="0" err="1" smtClean="0"/>
              <a:t>Teatro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Cómico</a:t>
            </a:r>
            <a:r>
              <a:rPr lang="cs-CZ" sz="2000" i="1" dirty="0" smtClean="0"/>
              <a:t> </a:t>
            </a:r>
            <a:r>
              <a:rPr lang="pt-PT" sz="2000" i="1" dirty="0" smtClean="0"/>
              <a:t>Português</a:t>
            </a:r>
            <a:r>
              <a:rPr lang="pt-PT" sz="2000" dirty="0" smtClean="0"/>
              <a:t> (1744)</a:t>
            </a:r>
            <a:endParaRPr lang="cs-CZ" sz="2000" dirty="0" smtClean="0"/>
          </a:p>
          <a:p>
            <a:endParaRPr lang="cs-CZ" sz="2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564904"/>
            <a:ext cx="252568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manýrismus a baroko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časové vymezení: </a:t>
            </a:r>
          </a:p>
          <a:p>
            <a:pPr>
              <a:buNone/>
            </a:pPr>
            <a:r>
              <a:rPr lang="cs-CZ" sz="2000" dirty="0" smtClean="0"/>
              <a:t>                            manýrismus         x       baroko</a:t>
            </a:r>
          </a:p>
          <a:p>
            <a:pPr>
              <a:buNone/>
            </a:pPr>
            <a:r>
              <a:rPr lang="cs-CZ" sz="2000" dirty="0" smtClean="0"/>
              <a:t>2. </a:t>
            </a:r>
            <a:r>
              <a:rPr lang="cs-CZ" sz="2000" dirty="0" err="1" smtClean="0"/>
              <a:t>pol</a:t>
            </a:r>
            <a:r>
              <a:rPr lang="cs-CZ" sz="2000" dirty="0" smtClean="0"/>
              <a:t>. 16. stol. – 20. léta 17. stol.   x     20. léta 17. stol. – </a:t>
            </a:r>
            <a:r>
              <a:rPr lang="cs-CZ" sz="2000" dirty="0" err="1" smtClean="0"/>
              <a:t>pol</a:t>
            </a:r>
            <a:r>
              <a:rPr lang="cs-CZ" sz="2000" dirty="0" smtClean="0"/>
              <a:t>. 18. stol. </a:t>
            </a:r>
          </a:p>
          <a:p>
            <a:pPr>
              <a:buNone/>
            </a:pPr>
            <a:endParaRPr lang="cs-CZ" sz="2000" dirty="0" smtClean="0"/>
          </a:p>
          <a:p>
            <a:endParaRPr lang="cs-CZ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140968"/>
            <a:ext cx="439248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2887885" y="5759545"/>
            <a:ext cx="336823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dirty="0" err="1" smtClean="0"/>
              <a:t>dansemacabre.wordpress.com</a:t>
            </a:r>
            <a:endParaRPr lang="cs-CZ" sz="105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err="1" smtClean="0"/>
              <a:t>konceptismus</a:t>
            </a:r>
            <a:r>
              <a:rPr lang="cs-CZ" sz="2400" dirty="0" smtClean="0"/>
              <a:t> (</a:t>
            </a:r>
            <a:r>
              <a:rPr lang="cs-CZ" sz="2400" dirty="0" err="1" smtClean="0"/>
              <a:t>conceptismo</a:t>
            </a:r>
            <a:r>
              <a:rPr lang="cs-CZ" sz="2400" dirty="0" smtClean="0"/>
              <a:t>) a </a:t>
            </a:r>
            <a:r>
              <a:rPr lang="cs-CZ" sz="2400" dirty="0" err="1" smtClean="0"/>
              <a:t>kulteranismus</a:t>
            </a:r>
            <a:r>
              <a:rPr lang="cs-CZ" sz="2400" dirty="0" smtClean="0"/>
              <a:t> (</a:t>
            </a:r>
            <a:r>
              <a:rPr lang="cs-CZ" sz="2400" dirty="0" err="1" smtClean="0"/>
              <a:t>cultismo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dirty="0" err="1" smtClean="0"/>
              <a:t>uměleckostylistické</a:t>
            </a:r>
            <a:r>
              <a:rPr lang="cs-CZ" sz="2000" dirty="0" smtClean="0"/>
              <a:t> projevy literárního baroka</a:t>
            </a:r>
          </a:p>
          <a:p>
            <a:endParaRPr lang="cs-CZ" sz="2000" dirty="0" smtClean="0"/>
          </a:p>
          <a:p>
            <a:pPr algn="just"/>
            <a:r>
              <a:rPr lang="cs-CZ" sz="2000" b="1" dirty="0" err="1" smtClean="0"/>
              <a:t>konceptismus</a:t>
            </a:r>
            <a:r>
              <a:rPr lang="cs-CZ" sz="2000" b="1" dirty="0" smtClean="0"/>
              <a:t>:</a:t>
            </a:r>
            <a:r>
              <a:rPr lang="cs-CZ" sz="2000" dirty="0" smtClean="0"/>
              <a:t> zaměřuje se na obsahovou a ideovou složku díla; tendence zachycovat neobvyklé, originální, duchaplné myšlenky; časté jsou antiteze a eliptičnost (zdůrazněná myšlenka, jasnost, přesnost); </a:t>
            </a:r>
            <a:r>
              <a:rPr lang="cs-CZ" sz="2000" dirty="0" err="1" smtClean="0"/>
              <a:t>konceptista</a:t>
            </a:r>
            <a:r>
              <a:rPr lang="cs-CZ" sz="2000" dirty="0" smtClean="0"/>
              <a:t> chtěl být hluboký a vtipný zároveň </a:t>
            </a:r>
          </a:p>
          <a:p>
            <a:pPr algn="just"/>
            <a:endParaRPr lang="cs-CZ" sz="2000" dirty="0" smtClean="0"/>
          </a:p>
          <a:p>
            <a:pPr algn="just"/>
            <a:r>
              <a:rPr lang="cs-CZ" sz="2000" b="1" dirty="0" err="1" smtClean="0"/>
              <a:t>kulteranismus</a:t>
            </a:r>
            <a:r>
              <a:rPr lang="cs-CZ" sz="2000" b="1" dirty="0" smtClean="0"/>
              <a:t> (kultismus)</a:t>
            </a:r>
            <a:r>
              <a:rPr lang="cs-CZ" sz="2000" dirty="0" smtClean="0"/>
              <a:t>: zaměřuje se na formu; cílem je oslnit krásou a vytříbeností básnické řeči; časté metafory, lexikální a syntaktické inovace </a:t>
            </a:r>
          </a:p>
          <a:p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poezie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sz="2000" dirty="0" smtClean="0"/>
              <a:t>antologie barokní poezie:</a:t>
            </a:r>
          </a:p>
          <a:p>
            <a:pPr>
              <a:buNone/>
            </a:pPr>
            <a:r>
              <a:rPr lang="cs-CZ" sz="2000" b="1" i="1" dirty="0" smtClean="0"/>
              <a:t>Fénix </a:t>
            </a:r>
            <a:r>
              <a:rPr lang="cs-CZ" sz="2000" b="1" i="1" dirty="0" err="1" smtClean="0"/>
              <a:t>Renascida</a:t>
            </a:r>
            <a:r>
              <a:rPr lang="cs-CZ" sz="2000" i="1" dirty="0" smtClean="0"/>
              <a:t> </a:t>
            </a:r>
            <a:r>
              <a:rPr lang="cs-CZ" sz="2000" dirty="0" smtClean="0"/>
              <a:t>(1. díl 1715, 2. -5. díl 1728, 2. </a:t>
            </a:r>
            <a:r>
              <a:rPr lang="cs-CZ" sz="2000" dirty="0" err="1" smtClean="0"/>
              <a:t>vyd</a:t>
            </a:r>
            <a:r>
              <a:rPr lang="cs-CZ" sz="2000" dirty="0" smtClean="0"/>
              <a:t>. 1746)</a:t>
            </a:r>
          </a:p>
          <a:p>
            <a:pPr>
              <a:buNone/>
            </a:pPr>
            <a:r>
              <a:rPr lang="cs-CZ" sz="2000" b="1" i="1" dirty="0" smtClean="0"/>
              <a:t>Posti</a:t>
            </a:r>
            <a:r>
              <a:rPr lang="pt-PT" sz="2000" b="1" i="1" dirty="0" smtClean="0"/>
              <a:t>lhão de Apolo </a:t>
            </a:r>
            <a:r>
              <a:rPr lang="cs-CZ" sz="2000" dirty="0" smtClean="0"/>
              <a:t>(1761)</a:t>
            </a:r>
          </a:p>
          <a:p>
            <a:r>
              <a:rPr lang="cs-CZ" sz="2000" dirty="0" smtClean="0"/>
              <a:t>Častá </a:t>
            </a:r>
            <a:r>
              <a:rPr lang="cs-CZ" sz="2000" u="sng" dirty="0" smtClean="0"/>
              <a:t>témata barokní poezie</a:t>
            </a:r>
            <a:r>
              <a:rPr lang="cs-CZ" sz="2000" dirty="0" smtClean="0"/>
              <a:t>: </a:t>
            </a:r>
          </a:p>
          <a:p>
            <a:r>
              <a:rPr lang="cs-CZ" sz="2000" dirty="0" smtClean="0"/>
              <a:t>1. </a:t>
            </a:r>
            <a:r>
              <a:rPr lang="cs-CZ" sz="2000" b="1" dirty="0" smtClean="0"/>
              <a:t>čas</a:t>
            </a:r>
            <a:r>
              <a:rPr lang="cs-CZ" sz="2000" dirty="0" smtClean="0"/>
              <a:t>: barokní svět je v moci času a jeho plynutí; pomíjivost, prchavost lidského života, změna a metamorfóza (motivy růže, hodin, řeky, zřícenin, smrti aj.); čas způsobuje úzkost a melancholii, protože jeho plynutí je cestou k smrti (život = posun k smrti) </a:t>
            </a:r>
          </a:p>
          <a:p>
            <a:r>
              <a:rPr lang="cs-CZ" sz="2000" dirty="0" smtClean="0"/>
              <a:t>2. </a:t>
            </a:r>
            <a:r>
              <a:rPr lang="cs-CZ" sz="2000" b="1" dirty="0" smtClean="0"/>
              <a:t>smrt</a:t>
            </a:r>
            <a:r>
              <a:rPr lang="cs-CZ" sz="2000" dirty="0" smtClean="0"/>
              <a:t>: často personifikovaná; hrůzné motivy (tanec smrti)</a:t>
            </a:r>
          </a:p>
          <a:p>
            <a:r>
              <a:rPr lang="cs-CZ" sz="2000" dirty="0" smtClean="0"/>
              <a:t>3. </a:t>
            </a:r>
            <a:r>
              <a:rPr lang="cs-CZ" sz="2000" b="1" dirty="0" smtClean="0"/>
              <a:t>iluze</a:t>
            </a:r>
            <a:r>
              <a:rPr lang="cs-CZ" sz="2000" dirty="0" smtClean="0"/>
              <a:t> (život jako sen): dialektika zdání a skutečnosti; motivy snu, zrcadla</a:t>
            </a:r>
          </a:p>
          <a:p>
            <a:r>
              <a:rPr lang="cs-CZ" sz="2000" dirty="0" smtClean="0"/>
              <a:t>4. </a:t>
            </a:r>
            <a:r>
              <a:rPr lang="cs-CZ" sz="2000" b="1" dirty="0" smtClean="0"/>
              <a:t>láska a žena</a:t>
            </a:r>
            <a:r>
              <a:rPr lang="cs-CZ" sz="2000" dirty="0" smtClean="0"/>
              <a:t>: </a:t>
            </a:r>
            <a:r>
              <a:rPr lang="cs-CZ" sz="2000" dirty="0" err="1" smtClean="0"/>
              <a:t>petrarkismus</a:t>
            </a:r>
            <a:r>
              <a:rPr lang="cs-CZ" sz="2000" dirty="0" smtClean="0"/>
              <a:t> (idealizace lásky a obrazu ženy, bolest z odloučení, z neopětované lásky) a </a:t>
            </a:r>
            <a:r>
              <a:rPr lang="cs-CZ" sz="2000" dirty="0" err="1" smtClean="0"/>
              <a:t>antipetrarkismus</a:t>
            </a:r>
            <a:r>
              <a:rPr lang="cs-CZ" sz="2000" dirty="0" smtClean="0"/>
              <a:t> (vedle ideální ženy je žena reálná – venkovanka, žebračka, prostitutka aj.); láska platonická x láska smyslná (realistická, mnohdy obscénní); některé básně o lásce fungují jako odraz spol. reality (lásky jeptišek)</a:t>
            </a:r>
          </a:p>
          <a:p>
            <a:r>
              <a:rPr lang="cs-CZ" sz="2000" dirty="0" smtClean="0"/>
              <a:t>5. </a:t>
            </a:r>
            <a:r>
              <a:rPr lang="cs-CZ" sz="2000" b="1" dirty="0" smtClean="0"/>
              <a:t>religiozita</a:t>
            </a:r>
          </a:p>
          <a:p>
            <a:r>
              <a:rPr lang="cs-CZ" sz="2000" dirty="0" smtClean="0"/>
              <a:t>6. </a:t>
            </a:r>
            <a:r>
              <a:rPr lang="cs-CZ" sz="2000" b="1" dirty="0" smtClean="0"/>
              <a:t>témata žertovná, satirická, z všedního dne</a:t>
            </a:r>
            <a:endParaRPr lang="cs-CZ" sz="2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autoři manýristické poezie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1800" b="1" dirty="0" err="1" smtClean="0"/>
              <a:t>Francisco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Rodrigues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Lobo</a:t>
            </a:r>
            <a:r>
              <a:rPr lang="cs-CZ" sz="1800" dirty="0" smtClean="0"/>
              <a:t> (1573/4 – 1621)</a:t>
            </a:r>
          </a:p>
          <a:p>
            <a:pPr>
              <a:buNone/>
            </a:pPr>
            <a:r>
              <a:rPr lang="cs-CZ" sz="1800" u="sng" dirty="0" smtClean="0"/>
              <a:t>bukolický román </a:t>
            </a:r>
            <a:r>
              <a:rPr lang="cs-CZ" sz="1800" dirty="0" smtClean="0"/>
              <a:t>(trilogie </a:t>
            </a:r>
            <a:r>
              <a:rPr lang="cs-CZ" sz="1800" i="1" dirty="0" err="1" smtClean="0"/>
              <a:t>Primavera</a:t>
            </a:r>
            <a:r>
              <a:rPr lang="cs-CZ" sz="1800" i="1" dirty="0" smtClean="0"/>
              <a:t>, O Pastor </a:t>
            </a:r>
            <a:r>
              <a:rPr lang="cs-CZ" sz="1800" i="1" dirty="0" err="1" smtClean="0"/>
              <a:t>Peregrino</a:t>
            </a:r>
            <a:r>
              <a:rPr lang="cs-CZ" sz="1800" i="1" dirty="0" smtClean="0"/>
              <a:t>, O </a:t>
            </a:r>
            <a:r>
              <a:rPr lang="cs-CZ" sz="1800" i="1" dirty="0" err="1" smtClean="0"/>
              <a:t>Desenganado</a:t>
            </a:r>
            <a:r>
              <a:rPr lang="cs-CZ" sz="1800" i="1" dirty="0" smtClean="0"/>
              <a:t>, </a:t>
            </a:r>
            <a:r>
              <a:rPr lang="cs-CZ" sz="1800" dirty="0" smtClean="0"/>
              <a:t>1601 – 08) – prozaická trilogie prokládaná básnickými skladbami; pojítkem je postava pastýře </a:t>
            </a:r>
            <a:r>
              <a:rPr lang="cs-CZ" sz="1800" dirty="0" err="1" smtClean="0"/>
              <a:t>Lerena</a:t>
            </a:r>
            <a:r>
              <a:rPr lang="cs-CZ" sz="1800" dirty="0" smtClean="0"/>
              <a:t>)</a:t>
            </a:r>
          </a:p>
          <a:p>
            <a:pPr>
              <a:buNone/>
            </a:pPr>
            <a:r>
              <a:rPr lang="cs-CZ" sz="1800" u="sng" dirty="0" smtClean="0"/>
              <a:t>eklogy</a:t>
            </a:r>
            <a:r>
              <a:rPr lang="cs-CZ" sz="1800" dirty="0" smtClean="0"/>
              <a:t> (po vzoru Vergilia) a </a:t>
            </a:r>
            <a:r>
              <a:rPr lang="cs-CZ" sz="1800" u="sng" dirty="0" smtClean="0"/>
              <a:t>sonety</a:t>
            </a:r>
            <a:r>
              <a:rPr lang="cs-CZ" sz="1800" dirty="0" smtClean="0"/>
              <a:t> – s manýr. tematikou (zklamání, prchavost života aj.)</a:t>
            </a:r>
          </a:p>
          <a:p>
            <a:pPr>
              <a:buNone/>
            </a:pPr>
            <a:r>
              <a:rPr lang="cs-CZ" sz="1800" u="sng" dirty="0" smtClean="0"/>
              <a:t>epická skladba </a:t>
            </a:r>
            <a:r>
              <a:rPr lang="cs-CZ" sz="1800" dirty="0" smtClean="0"/>
              <a:t>(</a:t>
            </a:r>
            <a:r>
              <a:rPr lang="cs-CZ" sz="1800" i="1" dirty="0" smtClean="0"/>
              <a:t>O </a:t>
            </a:r>
            <a:r>
              <a:rPr lang="cs-CZ" sz="1800" i="1" dirty="0" err="1" smtClean="0"/>
              <a:t>Condestabre</a:t>
            </a:r>
            <a:r>
              <a:rPr lang="cs-CZ" sz="1800" i="1" dirty="0" smtClean="0"/>
              <a:t> de Portugal D. </a:t>
            </a:r>
            <a:r>
              <a:rPr lang="cs-CZ" sz="1800" i="1" dirty="0" err="1" smtClean="0"/>
              <a:t>Nuno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Álvares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Pereira</a:t>
            </a:r>
            <a:r>
              <a:rPr lang="cs-CZ" sz="1800" i="1" dirty="0" smtClean="0"/>
              <a:t>, </a:t>
            </a:r>
            <a:r>
              <a:rPr lang="cs-CZ" sz="1800" dirty="0" smtClean="0"/>
              <a:t>1609) – 20  zpěvů (epická struktura, vzývání P. Marie), neobsahuje plán nadpřirozena, drží se </a:t>
            </a:r>
            <a:r>
              <a:rPr lang="cs-CZ" sz="1800" dirty="0" err="1" smtClean="0"/>
              <a:t>hist</a:t>
            </a:r>
            <a:r>
              <a:rPr lang="cs-CZ" sz="1800" dirty="0" smtClean="0"/>
              <a:t>. pravdy (básnická kronika?) </a:t>
            </a:r>
          </a:p>
          <a:p>
            <a:endParaRPr lang="cs-CZ" sz="1800" dirty="0" smtClean="0"/>
          </a:p>
          <a:p>
            <a:r>
              <a:rPr lang="pt-PT" sz="1800" b="1" dirty="0" smtClean="0"/>
              <a:t>Pêro de Andrade Caminha </a:t>
            </a:r>
            <a:r>
              <a:rPr lang="pt-PT" sz="1800" dirty="0" smtClean="0"/>
              <a:t>(1520/32 – 1589) – petrarkista, p</a:t>
            </a:r>
            <a:r>
              <a:rPr lang="cs-CZ" sz="1800" dirty="0" smtClean="0"/>
              <a:t>ě</a:t>
            </a:r>
            <a:r>
              <a:rPr lang="pt-PT" sz="1800" dirty="0" smtClean="0"/>
              <a:t>stoval</a:t>
            </a:r>
            <a:r>
              <a:rPr lang="cs-CZ" sz="1800" dirty="0" smtClean="0"/>
              <a:t> různé lyrické žánry; dominuje tematika pastýřská</a:t>
            </a:r>
          </a:p>
          <a:p>
            <a:endParaRPr lang="cs-CZ" sz="1800" dirty="0" smtClean="0"/>
          </a:p>
          <a:p>
            <a:r>
              <a:rPr lang="cs-CZ" sz="1800" b="1" dirty="0" err="1" smtClean="0"/>
              <a:t>Diogo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Bernardes</a:t>
            </a:r>
            <a:r>
              <a:rPr lang="cs-CZ" sz="1800" b="1" dirty="0" smtClean="0"/>
              <a:t> </a:t>
            </a:r>
            <a:r>
              <a:rPr lang="cs-CZ" sz="1800" dirty="0" smtClean="0"/>
              <a:t>(1530 – 1595/1605): typ. tématem je oduševnělá láska s celou škálou petrarkovských paradoxů; oblíbený motiv řeky (Lima – emblém rodného kraje; symbolika:  slzy, běh času, pomíjivost života)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autoři barokní poezie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000" b="1" dirty="0" err="1" smtClean="0"/>
              <a:t>Francisco</a:t>
            </a:r>
            <a:r>
              <a:rPr lang="cs-CZ" sz="2000" b="1" dirty="0" smtClean="0"/>
              <a:t> Manuel de Melo </a:t>
            </a:r>
            <a:r>
              <a:rPr lang="cs-CZ" sz="2000" dirty="0" smtClean="0"/>
              <a:t>(1608 – 1666)</a:t>
            </a:r>
          </a:p>
          <a:p>
            <a:pPr>
              <a:spcBef>
                <a:spcPts val="0"/>
              </a:spcBef>
              <a:buNone/>
            </a:pPr>
            <a:r>
              <a:rPr lang="cs-CZ" sz="2000" i="1" dirty="0" smtClean="0"/>
              <a:t>    </a:t>
            </a:r>
            <a:r>
              <a:rPr lang="cs-CZ" sz="2000" i="1" dirty="0" err="1" smtClean="0"/>
              <a:t>Obras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Métricas</a:t>
            </a:r>
            <a:r>
              <a:rPr lang="cs-CZ" sz="2000" dirty="0" smtClean="0"/>
              <a:t> (1665): častá religiózní a </a:t>
            </a:r>
            <a:r>
              <a:rPr lang="cs-CZ" sz="2000" dirty="0" err="1" smtClean="0"/>
              <a:t>filoz</a:t>
            </a:r>
            <a:r>
              <a:rPr lang="cs-CZ" sz="2000" dirty="0" smtClean="0"/>
              <a:t>. tematika (smrt, boží milosrdenství, pokání), </a:t>
            </a:r>
            <a:r>
              <a:rPr lang="cs-CZ" sz="2000" dirty="0" err="1" smtClean="0"/>
              <a:t>konceptista</a:t>
            </a:r>
            <a:endParaRPr lang="cs-CZ" sz="2000" dirty="0" smtClean="0"/>
          </a:p>
          <a:p>
            <a:pPr>
              <a:spcBef>
                <a:spcPts val="0"/>
              </a:spcBef>
              <a:buNone/>
            </a:pPr>
            <a:endParaRPr lang="cs-CZ" sz="2000" dirty="0" smtClean="0"/>
          </a:p>
          <a:p>
            <a:pPr>
              <a:spcBef>
                <a:spcPts val="0"/>
              </a:spcBef>
            </a:pPr>
            <a:r>
              <a:rPr lang="cs-CZ" sz="2000" dirty="0" smtClean="0"/>
              <a:t>galantní, žertovná a satirická poezie (</a:t>
            </a:r>
            <a:r>
              <a:rPr lang="cs-CZ" sz="2000" b="1" dirty="0" err="1" smtClean="0"/>
              <a:t>António</a:t>
            </a:r>
            <a:r>
              <a:rPr lang="cs-CZ" sz="2000" b="1" dirty="0" smtClean="0"/>
              <a:t>  </a:t>
            </a:r>
            <a:r>
              <a:rPr lang="cs-CZ" sz="2000" b="1" dirty="0" err="1" smtClean="0"/>
              <a:t>Barbosa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Bacelar</a:t>
            </a:r>
            <a:r>
              <a:rPr lang="cs-CZ" sz="2000" dirty="0" smtClean="0"/>
              <a:t>, </a:t>
            </a:r>
            <a:r>
              <a:rPr lang="cs-CZ" sz="2000" b="1" dirty="0" err="1" smtClean="0"/>
              <a:t>Jerónimo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Baía</a:t>
            </a:r>
            <a:r>
              <a:rPr lang="cs-CZ" sz="2000" dirty="0" smtClean="0"/>
              <a:t>)</a:t>
            </a:r>
          </a:p>
          <a:p>
            <a:pPr>
              <a:spcBef>
                <a:spcPts val="0"/>
              </a:spcBef>
            </a:pPr>
            <a:endParaRPr lang="cs-CZ" sz="2000" dirty="0" smtClean="0"/>
          </a:p>
          <a:p>
            <a:pPr>
              <a:spcBef>
                <a:spcPts val="0"/>
              </a:spcBef>
            </a:pPr>
            <a:r>
              <a:rPr lang="cs-CZ" sz="2000" dirty="0" smtClean="0"/>
              <a:t>náboženská poezie (</a:t>
            </a:r>
            <a:r>
              <a:rPr lang="cs-CZ" sz="2000" b="1" dirty="0" err="1" smtClean="0"/>
              <a:t>Sóror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Violante</a:t>
            </a:r>
            <a:r>
              <a:rPr lang="cs-CZ" sz="2000" b="1" dirty="0" smtClean="0"/>
              <a:t> do </a:t>
            </a:r>
            <a:r>
              <a:rPr lang="cs-CZ" sz="2000" b="1" dirty="0" err="1" smtClean="0"/>
              <a:t>Céu</a:t>
            </a:r>
            <a:r>
              <a:rPr lang="cs-CZ" sz="2000" dirty="0" smtClean="0"/>
              <a:t>, </a:t>
            </a:r>
            <a:r>
              <a:rPr lang="cs-CZ" sz="2000" b="1" dirty="0" err="1" smtClean="0"/>
              <a:t>Sóror</a:t>
            </a:r>
            <a:r>
              <a:rPr lang="cs-CZ" sz="2000" b="1" dirty="0" smtClean="0"/>
              <a:t> Maria do </a:t>
            </a:r>
            <a:r>
              <a:rPr lang="cs-CZ" sz="2000" b="1" dirty="0" err="1" smtClean="0"/>
              <a:t>Céu</a:t>
            </a:r>
            <a:r>
              <a:rPr lang="cs-CZ" sz="2000" dirty="0" smtClean="0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err="1" smtClean="0"/>
              <a:t>Francisco</a:t>
            </a:r>
            <a:r>
              <a:rPr lang="cs-CZ" sz="2000" dirty="0" smtClean="0"/>
              <a:t> Manuel de Melo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cs-CZ" dirty="0" smtClean="0"/>
              <a:t>Spatřil jsem kdysi Smrt jít za zábavou</a:t>
            </a:r>
          </a:p>
          <a:p>
            <a:pPr algn="ctr">
              <a:buNone/>
            </a:pPr>
            <a:r>
              <a:rPr lang="cs-CZ" dirty="0" smtClean="0"/>
              <a:t>uprostřed živých, kteří neviděli ji.</a:t>
            </a:r>
          </a:p>
          <a:p>
            <a:pPr algn="ctr">
              <a:buNone/>
            </a:pPr>
            <a:r>
              <a:rPr lang="cs-CZ" dirty="0" smtClean="0"/>
              <a:t>Staří, co ztratili už všechnu naději,</a:t>
            </a:r>
          </a:p>
          <a:p>
            <a:pPr algn="ctr">
              <a:buNone/>
            </a:pPr>
            <a:r>
              <a:rPr lang="cs-CZ" dirty="0" smtClean="0"/>
              <a:t>vráželi do ní rukou, tělem, hlavou,</a:t>
            </a:r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zatímco mladí, vedeni vírou mladou</a:t>
            </a:r>
          </a:p>
          <a:p>
            <a:pPr algn="ctr">
              <a:buNone/>
            </a:pPr>
            <a:r>
              <a:rPr lang="cs-CZ" dirty="0" smtClean="0"/>
              <a:t>a vlastní neznalostí, nebáli se jí.</a:t>
            </a:r>
          </a:p>
          <a:p>
            <a:pPr algn="ctr">
              <a:buNone/>
            </a:pPr>
            <a:r>
              <a:rPr lang="cs-CZ" dirty="0" smtClean="0"/>
              <a:t>Jak slepí všichni šli a ona potají</a:t>
            </a:r>
          </a:p>
          <a:p>
            <a:pPr algn="ctr">
              <a:buNone/>
            </a:pPr>
            <a:r>
              <a:rPr lang="cs-CZ" dirty="0" smtClean="0"/>
              <a:t>je sčítala jak stádo před popravou.</a:t>
            </a:r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Pak oči zavřela a chtěla vystřelit:</a:t>
            </a:r>
          </a:p>
          <a:p>
            <a:pPr algn="ctr">
              <a:buNone/>
            </a:pPr>
            <a:r>
              <a:rPr lang="cs-CZ" dirty="0" smtClean="0"/>
              <a:t>cíl minula. Vida to počínání,</a:t>
            </a:r>
          </a:p>
          <a:p>
            <a:pPr algn="ctr">
              <a:buNone/>
            </a:pPr>
            <a:r>
              <a:rPr lang="cs-CZ" dirty="0" smtClean="0"/>
              <a:t>já v strachu vykřikl: Dost, vražednice! Stát!</a:t>
            </a:r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Tu ona pravila: Válku jste chtěli mít</a:t>
            </a:r>
          </a:p>
          <a:p>
            <a:pPr algn="ctr">
              <a:buNone/>
            </a:pPr>
            <a:r>
              <a:rPr lang="cs-CZ" dirty="0" smtClean="0"/>
              <a:t>a slepě vrháte se ke mně sami.</a:t>
            </a:r>
          </a:p>
          <a:p>
            <a:pPr algn="ctr">
              <a:buNone/>
            </a:pPr>
            <a:r>
              <a:rPr lang="cs-CZ" dirty="0" smtClean="0"/>
              <a:t>Proč bych si měla mezi vámi vybírat?  </a:t>
            </a:r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i="1" dirty="0" smtClean="0"/>
              <a:t>Kéž hoří popel můj </a:t>
            </a:r>
            <a:r>
              <a:rPr lang="cs-CZ" dirty="0" smtClean="0"/>
              <a:t>(</a:t>
            </a:r>
            <a:r>
              <a:rPr lang="cs-CZ" i="1" dirty="0" smtClean="0"/>
              <a:t>Z poezie </a:t>
            </a:r>
            <a:r>
              <a:rPr lang="cs-CZ" i="1" dirty="0" err="1" smtClean="0"/>
              <a:t>evrop</a:t>
            </a:r>
            <a:r>
              <a:rPr lang="cs-CZ" i="1" dirty="0" smtClean="0"/>
              <a:t>. baroka</a:t>
            </a:r>
            <a:r>
              <a:rPr lang="cs-CZ" dirty="0" smtClean="0"/>
              <a:t>, 1967, přel. Gustav </a:t>
            </a:r>
            <a:r>
              <a:rPr lang="cs-CZ" dirty="0" err="1" smtClean="0"/>
              <a:t>Francl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naučná próza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b="1" dirty="0" err="1" smtClean="0"/>
              <a:t>Francisco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Rodrigues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Lobo</a:t>
            </a:r>
            <a:r>
              <a:rPr lang="cs-CZ" sz="2000" b="1" dirty="0" smtClean="0"/>
              <a:t>: </a:t>
            </a:r>
            <a:r>
              <a:rPr lang="cs-CZ" sz="2000" i="1" dirty="0" smtClean="0"/>
              <a:t>Dvůr na venkově </a:t>
            </a:r>
            <a:r>
              <a:rPr lang="cs-CZ" sz="2000" dirty="0" smtClean="0"/>
              <a:t>(</a:t>
            </a:r>
            <a:r>
              <a:rPr lang="cs-CZ" sz="2000" i="1" dirty="0" err="1" smtClean="0"/>
              <a:t>Corte</a:t>
            </a:r>
            <a:r>
              <a:rPr lang="cs-CZ" sz="2000" i="1" dirty="0" smtClean="0"/>
              <a:t> na </a:t>
            </a:r>
            <a:r>
              <a:rPr lang="cs-CZ" sz="2000" i="1" dirty="0" err="1" smtClean="0"/>
              <a:t>Aldeia</a:t>
            </a:r>
            <a:r>
              <a:rPr lang="cs-CZ" sz="2000" dirty="0" smtClean="0"/>
              <a:t>, 1619):</a:t>
            </a:r>
          </a:p>
          <a:p>
            <a:pPr>
              <a:spcBef>
                <a:spcPts val="0"/>
              </a:spcBef>
            </a:pPr>
            <a:r>
              <a:rPr lang="cs-CZ" sz="2000" dirty="0" smtClean="0"/>
              <a:t>ve formě rozhovorů mezi 8 postavami různé spol. úrovně a vzdělání</a:t>
            </a:r>
          </a:p>
          <a:p>
            <a:pPr>
              <a:spcBef>
                <a:spcPts val="0"/>
              </a:spcBef>
            </a:pPr>
            <a:r>
              <a:rPr lang="cs-CZ" sz="2000" dirty="0" smtClean="0"/>
              <a:t>stanovuje pravidla chování správného dvořana (B. </a:t>
            </a:r>
            <a:r>
              <a:rPr lang="cs-CZ" sz="2000" dirty="0" err="1" smtClean="0"/>
              <a:t>Castiglione</a:t>
            </a:r>
            <a:r>
              <a:rPr lang="cs-CZ" sz="2000" dirty="0" smtClean="0"/>
              <a:t>: Dvořan)</a:t>
            </a:r>
          </a:p>
          <a:p>
            <a:pPr>
              <a:spcBef>
                <a:spcPts val="0"/>
              </a:spcBef>
            </a:pPr>
            <a:r>
              <a:rPr lang="cs-CZ" sz="2000" dirty="0" smtClean="0"/>
              <a:t>dílo vlastenecké  (láska k rodnému jazyku, touha obnovit port. král. dvůr, ideální obraz dvora – snoubí se s venkov. prostotou)</a:t>
            </a:r>
          </a:p>
          <a:p>
            <a:pPr>
              <a:spcBef>
                <a:spcPts val="0"/>
              </a:spcBef>
            </a:pPr>
            <a:endParaRPr lang="cs-CZ" sz="2000" dirty="0" smtClean="0"/>
          </a:p>
          <a:p>
            <a:pPr>
              <a:spcBef>
                <a:spcPts val="0"/>
              </a:spcBef>
            </a:pPr>
            <a:r>
              <a:rPr lang="cs-CZ" sz="2000" b="1" dirty="0" err="1" smtClean="0"/>
              <a:t>Francisco</a:t>
            </a:r>
            <a:r>
              <a:rPr lang="cs-CZ" sz="2000" b="1" dirty="0" smtClean="0"/>
              <a:t> Manuel de Melo</a:t>
            </a:r>
            <a:r>
              <a:rPr lang="cs-CZ" sz="2000" dirty="0" smtClean="0"/>
              <a:t>: </a:t>
            </a:r>
            <a:r>
              <a:rPr lang="cs-CZ" sz="2000" i="1" dirty="0" smtClean="0"/>
              <a:t>Průvodce v manželství </a:t>
            </a:r>
            <a:r>
              <a:rPr lang="cs-CZ" sz="2000" dirty="0" smtClean="0"/>
              <a:t>(</a:t>
            </a:r>
            <a:r>
              <a:rPr lang="cs-CZ" sz="2000" i="1" dirty="0" err="1" smtClean="0"/>
              <a:t>Carta</a:t>
            </a:r>
            <a:r>
              <a:rPr lang="cs-CZ" sz="2000" i="1" dirty="0" smtClean="0"/>
              <a:t> de </a:t>
            </a:r>
            <a:r>
              <a:rPr lang="cs-CZ" sz="2000" i="1" dirty="0" err="1" smtClean="0"/>
              <a:t>Guia</a:t>
            </a:r>
            <a:r>
              <a:rPr lang="cs-CZ" sz="2000" i="1" dirty="0" smtClean="0"/>
              <a:t> de </a:t>
            </a:r>
            <a:r>
              <a:rPr lang="cs-CZ" sz="2000" i="1" dirty="0" err="1" smtClean="0"/>
              <a:t>Casados</a:t>
            </a:r>
            <a:r>
              <a:rPr lang="cs-CZ" sz="2000" dirty="0" smtClean="0"/>
              <a:t>, 1650)  </a:t>
            </a:r>
          </a:p>
          <a:p>
            <a:pPr>
              <a:spcBef>
                <a:spcPts val="0"/>
              </a:spcBef>
            </a:pPr>
            <a:r>
              <a:rPr lang="cs-CZ" sz="2000" dirty="0" smtClean="0"/>
              <a:t>ve formě dopisu</a:t>
            </a:r>
          </a:p>
          <a:p>
            <a:pPr>
              <a:spcBef>
                <a:spcPts val="0"/>
              </a:spcBef>
            </a:pPr>
            <a:r>
              <a:rPr lang="cs-CZ" sz="2000" dirty="0" smtClean="0"/>
              <a:t>stanovuje zásady správného fungování manželství (věk manželů, chování, hygiena, vzdělání, otázka lásky, krásy apod.)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b="1" dirty="0" err="1" smtClean="0"/>
              <a:t>Diogo</a:t>
            </a:r>
            <a:r>
              <a:rPr lang="cs-CZ" sz="2000" b="1" dirty="0" smtClean="0"/>
              <a:t> de </a:t>
            </a:r>
            <a:r>
              <a:rPr lang="cs-CZ" sz="2000" b="1" dirty="0" err="1" smtClean="0"/>
              <a:t>Couto</a:t>
            </a:r>
            <a:r>
              <a:rPr lang="cs-CZ" sz="2000" dirty="0" smtClean="0"/>
              <a:t> (1542 – 1616): </a:t>
            </a:r>
            <a:r>
              <a:rPr lang="cs-CZ" sz="2000" i="1" dirty="0" err="1" smtClean="0"/>
              <a:t>Décadas</a:t>
            </a:r>
            <a:r>
              <a:rPr lang="cs-CZ" sz="2000" dirty="0" smtClean="0"/>
              <a:t> (1778 – 88)</a:t>
            </a:r>
          </a:p>
          <a:p>
            <a:endParaRPr lang="cs-CZ" sz="2000" dirty="0" smtClean="0"/>
          </a:p>
          <a:p>
            <a:r>
              <a:rPr lang="cs-CZ" sz="2000" b="1" i="1" dirty="0" err="1" smtClean="0"/>
              <a:t>Monarquia</a:t>
            </a:r>
            <a:r>
              <a:rPr lang="cs-CZ" sz="2000" b="1" i="1" dirty="0" smtClean="0"/>
              <a:t> </a:t>
            </a:r>
            <a:r>
              <a:rPr lang="cs-CZ" sz="2000" b="1" i="1" dirty="0" err="1" smtClean="0"/>
              <a:t>Lusitana</a:t>
            </a:r>
            <a:r>
              <a:rPr lang="cs-CZ" sz="2000" b="1" i="1" dirty="0" smtClean="0"/>
              <a:t> </a:t>
            </a:r>
            <a:r>
              <a:rPr lang="cs-CZ" sz="2000" dirty="0" smtClean="0"/>
              <a:t>(1. a 2. díl </a:t>
            </a:r>
            <a:r>
              <a:rPr lang="cs-CZ" sz="2000" dirty="0" err="1" smtClean="0"/>
              <a:t>Bernardo</a:t>
            </a:r>
            <a:r>
              <a:rPr lang="cs-CZ" sz="2000" dirty="0" smtClean="0"/>
              <a:t> de </a:t>
            </a:r>
            <a:r>
              <a:rPr lang="cs-CZ" sz="2000" dirty="0" err="1" smtClean="0"/>
              <a:t>Brito</a:t>
            </a:r>
            <a:r>
              <a:rPr lang="cs-CZ" sz="2000" dirty="0" smtClean="0"/>
              <a:t> – od stvoření světa po narození Krista; pokračování od Krista po vznik </a:t>
            </a:r>
            <a:r>
              <a:rPr lang="cs-CZ" sz="2000" dirty="0" err="1" smtClean="0"/>
              <a:t>Portucale</a:t>
            </a:r>
            <a:r>
              <a:rPr lang="cs-CZ" sz="2000" dirty="0" smtClean="0"/>
              <a:t> a D. Jindřicha, 1597, 1609, 3. díl A</a:t>
            </a:r>
            <a:r>
              <a:rPr lang="pt-PT" sz="2000" dirty="0" smtClean="0"/>
              <a:t>ntónio Brandão</a:t>
            </a:r>
            <a:r>
              <a:rPr lang="cs-CZ" sz="2000" dirty="0" smtClean="0"/>
              <a:t> – od Jindřicha celé období vlády A. </a:t>
            </a:r>
            <a:r>
              <a:rPr lang="cs-CZ" sz="2000" dirty="0" err="1" smtClean="0"/>
              <a:t>Henriquese</a:t>
            </a:r>
            <a:r>
              <a:rPr lang="pt-PT" sz="2000" dirty="0" smtClean="0"/>
              <a:t>, </a:t>
            </a:r>
            <a:r>
              <a:rPr lang="cs-CZ" sz="2000" dirty="0" smtClean="0"/>
              <a:t>1632, 4. díl </a:t>
            </a:r>
            <a:r>
              <a:rPr lang="pt-PT" sz="2000" dirty="0" smtClean="0"/>
              <a:t>Francisco Brandão</a:t>
            </a:r>
            <a:r>
              <a:rPr lang="cs-CZ" sz="2000" dirty="0" smtClean="0"/>
              <a:t> – od </a:t>
            </a:r>
            <a:r>
              <a:rPr lang="cs-CZ" sz="2000" dirty="0" err="1" smtClean="0"/>
              <a:t>Sancha</a:t>
            </a:r>
            <a:r>
              <a:rPr lang="cs-CZ" sz="2000" dirty="0" smtClean="0"/>
              <a:t> I. po Alfonse III., 1632</a:t>
            </a:r>
            <a:r>
              <a:rPr lang="pt-PT" sz="2000" dirty="0" smtClean="0"/>
              <a:t>)</a:t>
            </a:r>
            <a:endParaRPr lang="cs-CZ" sz="2000" dirty="0" smtClean="0"/>
          </a:p>
          <a:p>
            <a:endParaRPr lang="pt-PT" sz="2000" dirty="0" smtClean="0"/>
          </a:p>
          <a:p>
            <a:r>
              <a:rPr lang="pt-PT" sz="2000" b="1" dirty="0" smtClean="0"/>
              <a:t>Francisco Manuel de Melo</a:t>
            </a:r>
            <a:r>
              <a:rPr lang="pt-PT" sz="2000" dirty="0" smtClean="0"/>
              <a:t>: </a:t>
            </a:r>
            <a:r>
              <a:rPr lang="pt-PT" sz="2000" i="1" dirty="0" smtClean="0"/>
              <a:t>Epanafory</a:t>
            </a:r>
            <a:r>
              <a:rPr lang="pt-PT" sz="2000" dirty="0" smtClean="0"/>
              <a:t> (Epanáforas de vária história portuguesa, 1660)</a:t>
            </a:r>
            <a:r>
              <a:rPr lang="cs-CZ" sz="2000" dirty="0" smtClean="0"/>
              <a:t> 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327</TotalTime>
  <Words>1625</Words>
  <Application>Microsoft Office PowerPoint</Application>
  <PresentationFormat>Předvádění na obrazovce (4:3)</PresentationFormat>
  <Paragraphs>157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Administrativní</vt:lpstr>
      <vt:lpstr>Barokní literatura</vt:lpstr>
      <vt:lpstr>manýrismus a baroko</vt:lpstr>
      <vt:lpstr>konceptismus (conceptismo) a kulteranismus (cultismo)</vt:lpstr>
      <vt:lpstr>poezie</vt:lpstr>
      <vt:lpstr>autoři manýristické poezie</vt:lpstr>
      <vt:lpstr>autoři barokní poezie</vt:lpstr>
      <vt:lpstr>Francisco Manuel de Melo</vt:lpstr>
      <vt:lpstr>naučná próza</vt:lpstr>
      <vt:lpstr>historiografie</vt:lpstr>
      <vt:lpstr>homiletika </vt:lpstr>
      <vt:lpstr>Kázání (Sermões, 13 dílů, 1679 - 1699): obecná charakteristika</vt:lpstr>
      <vt:lpstr>Příklady Vieirova konceptismu v kázáních</vt:lpstr>
      <vt:lpstr>Vieirův mesianismus</vt:lpstr>
      <vt:lpstr>  krásná próza: Portugalské listy</vt:lpstr>
      <vt:lpstr>divadlo</vt:lpstr>
      <vt:lpstr>lidové divadlo</vt:lpstr>
      <vt:lpstr>Snímek 17</vt:lpstr>
      <vt:lpstr>Snímek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Filip</dc:title>
  <dc:creator>slunce</dc:creator>
  <cp:lastModifiedBy>slunce</cp:lastModifiedBy>
  <cp:revision>37</cp:revision>
  <dcterms:created xsi:type="dcterms:W3CDTF">2010-10-04T16:54:23Z</dcterms:created>
  <dcterms:modified xsi:type="dcterms:W3CDTF">2010-11-22T20:59:53Z</dcterms:modified>
</cp:coreProperties>
</file>