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2" r:id="rId5"/>
    <p:sldId id="260" r:id="rId6"/>
    <p:sldId id="263" r:id="rId7"/>
    <p:sldId id="264" r:id="rId8"/>
    <p:sldId id="25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60"/>
  </p:normalViewPr>
  <p:slideViewPr>
    <p:cSldViewPr>
      <p:cViewPr>
        <p:scale>
          <a:sx n="80" d="100"/>
          <a:sy n="80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CFF4FB-170D-496A-B31A-DAF248AB84A3}" type="datetimeFigureOut">
              <a:rPr lang="cs-CZ" smtClean="0"/>
              <a:pPr/>
              <a:t>13.12.2010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2819400"/>
            <a:ext cx="3384376" cy="1752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směry první poloviny 20. století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3810000" cy="357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Eugénio</a:t>
            </a:r>
            <a:r>
              <a:rPr lang="cs-CZ" dirty="0" smtClean="0"/>
              <a:t> de </a:t>
            </a:r>
            <a:r>
              <a:rPr lang="cs-CZ" dirty="0" err="1" smtClean="0"/>
              <a:t>Andrade</a:t>
            </a:r>
            <a:r>
              <a:rPr lang="cs-CZ" dirty="0" smtClean="0"/>
              <a:t> (1923 – 2005)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dirty="0" smtClean="0"/>
              <a:t>básník čistého výrazu, jenž svým lapidárním veršem spěje až k hranici výrazové dokonalosti, za níž následuje ticho</a:t>
            </a:r>
          </a:p>
          <a:p>
            <a:pPr algn="just"/>
            <a:r>
              <a:rPr lang="cs-CZ" sz="2000" dirty="0" smtClean="0"/>
              <a:t>p</a:t>
            </a:r>
            <a:r>
              <a:rPr lang="pt-PT" sz="2000" dirty="0" smtClean="0"/>
              <a:t>atří k apolinským básníkům, kteří namísto inspirace zdůrazňují potřebu řemeslné píle a trpělivosti</a:t>
            </a:r>
            <a:endParaRPr lang="cs-CZ" sz="2000" dirty="0" smtClean="0"/>
          </a:p>
          <a:p>
            <a:pPr algn="just"/>
            <a:r>
              <a:rPr lang="cs-CZ" sz="2000" dirty="0" smtClean="0"/>
              <a:t>b</a:t>
            </a:r>
            <a:r>
              <a:rPr lang="pt-PT" sz="2000" dirty="0" smtClean="0"/>
              <a:t>ásně </a:t>
            </a:r>
            <a:r>
              <a:rPr lang="cs-CZ" sz="2000" dirty="0" smtClean="0"/>
              <a:t>působí</a:t>
            </a:r>
            <a:r>
              <a:rPr lang="pt-PT" sz="2000" dirty="0" smtClean="0"/>
              <a:t> bezprostředně</a:t>
            </a:r>
            <a:r>
              <a:rPr lang="cs-CZ" sz="2000" dirty="0" smtClean="0"/>
              <a:t>;</a:t>
            </a:r>
            <a:r>
              <a:rPr lang="pt-PT" sz="2000" dirty="0" smtClean="0"/>
              <a:t> </a:t>
            </a:r>
            <a:r>
              <a:rPr lang="cs-CZ" sz="2000" dirty="0" smtClean="0"/>
              <a:t>charakterizuje je výrazná</a:t>
            </a:r>
            <a:r>
              <a:rPr lang="pt-PT" sz="2000" dirty="0" smtClean="0"/>
              <a:t> obraznost</a:t>
            </a:r>
            <a:r>
              <a:rPr lang="cs-CZ" sz="2000" dirty="0" smtClean="0"/>
              <a:t> a</a:t>
            </a:r>
            <a:r>
              <a:rPr lang="pt-PT" sz="2000" dirty="0" smtClean="0"/>
              <a:t> hudebnost, po stránce tematické především živelná erotičnost a </a:t>
            </a:r>
            <a:r>
              <a:rPr lang="cs-CZ" sz="2000" dirty="0" smtClean="0"/>
              <a:t>s</a:t>
            </a:r>
            <a:r>
              <a:rPr lang="pt-PT" sz="2000" dirty="0" smtClean="0"/>
              <a:t>pojení s přírodou</a:t>
            </a:r>
            <a:endParaRPr lang="cs-CZ" sz="2000" dirty="0" smtClean="0"/>
          </a:p>
          <a:p>
            <a:pPr algn="just"/>
            <a:r>
              <a:rPr lang="cs-CZ" sz="2000" dirty="0" smtClean="0"/>
              <a:t>v</a:t>
            </a:r>
            <a:r>
              <a:rPr lang="pt-PT" sz="2000" dirty="0" smtClean="0"/>
              <a:t> roce 1942 debutoval sbírkou </a:t>
            </a:r>
            <a:r>
              <a:rPr lang="pt-PT" sz="2000" i="1" dirty="0" smtClean="0"/>
              <a:t>Jinoch</a:t>
            </a:r>
            <a:r>
              <a:rPr lang="cs-CZ" sz="2000" dirty="0" smtClean="0"/>
              <a:t> (</a:t>
            </a:r>
            <a:r>
              <a:rPr lang="pt-PT" sz="2000" dirty="0" smtClean="0"/>
              <a:t>Adolescente</a:t>
            </a:r>
            <a:r>
              <a:rPr lang="cs-CZ" sz="2000" dirty="0" smtClean="0"/>
              <a:t>)</a:t>
            </a:r>
            <a:r>
              <a:rPr lang="pt-PT" sz="2000" dirty="0" smtClean="0"/>
              <a:t>, prosadil se v následujících letech</a:t>
            </a:r>
            <a:endParaRPr lang="cs-CZ" sz="2000" dirty="0" smtClean="0"/>
          </a:p>
          <a:p>
            <a:pPr algn="just"/>
            <a:r>
              <a:rPr lang="cs-CZ" sz="2000" dirty="0" smtClean="0"/>
              <a:t>k</a:t>
            </a:r>
            <a:r>
              <a:rPr lang="pt-PT" sz="2000" dirty="0" smtClean="0"/>
              <a:t>  nejznámějším sbírkám patří </a:t>
            </a:r>
            <a:r>
              <a:rPr lang="pt-PT" sz="2000" i="1" dirty="0" smtClean="0"/>
              <a:t>Ruce a plody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As mãos e os frutos, 1948), </a:t>
            </a:r>
            <a:r>
              <a:rPr lang="pt-PT" sz="2000" i="1" dirty="0" smtClean="0"/>
              <a:t>Milenci bez peněz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Os Amantes sem dinheiro</a:t>
            </a:r>
            <a:r>
              <a:rPr lang="cs-CZ" sz="2000" dirty="0" smtClean="0"/>
              <a:t>, </a:t>
            </a:r>
            <a:r>
              <a:rPr lang="pt-PT" sz="2000" dirty="0" smtClean="0"/>
              <a:t>1950,), </a:t>
            </a:r>
            <a:r>
              <a:rPr lang="pt-PT" sz="2000" i="1" dirty="0" smtClean="0"/>
              <a:t>Ostinato Rigore</a:t>
            </a:r>
            <a:r>
              <a:rPr lang="pt-PT" sz="2000" dirty="0" smtClean="0"/>
              <a:t> (1964), </a:t>
            </a:r>
            <a:r>
              <a:rPr lang="pt-PT" sz="2000" i="1" dirty="0" smtClean="0"/>
              <a:t>Bílé na bílém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Branco no branco, 1984)</a:t>
            </a:r>
            <a:endParaRPr lang="cs-CZ" sz="2000" dirty="0" smtClean="0"/>
          </a:p>
          <a:p>
            <a:pPr algn="just"/>
            <a:r>
              <a:rPr lang="cs-CZ" sz="2000" dirty="0" smtClean="0"/>
              <a:t>v</a:t>
            </a:r>
            <a:r>
              <a:rPr lang="pt-PT" sz="2000" dirty="0" smtClean="0"/>
              <a:t> českém překladu Pavly Lidmilové vyšel výbor jeho poezie pod názvem </a:t>
            </a:r>
            <a:r>
              <a:rPr lang="pt-PT" sz="2000" i="1" dirty="0" smtClean="0"/>
              <a:t>Svrchovanost. </a:t>
            </a:r>
            <a:endParaRPr lang="cs-CZ" sz="2000" i="1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surrealismus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do Portugalska </a:t>
            </a:r>
            <a:r>
              <a:rPr lang="cs-CZ" sz="2000" dirty="0" smtClean="0"/>
              <a:t>se dostal</a:t>
            </a:r>
            <a:r>
              <a:rPr lang="pt-PT" sz="2000" dirty="0" smtClean="0"/>
              <a:t> velmi opožděně a nezpůsobil zde literární revoluci srovnatelnou například s francouzskou</a:t>
            </a:r>
            <a:endParaRPr lang="cs-CZ" sz="2000" dirty="0" smtClean="0"/>
          </a:p>
          <a:p>
            <a:r>
              <a:rPr lang="cs-CZ" sz="2000" dirty="0" smtClean="0"/>
              <a:t>2</a:t>
            </a:r>
            <a:r>
              <a:rPr lang="pt-PT" sz="2000" dirty="0" smtClean="0"/>
              <a:t> skupiny: mateřská (Grupo Surrealista, 1947) a disidentská (Grupo Surrealista Dissidente, 1949)</a:t>
            </a:r>
            <a:endParaRPr lang="cs-CZ" sz="2000" dirty="0" smtClean="0"/>
          </a:p>
          <a:p>
            <a:r>
              <a:rPr lang="cs-CZ" sz="2000" dirty="0" smtClean="0"/>
              <a:t>významní autoři: </a:t>
            </a:r>
            <a:r>
              <a:rPr lang="pt-PT" sz="2000" dirty="0" smtClean="0"/>
              <a:t>Mário de Cesariny Vasconcelos, Alexandre O´Neill a António Maria Lisboa</a:t>
            </a:r>
            <a:endParaRPr lang="cs-CZ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429000"/>
            <a:ext cx="2089795" cy="27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2189411" cy="27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2039119" cy="28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neorealismus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2000" dirty="0" smtClean="0"/>
              <a:t>navazuje na </a:t>
            </a:r>
            <a:r>
              <a:rPr lang="cs-CZ" sz="2000" dirty="0" err="1" smtClean="0"/>
              <a:t>krit</a:t>
            </a:r>
            <a:r>
              <a:rPr lang="cs-CZ" sz="2000" dirty="0" smtClean="0"/>
              <a:t>. realismus 19. století, ale na rozdíl od něj vyslovuje kritiku společenského uspořádání jako nespravedlivého spol. řádu; zaměřuje se především na zobrazení těžkého údělu nejchudších vrstev obyvatelstva; regionalismus    </a:t>
            </a:r>
          </a:p>
          <a:p>
            <a:pPr algn="just"/>
            <a:r>
              <a:rPr lang="cs-CZ" sz="2000" dirty="0" smtClean="0"/>
              <a:t>odráží tehdejší spol. a polit. kontext (svět. válka, </a:t>
            </a:r>
            <a:r>
              <a:rPr lang="cs-CZ" sz="2000" dirty="0" err="1" smtClean="0"/>
              <a:t>hosp</a:t>
            </a:r>
            <a:r>
              <a:rPr lang="cs-CZ" sz="2000" dirty="0" smtClean="0"/>
              <a:t>. krize, diktatury) – literatura opoziční, stavící se proti režimu</a:t>
            </a:r>
          </a:p>
          <a:p>
            <a:pPr algn="just"/>
            <a:r>
              <a:rPr lang="cs-CZ" sz="2000" dirty="0" smtClean="0"/>
              <a:t>na rozdíl od </a:t>
            </a:r>
            <a:r>
              <a:rPr lang="cs-CZ" sz="2000" dirty="0" smtClean="0"/>
              <a:t>skupiny </a:t>
            </a:r>
            <a:r>
              <a:rPr lang="cs-CZ" sz="2000" i="1" dirty="0" smtClean="0"/>
              <a:t>P</a:t>
            </a:r>
            <a:r>
              <a:rPr lang="pt-PT" sz="2000" i="1" dirty="0" smtClean="0"/>
              <a:t>resença</a:t>
            </a:r>
            <a:r>
              <a:rPr lang="cs-CZ" sz="2000" i="1" dirty="0" smtClean="0"/>
              <a:t> </a:t>
            </a:r>
            <a:r>
              <a:rPr lang="cs-CZ" sz="2000" dirty="0" smtClean="0"/>
              <a:t>zdůrazňuje spol. a polit. angažovanost literatury a spisovatele (básníka)   	</a:t>
            </a:r>
          </a:p>
          <a:p>
            <a:pPr algn="just"/>
            <a:r>
              <a:rPr lang="cs-CZ" sz="2000" dirty="0" smtClean="0"/>
              <a:t>snahou o objektivitu se některá, zejména počáteční díla blíží dokumentu či sociologické studii, hojně se využívá osobní zkušenosti a „očitého svědectví“ </a:t>
            </a:r>
          </a:p>
          <a:p>
            <a:endParaRPr lang="cs-CZ" sz="2000" dirty="0" smtClean="0"/>
          </a:p>
          <a:p>
            <a:r>
              <a:rPr lang="cs-CZ" sz="2000" dirty="0" smtClean="0"/>
              <a:t> 2 fáze:</a:t>
            </a:r>
          </a:p>
          <a:p>
            <a:pPr lvl="1"/>
            <a:r>
              <a:rPr lang="cs-CZ" sz="2100" dirty="0" smtClean="0"/>
              <a:t>1) 30. léta: dogmatická, přílišný vliv ideologie, vznikají nejvíce teoretické spisy </a:t>
            </a:r>
          </a:p>
          <a:p>
            <a:pPr lvl="1"/>
            <a:r>
              <a:rPr lang="cs-CZ" sz="2100" dirty="0" smtClean="0"/>
              <a:t>2) 40.-50. léta: uvolněnější, umělecky náročnější a závažnější, </a:t>
            </a:r>
            <a:r>
              <a:rPr lang="cs-CZ" sz="2100" dirty="0" err="1" smtClean="0"/>
              <a:t>symb</a:t>
            </a:r>
            <a:r>
              <a:rPr lang="cs-CZ" sz="2100" dirty="0" smtClean="0"/>
              <a:t>. přesah a existenciální dimenze, literatura hledá nové možnosti uměl. výrazu a nové výpravné postupy</a:t>
            </a:r>
          </a:p>
          <a:p>
            <a:endParaRPr lang="en-US" sz="2000" dirty="0" smtClean="0"/>
          </a:p>
          <a:p>
            <a:r>
              <a:rPr lang="cs-CZ" sz="2000" dirty="0" smtClean="0"/>
              <a:t>významní a</a:t>
            </a:r>
            <a:r>
              <a:rPr lang="en-US" sz="2000" dirty="0" err="1" smtClean="0"/>
              <a:t>uto</a:t>
            </a:r>
            <a:r>
              <a:rPr lang="cs-CZ" sz="2000" dirty="0" smtClean="0"/>
              <a:t>ř</a:t>
            </a:r>
            <a:r>
              <a:rPr lang="en-US" sz="2000" dirty="0" err="1" smtClean="0"/>
              <a:t>i</a:t>
            </a:r>
            <a:r>
              <a:rPr lang="cs-CZ" sz="2000" dirty="0" smtClean="0"/>
              <a:t>: </a:t>
            </a:r>
            <a:r>
              <a:rPr lang="cs-CZ" sz="2000" dirty="0" err="1" smtClean="0"/>
              <a:t>Alves</a:t>
            </a:r>
            <a:r>
              <a:rPr lang="cs-CZ" sz="2000" dirty="0" smtClean="0"/>
              <a:t> </a:t>
            </a:r>
            <a:r>
              <a:rPr lang="cs-CZ" sz="2000" dirty="0" err="1" smtClean="0"/>
              <a:t>Redol</a:t>
            </a:r>
            <a:r>
              <a:rPr lang="cs-CZ" sz="2000" dirty="0" smtClean="0"/>
              <a:t>, Manuel </a:t>
            </a:r>
            <a:r>
              <a:rPr lang="cs-CZ" sz="2000" dirty="0" err="1" smtClean="0"/>
              <a:t>da</a:t>
            </a:r>
            <a:r>
              <a:rPr lang="cs-CZ" sz="2000" dirty="0" smtClean="0"/>
              <a:t> </a:t>
            </a:r>
            <a:r>
              <a:rPr lang="cs-CZ" sz="2000" dirty="0" err="1" smtClean="0"/>
              <a:t>Fonseca</a:t>
            </a:r>
            <a:r>
              <a:rPr lang="cs-CZ" sz="2000" dirty="0" smtClean="0"/>
              <a:t>, </a:t>
            </a:r>
            <a:r>
              <a:rPr lang="cs-CZ" sz="2000" dirty="0" err="1" smtClean="0"/>
              <a:t>Carlos</a:t>
            </a:r>
            <a:r>
              <a:rPr lang="cs-CZ" sz="2000" dirty="0" smtClean="0"/>
              <a:t> de </a:t>
            </a:r>
            <a:r>
              <a:rPr lang="cs-CZ" sz="2000" dirty="0" err="1" smtClean="0"/>
              <a:t>Oliveira</a:t>
            </a:r>
            <a:r>
              <a:rPr lang="cs-CZ" sz="2000" dirty="0" smtClean="0"/>
              <a:t> aj. (+ např. počáteční tvorba </a:t>
            </a:r>
            <a:r>
              <a:rPr lang="cs-CZ" sz="2000" dirty="0" err="1" smtClean="0"/>
              <a:t>Fernanda</a:t>
            </a:r>
            <a:r>
              <a:rPr lang="cs-CZ" sz="2000" dirty="0" smtClean="0"/>
              <a:t> </a:t>
            </a:r>
            <a:r>
              <a:rPr lang="cs-CZ" sz="2000" dirty="0" err="1" smtClean="0"/>
              <a:t>Namory</a:t>
            </a:r>
            <a:r>
              <a:rPr lang="cs-CZ" sz="2000" dirty="0" smtClean="0"/>
              <a:t>, </a:t>
            </a:r>
            <a:r>
              <a:rPr lang="cs-CZ" sz="2000" dirty="0" err="1" smtClean="0"/>
              <a:t>Vergília</a:t>
            </a:r>
            <a:r>
              <a:rPr lang="cs-CZ" sz="2000" dirty="0" smtClean="0"/>
              <a:t> </a:t>
            </a:r>
            <a:r>
              <a:rPr lang="cs-CZ" sz="2000" dirty="0" err="1" smtClean="0"/>
              <a:t>Ferreiry</a:t>
            </a:r>
            <a:r>
              <a:rPr lang="cs-CZ" sz="2000" dirty="0" smtClean="0"/>
              <a:t> a J. </a:t>
            </a:r>
            <a:r>
              <a:rPr lang="cs-CZ" sz="2000" dirty="0" err="1" smtClean="0"/>
              <a:t>Cardosa</a:t>
            </a:r>
            <a:r>
              <a:rPr lang="cs-CZ" sz="2000" dirty="0" smtClean="0"/>
              <a:t> </a:t>
            </a:r>
            <a:r>
              <a:rPr lang="cs-CZ" sz="2000" dirty="0" err="1" smtClean="0"/>
              <a:t>Pirese</a:t>
            </a:r>
            <a:r>
              <a:rPr lang="cs-CZ" sz="2000" dirty="0" smtClean="0"/>
              <a:t>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„</a:t>
            </a:r>
            <a:r>
              <a:rPr lang="cs-CZ" sz="2400" dirty="0" err="1" smtClean="0"/>
              <a:t>realismo</a:t>
            </a:r>
            <a:r>
              <a:rPr lang="cs-CZ" sz="2400" dirty="0" smtClean="0"/>
              <a:t> </a:t>
            </a:r>
            <a:r>
              <a:rPr lang="cs-CZ" sz="2400" dirty="0" err="1" smtClean="0"/>
              <a:t>social</a:t>
            </a:r>
            <a:r>
              <a:rPr lang="cs-CZ" sz="2400" dirty="0" smtClean="0"/>
              <a:t>“: </a:t>
            </a:r>
            <a:r>
              <a:rPr lang="cs-CZ" sz="2400" dirty="0" err="1" smtClean="0"/>
              <a:t>Ferreira</a:t>
            </a:r>
            <a:r>
              <a:rPr lang="cs-CZ" sz="2400" dirty="0" smtClean="0"/>
              <a:t> de </a:t>
            </a:r>
            <a:r>
              <a:rPr lang="cs-CZ" sz="2400" dirty="0" err="1" smtClean="0"/>
              <a:t>Castro</a:t>
            </a:r>
            <a:r>
              <a:rPr lang="cs-CZ" sz="2400" dirty="0" smtClean="0"/>
              <a:t> (1898 – 1974)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těží z vlastní životní zkušenosti (v mládí – Brazílie, práce v kaučukové stanici v </a:t>
            </a:r>
            <a:r>
              <a:rPr lang="cs-CZ" sz="2000" dirty="0" err="1" smtClean="0"/>
              <a:t>braz</a:t>
            </a:r>
            <a:r>
              <a:rPr lang="cs-CZ" sz="2000" dirty="0" smtClean="0"/>
              <a:t>. </a:t>
            </a:r>
            <a:r>
              <a:rPr lang="pt-PT" sz="2000" dirty="0" smtClean="0"/>
              <a:t>p</a:t>
            </a:r>
            <a:r>
              <a:rPr lang="cs-CZ" sz="2000" dirty="0" err="1" smtClean="0"/>
              <a:t>ralese</a:t>
            </a:r>
            <a:r>
              <a:rPr lang="cs-CZ" sz="2000" dirty="0" smtClean="0"/>
              <a:t>) zejména v r. </a:t>
            </a:r>
            <a:r>
              <a:rPr lang="cs-CZ" sz="2000" i="1" dirty="0" smtClean="0"/>
              <a:t>Stín kaučuku </a:t>
            </a:r>
            <a:r>
              <a:rPr lang="cs-CZ" sz="2000" dirty="0" smtClean="0"/>
              <a:t>(</a:t>
            </a:r>
            <a:r>
              <a:rPr lang="cs-CZ" sz="2000" i="1" dirty="0" smtClean="0"/>
              <a:t>Džungle</a:t>
            </a:r>
            <a:r>
              <a:rPr lang="cs-CZ" sz="2000" dirty="0" smtClean="0"/>
              <a:t>) </a:t>
            </a:r>
            <a:r>
              <a:rPr lang="en-US" sz="2000" dirty="0" smtClean="0"/>
              <a:t>[</a:t>
            </a:r>
            <a:r>
              <a:rPr lang="cs-CZ" sz="2000" dirty="0" smtClean="0"/>
              <a:t>A </a:t>
            </a:r>
            <a:r>
              <a:rPr lang="cs-CZ" sz="2000" dirty="0" err="1" smtClean="0"/>
              <a:t>selva</a:t>
            </a:r>
            <a:r>
              <a:rPr lang="cs-CZ" sz="2000" dirty="0" smtClean="0"/>
              <a:t>, 1930</a:t>
            </a:r>
            <a:r>
              <a:rPr lang="en-US" sz="2000" dirty="0" smtClean="0"/>
              <a:t>]</a:t>
            </a:r>
            <a:r>
              <a:rPr lang="cs-CZ" sz="2000" dirty="0" smtClean="0"/>
              <a:t> – freska zobrazující velkolepou přírodu a kolektivní drama sběračů kaučuku </a:t>
            </a:r>
          </a:p>
          <a:p>
            <a:r>
              <a:rPr lang="cs-CZ" sz="2000" dirty="0" smtClean="0"/>
              <a:t>sociální romány situované do </a:t>
            </a:r>
            <a:r>
              <a:rPr lang="cs-CZ" sz="2000" dirty="0" err="1" smtClean="0"/>
              <a:t>sev</a:t>
            </a:r>
            <a:r>
              <a:rPr lang="cs-CZ" sz="2000" dirty="0" smtClean="0"/>
              <a:t>. Portugalska: </a:t>
            </a:r>
            <a:r>
              <a:rPr lang="cs-CZ" sz="2000" i="1" dirty="0" smtClean="0"/>
              <a:t>Chladná země </a:t>
            </a:r>
            <a:r>
              <a:rPr lang="cs-CZ" sz="2000" dirty="0" smtClean="0"/>
              <a:t>(</a:t>
            </a:r>
            <a:r>
              <a:rPr lang="cs-CZ" sz="2000" dirty="0" err="1" smtClean="0"/>
              <a:t>Terra</a:t>
            </a:r>
            <a:r>
              <a:rPr lang="cs-CZ" sz="2000" dirty="0" smtClean="0"/>
              <a:t> </a:t>
            </a:r>
            <a:r>
              <a:rPr lang="cs-CZ" sz="2000" dirty="0" err="1" smtClean="0"/>
              <a:t>fria</a:t>
            </a:r>
            <a:r>
              <a:rPr lang="cs-CZ" sz="2000" dirty="0" smtClean="0"/>
              <a:t>, 1934) a </a:t>
            </a:r>
            <a:r>
              <a:rPr lang="cs-CZ" sz="2000" i="1" dirty="0" smtClean="0"/>
              <a:t>Vlna a sníh </a:t>
            </a:r>
            <a:r>
              <a:rPr lang="pt-PT" sz="2000" dirty="0" smtClean="0"/>
              <a:t>(A lã e a neve</a:t>
            </a:r>
            <a:r>
              <a:rPr lang="cs-CZ" sz="2000" dirty="0" smtClean="0"/>
              <a:t>, 1947)</a:t>
            </a:r>
            <a:r>
              <a:rPr lang="pt-PT" sz="2000" dirty="0" smtClean="0"/>
              <a:t> </a:t>
            </a:r>
            <a:r>
              <a:rPr lang="cs-CZ" sz="2000" dirty="0" smtClean="0"/>
              <a:t>  </a:t>
            </a:r>
          </a:p>
          <a:p>
            <a:r>
              <a:rPr lang="cs-CZ" sz="2000" dirty="0" smtClean="0"/>
              <a:t>v novelách (např. </a:t>
            </a:r>
            <a:r>
              <a:rPr lang="cs-CZ" sz="2000" i="1" dirty="0" smtClean="0"/>
              <a:t>Misie</a:t>
            </a:r>
            <a:r>
              <a:rPr lang="cs-CZ" sz="2000" dirty="0" smtClean="0"/>
              <a:t> </a:t>
            </a:r>
            <a:r>
              <a:rPr lang="en-US" sz="2000" dirty="0" smtClean="0"/>
              <a:t>[A </a:t>
            </a:r>
            <a:r>
              <a:rPr lang="en-US" sz="2000" dirty="0" err="1" smtClean="0"/>
              <a:t>Missão</a:t>
            </a:r>
            <a:r>
              <a:rPr lang="en-US" sz="2000" dirty="0" smtClean="0"/>
              <a:t>, 1954] </a:t>
            </a:r>
            <a:r>
              <a:rPr lang="cs-CZ" sz="2000" dirty="0" smtClean="0"/>
              <a:t>je stěžejní problém lidské odpovědnosti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05064"/>
            <a:ext cx="1618680" cy="215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16447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1875656" cy="21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Manuel </a:t>
            </a:r>
            <a:r>
              <a:rPr lang="cs-CZ" dirty="0" err="1" smtClean="0"/>
              <a:t>da</a:t>
            </a:r>
            <a:r>
              <a:rPr lang="cs-CZ" dirty="0" smtClean="0"/>
              <a:t> </a:t>
            </a:r>
            <a:r>
              <a:rPr lang="cs-CZ" dirty="0" err="1" smtClean="0"/>
              <a:t>Fonseca</a:t>
            </a:r>
            <a:r>
              <a:rPr lang="cs-CZ" dirty="0" smtClean="0"/>
              <a:t> (1911 – 1993)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básník a prozaik</a:t>
            </a:r>
          </a:p>
          <a:p>
            <a:r>
              <a:rPr lang="cs-CZ" sz="2000" dirty="0" smtClean="0"/>
              <a:t>POEZIE: </a:t>
            </a:r>
            <a:r>
              <a:rPr lang="cs-CZ" sz="2000" i="1" dirty="0" smtClean="0"/>
              <a:t>Větrná růžice </a:t>
            </a:r>
            <a:r>
              <a:rPr lang="cs-CZ" sz="2000" dirty="0" smtClean="0"/>
              <a:t>(Rosa </a:t>
            </a:r>
            <a:r>
              <a:rPr lang="cs-CZ" sz="2000" dirty="0" err="1" smtClean="0"/>
              <a:t>dos</a:t>
            </a:r>
            <a:r>
              <a:rPr lang="cs-CZ" sz="2000" dirty="0" smtClean="0"/>
              <a:t> </a:t>
            </a:r>
            <a:r>
              <a:rPr lang="cs-CZ" sz="2000" dirty="0" err="1" smtClean="0"/>
              <a:t>ventos</a:t>
            </a:r>
            <a:r>
              <a:rPr lang="cs-CZ" sz="2000" dirty="0" smtClean="0"/>
              <a:t>, 1940), </a:t>
            </a:r>
            <a:r>
              <a:rPr lang="cs-CZ" sz="2000" i="1" dirty="0" smtClean="0"/>
              <a:t>Planina</a:t>
            </a:r>
            <a:r>
              <a:rPr lang="cs-CZ" sz="2000" dirty="0" smtClean="0"/>
              <a:t> (</a:t>
            </a:r>
            <a:r>
              <a:rPr lang="cs-CZ" sz="2000" dirty="0" err="1" smtClean="0"/>
              <a:t>Planície</a:t>
            </a:r>
            <a:r>
              <a:rPr lang="cs-CZ" sz="2000" dirty="0" smtClean="0"/>
              <a:t>, 1941)</a:t>
            </a:r>
          </a:p>
          <a:p>
            <a:r>
              <a:rPr lang="cs-CZ" sz="2000" dirty="0" smtClean="0"/>
              <a:t>básně jsou vesměs situovány do autorova rodného kraje </a:t>
            </a:r>
            <a:r>
              <a:rPr lang="cs-CZ" sz="2000" dirty="0" err="1" smtClean="0"/>
              <a:t>Alentejo</a:t>
            </a:r>
            <a:r>
              <a:rPr lang="cs-CZ" sz="2000" dirty="0" smtClean="0"/>
              <a:t>, mají často výpravný charakter a zachycují </a:t>
            </a:r>
            <a:r>
              <a:rPr lang="cs-CZ" sz="2000" dirty="0" err="1" smtClean="0"/>
              <a:t>mikropříběhy</a:t>
            </a:r>
            <a:r>
              <a:rPr lang="cs-CZ" sz="2000" dirty="0" smtClean="0"/>
              <a:t> nebo zlomky příběhů obyčejných lidí</a:t>
            </a:r>
          </a:p>
          <a:p>
            <a:r>
              <a:rPr lang="cs-CZ" sz="2000" dirty="0" smtClean="0"/>
              <a:t>PRÓZA: např. soubor povídek </a:t>
            </a:r>
            <a:r>
              <a:rPr lang="cs-CZ" sz="2000" i="1" dirty="0" smtClean="0"/>
              <a:t>Nová ves </a:t>
            </a:r>
            <a:r>
              <a:rPr lang="cs-CZ" sz="2000" dirty="0" smtClean="0"/>
              <a:t>(</a:t>
            </a:r>
            <a:r>
              <a:rPr lang="cs-CZ" sz="2000" dirty="0" err="1" smtClean="0"/>
              <a:t>Aldeia</a:t>
            </a:r>
            <a:r>
              <a:rPr lang="cs-CZ" sz="2000" dirty="0" smtClean="0"/>
              <a:t> nova, 1942) a </a:t>
            </a:r>
            <a:r>
              <a:rPr lang="cs-CZ" sz="2000" i="1" dirty="0" smtClean="0"/>
              <a:t>Oheň a popel</a:t>
            </a:r>
            <a:r>
              <a:rPr lang="cs-CZ" sz="2000" dirty="0" smtClean="0"/>
              <a:t> (O </a:t>
            </a:r>
            <a:r>
              <a:rPr lang="cs-CZ" sz="2000" dirty="0" err="1" smtClean="0"/>
              <a:t>fogo</a:t>
            </a:r>
            <a:r>
              <a:rPr lang="cs-CZ" sz="2000" dirty="0" smtClean="0"/>
              <a:t> e as </a:t>
            </a:r>
            <a:r>
              <a:rPr lang="cs-CZ" sz="2000" dirty="0" err="1" smtClean="0"/>
              <a:t>cinzas</a:t>
            </a:r>
            <a:r>
              <a:rPr lang="cs-CZ" sz="2000" dirty="0" smtClean="0"/>
              <a:t>, 1951)</a:t>
            </a:r>
          </a:p>
          <a:p>
            <a:r>
              <a:rPr lang="cs-CZ" sz="2000" dirty="0" smtClean="0"/>
              <a:t>regionalismus (</a:t>
            </a:r>
            <a:r>
              <a:rPr lang="cs-CZ" sz="2000" dirty="0" err="1" smtClean="0"/>
              <a:t>Alentejo</a:t>
            </a:r>
            <a:r>
              <a:rPr lang="cs-CZ" sz="2000" dirty="0" smtClean="0"/>
              <a:t>), prosté příběhy venkovanů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(soucit s trpícími),postupně výrazný </a:t>
            </a:r>
            <a:r>
              <a:rPr lang="cs-CZ" sz="2000" dirty="0" err="1" smtClean="0"/>
              <a:t>symb</a:t>
            </a:r>
            <a:r>
              <a:rPr lang="cs-CZ" sz="2000" dirty="0" smtClean="0"/>
              <a:t>. přesah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 (zejména  v napětí mezi minulostí a přítomností)</a:t>
            </a:r>
            <a:endParaRPr lang="cs-CZ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077072"/>
            <a:ext cx="1591816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Carlos</a:t>
            </a:r>
            <a:r>
              <a:rPr lang="cs-CZ" dirty="0" smtClean="0"/>
              <a:t> de </a:t>
            </a:r>
            <a:r>
              <a:rPr lang="cs-CZ" dirty="0" err="1" smtClean="0"/>
              <a:t>Oliveira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básník a prozaik</a:t>
            </a:r>
          </a:p>
          <a:p>
            <a:r>
              <a:rPr lang="cs-CZ" sz="2000" dirty="0" smtClean="0"/>
              <a:t>POEZIE: neomezuje se na </a:t>
            </a:r>
            <a:r>
              <a:rPr lang="cs-CZ" sz="2000" dirty="0" err="1" smtClean="0"/>
              <a:t>sociálněkritickou</a:t>
            </a:r>
            <a:r>
              <a:rPr lang="cs-CZ" sz="2000" dirty="0" smtClean="0"/>
              <a:t> výpověď             zobrazuje obecný, nadčasový úděl člověka</a:t>
            </a:r>
          </a:p>
          <a:p>
            <a:r>
              <a:rPr lang="cs-CZ" sz="2000" dirty="0" smtClean="0"/>
              <a:t>vědomí literární kontinuity dokládají četné odkazy k Dantovi, Shakespearovi, </a:t>
            </a:r>
            <a:r>
              <a:rPr lang="cs-CZ" sz="2000" dirty="0" err="1" smtClean="0"/>
              <a:t>Cam</a:t>
            </a:r>
            <a:r>
              <a:rPr lang="pt-PT" sz="2000" dirty="0" smtClean="0"/>
              <a:t>õ</a:t>
            </a:r>
            <a:r>
              <a:rPr lang="cs-CZ" sz="2000" dirty="0" err="1" smtClean="0"/>
              <a:t>esovi</a:t>
            </a:r>
            <a:r>
              <a:rPr lang="cs-CZ" sz="2000" dirty="0" smtClean="0"/>
              <a:t> atd. (např. ve sb. </a:t>
            </a:r>
            <a:r>
              <a:rPr lang="cs-CZ" sz="2000" i="1" dirty="0" smtClean="0"/>
              <a:t>Sestup do pekel </a:t>
            </a:r>
            <a:r>
              <a:rPr lang="en-US" sz="2000" dirty="0" smtClean="0"/>
              <a:t>[</a:t>
            </a:r>
            <a:r>
              <a:rPr lang="cs-CZ" sz="2000" dirty="0" err="1" smtClean="0"/>
              <a:t>Descida</a:t>
            </a:r>
            <a:r>
              <a:rPr lang="cs-CZ" sz="2000" dirty="0" smtClean="0"/>
              <a:t> </a:t>
            </a:r>
            <a:r>
              <a:rPr lang="cs-CZ" sz="2000" dirty="0" err="1" smtClean="0"/>
              <a:t>aos</a:t>
            </a:r>
            <a:r>
              <a:rPr lang="cs-CZ" sz="2000" dirty="0" smtClean="0"/>
              <a:t> </a:t>
            </a:r>
            <a:r>
              <a:rPr lang="cs-CZ" sz="2000" dirty="0" err="1" smtClean="0"/>
              <a:t>infernos</a:t>
            </a:r>
            <a:r>
              <a:rPr lang="cs-CZ" sz="2000" dirty="0" smtClean="0"/>
              <a:t>, 1949</a:t>
            </a:r>
            <a:r>
              <a:rPr lang="en-US" sz="2000" dirty="0" smtClean="0"/>
              <a:t>]</a:t>
            </a:r>
            <a:endParaRPr lang="cs-CZ" sz="2000" dirty="0" smtClean="0"/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PRÓZA (např. </a:t>
            </a:r>
            <a:r>
              <a:rPr lang="cs-CZ" sz="2000" i="1" dirty="0" smtClean="0"/>
              <a:t>Včela v dešti </a:t>
            </a:r>
            <a:r>
              <a:rPr lang="en-US" sz="2000" dirty="0" smtClean="0"/>
              <a:t>[</a:t>
            </a:r>
            <a:r>
              <a:rPr lang="cs-CZ" sz="2000" dirty="0" smtClean="0"/>
              <a:t>Uma </a:t>
            </a:r>
            <a:r>
              <a:rPr lang="cs-CZ" sz="2000" dirty="0" err="1" smtClean="0"/>
              <a:t>abelha</a:t>
            </a:r>
            <a:r>
              <a:rPr lang="cs-CZ" sz="2000" dirty="0" smtClean="0"/>
              <a:t> na </a:t>
            </a:r>
            <a:r>
              <a:rPr lang="cs-CZ" sz="2000" dirty="0" err="1" smtClean="0"/>
              <a:t>chuva</a:t>
            </a:r>
            <a:r>
              <a:rPr lang="cs-CZ" sz="2000" dirty="0" smtClean="0"/>
              <a:t>, 1953</a:t>
            </a:r>
            <a:r>
              <a:rPr lang="en-US" sz="2000" dirty="0" smtClean="0"/>
              <a:t>]</a:t>
            </a:r>
            <a:r>
              <a:rPr lang="cs-CZ" sz="2000" dirty="0" smtClean="0"/>
              <a:t>: regionalismus (</a:t>
            </a:r>
            <a:r>
              <a:rPr lang="pt-PT" sz="2000" dirty="0" smtClean="0"/>
              <a:t>Gândara</a:t>
            </a:r>
            <a:r>
              <a:rPr lang="cs-CZ" sz="2000" dirty="0" smtClean="0"/>
              <a:t>), stěžejním tématem je rozklad 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a rozpad osobnosti, rodu a celé společenské třídy </a:t>
            </a:r>
          </a:p>
          <a:p>
            <a:endParaRPr lang="cs-CZ" sz="2000" dirty="0"/>
          </a:p>
        </p:txBody>
      </p:sp>
      <p:sp>
        <p:nvSpPr>
          <p:cNvPr id="4" name="Šipka doprava 3"/>
          <p:cNvSpPr/>
          <p:nvPr/>
        </p:nvSpPr>
        <p:spPr>
          <a:xfrm>
            <a:off x="6804248" y="198884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933056"/>
            <a:ext cx="1457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„</a:t>
            </a:r>
            <a:r>
              <a:rPr lang="cs-CZ" sz="2800" dirty="0" err="1" smtClean="0"/>
              <a:t>realismo</a:t>
            </a:r>
            <a:r>
              <a:rPr lang="cs-CZ" sz="2800" dirty="0" smtClean="0"/>
              <a:t> </a:t>
            </a:r>
            <a:r>
              <a:rPr lang="cs-CZ" sz="2800" dirty="0" err="1" smtClean="0"/>
              <a:t>ético</a:t>
            </a:r>
            <a:r>
              <a:rPr lang="cs-CZ" sz="2800" dirty="0" smtClean="0"/>
              <a:t>“: </a:t>
            </a:r>
            <a:r>
              <a:rPr lang="cs-CZ" sz="2800" dirty="0" err="1" smtClean="0"/>
              <a:t>José</a:t>
            </a:r>
            <a:r>
              <a:rPr lang="cs-CZ" sz="2800" dirty="0" smtClean="0"/>
              <a:t> </a:t>
            </a:r>
            <a:r>
              <a:rPr lang="cs-CZ" sz="2800" dirty="0" err="1" smtClean="0"/>
              <a:t>Rodrigues</a:t>
            </a:r>
            <a:r>
              <a:rPr lang="cs-CZ" sz="2800" dirty="0" smtClean="0"/>
              <a:t> </a:t>
            </a:r>
            <a:r>
              <a:rPr lang="cs-CZ" sz="2800" dirty="0" err="1" smtClean="0"/>
              <a:t>Miguéis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hojně čerpá z vlastní zkušenosti (především problematika exilu – osudy chudých port. emigrantů, soucit s trpícími a osamocenými)</a:t>
            </a:r>
          </a:p>
          <a:p>
            <a:r>
              <a:rPr lang="cs-CZ" sz="2000" dirty="0" smtClean="0"/>
              <a:t>skvělý pozorovatel: vystižení prostředí, atmosféry, povahy a psychologie postav</a:t>
            </a:r>
          </a:p>
          <a:p>
            <a:r>
              <a:rPr lang="cs-CZ" sz="2000" i="1" dirty="0" err="1" smtClean="0"/>
              <a:t>Léah</a:t>
            </a:r>
            <a:r>
              <a:rPr lang="cs-CZ" sz="2000" i="1" dirty="0" smtClean="0"/>
              <a:t> a jiné příběhy </a:t>
            </a:r>
            <a:r>
              <a:rPr lang="cs-CZ" sz="2000" dirty="0" smtClean="0"/>
              <a:t>(</a:t>
            </a:r>
            <a:r>
              <a:rPr lang="cs-CZ" sz="2000" dirty="0" err="1" smtClean="0"/>
              <a:t>Léah</a:t>
            </a:r>
            <a:r>
              <a:rPr lang="cs-CZ" sz="2000" dirty="0" smtClean="0"/>
              <a:t> e </a:t>
            </a:r>
            <a:r>
              <a:rPr lang="cs-CZ" sz="2000" dirty="0" err="1" smtClean="0"/>
              <a:t>outras</a:t>
            </a:r>
            <a:r>
              <a:rPr lang="cs-CZ" sz="2000" dirty="0" smtClean="0"/>
              <a:t> </a:t>
            </a:r>
            <a:r>
              <a:rPr lang="cs-CZ" sz="2000" dirty="0" err="1" smtClean="0"/>
              <a:t>histórias</a:t>
            </a:r>
            <a:r>
              <a:rPr lang="cs-CZ" sz="2000" dirty="0" smtClean="0"/>
              <a:t>, 1958) - sbírka povídek a novel (č. výbor </a:t>
            </a:r>
            <a:r>
              <a:rPr lang="cs-CZ" sz="2000" i="1" dirty="0" smtClean="0"/>
              <a:t>Šestnáct hodin s tajným posláním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5"/>
            <a:ext cx="2831976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i="1" dirty="0" smtClean="0"/>
              <a:t>Básnické sešity </a:t>
            </a:r>
            <a:r>
              <a:rPr lang="cs-CZ" dirty="0" smtClean="0"/>
              <a:t>(</a:t>
            </a:r>
            <a:r>
              <a:rPr lang="cs-CZ" i="1" dirty="0" err="1" smtClean="0"/>
              <a:t>Cadernos</a:t>
            </a:r>
            <a:r>
              <a:rPr lang="cs-CZ" i="1" dirty="0" smtClean="0"/>
              <a:t> de </a:t>
            </a:r>
            <a:r>
              <a:rPr lang="cs-CZ" i="1" dirty="0" err="1" smtClean="0"/>
              <a:t>Poesia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1940 – 1953</a:t>
            </a:r>
          </a:p>
          <a:p>
            <a:r>
              <a:rPr lang="cs-CZ" sz="2000" dirty="0" smtClean="0"/>
              <a:t>vybočení z dobových proudů a skupin, jediným kritériem uměl. díla se stává jeho kvalita (</a:t>
            </a:r>
            <a:r>
              <a:rPr lang="cs-CZ" sz="2000" i="1" dirty="0" err="1" smtClean="0"/>
              <a:t>Poesia</a:t>
            </a:r>
            <a:r>
              <a:rPr lang="cs-CZ" sz="2000" i="1" dirty="0" smtClean="0"/>
              <a:t> é </a:t>
            </a:r>
            <a:r>
              <a:rPr lang="cs-CZ" sz="2000" i="1" dirty="0" err="1" smtClean="0"/>
              <a:t>só</a:t>
            </a:r>
            <a:r>
              <a:rPr lang="cs-CZ" sz="2000" i="1" dirty="0" smtClean="0"/>
              <a:t> uma!</a:t>
            </a:r>
            <a:r>
              <a:rPr lang="cs-CZ" sz="2000" dirty="0" smtClean="0"/>
              <a:t>)  </a:t>
            </a:r>
          </a:p>
          <a:p>
            <a:r>
              <a:rPr lang="cs-CZ" sz="2000" dirty="0" err="1" smtClean="0"/>
              <a:t>Jorge</a:t>
            </a:r>
            <a:r>
              <a:rPr lang="cs-CZ" sz="2000" dirty="0" smtClean="0"/>
              <a:t> de Sena, </a:t>
            </a:r>
            <a:r>
              <a:rPr lang="cs-CZ" sz="2000" dirty="0" err="1" smtClean="0"/>
              <a:t>Sophia</a:t>
            </a:r>
            <a:r>
              <a:rPr lang="cs-CZ" sz="2000" dirty="0" smtClean="0"/>
              <a:t> de </a:t>
            </a:r>
            <a:r>
              <a:rPr lang="cs-CZ" sz="2000" dirty="0" err="1" smtClean="0"/>
              <a:t>Mello</a:t>
            </a:r>
            <a:r>
              <a:rPr lang="cs-CZ" sz="2000" dirty="0" smtClean="0"/>
              <a:t> </a:t>
            </a:r>
            <a:r>
              <a:rPr lang="cs-CZ" sz="2000" dirty="0" err="1" smtClean="0"/>
              <a:t>Breyner</a:t>
            </a:r>
            <a:r>
              <a:rPr lang="cs-CZ" sz="2000" dirty="0" smtClean="0"/>
              <a:t> </a:t>
            </a:r>
            <a:r>
              <a:rPr lang="cs-CZ" sz="2000" dirty="0" err="1" smtClean="0"/>
              <a:t>Andresenová</a:t>
            </a:r>
            <a:r>
              <a:rPr lang="cs-CZ" sz="2000" dirty="0" smtClean="0"/>
              <a:t>, </a:t>
            </a:r>
            <a:r>
              <a:rPr lang="cs-CZ" sz="2000" dirty="0" err="1" smtClean="0"/>
              <a:t>Eugénio</a:t>
            </a:r>
            <a:r>
              <a:rPr lang="cs-CZ" sz="2000" dirty="0" smtClean="0"/>
              <a:t> de </a:t>
            </a:r>
            <a:r>
              <a:rPr lang="cs-CZ" sz="2000" dirty="0" err="1" smtClean="0"/>
              <a:t>Andrade</a:t>
            </a:r>
            <a:r>
              <a:rPr lang="cs-CZ" sz="2000" dirty="0" smtClean="0"/>
              <a:t> aj. </a:t>
            </a: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1975098" cy="27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1990527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717032"/>
            <a:ext cx="2747714" cy="20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Jorge</a:t>
            </a:r>
            <a:r>
              <a:rPr lang="cs-CZ" dirty="0" smtClean="0"/>
              <a:t> de Sena (1919 – 1978)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sz="1800" dirty="0" smtClean="0"/>
              <a:t>básník, prozaik, dramatik, literární historik a kritik </a:t>
            </a:r>
            <a:endParaRPr lang="cs-CZ" sz="1800" dirty="0" smtClean="0"/>
          </a:p>
          <a:p>
            <a:pPr algn="just"/>
            <a:r>
              <a:rPr lang="cs-CZ" sz="1800" dirty="0" smtClean="0"/>
              <a:t>p</a:t>
            </a:r>
            <a:r>
              <a:rPr lang="pt-PT" sz="1800" dirty="0" smtClean="0"/>
              <a:t>ůvodním povoláním stavební inženýr, v roce 1959 odjel do Brazílie, kde přednášel port. literaturu, od roku 1965 působil v USA jako vysokoškolský pedagog</a:t>
            </a:r>
            <a:endParaRPr lang="cs-CZ" sz="1800" dirty="0" smtClean="0"/>
          </a:p>
          <a:p>
            <a:pPr algn="just"/>
            <a:r>
              <a:rPr lang="cs-CZ" sz="1800" dirty="0" smtClean="0"/>
              <a:t>POEZIE: ve </a:t>
            </a:r>
            <a:r>
              <a:rPr lang="pt-PT" sz="1800" dirty="0" smtClean="0"/>
              <a:t>své básnické tvorbě, za jejíž vrcholné období lze považovat 60. a 70. léta (zejména sbírky </a:t>
            </a:r>
            <a:r>
              <a:rPr lang="pt-PT" sz="1800" i="1" dirty="0" smtClean="0"/>
              <a:t>Proměny</a:t>
            </a:r>
            <a:r>
              <a:rPr lang="pt-PT" sz="1800" dirty="0" smtClean="0"/>
              <a:t> [Metamorfoses, 1963], </a:t>
            </a:r>
            <a:r>
              <a:rPr lang="pt-PT" sz="1800" i="1" dirty="0" smtClean="0"/>
              <a:t>Hudební umění </a:t>
            </a:r>
            <a:r>
              <a:rPr lang="pt-PT" sz="1800" dirty="0" smtClean="0"/>
              <a:t>[Arte da música, 1968], </a:t>
            </a:r>
            <a:r>
              <a:rPr lang="pt-PT" sz="1800" i="1" dirty="0" smtClean="0"/>
              <a:t>Peregrinatio ad loca infecta</a:t>
            </a:r>
            <a:r>
              <a:rPr lang="cs-CZ" sz="1800" i="1" dirty="0" smtClean="0"/>
              <a:t> </a:t>
            </a:r>
            <a:r>
              <a:rPr lang="cs-CZ" sz="1800" dirty="0" smtClean="0"/>
              <a:t>(</a:t>
            </a:r>
            <a:r>
              <a:rPr lang="pt-PT" sz="1800" dirty="0" smtClean="0"/>
              <a:t>1969</a:t>
            </a:r>
            <a:r>
              <a:rPr lang="cs-CZ" sz="1800" dirty="0" smtClean="0"/>
              <a:t>)</a:t>
            </a:r>
            <a:r>
              <a:rPr lang="pt-PT" sz="1800" dirty="0" smtClean="0"/>
              <a:t>, </a:t>
            </a:r>
            <a:r>
              <a:rPr lang="pt-PT" sz="1800" i="1" dirty="0" smtClean="0"/>
              <a:t>Exorcismy</a:t>
            </a:r>
            <a:r>
              <a:rPr lang="en-US" sz="1800" i="1" dirty="0" smtClean="0"/>
              <a:t> </a:t>
            </a:r>
            <a:r>
              <a:rPr lang="en-US" sz="1800" dirty="0" smtClean="0"/>
              <a:t>[</a:t>
            </a:r>
            <a:r>
              <a:rPr lang="pt-PT" sz="1800" dirty="0" smtClean="0"/>
              <a:t>Exorcismos, 1972], čerpá z možností, jež nabízí literární intertextový dialog a propojení literatury s jinými druhy umění, především </a:t>
            </a:r>
            <a:r>
              <a:rPr lang="pt-PT" sz="1800" dirty="0" smtClean="0"/>
              <a:t>hudbou </a:t>
            </a:r>
            <a:r>
              <a:rPr lang="pt-PT" sz="1800" dirty="0" smtClean="0"/>
              <a:t>a výtvarným uměním</a:t>
            </a:r>
            <a:endParaRPr lang="cs-CZ" sz="1800" dirty="0" smtClean="0"/>
          </a:p>
          <a:p>
            <a:pPr algn="just"/>
            <a:r>
              <a:rPr lang="cs-CZ" sz="1800" dirty="0" smtClean="0"/>
              <a:t>b</a:t>
            </a:r>
            <a:r>
              <a:rPr lang="pt-PT" sz="1800" dirty="0" smtClean="0"/>
              <a:t>ásně pohybující se na rozhraní avantgardního experimentu a klasicizující estetiky mají často odvážný erotický náboj a téměř vždy vyjadřují osobní výpověď člověka, jenž odmítá jakoukoli podobu násilí, pokrytectví a konformismu  </a:t>
            </a:r>
            <a:endParaRPr lang="cs-CZ" sz="1800" dirty="0" smtClean="0"/>
          </a:p>
          <a:p>
            <a:pPr algn="just"/>
            <a:r>
              <a:rPr lang="cs-CZ" sz="1800" dirty="0" smtClean="0"/>
              <a:t>PRÓZA: </a:t>
            </a:r>
            <a:r>
              <a:rPr lang="pt-PT" sz="1800" dirty="0" smtClean="0"/>
              <a:t>v 60. letech začal vydávat povídky: </a:t>
            </a:r>
            <a:r>
              <a:rPr lang="pt-PT" sz="1800" i="1" dirty="0" smtClean="0"/>
              <a:t>Ďáblovy potulky</a:t>
            </a:r>
            <a:r>
              <a:rPr lang="cs-CZ" sz="1800" i="1" dirty="0" smtClean="0"/>
              <a:t> </a:t>
            </a:r>
            <a:r>
              <a:rPr lang="cs-CZ" sz="1800" dirty="0" smtClean="0"/>
              <a:t>(</a:t>
            </a:r>
            <a:r>
              <a:rPr lang="pt-PT" sz="1800" dirty="0" smtClean="0"/>
              <a:t>Andanças do demónio (1960) a </a:t>
            </a:r>
            <a:r>
              <a:rPr lang="pt-PT" sz="1800" i="1" dirty="0" smtClean="0"/>
              <a:t>Další ďáblovy potulky</a:t>
            </a:r>
            <a:r>
              <a:rPr lang="cs-CZ" sz="1800" i="1" dirty="0" smtClean="0"/>
              <a:t> </a:t>
            </a:r>
            <a:r>
              <a:rPr lang="cs-CZ" sz="1800" dirty="0" smtClean="0"/>
              <a:t>(</a:t>
            </a:r>
            <a:r>
              <a:rPr lang="pt-PT" sz="1800" dirty="0" smtClean="0"/>
              <a:t>Novas andanças do demónio</a:t>
            </a:r>
            <a:r>
              <a:rPr lang="cs-CZ" sz="1800" dirty="0" smtClean="0"/>
              <a:t>, </a:t>
            </a:r>
            <a:r>
              <a:rPr lang="pt-PT" sz="1800" dirty="0" smtClean="0"/>
              <a:t>1966) – řazené podle autora k tzv. fantastickému realismu. V prozaické tvorbě pokračoval také v 70. letech, kdy vydal sbírku povídek </a:t>
            </a:r>
            <a:r>
              <a:rPr lang="pt-PT" sz="1800" i="1" dirty="0" smtClean="0"/>
              <a:t>Kapitáni</a:t>
            </a:r>
            <a:r>
              <a:rPr lang="cs-CZ" sz="1800" dirty="0" smtClean="0"/>
              <a:t> (</a:t>
            </a:r>
            <a:r>
              <a:rPr lang="pt-PT" sz="1800" dirty="0" smtClean="0"/>
              <a:t>Os grão-capitães</a:t>
            </a:r>
            <a:r>
              <a:rPr lang="cs-CZ" sz="1800" dirty="0" smtClean="0"/>
              <a:t>, </a:t>
            </a:r>
            <a:r>
              <a:rPr lang="pt-PT" sz="1800" dirty="0" smtClean="0"/>
              <a:t>1976,), symbolicky odrážející paralyzovanou společnost za diktatury</a:t>
            </a:r>
            <a:r>
              <a:rPr lang="cs-CZ" sz="1800" dirty="0" smtClean="0"/>
              <a:t>,</a:t>
            </a:r>
            <a:r>
              <a:rPr lang="pt-PT" sz="1800" dirty="0" smtClean="0"/>
              <a:t> a </a:t>
            </a:r>
            <a:r>
              <a:rPr lang="pt-PT" sz="1800" i="1" dirty="0" smtClean="0"/>
              <a:t>bildungsroman</a:t>
            </a:r>
            <a:r>
              <a:rPr lang="pt-PT" sz="1800" dirty="0" smtClean="0"/>
              <a:t> </a:t>
            </a:r>
            <a:r>
              <a:rPr lang="pt-PT" sz="1800" i="1" dirty="0" smtClean="0"/>
              <a:t>Kouřové signály</a:t>
            </a:r>
            <a:r>
              <a:rPr lang="cs-CZ" sz="1800" i="1" dirty="0" smtClean="0"/>
              <a:t> </a:t>
            </a:r>
            <a:r>
              <a:rPr lang="cs-CZ" sz="1800" dirty="0" smtClean="0"/>
              <a:t>(</a:t>
            </a:r>
            <a:r>
              <a:rPr lang="pt-PT" sz="1800" dirty="0" smtClean="0"/>
              <a:t>Sinais de fogo</a:t>
            </a:r>
            <a:r>
              <a:rPr lang="cs-CZ" sz="1800" dirty="0" smtClean="0"/>
              <a:t>, </a:t>
            </a:r>
            <a:r>
              <a:rPr lang="pt-PT" sz="1800" dirty="0" smtClean="0"/>
              <a:t>1979) zasazený do 30. let 20. století. </a:t>
            </a:r>
            <a:endParaRPr lang="cs-CZ" sz="1800" dirty="0" smtClean="0"/>
          </a:p>
          <a:p>
            <a:pPr algn="just"/>
            <a:endParaRPr lang="cs-CZ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Sophia</a:t>
            </a:r>
            <a:r>
              <a:rPr lang="cs-CZ" sz="2800" dirty="0" smtClean="0"/>
              <a:t> de </a:t>
            </a:r>
            <a:r>
              <a:rPr lang="cs-CZ" sz="2800" dirty="0" err="1" smtClean="0"/>
              <a:t>Mello</a:t>
            </a:r>
            <a:r>
              <a:rPr lang="cs-CZ" sz="2800" dirty="0" smtClean="0"/>
              <a:t> </a:t>
            </a:r>
            <a:r>
              <a:rPr lang="cs-CZ" sz="2800" dirty="0" err="1" smtClean="0"/>
              <a:t>Breyner</a:t>
            </a:r>
            <a:r>
              <a:rPr lang="cs-CZ" sz="2800" dirty="0" smtClean="0"/>
              <a:t> </a:t>
            </a:r>
            <a:r>
              <a:rPr lang="cs-CZ" sz="2800" dirty="0" err="1" smtClean="0"/>
              <a:t>Andresenová</a:t>
            </a:r>
            <a:r>
              <a:rPr lang="cs-CZ" sz="2800" dirty="0" smtClean="0"/>
              <a:t> (1919 – 2004)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sz="2000" dirty="0" smtClean="0"/>
              <a:t>básnířka, prozaička, dramatička, přední autorka dětské literatury</a:t>
            </a:r>
            <a:endParaRPr lang="cs-CZ" sz="2000" dirty="0" smtClean="0"/>
          </a:p>
          <a:p>
            <a:pPr algn="just"/>
            <a:r>
              <a:rPr lang="cs-CZ" sz="2000" dirty="0" smtClean="0"/>
              <a:t>POEZIE: d</a:t>
            </a:r>
            <a:r>
              <a:rPr lang="pt-PT" sz="2000" dirty="0" smtClean="0"/>
              <a:t>ebutovala roku 1944 sbírkou Poesia, prosadila se především v následujících letech sbírkami </a:t>
            </a:r>
            <a:r>
              <a:rPr lang="pt-PT" sz="2000" i="1" dirty="0" smtClean="0"/>
              <a:t>V rozděleném čase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No Tempo dividido, 1954), </a:t>
            </a:r>
            <a:r>
              <a:rPr lang="pt-PT" sz="2000" i="1" dirty="0" smtClean="0"/>
              <a:t>Šestá kniha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Livro sexto, 1962), </a:t>
            </a:r>
            <a:r>
              <a:rPr lang="pt-PT" sz="2000" i="1" dirty="0" smtClean="0"/>
              <a:t>Dvojí</a:t>
            </a:r>
            <a:r>
              <a:rPr lang="cs-CZ" sz="2000" dirty="0" smtClean="0"/>
              <a:t> (</a:t>
            </a:r>
            <a:r>
              <a:rPr lang="pt-PT" sz="2000" dirty="0" smtClean="0"/>
              <a:t>Dual, 1972), </a:t>
            </a:r>
            <a:r>
              <a:rPr lang="pt-PT" sz="2000" i="1" dirty="0" smtClean="0"/>
              <a:t>Jméno věcí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O Nome das coisas, 1977) aj. </a:t>
            </a:r>
            <a:endParaRPr lang="cs-CZ" sz="2000" dirty="0" smtClean="0"/>
          </a:p>
          <a:p>
            <a:pPr algn="just"/>
            <a:r>
              <a:rPr lang="cs-CZ" sz="2000" dirty="0" smtClean="0"/>
              <a:t>v</a:t>
            </a:r>
            <a:r>
              <a:rPr lang="pt-PT" sz="2000" dirty="0" smtClean="0"/>
              <a:t>e své poezii sevřené formy a krystalické průzračnosti vstřebává mnohé inspirační zdroje, především antické mýty a eposy či křesťanskou tradici</a:t>
            </a:r>
            <a:r>
              <a:rPr lang="cs-CZ" sz="2000" dirty="0" smtClean="0"/>
              <a:t>; n</a:t>
            </a:r>
            <a:r>
              <a:rPr lang="pt-PT" sz="2000" dirty="0" smtClean="0"/>
              <a:t>ejpůsobivější jsou básně s tematikou moře a mytického Řecka, skrze něž autorka vypráví o nadčasových hodnotách pravdy, víry, spravedlnosti a lidské důstojnosti. </a:t>
            </a:r>
            <a:endParaRPr lang="cs-CZ" sz="2000" dirty="0" smtClean="0"/>
          </a:p>
          <a:p>
            <a:pPr algn="just"/>
            <a:r>
              <a:rPr lang="cs-CZ" sz="2000" dirty="0" smtClean="0"/>
              <a:t>PRÓZA: </a:t>
            </a:r>
            <a:r>
              <a:rPr lang="pt-PT" sz="2000" dirty="0" smtClean="0"/>
              <a:t>v 60. letech vydala </a:t>
            </a:r>
            <a:r>
              <a:rPr lang="pt-PT" sz="2000" i="1" dirty="0" smtClean="0"/>
              <a:t>Příkladné povídky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Contos exemplares, 1962</a:t>
            </a:r>
            <a:r>
              <a:rPr lang="cs-CZ" sz="2000" dirty="0" smtClean="0"/>
              <a:t>)</a:t>
            </a:r>
            <a:r>
              <a:rPr lang="pt-PT" sz="2000" dirty="0" smtClean="0"/>
              <a:t>, odkazující k Cervantesovým Příkladným novelám a středověkému žánru příkladného vyprávění (exemplum), které se s autorčinou poezií shodují v řadě společných témat (básnická tvorba, </a:t>
            </a:r>
            <a:r>
              <a:rPr lang="pt-PT" sz="2000" dirty="0" smtClean="0"/>
              <a:t>dětství </a:t>
            </a:r>
            <a:r>
              <a:rPr lang="pt-PT" sz="2000" dirty="0" smtClean="0"/>
              <a:t>a mládí, život a smrt, tajemství, svoboda, moře a příroda aj.). Sugestivní vyprávění s výrazným rytmem </a:t>
            </a:r>
            <a:r>
              <a:rPr lang="pt-PT" sz="2000" dirty="0" smtClean="0"/>
              <a:t>zavádí </a:t>
            </a:r>
            <a:r>
              <a:rPr lang="pt-PT" sz="2000" dirty="0" smtClean="0"/>
              <a:t>čtenáře do reálných, ale též mytických a symbolických krajin, v nichž se odvíjejí dramata lidských vášní a tužeb, utrpení a vykoupení, hledání smyslu bytí. V 80. letech obohatila svou povídkovou tvorbu o soubor </a:t>
            </a:r>
            <a:r>
              <a:rPr lang="pt-PT" sz="2000" i="1" dirty="0" smtClean="0"/>
              <a:t>Příběhy země a moře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pt-PT" sz="2000" dirty="0" smtClean="0"/>
              <a:t>Histórias da terra e do mar</a:t>
            </a:r>
            <a:r>
              <a:rPr lang="cs-CZ" sz="2000" dirty="0" smtClean="0"/>
              <a:t>, </a:t>
            </a:r>
            <a:r>
              <a:rPr lang="pt-PT" sz="2000" dirty="0" smtClean="0"/>
              <a:t>1984). 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504</TotalTime>
  <Words>1169</Words>
  <Application>Microsoft Office PowerPoint</Application>
  <PresentationFormat>Předvádění na obrazovce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Administrativní</vt:lpstr>
      <vt:lpstr>Další směry první poloviny 20. století</vt:lpstr>
      <vt:lpstr>1. neorealismus</vt:lpstr>
      <vt:lpstr>„realismo social“: Ferreira de Castro (1898 – 1974)</vt:lpstr>
      <vt:lpstr>Manuel da Fonseca (1911 – 1993)</vt:lpstr>
      <vt:lpstr>Carlos de Oliveira</vt:lpstr>
      <vt:lpstr>„realismo ético“: José Rodrigues Miguéis</vt:lpstr>
      <vt:lpstr>2. Básnické sešity (Cadernos de Poesia)</vt:lpstr>
      <vt:lpstr>Jorge de Sena (1919 – 1978)</vt:lpstr>
      <vt:lpstr>Sophia de Mello Breyner Andresenová (1919 – 2004) </vt:lpstr>
      <vt:lpstr>Eugénio de Andrade (1923 – 2005) </vt:lpstr>
      <vt:lpstr>3. surrealismus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</dc:title>
  <dc:creator>slunce</dc:creator>
  <cp:lastModifiedBy>slunce</cp:lastModifiedBy>
  <cp:revision>64</cp:revision>
  <dcterms:created xsi:type="dcterms:W3CDTF">2010-10-04T16:54:23Z</dcterms:created>
  <dcterms:modified xsi:type="dcterms:W3CDTF">2010-12-13T22:21:32Z</dcterms:modified>
</cp:coreProperties>
</file>