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71" r:id="rId4"/>
    <p:sldId id="272" r:id="rId5"/>
    <p:sldId id="259" r:id="rId6"/>
    <p:sldId id="260" r:id="rId7"/>
    <p:sldId id="264" r:id="rId8"/>
    <p:sldId id="273" r:id="rId9"/>
    <p:sldId id="265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660"/>
  </p:normalViewPr>
  <p:slideViewPr>
    <p:cSldViewPr>
      <p:cViewPr varScale="1">
        <p:scale>
          <a:sx n="74" d="100"/>
          <a:sy n="7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6.12.2010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6.12.2010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6.12.2010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6.12.2010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6.12.2010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6.12.2010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6.12.2010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6.12.2010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6.12.2010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6.12.2010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6.12.2010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5CFF4FB-170D-496A-B31A-DAF248AB84A3}" type="datetimeFigureOut">
              <a:rPr lang="cs-CZ" smtClean="0"/>
              <a:pPr/>
              <a:t>6.12.2010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91680" y="2852936"/>
            <a:ext cx="6040760" cy="1752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Přelom století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708920"/>
            <a:ext cx="3210694" cy="3710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708920"/>
            <a:ext cx="2883421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saudosismus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začleňuje se </a:t>
            </a:r>
            <a:r>
              <a:rPr lang="cs-CZ" sz="2000" dirty="0" smtClean="0"/>
              <a:t>do činnosti </a:t>
            </a:r>
            <a:r>
              <a:rPr lang="cs-CZ" sz="2000" dirty="0" smtClean="0"/>
              <a:t>portské společnosti </a:t>
            </a:r>
            <a:r>
              <a:rPr lang="cs-CZ" sz="2000" i="1" dirty="0" smtClean="0"/>
              <a:t>Re</a:t>
            </a:r>
            <a:r>
              <a:rPr lang="pt-PT" sz="2000" i="1" dirty="0" smtClean="0"/>
              <a:t>nascença Portuguesa </a:t>
            </a:r>
            <a:r>
              <a:rPr lang="cs-CZ" sz="2000" dirty="0" smtClean="0"/>
              <a:t>(o</a:t>
            </a:r>
            <a:r>
              <a:rPr lang="pt-PT" sz="2000" dirty="0" smtClean="0"/>
              <a:t>r</a:t>
            </a:r>
            <a:r>
              <a:rPr lang="cs-CZ" sz="2000" dirty="0" err="1" smtClean="0"/>
              <a:t>gánem</a:t>
            </a:r>
            <a:r>
              <a:rPr lang="cs-CZ" sz="2000" dirty="0" smtClean="0"/>
              <a:t> čas. </a:t>
            </a:r>
            <a:r>
              <a:rPr lang="cs-CZ" sz="2000" i="1" dirty="0" smtClean="0"/>
              <a:t>A </a:t>
            </a:r>
            <a:r>
              <a:rPr lang="cs-CZ" sz="2000" i="1" dirty="0" err="1" smtClean="0"/>
              <a:t>Águia</a:t>
            </a:r>
            <a:r>
              <a:rPr lang="cs-CZ" sz="2000" dirty="0" smtClean="0"/>
              <a:t>, 1910 – 1932)</a:t>
            </a:r>
          </a:p>
          <a:p>
            <a:r>
              <a:rPr lang="cs-CZ" sz="2000" b="1" dirty="0" err="1" smtClean="0"/>
              <a:t>Teixeira</a:t>
            </a:r>
            <a:r>
              <a:rPr lang="cs-CZ" sz="2000" b="1" dirty="0" smtClean="0"/>
              <a:t> de </a:t>
            </a:r>
            <a:r>
              <a:rPr lang="cs-CZ" sz="2000" b="1" dirty="0" err="1" smtClean="0"/>
              <a:t>Pascoaes</a:t>
            </a:r>
            <a:r>
              <a:rPr lang="cs-CZ" sz="2000" dirty="0" smtClean="0"/>
              <a:t>:</a:t>
            </a:r>
          </a:p>
          <a:p>
            <a:r>
              <a:rPr lang="cs-CZ" sz="2000" i="1" dirty="0" err="1" smtClean="0"/>
              <a:t>saudade</a:t>
            </a:r>
            <a:r>
              <a:rPr lang="cs-CZ" sz="2000" i="1" dirty="0" smtClean="0"/>
              <a:t> </a:t>
            </a:r>
            <a:r>
              <a:rPr lang="cs-CZ" sz="2000" dirty="0" smtClean="0"/>
              <a:t>je postoj k životu, typ. rys port. literatury, cit-myšlenka (zároveň vzpomínka i touha; platonská reminiscence) </a:t>
            </a:r>
            <a:r>
              <a:rPr lang="pt-PT" sz="2000" dirty="0" smtClean="0"/>
              <a:t> </a:t>
            </a:r>
            <a:r>
              <a:rPr lang="cs-CZ" sz="2000" dirty="0" smtClean="0"/>
              <a:t>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Od 70. let 19. století v lit. zakořenil realismus, který nalezl odezvu také v </a:t>
            </a:r>
            <a:r>
              <a:rPr lang="cs-CZ" sz="2000" dirty="0" err="1" smtClean="0"/>
              <a:t>básn</a:t>
            </a:r>
            <a:r>
              <a:rPr lang="cs-CZ" sz="2000" dirty="0" smtClean="0"/>
              <a:t>. tvorbě zejména 2 autorů: </a:t>
            </a:r>
            <a:r>
              <a:rPr lang="cs-CZ" sz="2000" dirty="0" err="1" smtClean="0"/>
              <a:t>Cesária</a:t>
            </a:r>
            <a:r>
              <a:rPr lang="cs-CZ" sz="2000" dirty="0" smtClean="0"/>
              <a:t> </a:t>
            </a:r>
            <a:r>
              <a:rPr lang="cs-CZ" sz="2000" dirty="0" err="1" smtClean="0"/>
              <a:t>Verdeho</a:t>
            </a:r>
            <a:r>
              <a:rPr lang="cs-CZ" sz="2000" dirty="0" smtClean="0"/>
              <a:t> a </a:t>
            </a:r>
            <a:r>
              <a:rPr lang="cs-CZ" sz="2000" dirty="0" err="1" smtClean="0"/>
              <a:t>Guerry</a:t>
            </a:r>
            <a:r>
              <a:rPr lang="cs-CZ" sz="2000" dirty="0" smtClean="0"/>
              <a:t> </a:t>
            </a:r>
            <a:r>
              <a:rPr lang="cs-CZ" sz="2000" dirty="0" err="1" smtClean="0"/>
              <a:t>Junqueira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realistické rysy: </a:t>
            </a:r>
          </a:p>
          <a:p>
            <a:pPr lvl="1"/>
            <a:r>
              <a:rPr lang="cs-CZ" sz="1800" dirty="0" smtClean="0"/>
              <a:t>a) pozorování skutečnosti a kritika společnosti</a:t>
            </a:r>
          </a:p>
          <a:p>
            <a:pPr lvl="1"/>
            <a:r>
              <a:rPr lang="cs-CZ" sz="1800" dirty="0" smtClean="0"/>
              <a:t>b) zájem o každodenní život</a:t>
            </a:r>
          </a:p>
          <a:p>
            <a:endParaRPr lang="cs-CZ" sz="2000" dirty="0" smtClean="0"/>
          </a:p>
          <a:p>
            <a:r>
              <a:rPr lang="cs-CZ" sz="2000" dirty="0" smtClean="0"/>
              <a:t>oba autoři ale neunikají ani vlivu jiných </a:t>
            </a:r>
            <a:r>
              <a:rPr lang="cs-CZ" sz="2000" dirty="0" err="1" smtClean="0"/>
              <a:t>estet</a:t>
            </a:r>
            <a:r>
              <a:rPr lang="cs-CZ" sz="2000" dirty="0" smtClean="0"/>
              <a:t>. směrů:</a:t>
            </a:r>
          </a:p>
          <a:p>
            <a:pPr lvl="1"/>
            <a:r>
              <a:rPr lang="cs-CZ" sz="1800" dirty="0" smtClean="0"/>
              <a:t>u </a:t>
            </a:r>
            <a:r>
              <a:rPr lang="cs-CZ" sz="1800" dirty="0" err="1" smtClean="0"/>
              <a:t>Junqueira</a:t>
            </a:r>
            <a:r>
              <a:rPr lang="cs-CZ" sz="1800" dirty="0" smtClean="0"/>
              <a:t> v některých básních ještě doznívá romantické naladění a ozývá se symbolismus</a:t>
            </a:r>
          </a:p>
          <a:p>
            <a:pPr lvl="1"/>
            <a:r>
              <a:rPr lang="cs-CZ" sz="1800" dirty="0" smtClean="0"/>
              <a:t>u </a:t>
            </a:r>
            <a:r>
              <a:rPr lang="cs-CZ" sz="1800" dirty="0" err="1" smtClean="0"/>
              <a:t>Verdeho</a:t>
            </a:r>
            <a:r>
              <a:rPr lang="cs-CZ" sz="1800" dirty="0" smtClean="0"/>
              <a:t> je též čitelný </a:t>
            </a:r>
            <a:r>
              <a:rPr lang="cs-CZ" sz="1800" dirty="0" err="1" smtClean="0"/>
              <a:t>dekadentismus</a:t>
            </a:r>
            <a:r>
              <a:rPr lang="cs-CZ" sz="1800" dirty="0" smtClean="0"/>
              <a:t>, symbolismus a impresionismus </a:t>
            </a:r>
            <a:endParaRPr lang="cs-CZ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Cesário</a:t>
            </a:r>
            <a:r>
              <a:rPr lang="cs-CZ" dirty="0" smtClean="0"/>
              <a:t> </a:t>
            </a:r>
            <a:r>
              <a:rPr lang="cs-CZ" dirty="0" err="1" smtClean="0"/>
              <a:t>Verde</a:t>
            </a:r>
            <a:r>
              <a:rPr lang="cs-CZ" dirty="0" smtClean="0"/>
              <a:t> (1855 – 1886)</a:t>
            </a:r>
            <a:endParaRPr lang="cs-CZ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2494" y="2041525"/>
            <a:ext cx="47625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i="1" dirty="0" smtClean="0"/>
              <a:t>Kniha </a:t>
            </a:r>
            <a:r>
              <a:rPr lang="cs-CZ" sz="2800" i="1" dirty="0" err="1" smtClean="0"/>
              <a:t>Cesária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Verdeho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800" dirty="0" smtClean="0"/>
              <a:t>O Livro de </a:t>
            </a:r>
            <a:r>
              <a:rPr lang="cs-CZ" sz="2800" dirty="0" err="1" smtClean="0"/>
              <a:t>Cesário</a:t>
            </a:r>
            <a:r>
              <a:rPr lang="cs-CZ" sz="2800" dirty="0" smtClean="0"/>
              <a:t> </a:t>
            </a:r>
            <a:r>
              <a:rPr lang="cs-CZ" sz="2800" dirty="0" err="1" smtClean="0"/>
              <a:t>Verde</a:t>
            </a:r>
            <a:r>
              <a:rPr lang="cs-CZ" sz="2800" dirty="0" smtClean="0"/>
              <a:t>, 1887, posmrtně vydal jeho přítel </a:t>
            </a:r>
            <a:r>
              <a:rPr lang="cs-CZ" sz="2800" dirty="0" err="1" smtClean="0"/>
              <a:t>Silva</a:t>
            </a:r>
            <a:r>
              <a:rPr lang="cs-CZ" sz="2800" dirty="0" smtClean="0"/>
              <a:t> Pinto</a:t>
            </a:r>
          </a:p>
          <a:p>
            <a:r>
              <a:rPr lang="cs-CZ" sz="2800" dirty="0" smtClean="0"/>
              <a:t>zřetelný vliv poezie </a:t>
            </a:r>
            <a:r>
              <a:rPr lang="cs-CZ" sz="2800" dirty="0" err="1" smtClean="0"/>
              <a:t>Baudelaira</a:t>
            </a:r>
            <a:r>
              <a:rPr lang="cs-CZ" sz="2800" dirty="0" smtClean="0"/>
              <a:t> (1857 - </a:t>
            </a:r>
            <a:r>
              <a:rPr lang="cs-CZ" sz="2800" i="1" dirty="0" smtClean="0"/>
              <a:t>Květy zla</a:t>
            </a:r>
            <a:r>
              <a:rPr lang="cs-CZ" sz="2800" dirty="0" smtClean="0"/>
              <a:t>)</a:t>
            </a:r>
          </a:p>
          <a:p>
            <a:endParaRPr lang="cs-CZ" sz="2800" dirty="0" smtClean="0"/>
          </a:p>
          <a:p>
            <a:r>
              <a:rPr lang="cs-CZ" sz="2800" dirty="0" smtClean="0"/>
              <a:t>CV je typ pozorovatele: důležitá je objektivní skutečnost, kterou nicméně obohacuje o subjektivní vjemy a dojmy</a:t>
            </a:r>
          </a:p>
          <a:p>
            <a:endParaRPr lang="cs-CZ" sz="2800" dirty="0" smtClean="0"/>
          </a:p>
          <a:p>
            <a:r>
              <a:rPr lang="cs-CZ" sz="2800" dirty="0" smtClean="0"/>
              <a:t>tematika:  </a:t>
            </a:r>
          </a:p>
          <a:p>
            <a:pPr lvl="1"/>
            <a:r>
              <a:rPr lang="cs-CZ" sz="2300" dirty="0" smtClean="0"/>
              <a:t>1) dialektika města a venkova</a:t>
            </a:r>
          </a:p>
          <a:p>
            <a:pPr lvl="1"/>
            <a:r>
              <a:rPr lang="cs-CZ" sz="2300" dirty="0" smtClean="0"/>
              <a:t>2) žena: městská („</a:t>
            </a:r>
            <a:r>
              <a:rPr lang="cs-CZ" sz="2300" dirty="0" err="1" smtClean="0"/>
              <a:t>baudelairovská</a:t>
            </a:r>
            <a:r>
              <a:rPr lang="cs-CZ" sz="2300" dirty="0" smtClean="0"/>
              <a:t>“ kolemjdoucí, aristokratická, chladná, nedosažitelná) a venkovská (přívětivá a zdravá jako sama příroda) </a:t>
            </a:r>
          </a:p>
          <a:p>
            <a:pPr lvl="1"/>
            <a:r>
              <a:rPr lang="cs-CZ" sz="2300" dirty="0" smtClean="0"/>
              <a:t>3) líčení bývalé port. slávy a současného úpadku (pesimismus konce století)</a:t>
            </a:r>
          </a:p>
          <a:p>
            <a:pPr lvl="1"/>
            <a:endParaRPr lang="cs-CZ" sz="2300" dirty="0" smtClean="0"/>
          </a:p>
          <a:p>
            <a:r>
              <a:rPr lang="cs-CZ" sz="2800" dirty="0" smtClean="0"/>
              <a:t>Jazyk: konkrétní; </a:t>
            </a:r>
            <a:r>
              <a:rPr lang="cs-CZ" sz="2800" dirty="0" err="1" smtClean="0"/>
              <a:t>prozaismus</a:t>
            </a:r>
            <a:r>
              <a:rPr lang="cs-CZ" sz="2800" dirty="0" smtClean="0"/>
              <a:t> v básni; bohatá </a:t>
            </a:r>
            <a:r>
              <a:rPr lang="cs-CZ" sz="2800" dirty="0" err="1" smtClean="0"/>
              <a:t>metaforika</a:t>
            </a:r>
            <a:r>
              <a:rPr lang="cs-CZ" sz="2800" dirty="0" smtClean="0"/>
              <a:t>, která umožňuje proměnu viděného v obraz; CV si je vědom básnického řemesla (básně nejsou výrazem nějakého náhodného pocitu, ale propracované texty, jimž předchází konkrétní plán)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parnasismus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 smtClean="0"/>
              <a:t>reakce na romantismus a realismus (proti </a:t>
            </a:r>
            <a:r>
              <a:rPr lang="cs-CZ" sz="2000" dirty="0" err="1" smtClean="0"/>
              <a:t>rom</a:t>
            </a:r>
            <a:r>
              <a:rPr lang="cs-CZ" sz="2000" dirty="0" smtClean="0"/>
              <a:t>. subjektivitě i </a:t>
            </a:r>
            <a:r>
              <a:rPr lang="cs-CZ" sz="2000" dirty="0" err="1" smtClean="0"/>
              <a:t>real</a:t>
            </a:r>
            <a:r>
              <a:rPr lang="cs-CZ" sz="2000" dirty="0" smtClean="0"/>
              <a:t>.„zrcadlu skutečnosti“ a angažovanosti básníka ve věcech společenských a polit.)</a:t>
            </a:r>
          </a:p>
          <a:p>
            <a:pPr algn="just"/>
            <a:r>
              <a:rPr lang="cs-CZ" sz="2000" dirty="0" smtClean="0"/>
              <a:t>kult umění (umění pro umění), kult krásy a formy, slaví návrat k antické ladnosti a harmonii (T. </a:t>
            </a:r>
            <a:r>
              <a:rPr lang="cs-CZ" sz="2000" dirty="0" err="1" smtClean="0"/>
              <a:t>Gautier</a:t>
            </a:r>
            <a:r>
              <a:rPr lang="cs-CZ" sz="2000" dirty="0" smtClean="0"/>
              <a:t>: umění pro umění je náboženství čisté krásy, básník je jeho knězem; krásné je pouze to, co ničemu neslouží; vše, co je užitečné, je ošklivé)</a:t>
            </a:r>
          </a:p>
          <a:p>
            <a:pPr algn="just"/>
            <a:r>
              <a:rPr lang="cs-CZ" sz="2000" dirty="0" smtClean="0"/>
              <a:t>snaha zobjektivnit a odosobnit poezii (poezie bez osobní zkušenosti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V Port. 2 skupiny:</a:t>
            </a:r>
          </a:p>
          <a:p>
            <a:pPr algn="just"/>
            <a:r>
              <a:rPr lang="cs-CZ" sz="2000" dirty="0" smtClean="0"/>
              <a:t>1) A </a:t>
            </a:r>
            <a:r>
              <a:rPr lang="cs-CZ" sz="2000" dirty="0" err="1" smtClean="0"/>
              <a:t>Folha</a:t>
            </a:r>
            <a:r>
              <a:rPr lang="cs-CZ" sz="2000" dirty="0" smtClean="0"/>
              <a:t> (1868 – 1873): </a:t>
            </a:r>
            <a:r>
              <a:rPr lang="pt-PT" sz="2000" dirty="0" smtClean="0"/>
              <a:t>Gonçalves Crespo, João Penha</a:t>
            </a:r>
          </a:p>
          <a:p>
            <a:pPr algn="just"/>
            <a:r>
              <a:rPr lang="pt-PT" sz="2000" dirty="0" smtClean="0"/>
              <a:t>2</a:t>
            </a:r>
            <a:r>
              <a:rPr lang="cs-CZ" sz="2000" dirty="0" smtClean="0"/>
              <a:t>) 1880; přechod k symbolismu: </a:t>
            </a:r>
            <a:r>
              <a:rPr lang="cs-CZ" sz="2000" dirty="0" err="1" smtClean="0"/>
              <a:t>António</a:t>
            </a:r>
            <a:r>
              <a:rPr lang="cs-CZ" sz="2000" dirty="0" smtClean="0"/>
              <a:t> </a:t>
            </a:r>
            <a:r>
              <a:rPr lang="cs-CZ" sz="2000" dirty="0" err="1" smtClean="0"/>
              <a:t>Feijó</a:t>
            </a:r>
            <a:r>
              <a:rPr lang="cs-CZ" sz="2000" dirty="0" smtClean="0"/>
              <a:t>, </a:t>
            </a:r>
            <a:r>
              <a:rPr lang="cs-CZ" sz="2000" dirty="0" err="1" smtClean="0"/>
              <a:t>Eugénio</a:t>
            </a:r>
            <a:r>
              <a:rPr lang="cs-CZ" sz="2000" dirty="0" smtClean="0"/>
              <a:t> de </a:t>
            </a:r>
            <a:r>
              <a:rPr lang="cs-CZ" sz="2000" dirty="0" err="1" smtClean="0"/>
              <a:t>Castro</a:t>
            </a:r>
            <a:endParaRPr lang="cs-CZ" sz="2000" dirty="0" smtClean="0"/>
          </a:p>
          <a:p>
            <a:pPr algn="just"/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dekadentismus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000" dirty="0" smtClean="0"/>
              <a:t>reakce na naturalismus, odmítá zobrazovat soudobou společnost (únava civilizace, vyjádření úzkosti moder. světa)</a:t>
            </a:r>
          </a:p>
          <a:p>
            <a:r>
              <a:rPr lang="cs-CZ" sz="2000" dirty="0" smtClean="0"/>
              <a:t>hlavní rysy:</a:t>
            </a:r>
          </a:p>
          <a:p>
            <a:pPr lvl="1"/>
            <a:r>
              <a:rPr lang="cs-CZ" sz="1900" dirty="0" smtClean="0"/>
              <a:t>vyhrocený estetismus (kult vzácného, výjimečného, umělého)</a:t>
            </a:r>
          </a:p>
          <a:p>
            <a:pPr lvl="1"/>
            <a:r>
              <a:rPr lang="cs-CZ" sz="1900" dirty="0" smtClean="0"/>
              <a:t>hledání nových pocitů: tíhnutí k neuróze, halucinacím, přeludnosti, okultismu, morbidnosti, orgiastické sexualitě, extázi i spleenu (opilost x kocovina)</a:t>
            </a:r>
          </a:p>
          <a:p>
            <a:pPr lvl="1"/>
            <a:r>
              <a:rPr lang="cs-CZ" sz="1900" dirty="0" smtClean="0"/>
              <a:t>v Port. též součást modernismu (</a:t>
            </a:r>
            <a:r>
              <a:rPr lang="cs-CZ" sz="1900" dirty="0" err="1" smtClean="0"/>
              <a:t>Sá</a:t>
            </a:r>
            <a:r>
              <a:rPr lang="cs-CZ" sz="1900" dirty="0" smtClean="0"/>
              <a:t>- </a:t>
            </a:r>
            <a:r>
              <a:rPr lang="cs-CZ" sz="1900" dirty="0" err="1" smtClean="0"/>
              <a:t>Carneiro</a:t>
            </a:r>
            <a:r>
              <a:rPr lang="cs-CZ" sz="1900" dirty="0" smtClean="0"/>
              <a:t>, </a:t>
            </a:r>
            <a:r>
              <a:rPr lang="cs-CZ" sz="1900" dirty="0" err="1" smtClean="0"/>
              <a:t>Pessoa</a:t>
            </a:r>
            <a:r>
              <a:rPr lang="cs-CZ" sz="1900" dirty="0" smtClean="0"/>
              <a:t>)</a:t>
            </a:r>
          </a:p>
          <a:p>
            <a:endParaRPr lang="cs-CZ" sz="2000" dirty="0" smtClean="0"/>
          </a:p>
          <a:p>
            <a:r>
              <a:rPr lang="cs-CZ" sz="2000" b="1" dirty="0" err="1" smtClean="0"/>
              <a:t>Florbela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Espanca</a:t>
            </a:r>
            <a:r>
              <a:rPr lang="cs-CZ" sz="2000" b="1" dirty="0" smtClean="0"/>
              <a:t> </a:t>
            </a:r>
            <a:r>
              <a:rPr lang="cs-CZ" sz="2000" dirty="0" smtClean="0"/>
              <a:t>(1894 – 1930)</a:t>
            </a:r>
          </a:p>
          <a:p>
            <a:r>
              <a:rPr lang="cs-CZ" sz="2000" dirty="0" smtClean="0"/>
              <a:t>Poezie: </a:t>
            </a:r>
            <a:r>
              <a:rPr lang="cs-CZ" sz="2000" i="1" dirty="0" smtClean="0"/>
              <a:t>Kniha hořkostí </a:t>
            </a:r>
            <a:r>
              <a:rPr lang="cs-CZ" sz="2000" dirty="0" smtClean="0"/>
              <a:t>(Livro de </a:t>
            </a:r>
            <a:r>
              <a:rPr lang="cs-CZ" sz="2000" dirty="0" err="1" smtClean="0"/>
              <a:t>Mágoas</a:t>
            </a:r>
            <a:r>
              <a:rPr lang="cs-CZ" sz="2000" dirty="0" smtClean="0"/>
              <a:t>, 1919), </a:t>
            </a:r>
            <a:r>
              <a:rPr lang="cs-CZ" sz="2000" i="1" dirty="0" smtClean="0"/>
              <a:t>Kniha Sestry Stesku </a:t>
            </a:r>
            <a:r>
              <a:rPr lang="cs-CZ" sz="2000" dirty="0" smtClean="0"/>
              <a:t>(Livro de </a:t>
            </a:r>
            <a:r>
              <a:rPr lang="cs-CZ" sz="2000" dirty="0" err="1" smtClean="0"/>
              <a:t>Soror</a:t>
            </a:r>
            <a:r>
              <a:rPr lang="cs-CZ" sz="2000" dirty="0" smtClean="0"/>
              <a:t> </a:t>
            </a:r>
            <a:r>
              <a:rPr lang="cs-CZ" sz="2000" dirty="0" err="1" smtClean="0"/>
              <a:t>Saudade</a:t>
            </a:r>
            <a:r>
              <a:rPr lang="cs-CZ" sz="2000" dirty="0" smtClean="0"/>
              <a:t>, 1923), </a:t>
            </a:r>
            <a:r>
              <a:rPr lang="cs-CZ" sz="2000" i="1" dirty="0" smtClean="0"/>
              <a:t>Kvetoucí vřesoviště</a:t>
            </a:r>
            <a:r>
              <a:rPr lang="cs-CZ" sz="2000" dirty="0" smtClean="0"/>
              <a:t> (</a:t>
            </a:r>
            <a:r>
              <a:rPr lang="cs-CZ" sz="2000" dirty="0" err="1" smtClean="0"/>
              <a:t>Charneca</a:t>
            </a:r>
            <a:r>
              <a:rPr lang="cs-CZ" sz="2000" dirty="0" smtClean="0"/>
              <a:t> </a:t>
            </a:r>
            <a:r>
              <a:rPr lang="cs-CZ" sz="2000" dirty="0" err="1" smtClean="0"/>
              <a:t>em</a:t>
            </a:r>
            <a:r>
              <a:rPr lang="cs-CZ" sz="2000" dirty="0" smtClean="0"/>
              <a:t> flor, 1931) </a:t>
            </a:r>
            <a:r>
              <a:rPr lang="cs-CZ" sz="2000" dirty="0" smtClean="0"/>
              <a:t> </a:t>
            </a:r>
            <a:endParaRPr lang="cs-CZ" sz="2000" dirty="0" smtClean="0"/>
          </a:p>
          <a:p>
            <a:r>
              <a:rPr lang="cs-CZ" sz="2000" dirty="0" smtClean="0"/>
              <a:t>Próza: </a:t>
            </a:r>
            <a:r>
              <a:rPr lang="cs-CZ" sz="2000" i="1" dirty="0" smtClean="0"/>
              <a:t>Masky osudu </a:t>
            </a:r>
            <a:r>
              <a:rPr lang="cs-CZ" sz="2000" dirty="0" smtClean="0"/>
              <a:t>(As </a:t>
            </a:r>
            <a:r>
              <a:rPr lang="cs-CZ" sz="2000" dirty="0" err="1" smtClean="0"/>
              <a:t>máscaras</a:t>
            </a:r>
            <a:r>
              <a:rPr lang="cs-CZ" sz="2000" dirty="0" smtClean="0"/>
              <a:t> do </a:t>
            </a:r>
            <a:r>
              <a:rPr lang="cs-CZ" sz="2000" dirty="0" err="1" smtClean="0"/>
              <a:t>destino</a:t>
            </a:r>
            <a:r>
              <a:rPr lang="cs-CZ" sz="2000" dirty="0" smtClean="0"/>
              <a:t>, 1931) , </a:t>
            </a:r>
            <a:r>
              <a:rPr lang="cs-CZ" sz="2000" i="1" dirty="0" smtClean="0"/>
              <a:t>Černé domino </a:t>
            </a:r>
            <a:r>
              <a:rPr lang="cs-CZ" sz="2000" dirty="0" smtClean="0"/>
              <a:t>( O </a:t>
            </a:r>
            <a:r>
              <a:rPr lang="cs-CZ" sz="2000" dirty="0" err="1" smtClean="0"/>
              <a:t>dominó</a:t>
            </a:r>
            <a:r>
              <a:rPr lang="cs-CZ" sz="2000" dirty="0" smtClean="0"/>
              <a:t> </a:t>
            </a:r>
            <a:r>
              <a:rPr lang="cs-CZ" sz="2000" dirty="0" err="1" smtClean="0"/>
              <a:t>preto</a:t>
            </a:r>
            <a:r>
              <a:rPr lang="cs-CZ" sz="2000" dirty="0" smtClean="0"/>
              <a:t>, 1931)</a:t>
            </a:r>
          </a:p>
          <a:p>
            <a:r>
              <a:rPr lang="cs-CZ" sz="2000" dirty="0" smtClean="0"/>
              <a:t>tematika smutku, stesku, bolesti, melancholie, osamění; lásky (mnoha podob); křesťanství i pohanství (panteismus), plynutí času, šílenství, okultismu, rozpadu osobnosti; morbidnost, motivy ze záhrobí, smyslnost a tajemno, ikarovský mýtus (</a:t>
            </a:r>
            <a:r>
              <a:rPr lang="cs-CZ" sz="2000" i="1" dirty="0" smtClean="0"/>
              <a:t>Letec</a:t>
            </a:r>
            <a:r>
              <a:rPr lang="cs-CZ" sz="2000" dirty="0" smtClean="0"/>
              <a:t>), osudová žena (typ </a:t>
            </a:r>
            <a:r>
              <a:rPr lang="cs-CZ" sz="2000" dirty="0" err="1" smtClean="0"/>
              <a:t>Salome</a:t>
            </a:r>
            <a:r>
              <a:rPr lang="cs-CZ" sz="2000" dirty="0" smtClean="0"/>
              <a:t>), </a:t>
            </a:r>
            <a:r>
              <a:rPr lang="cs-CZ" sz="2000" dirty="0" err="1" smtClean="0"/>
              <a:t>spec</a:t>
            </a:r>
            <a:r>
              <a:rPr lang="cs-CZ" sz="2000" dirty="0" smtClean="0"/>
              <a:t>. barevnost a stylizace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symbolismus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prodloužení a logické vyústění </a:t>
            </a:r>
            <a:r>
              <a:rPr lang="cs-CZ" sz="2000" dirty="0" err="1" smtClean="0"/>
              <a:t>dekadentismu</a:t>
            </a:r>
            <a:endParaRPr lang="cs-CZ" sz="2000" dirty="0" smtClean="0"/>
          </a:p>
          <a:p>
            <a:r>
              <a:rPr lang="cs-CZ" sz="2000" dirty="0" smtClean="0"/>
              <a:t>neexistuje žádný koherentní systém ; je možné spíše definovat jisté konstanty, které směru zaručují jednotnost:</a:t>
            </a:r>
          </a:p>
          <a:p>
            <a:pPr lvl="1"/>
            <a:r>
              <a:rPr lang="cs-CZ" sz="1800" dirty="0" smtClean="0"/>
              <a:t>reakce na naturalismus </a:t>
            </a:r>
          </a:p>
          <a:p>
            <a:pPr lvl="1"/>
            <a:r>
              <a:rPr lang="cs-CZ" sz="1800" dirty="0" smtClean="0"/>
              <a:t>snaha rehabilitovat smyslový přístup k realitě, který umožňuje </a:t>
            </a:r>
            <a:r>
              <a:rPr lang="cs-CZ" sz="1800" dirty="0" smtClean="0"/>
              <a:t>zahlédnout </a:t>
            </a:r>
            <a:r>
              <a:rPr lang="cs-CZ" sz="1800" dirty="0" smtClean="0"/>
              <a:t>to, co je neviditelné a nevyslovitelné                 hledat skryté analogie mezi zjevným a skrytým (hledat jinou, „tajnou“ realitu, která se vyjevuje na základě synestezií, symbolů, analogií)</a:t>
            </a:r>
          </a:p>
          <a:p>
            <a:pPr lvl="1"/>
            <a:r>
              <a:rPr lang="cs-CZ" sz="1800" dirty="0" smtClean="0"/>
              <a:t>místo popisu – sugesce a </a:t>
            </a:r>
            <a:r>
              <a:rPr lang="cs-CZ" sz="1800" dirty="0" err="1" smtClean="0"/>
              <a:t>aluze</a:t>
            </a:r>
            <a:r>
              <a:rPr lang="cs-CZ" sz="1800" dirty="0" smtClean="0"/>
              <a:t>, které udržují tajemství</a:t>
            </a:r>
          </a:p>
          <a:p>
            <a:pPr lvl="1"/>
            <a:r>
              <a:rPr lang="cs-CZ" sz="1800" dirty="0" smtClean="0"/>
              <a:t>oživuje zájem o mytologii, esoterismus, hermetismus a hudbu</a:t>
            </a:r>
          </a:p>
          <a:p>
            <a:pPr lvl="1"/>
            <a:r>
              <a:rPr lang="cs-CZ" sz="1800" dirty="0" smtClean="0"/>
              <a:t>potřeba vytvořit nový jazyk (zcela odlišný od prózy)</a:t>
            </a:r>
          </a:p>
          <a:p>
            <a:pPr lvl="1"/>
            <a:r>
              <a:rPr lang="cs-CZ" sz="1800" dirty="0" smtClean="0"/>
              <a:t>užití symbolu umocňuje mnohoznačnost</a:t>
            </a:r>
            <a:endParaRPr lang="cs-CZ" sz="1800" dirty="0"/>
          </a:p>
        </p:txBody>
      </p:sp>
      <p:sp>
        <p:nvSpPr>
          <p:cNvPr id="10" name="Šipka doprava 9"/>
          <p:cNvSpPr/>
          <p:nvPr/>
        </p:nvSpPr>
        <p:spPr>
          <a:xfrm>
            <a:off x="4860032" y="3284984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symbolismus v Portugalsku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2000" u="sng" dirty="0" smtClean="0"/>
              <a:t>Předchůdci</a:t>
            </a:r>
            <a:r>
              <a:rPr lang="cs-CZ" sz="2000" dirty="0" smtClean="0"/>
              <a:t>: </a:t>
            </a:r>
            <a:r>
              <a:rPr lang="pt-PT" sz="2000" dirty="0" smtClean="0"/>
              <a:t>Eça de Queirós</a:t>
            </a:r>
            <a:r>
              <a:rPr lang="cs-CZ" sz="2000" dirty="0" smtClean="0"/>
              <a:t> (</a:t>
            </a:r>
            <a:r>
              <a:rPr lang="cs-CZ" sz="2000" i="1" dirty="0" smtClean="0"/>
              <a:t>Barbarské prózy</a:t>
            </a:r>
            <a:r>
              <a:rPr lang="cs-CZ" sz="2000" dirty="0" smtClean="0"/>
              <a:t>), </a:t>
            </a:r>
            <a:r>
              <a:rPr lang="cs-CZ" sz="2000" b="1" dirty="0" err="1" smtClean="0"/>
              <a:t>Gomes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Leal</a:t>
            </a:r>
            <a:r>
              <a:rPr lang="cs-CZ" sz="2000" b="1" dirty="0" smtClean="0"/>
              <a:t> </a:t>
            </a:r>
            <a:r>
              <a:rPr lang="cs-CZ" sz="2000" dirty="0" smtClean="0"/>
              <a:t>(pesimistický básník temných vizí, tematika zla, poezie oživující </a:t>
            </a:r>
            <a:r>
              <a:rPr lang="cs-CZ" sz="2000" dirty="0" err="1" smtClean="0"/>
              <a:t>baudelairovské</a:t>
            </a:r>
            <a:r>
              <a:rPr lang="cs-CZ" sz="2000" dirty="0" smtClean="0"/>
              <a:t> „vztahy“ – propojení různých smyslů)</a:t>
            </a:r>
          </a:p>
          <a:p>
            <a:pPr algn="just"/>
            <a:r>
              <a:rPr lang="cs-CZ" sz="2000" dirty="0" err="1" smtClean="0"/>
              <a:t>ofic</a:t>
            </a:r>
            <a:r>
              <a:rPr lang="cs-CZ" sz="2000" dirty="0" smtClean="0"/>
              <a:t>. začátek: 1890 </a:t>
            </a:r>
            <a:r>
              <a:rPr lang="cs-CZ" sz="2000" i="1" dirty="0" err="1" smtClean="0"/>
              <a:t>Oaristos</a:t>
            </a:r>
            <a:r>
              <a:rPr lang="cs-CZ" sz="2000" dirty="0" smtClean="0"/>
              <a:t> (</a:t>
            </a:r>
            <a:r>
              <a:rPr lang="cs-CZ" sz="2000" b="1" dirty="0" err="1" smtClean="0"/>
              <a:t>Eugénio</a:t>
            </a:r>
            <a:r>
              <a:rPr lang="cs-CZ" sz="2000" b="1" dirty="0" smtClean="0"/>
              <a:t> de </a:t>
            </a:r>
            <a:r>
              <a:rPr lang="cs-CZ" sz="2000" b="1" dirty="0" err="1" smtClean="0"/>
              <a:t>Castro</a:t>
            </a:r>
            <a:r>
              <a:rPr lang="cs-CZ" sz="2000" b="1" dirty="0" smtClean="0"/>
              <a:t> </a:t>
            </a:r>
            <a:r>
              <a:rPr lang="cs-CZ" sz="2000" dirty="0" smtClean="0"/>
              <a:t>– uvedl </a:t>
            </a:r>
            <a:r>
              <a:rPr lang="cs-CZ" sz="2000" dirty="0" err="1" smtClean="0"/>
              <a:t>symb</a:t>
            </a:r>
            <a:r>
              <a:rPr lang="cs-CZ" sz="2000" dirty="0" smtClean="0"/>
              <a:t>. jako nový uměl. směr, předmluva – jediný port. programový text symbolismu)</a:t>
            </a:r>
          </a:p>
          <a:p>
            <a:pPr algn="just"/>
            <a:r>
              <a:rPr lang="cs-CZ" sz="2000" b="1" dirty="0" err="1" smtClean="0"/>
              <a:t>Camilo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Pessanha</a:t>
            </a:r>
            <a:r>
              <a:rPr lang="cs-CZ" sz="2000" dirty="0" smtClean="0"/>
              <a:t> (1867 – 1926):  </a:t>
            </a:r>
            <a:r>
              <a:rPr lang="cs-CZ" sz="2000" i="1" dirty="0" smtClean="0"/>
              <a:t>Klepsydra</a:t>
            </a:r>
            <a:r>
              <a:rPr lang="cs-CZ" sz="2000" dirty="0" smtClean="0"/>
              <a:t> (</a:t>
            </a:r>
            <a:r>
              <a:rPr lang="cs-CZ" sz="2000" dirty="0" err="1" smtClean="0"/>
              <a:t>Clepsidra</a:t>
            </a:r>
            <a:r>
              <a:rPr lang="cs-CZ" sz="2000" dirty="0" smtClean="0"/>
              <a:t>, 1920) – </a:t>
            </a:r>
            <a:r>
              <a:rPr lang="cs-CZ" sz="2000" dirty="0" err="1" smtClean="0"/>
              <a:t>verlainovská</a:t>
            </a:r>
            <a:r>
              <a:rPr lang="cs-CZ" sz="2000" dirty="0" smtClean="0"/>
              <a:t> hudebnost, prchavé obrazy neuchopitelné skutečnosti: vše je jakoby vytržené z konkrétního časoprostoru – nejasné, nepojmenovatelné, tajemné, snové, mnohovýznamové; tematika času obecně (plynutí</a:t>
            </a:r>
            <a:r>
              <a:rPr lang="cs-CZ" sz="2000" dirty="0" smtClean="0"/>
              <a:t>)</a:t>
            </a:r>
            <a:r>
              <a:rPr lang="pt-PT" sz="2000" b="1" dirty="0" smtClean="0"/>
              <a:t> </a:t>
            </a:r>
            <a:endParaRPr lang="cs-CZ" sz="2000" b="1" dirty="0" smtClean="0"/>
          </a:p>
          <a:p>
            <a:pPr algn="just"/>
            <a:r>
              <a:rPr lang="pt-PT" sz="2000" b="1" dirty="0" smtClean="0"/>
              <a:t>Raul </a:t>
            </a:r>
            <a:r>
              <a:rPr lang="pt-PT" sz="2000" b="1" dirty="0" smtClean="0"/>
              <a:t>Brandão</a:t>
            </a:r>
            <a:r>
              <a:rPr lang="cs-CZ" sz="2000" b="1" dirty="0" smtClean="0"/>
              <a:t> </a:t>
            </a:r>
            <a:r>
              <a:rPr lang="cs-CZ" sz="2000" dirty="0" smtClean="0"/>
              <a:t>(1867 – 1930): </a:t>
            </a:r>
            <a:r>
              <a:rPr lang="cs-CZ" sz="2000" i="1" dirty="0" smtClean="0"/>
              <a:t>Humus </a:t>
            </a:r>
            <a:r>
              <a:rPr lang="cs-CZ" sz="2000" dirty="0" smtClean="0"/>
              <a:t>(</a:t>
            </a:r>
            <a:r>
              <a:rPr lang="cs-CZ" sz="2000" dirty="0" err="1" smtClean="0"/>
              <a:t>Húmus</a:t>
            </a:r>
            <a:r>
              <a:rPr lang="cs-CZ" sz="2000" dirty="0" smtClean="0"/>
              <a:t>, 1917) – novela, problematika existence a absurdity (předjímá </a:t>
            </a:r>
            <a:r>
              <a:rPr lang="cs-CZ" sz="2000" dirty="0" err="1" smtClean="0"/>
              <a:t>exist</a:t>
            </a:r>
            <a:r>
              <a:rPr lang="cs-CZ" sz="2000" dirty="0" smtClean="0"/>
              <a:t>.), soucit s trpícími, psychologie; dědictví romantismu (míšení tragična a komična + ironie, míšení žánrů); po formální stránce předjímá tzv. nový román (dekonstrukce času, prostoru, subjektu – pohled) </a:t>
            </a:r>
          </a:p>
          <a:p>
            <a:pPr algn="just"/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neogarrettismus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18720" cy="4572000"/>
          </a:xfrm>
        </p:spPr>
        <p:txBody>
          <a:bodyPr>
            <a:normAutofit lnSpcReduction="10000"/>
          </a:bodyPr>
          <a:lstStyle/>
          <a:p>
            <a:r>
              <a:rPr lang="cs-CZ" sz="2000" dirty="0" err="1" smtClean="0"/>
              <a:t>novoromant</a:t>
            </a:r>
            <a:r>
              <a:rPr lang="cs-CZ" sz="2000" dirty="0" smtClean="0"/>
              <a:t>. směr, který je reakcí na:</a:t>
            </a:r>
          </a:p>
          <a:p>
            <a:r>
              <a:rPr lang="cs-CZ" sz="2000" dirty="0" smtClean="0"/>
              <a:t>1) naturalismus </a:t>
            </a:r>
          </a:p>
          <a:p>
            <a:r>
              <a:rPr lang="cs-CZ" sz="2000" dirty="0" smtClean="0"/>
              <a:t>2) symbolismus a parnasismus</a:t>
            </a:r>
          </a:p>
          <a:p>
            <a:endParaRPr lang="cs-CZ" sz="2000" dirty="0" smtClean="0"/>
          </a:p>
          <a:p>
            <a:r>
              <a:rPr lang="cs-CZ" sz="2000" dirty="0" smtClean="0"/>
              <a:t>znamená odklon od fr. směrů </a:t>
            </a:r>
          </a:p>
          <a:p>
            <a:r>
              <a:rPr lang="cs-CZ" sz="2000" dirty="0" smtClean="0"/>
              <a:t>snaha vytvořit autentický port. směr, návrat k </a:t>
            </a:r>
            <a:r>
              <a:rPr lang="cs-CZ" sz="2000" dirty="0" err="1" smtClean="0"/>
              <a:t>nár</a:t>
            </a:r>
            <a:r>
              <a:rPr lang="cs-CZ" sz="2000" dirty="0" smtClean="0"/>
              <a:t>. tradici a lidové představivosti  (inspirace lid. poezií  - náměty, forma, hudebnost - rým) </a:t>
            </a:r>
          </a:p>
          <a:p>
            <a:endParaRPr lang="cs-CZ" sz="2000" dirty="0" smtClean="0"/>
          </a:p>
          <a:p>
            <a:r>
              <a:rPr lang="cs-CZ" sz="2000" b="1" dirty="0" err="1" smtClean="0"/>
              <a:t>António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Nobre</a:t>
            </a:r>
            <a:r>
              <a:rPr lang="cs-CZ" sz="2000" b="1" dirty="0" smtClean="0"/>
              <a:t> </a:t>
            </a:r>
            <a:r>
              <a:rPr lang="cs-CZ" sz="2000" dirty="0" smtClean="0"/>
              <a:t>(1867 – 1900): </a:t>
            </a:r>
            <a:r>
              <a:rPr lang="cs-CZ" sz="2000" i="1" dirty="0" smtClean="0"/>
              <a:t>Sám</a:t>
            </a:r>
            <a:r>
              <a:rPr lang="cs-CZ" sz="2000" dirty="0" smtClean="0"/>
              <a:t> (</a:t>
            </a:r>
            <a:r>
              <a:rPr lang="cs-CZ" sz="2000" dirty="0" err="1" smtClean="0"/>
              <a:t>Só</a:t>
            </a:r>
            <a:r>
              <a:rPr lang="cs-CZ" sz="2000" dirty="0" smtClean="0"/>
              <a:t>, 1892, Paříž) – </a:t>
            </a:r>
            <a:r>
              <a:rPr lang="cs-CZ" sz="2000" dirty="0" err="1" smtClean="0"/>
              <a:t>char</a:t>
            </a:r>
            <a:r>
              <a:rPr lang="cs-CZ" sz="2000" dirty="0" smtClean="0"/>
              <a:t>. </a:t>
            </a:r>
            <a:r>
              <a:rPr lang="cs-CZ" sz="2000" dirty="0" err="1" smtClean="0"/>
              <a:t>romant</a:t>
            </a:r>
            <a:r>
              <a:rPr lang="cs-CZ" sz="2000" dirty="0" smtClean="0"/>
              <a:t>. pesimismus a individualismus  (hrdě sám), hovorový tón</a:t>
            </a:r>
          </a:p>
          <a:p>
            <a:r>
              <a:rPr lang="cs-CZ" sz="2000" dirty="0" smtClean="0"/>
              <a:t>tematika: </a:t>
            </a:r>
          </a:p>
          <a:p>
            <a:pPr lvl="1"/>
            <a:r>
              <a:rPr lang="cs-CZ" sz="1600" dirty="0" smtClean="0"/>
              <a:t>ztracený ráj dětství (oživené postavy a místa známá z dětství , mytizace)</a:t>
            </a:r>
          </a:p>
          <a:p>
            <a:pPr lvl="1"/>
            <a:r>
              <a:rPr lang="cs-CZ" sz="1600" dirty="0" smtClean="0"/>
              <a:t>bolest, stesk („nejsmutnější kniha v Portugalsku“)</a:t>
            </a:r>
          </a:p>
          <a:p>
            <a:pPr lvl="1"/>
            <a:r>
              <a:rPr lang="cs-CZ" sz="1600" dirty="0" err="1" smtClean="0"/>
              <a:t>sebestřednost</a:t>
            </a:r>
            <a:r>
              <a:rPr lang="cs-CZ" sz="1600" dirty="0" smtClean="0"/>
              <a:t>, předurčenost (úloha básníka)</a:t>
            </a:r>
            <a:endParaRPr lang="cs-CZ" sz="16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908720"/>
            <a:ext cx="16859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374</TotalTime>
  <Words>978</Words>
  <Application>Microsoft Office PowerPoint</Application>
  <PresentationFormat>Předvádění na obrazovce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Administrativní</vt:lpstr>
      <vt:lpstr>Přelom století</vt:lpstr>
      <vt:lpstr>realismus</vt:lpstr>
      <vt:lpstr>Cesário Verde (1855 – 1886)</vt:lpstr>
      <vt:lpstr>Kniha Cesária Verdeho</vt:lpstr>
      <vt:lpstr>parnasismus</vt:lpstr>
      <vt:lpstr>dekadentismus</vt:lpstr>
      <vt:lpstr>symbolismus</vt:lpstr>
      <vt:lpstr>symbolismus v Portugalsku</vt:lpstr>
      <vt:lpstr>neogarrettismus</vt:lpstr>
      <vt:lpstr>saudosismus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Filip</dc:title>
  <dc:creator>slunce</dc:creator>
  <cp:lastModifiedBy>slunce</cp:lastModifiedBy>
  <cp:revision>44</cp:revision>
  <dcterms:created xsi:type="dcterms:W3CDTF">2010-10-04T16:54:23Z</dcterms:created>
  <dcterms:modified xsi:type="dcterms:W3CDTF">2010-12-06T22:20:31Z</dcterms:modified>
</cp:coreProperties>
</file>