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4" r:id="rId5"/>
    <p:sldId id="265" r:id="rId6"/>
    <p:sldId id="261" r:id="rId7"/>
    <p:sldId id="266" r:id="rId8"/>
    <p:sldId id="262" r:id="rId9"/>
    <p:sldId id="263" r:id="rId10"/>
    <p:sldId id="257" r:id="rId11"/>
    <p:sldId id="258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9833" autoAdjust="0"/>
  </p:normalViewPr>
  <p:slideViewPr>
    <p:cSldViewPr>
      <p:cViewPr varScale="1">
        <p:scale>
          <a:sx n="79" d="100"/>
          <a:sy n="79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5CFF4FB-170D-496A-B31A-DAF248AB84A3}" type="datetimeFigureOut">
              <a:rPr lang="cs-CZ" smtClean="0"/>
              <a:pPr/>
              <a:t>6.12.2010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FF1C7D-96C4-4EC2-9403-5C7E456B51E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Generace 70.let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1287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realisticko-naturalistický román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román – stěžejní žánr EQ, má být nástrojem analýzy spol. neduhů</a:t>
            </a:r>
          </a:p>
          <a:p>
            <a:endParaRPr lang="cs-CZ" sz="2000" dirty="0" smtClean="0"/>
          </a:p>
          <a:p>
            <a:r>
              <a:rPr lang="cs-CZ" sz="2000" dirty="0" smtClean="0"/>
              <a:t>naturalistickému programu odpovídají nejlépe 2 romány:</a:t>
            </a:r>
          </a:p>
          <a:p>
            <a:r>
              <a:rPr lang="cs-CZ" sz="2000" i="1" dirty="0" smtClean="0"/>
              <a:t>Zločin pátera </a:t>
            </a:r>
            <a:r>
              <a:rPr lang="cs-CZ" sz="2000" i="1" dirty="0" err="1" smtClean="0"/>
              <a:t>Amara</a:t>
            </a:r>
            <a:r>
              <a:rPr lang="cs-CZ" sz="2000" i="1" dirty="0" smtClean="0"/>
              <a:t> </a:t>
            </a:r>
            <a:r>
              <a:rPr lang="cs-CZ" sz="2000" dirty="0" smtClean="0"/>
              <a:t>(O </a:t>
            </a:r>
            <a:r>
              <a:rPr lang="cs-CZ" sz="2000" dirty="0" err="1" smtClean="0"/>
              <a:t>Crime</a:t>
            </a:r>
            <a:r>
              <a:rPr lang="cs-CZ" sz="2000" dirty="0" smtClean="0"/>
              <a:t> do </a:t>
            </a:r>
            <a:r>
              <a:rPr lang="cs-CZ" sz="2000" dirty="0" err="1" smtClean="0"/>
              <a:t>Padre</a:t>
            </a:r>
            <a:r>
              <a:rPr lang="cs-CZ" sz="2000" dirty="0" smtClean="0"/>
              <a:t> </a:t>
            </a:r>
            <a:r>
              <a:rPr lang="cs-CZ" sz="2000" dirty="0" err="1" smtClean="0"/>
              <a:t>Amaro</a:t>
            </a:r>
            <a:r>
              <a:rPr lang="cs-CZ" sz="2000" dirty="0" smtClean="0"/>
              <a:t>, 1875, 1876, 1880)</a:t>
            </a:r>
          </a:p>
          <a:p>
            <a:r>
              <a:rPr lang="cs-CZ" sz="2000" i="1" dirty="0" smtClean="0"/>
              <a:t>Bratranec </a:t>
            </a:r>
            <a:r>
              <a:rPr lang="cs-CZ" sz="2000" i="1" dirty="0" err="1" smtClean="0"/>
              <a:t>Basílio</a:t>
            </a:r>
            <a:r>
              <a:rPr lang="cs-CZ" sz="2000" i="1" dirty="0" smtClean="0"/>
              <a:t> </a:t>
            </a:r>
            <a:r>
              <a:rPr lang="cs-CZ" sz="2000" dirty="0" smtClean="0"/>
              <a:t>(O Primo </a:t>
            </a:r>
            <a:r>
              <a:rPr lang="cs-CZ" sz="2000" dirty="0" err="1" smtClean="0"/>
              <a:t>Basílio</a:t>
            </a:r>
            <a:r>
              <a:rPr lang="cs-CZ" sz="2000" dirty="0" smtClean="0"/>
              <a:t>, 1878) </a:t>
            </a:r>
            <a:endParaRPr lang="cs-CZ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84984"/>
            <a:ext cx="21328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Zločin pátera </a:t>
            </a:r>
            <a:r>
              <a:rPr lang="cs-CZ" dirty="0" err="1" smtClean="0"/>
              <a:t>Amara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1875 – milostný melodramatický příběh kněze </a:t>
            </a:r>
            <a:r>
              <a:rPr lang="cs-CZ" sz="2000" dirty="0" err="1" smtClean="0"/>
              <a:t>Amara</a:t>
            </a:r>
            <a:r>
              <a:rPr lang="cs-CZ" sz="2000" dirty="0" smtClean="0"/>
              <a:t> a jeho milenky Amálie</a:t>
            </a:r>
          </a:p>
          <a:p>
            <a:r>
              <a:rPr lang="cs-CZ" sz="2000" dirty="0" smtClean="0"/>
              <a:t>1876 – příběh zasazen do provinčního městečka (</a:t>
            </a:r>
            <a:r>
              <a:rPr lang="cs-CZ" sz="2000" dirty="0" err="1" smtClean="0"/>
              <a:t>Leiria</a:t>
            </a:r>
            <a:r>
              <a:rPr lang="cs-CZ" sz="2000" dirty="0" smtClean="0"/>
              <a:t>), důraz se přesouvá z milostné zápletky na zobrazení společnosti (román chce být jejím odrazem) a na otázku kněžské etiky</a:t>
            </a:r>
          </a:p>
          <a:p>
            <a:r>
              <a:rPr lang="cs-CZ" sz="2000" dirty="0" smtClean="0"/>
              <a:t>1880 – zesiluje spol. kritika a antiklerikalismus</a:t>
            </a:r>
          </a:p>
          <a:p>
            <a:endParaRPr lang="cs-CZ" sz="2000" smtClean="0"/>
          </a:p>
          <a:p>
            <a:r>
              <a:rPr lang="cs-CZ" sz="2000" smtClean="0"/>
              <a:t>Teze</a:t>
            </a:r>
            <a:r>
              <a:rPr lang="cs-CZ" sz="2000" dirty="0" smtClean="0"/>
              <a:t>: </a:t>
            </a:r>
          </a:p>
          <a:p>
            <a:pPr lvl="1"/>
            <a:r>
              <a:rPr lang="cs-CZ" sz="1500" dirty="0" smtClean="0"/>
              <a:t>1</a:t>
            </a:r>
            <a:r>
              <a:rPr lang="cs-CZ" sz="1600" dirty="0" smtClean="0"/>
              <a:t>. kněžství bez vnitřního poslání vede k úpadku </a:t>
            </a:r>
          </a:p>
          <a:p>
            <a:pPr lvl="1"/>
            <a:r>
              <a:rPr lang="cs-CZ" sz="1600" dirty="0" smtClean="0"/>
              <a:t>2. přílišné a neupřímné „pobožnůstkářství“ má neblahý vliv na společnost a výchovu</a:t>
            </a:r>
          </a:p>
          <a:p>
            <a:endParaRPr lang="cs-CZ" sz="2000" dirty="0" smtClean="0"/>
          </a:p>
          <a:p>
            <a:r>
              <a:rPr lang="cs-CZ" sz="2000" dirty="0" smtClean="0"/>
              <a:t>Kritika společnosti - pouze 2 alternativy, které ztělesňují 2 postavy (pozitivista dr. </a:t>
            </a:r>
            <a:r>
              <a:rPr lang="cs-CZ" sz="2000" dirty="0" err="1" smtClean="0"/>
              <a:t>Gouveia</a:t>
            </a:r>
            <a:r>
              <a:rPr lang="cs-CZ" sz="2000" dirty="0" smtClean="0"/>
              <a:t> a opat </a:t>
            </a:r>
            <a:r>
              <a:rPr lang="pt-PT" sz="2000" dirty="0" smtClean="0"/>
              <a:t>Ferrão </a:t>
            </a:r>
            <a:r>
              <a:rPr lang="cs-CZ" sz="2000" dirty="0" smtClean="0"/>
              <a:t>vyznávající opravdovou lásku k bližnímu)</a:t>
            </a:r>
            <a:endParaRPr lang="cs-CZ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Bratranec </a:t>
            </a:r>
            <a:r>
              <a:rPr lang="cs-CZ" dirty="0" err="1" smtClean="0"/>
              <a:t>Basílio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román zasazený do městského prostředí (Lisabon)</a:t>
            </a:r>
          </a:p>
          <a:p>
            <a:r>
              <a:rPr lang="cs-CZ" sz="2000" dirty="0" smtClean="0"/>
              <a:t>kritika společnosti, zejména 2 typů nevhodné výchovy:</a:t>
            </a:r>
          </a:p>
          <a:p>
            <a:endParaRPr lang="cs-CZ" sz="2000" dirty="0" smtClean="0"/>
          </a:p>
          <a:p>
            <a:r>
              <a:rPr lang="cs-CZ" sz="2000" dirty="0" smtClean="0"/>
              <a:t>1. sentimentální  (</a:t>
            </a:r>
            <a:r>
              <a:rPr lang="cs-CZ" sz="2000" dirty="0" err="1" smtClean="0"/>
              <a:t>Luísa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teze: </a:t>
            </a:r>
          </a:p>
          <a:p>
            <a:pPr lvl="1"/>
            <a:r>
              <a:rPr lang="cs-CZ" sz="1500" dirty="0" smtClean="0"/>
              <a:t>a</a:t>
            </a:r>
            <a:r>
              <a:rPr lang="cs-CZ" sz="1700" dirty="0" smtClean="0"/>
              <a:t>) četba romantické literatury vede k úpadku </a:t>
            </a:r>
          </a:p>
          <a:p>
            <a:pPr lvl="1"/>
            <a:r>
              <a:rPr lang="cs-CZ" sz="1700" dirty="0" smtClean="0"/>
              <a:t>b) zahálka </a:t>
            </a:r>
            <a:r>
              <a:rPr lang="cs-CZ" sz="1700" dirty="0" err="1" smtClean="0"/>
              <a:t>měšť</a:t>
            </a:r>
            <a:r>
              <a:rPr lang="cs-CZ" sz="1700" dirty="0" smtClean="0"/>
              <a:t>. žen vede k nevěře   („</a:t>
            </a:r>
            <a:r>
              <a:rPr lang="cs-CZ" sz="1700" dirty="0" err="1" smtClean="0"/>
              <a:t>bovarysmus</a:t>
            </a:r>
            <a:r>
              <a:rPr lang="cs-CZ" sz="1700" dirty="0" smtClean="0"/>
              <a:t>“)</a:t>
            </a:r>
          </a:p>
          <a:p>
            <a:endParaRPr lang="cs-CZ" sz="2000" dirty="0" smtClean="0"/>
          </a:p>
          <a:p>
            <a:r>
              <a:rPr lang="cs-CZ" sz="2000" dirty="0" smtClean="0"/>
              <a:t>2. libertinské (</a:t>
            </a:r>
            <a:r>
              <a:rPr lang="cs-CZ" sz="2000" dirty="0" err="1" smtClean="0"/>
              <a:t>Basílio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/>
              <a:t>naturalismus v obou románech: </a:t>
            </a:r>
          </a:p>
          <a:p>
            <a:r>
              <a:rPr lang="cs-CZ" sz="2000" dirty="0" smtClean="0"/>
              <a:t>1. vliv prostředí (fyzický prostor – klauzura, sociální prostor – měšťanstvo – nuda, zahálka, kulturní prostředí – vliv romantismu - sentimentalita)</a:t>
            </a:r>
          </a:p>
          <a:p>
            <a:r>
              <a:rPr lang="cs-CZ" sz="2000" dirty="0" smtClean="0"/>
              <a:t>2.  dědičnost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fáze: krize naturalismu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 </a:t>
            </a:r>
            <a:r>
              <a:rPr lang="cs-CZ" sz="2000" i="1" dirty="0" err="1" smtClean="0"/>
              <a:t>Maiové</a:t>
            </a:r>
            <a:r>
              <a:rPr lang="cs-CZ" sz="2000" i="1" dirty="0" smtClean="0"/>
              <a:t> </a:t>
            </a:r>
            <a:r>
              <a:rPr lang="cs-CZ" sz="2000" dirty="0" smtClean="0"/>
              <a:t>(Os </a:t>
            </a:r>
            <a:r>
              <a:rPr lang="cs-CZ" sz="2000" dirty="0" err="1" smtClean="0"/>
              <a:t>Maias</a:t>
            </a:r>
            <a:r>
              <a:rPr lang="cs-CZ" sz="2000" dirty="0" smtClean="0"/>
              <a:t>, 1888) – románová freska zachycující lisabonské prostředí v celé své šíři a komplexnosti (otázky politické, hospodářské, kulturní, výchovné atd.)</a:t>
            </a:r>
          </a:p>
          <a:p>
            <a:endParaRPr lang="cs-CZ" sz="2000" dirty="0" smtClean="0"/>
          </a:p>
          <a:p>
            <a:r>
              <a:rPr lang="cs-CZ" sz="2000" i="1" dirty="0" smtClean="0"/>
              <a:t>Relikvie</a:t>
            </a:r>
            <a:r>
              <a:rPr lang="cs-CZ" sz="2000" dirty="0" smtClean="0"/>
              <a:t> (A </a:t>
            </a:r>
            <a:r>
              <a:rPr lang="cs-CZ" sz="2000" dirty="0" err="1" smtClean="0"/>
              <a:t>Relíquia</a:t>
            </a:r>
            <a:r>
              <a:rPr lang="cs-CZ" sz="2000" dirty="0" smtClean="0"/>
              <a:t>, 1887)</a:t>
            </a:r>
          </a:p>
          <a:p>
            <a:r>
              <a:rPr lang="cs-CZ" sz="2000" dirty="0" smtClean="0"/>
              <a:t>--------------</a:t>
            </a:r>
          </a:p>
          <a:p>
            <a:r>
              <a:rPr lang="cs-CZ" sz="2000" i="1" dirty="0" smtClean="0"/>
              <a:t>Mandarín </a:t>
            </a:r>
            <a:r>
              <a:rPr lang="cs-CZ" sz="2000" dirty="0" smtClean="0"/>
              <a:t>(O </a:t>
            </a:r>
            <a:r>
              <a:rPr lang="cs-CZ" sz="2000" dirty="0" err="1" smtClean="0"/>
              <a:t>Mandarim</a:t>
            </a:r>
            <a:r>
              <a:rPr lang="cs-CZ" sz="2000" dirty="0" smtClean="0"/>
              <a:t>, 1880) – fantastický příběh</a:t>
            </a:r>
          </a:p>
          <a:p>
            <a:endParaRPr lang="cs-CZ" sz="2000" dirty="0" smtClean="0"/>
          </a:p>
          <a:p>
            <a:r>
              <a:rPr lang="cs-CZ" sz="2000" i="1" dirty="0" smtClean="0"/>
              <a:t>Kráčej a čti </a:t>
            </a:r>
            <a:r>
              <a:rPr lang="cs-CZ" sz="2000" dirty="0" smtClean="0"/>
              <a:t>(A </a:t>
            </a:r>
            <a:r>
              <a:rPr lang="cs-CZ" sz="2000" dirty="0" err="1" smtClean="0"/>
              <a:t>Cidade</a:t>
            </a:r>
            <a:r>
              <a:rPr lang="cs-CZ" sz="2000" dirty="0" smtClean="0"/>
              <a:t> e as </a:t>
            </a:r>
            <a:r>
              <a:rPr lang="cs-CZ" sz="2000" dirty="0" err="1" smtClean="0"/>
              <a:t>Serras</a:t>
            </a:r>
            <a:r>
              <a:rPr lang="cs-CZ" sz="2000" dirty="0" smtClean="0"/>
              <a:t>, 1901) – místo dříve oslavovaného pokroku je zde návrat k tradičním hodnotám, které hrdina nachází na port. venkově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představitelé naturalismu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Camilo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Castelo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Branco</a:t>
            </a:r>
            <a:r>
              <a:rPr lang="cs-CZ" sz="2000" b="1" dirty="0" smtClean="0"/>
              <a:t> </a:t>
            </a:r>
            <a:r>
              <a:rPr lang="cs-CZ" sz="2000" dirty="0" smtClean="0"/>
              <a:t>(pozdní tvorba)</a:t>
            </a:r>
          </a:p>
          <a:p>
            <a:r>
              <a:rPr lang="cs-CZ" sz="2000" b="1" dirty="0" smtClean="0"/>
              <a:t>Abel </a:t>
            </a:r>
            <a:r>
              <a:rPr lang="cs-CZ" sz="2000" b="1" dirty="0" err="1" smtClean="0"/>
              <a:t>Botelho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Teixeira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Queirós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balzakovské</a:t>
            </a:r>
            <a:r>
              <a:rPr lang="cs-CZ" sz="2000" dirty="0" smtClean="0"/>
              <a:t> romány, sociologický rozměr)</a:t>
            </a:r>
          </a:p>
          <a:p>
            <a:r>
              <a:rPr lang="cs-CZ" sz="2000" dirty="0" smtClean="0"/>
              <a:t> </a:t>
            </a:r>
            <a:r>
              <a:rPr lang="cs-CZ" sz="2000" b="1" dirty="0" err="1" smtClean="0"/>
              <a:t>Fialho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Almeida</a:t>
            </a:r>
            <a:r>
              <a:rPr lang="cs-CZ" sz="2000" b="1" dirty="0" smtClean="0"/>
              <a:t> </a:t>
            </a:r>
            <a:r>
              <a:rPr lang="cs-CZ" sz="2000" dirty="0" smtClean="0"/>
              <a:t>(estetika ošklivosti, zachycení nižších </a:t>
            </a:r>
            <a:r>
              <a:rPr lang="cs-CZ" sz="2000" dirty="0" err="1" smtClean="0"/>
              <a:t>soc</a:t>
            </a:r>
            <a:r>
              <a:rPr lang="cs-CZ" sz="2000" dirty="0" smtClean="0"/>
              <a:t>. vrstev, společenské problémy – alkoholismus, prostituce, perverze atd.)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Realismus a naturalismus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věrné zobrazení společnosti a člověka</a:t>
            </a:r>
          </a:p>
          <a:p>
            <a:r>
              <a:rPr lang="cs-CZ" sz="2000" dirty="0" smtClean="0"/>
              <a:t> důraz na pozorování prostředí a zájem o současnost (na rozdíl od romantické idealizace středověku)</a:t>
            </a:r>
          </a:p>
          <a:p>
            <a:r>
              <a:rPr lang="cs-CZ" sz="2000" dirty="0" smtClean="0"/>
              <a:t>determinismus (dědičnost, vliv prostředí)</a:t>
            </a:r>
          </a:p>
          <a:p>
            <a:r>
              <a:rPr lang="cs-CZ" sz="2000" dirty="0" smtClean="0"/>
              <a:t> zobrazení měšťanstva (</a:t>
            </a:r>
            <a:r>
              <a:rPr lang="cs-CZ" sz="2000" dirty="0" err="1" smtClean="0"/>
              <a:t>real</a:t>
            </a:r>
            <a:r>
              <a:rPr lang="cs-CZ" sz="2000" dirty="0" smtClean="0"/>
              <a:t>.) a nižších </a:t>
            </a:r>
            <a:r>
              <a:rPr lang="cs-CZ" sz="2000" dirty="0" err="1" smtClean="0"/>
              <a:t>soc</a:t>
            </a:r>
            <a:r>
              <a:rPr lang="cs-CZ" sz="2000" dirty="0" smtClean="0"/>
              <a:t>. vrstev (</a:t>
            </a:r>
            <a:r>
              <a:rPr lang="cs-CZ" sz="2000" dirty="0" err="1" smtClean="0"/>
              <a:t>natur</a:t>
            </a:r>
            <a:r>
              <a:rPr lang="cs-CZ" sz="2000" dirty="0" smtClean="0"/>
              <a:t>.)  </a:t>
            </a:r>
          </a:p>
          <a:p>
            <a:endParaRPr lang="cs-CZ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9000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717032"/>
            <a:ext cx="4104456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představitelé Generace 70.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000" b="1" dirty="0" err="1" smtClean="0"/>
              <a:t>Antero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Quental</a:t>
            </a:r>
            <a:r>
              <a:rPr lang="cs-CZ" sz="2000" b="1" dirty="0" smtClean="0"/>
              <a:t> </a:t>
            </a:r>
            <a:r>
              <a:rPr lang="cs-CZ" sz="2000" dirty="0" smtClean="0"/>
              <a:t>(1842 – 1891)</a:t>
            </a:r>
          </a:p>
          <a:p>
            <a:pPr lvl="1"/>
            <a:r>
              <a:rPr lang="cs-CZ" sz="2100" dirty="0" smtClean="0"/>
              <a:t> básník a polemik, který prošel vývojem od poezie romantické (</a:t>
            </a:r>
            <a:r>
              <a:rPr lang="cs-CZ" sz="2100" i="1" dirty="0" err="1" smtClean="0"/>
              <a:t>Sonetos</a:t>
            </a:r>
            <a:r>
              <a:rPr lang="cs-CZ" sz="2100" dirty="0" smtClean="0"/>
              <a:t>, 1861, </a:t>
            </a:r>
            <a:r>
              <a:rPr lang="pt-PT" sz="2100" dirty="0" smtClean="0"/>
              <a:t> </a:t>
            </a:r>
            <a:r>
              <a:rPr lang="pt-PT" sz="2100" i="1" dirty="0" smtClean="0"/>
              <a:t>Primaveras Românticas</a:t>
            </a:r>
            <a:r>
              <a:rPr lang="pt-PT" sz="2100" dirty="0" smtClean="0"/>
              <a:t>, psan</a:t>
            </a:r>
            <a:r>
              <a:rPr lang="cs-CZ" sz="2100" dirty="0" smtClean="0"/>
              <a:t>é v 60. letech, </a:t>
            </a:r>
            <a:r>
              <a:rPr lang="cs-CZ" sz="2100" dirty="0" err="1" smtClean="0"/>
              <a:t>vyd</a:t>
            </a:r>
            <a:r>
              <a:rPr lang="cs-CZ" sz="2100" dirty="0" smtClean="0"/>
              <a:t>. </a:t>
            </a:r>
            <a:r>
              <a:rPr lang="pt-PT" sz="2100" dirty="0" smtClean="0"/>
              <a:t>1872</a:t>
            </a:r>
            <a:r>
              <a:rPr lang="cs-CZ" sz="2100" dirty="0" smtClean="0"/>
              <a:t>), poezie oslavující moderní společnost (</a:t>
            </a:r>
            <a:r>
              <a:rPr lang="cs-CZ" sz="2100" i="1" dirty="0" err="1" smtClean="0"/>
              <a:t>Odes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Modernas</a:t>
            </a:r>
            <a:r>
              <a:rPr lang="cs-CZ" sz="2100" i="1" dirty="0" smtClean="0"/>
              <a:t>, 1865</a:t>
            </a:r>
            <a:r>
              <a:rPr lang="cs-CZ" sz="2100" dirty="0" smtClean="0"/>
              <a:t>) k básním s </a:t>
            </a:r>
            <a:r>
              <a:rPr lang="cs-CZ" sz="2100" dirty="0" err="1" smtClean="0"/>
              <a:t>filoz</a:t>
            </a:r>
            <a:r>
              <a:rPr lang="cs-CZ" sz="2100" dirty="0" smtClean="0"/>
              <a:t>. námětem a s metafyzickým rozměrem  (</a:t>
            </a:r>
            <a:r>
              <a:rPr lang="cs-CZ" sz="2100" i="1" dirty="0" err="1" smtClean="0"/>
              <a:t>Sonetos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Completos</a:t>
            </a:r>
            <a:r>
              <a:rPr lang="cs-CZ" sz="2100" i="1" dirty="0" smtClean="0"/>
              <a:t>, </a:t>
            </a:r>
            <a:r>
              <a:rPr lang="cs-CZ" sz="2100" dirty="0" smtClean="0"/>
              <a:t>1886 </a:t>
            </a:r>
            <a:r>
              <a:rPr lang="cs-CZ" sz="2100" dirty="0" err="1" smtClean="0"/>
              <a:t>Oliveira</a:t>
            </a:r>
            <a:r>
              <a:rPr lang="cs-CZ" sz="2100" dirty="0" smtClean="0"/>
              <a:t> </a:t>
            </a:r>
            <a:r>
              <a:rPr lang="cs-CZ" sz="2100" dirty="0" err="1" smtClean="0"/>
              <a:t>Martins</a:t>
            </a:r>
            <a:r>
              <a:rPr lang="cs-CZ" sz="2100" dirty="0" smtClean="0"/>
              <a:t>)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Teófilo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Braga</a:t>
            </a:r>
            <a:r>
              <a:rPr lang="cs-CZ" sz="2000" b="1" dirty="0" smtClean="0"/>
              <a:t> </a:t>
            </a:r>
            <a:r>
              <a:rPr lang="cs-CZ" sz="2000" dirty="0" smtClean="0"/>
              <a:t>(1843 – 1824)</a:t>
            </a:r>
          </a:p>
          <a:p>
            <a:pPr lvl="1"/>
            <a:r>
              <a:rPr lang="cs-CZ" sz="2100" dirty="0" smtClean="0"/>
              <a:t>politik (prezident v prozatímní vládě r. 1910), lit. historik a folklorista (sbíral lid. pověsti a báchorky, psal o lid. tvorbě)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Oliveira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Martins</a:t>
            </a:r>
            <a:r>
              <a:rPr lang="cs-CZ" sz="2000" b="1" dirty="0" smtClean="0"/>
              <a:t> </a:t>
            </a:r>
            <a:r>
              <a:rPr lang="cs-CZ" sz="2000" dirty="0" smtClean="0"/>
              <a:t>(1845 – 1894)</a:t>
            </a:r>
          </a:p>
          <a:p>
            <a:pPr lvl="1"/>
            <a:r>
              <a:rPr lang="cs-CZ" sz="2100" dirty="0" smtClean="0"/>
              <a:t>historik a lit. kritik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Ra</a:t>
            </a:r>
            <a:r>
              <a:rPr lang="pt-PT" sz="2000" b="1" dirty="0" smtClean="0"/>
              <a:t>malho Ortigão </a:t>
            </a:r>
            <a:r>
              <a:rPr lang="cs-CZ" sz="2000" dirty="0" smtClean="0"/>
              <a:t>(1836 – 1915)</a:t>
            </a:r>
            <a:endParaRPr lang="pt-PT" sz="2000" dirty="0" smtClean="0"/>
          </a:p>
          <a:p>
            <a:pPr lvl="1"/>
            <a:r>
              <a:rPr lang="cs-CZ" sz="2100" dirty="0" smtClean="0"/>
              <a:t>novinář, polemik a folklorista</a:t>
            </a:r>
          </a:p>
          <a:p>
            <a:endParaRPr lang="cs-CZ" sz="2000" dirty="0" smtClean="0"/>
          </a:p>
          <a:p>
            <a:r>
              <a:rPr lang="pt-PT" sz="2000" b="1" dirty="0" smtClean="0"/>
              <a:t>Eça de Queirós</a:t>
            </a:r>
            <a:r>
              <a:rPr lang="cs-CZ" sz="2000" b="1" dirty="0" smtClean="0"/>
              <a:t> </a:t>
            </a:r>
            <a:r>
              <a:rPr lang="cs-CZ" sz="2000" dirty="0" smtClean="0"/>
              <a:t>(1845 – 1900)</a:t>
            </a:r>
            <a:endParaRPr lang="pt-PT" sz="2000" dirty="0" smtClean="0"/>
          </a:p>
          <a:p>
            <a:pPr lvl="1"/>
            <a:r>
              <a:rPr lang="cs-CZ" sz="2100" dirty="0" smtClean="0"/>
              <a:t>r</a:t>
            </a:r>
            <a:r>
              <a:rPr lang="pt-PT" sz="2100" dirty="0" smtClean="0"/>
              <a:t>omanopisec</a:t>
            </a:r>
            <a:endParaRPr lang="cs-CZ" sz="21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Questão Coimbrã</a:t>
            </a:r>
            <a:r>
              <a:rPr lang="cs-CZ" dirty="0" smtClean="0"/>
              <a:t> (Coimberská otázka)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2000" dirty="0" smtClean="0"/>
              <a:t>1865</a:t>
            </a:r>
            <a:r>
              <a:rPr lang="cs-CZ" sz="2000" dirty="0" smtClean="0"/>
              <a:t>: </a:t>
            </a:r>
            <a:r>
              <a:rPr lang="cs-CZ" sz="2000" b="1" dirty="0" err="1" smtClean="0"/>
              <a:t>António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Feliciano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Castilho</a:t>
            </a:r>
            <a:r>
              <a:rPr lang="cs-CZ" sz="2000" b="1" dirty="0" smtClean="0"/>
              <a:t> </a:t>
            </a:r>
            <a:r>
              <a:rPr lang="cs-CZ" sz="2000" dirty="0" smtClean="0"/>
              <a:t>komentuje báseň </a:t>
            </a:r>
            <a:r>
              <a:rPr lang="cs-CZ" sz="2000" dirty="0" err="1" smtClean="0"/>
              <a:t>ultraromantika</a:t>
            </a:r>
            <a:r>
              <a:rPr lang="cs-CZ" sz="2000" dirty="0" smtClean="0"/>
              <a:t> </a:t>
            </a:r>
            <a:r>
              <a:rPr lang="cs-CZ" sz="2000" dirty="0" err="1" smtClean="0"/>
              <a:t>Pinheira</a:t>
            </a:r>
            <a:r>
              <a:rPr lang="cs-CZ" sz="2000" dirty="0" smtClean="0"/>
              <a:t> </a:t>
            </a:r>
            <a:r>
              <a:rPr lang="cs-CZ" sz="2000" dirty="0" err="1" smtClean="0"/>
              <a:t>Chagase</a:t>
            </a:r>
            <a:r>
              <a:rPr lang="cs-CZ" sz="2000" dirty="0" smtClean="0"/>
              <a:t> (</a:t>
            </a:r>
            <a:r>
              <a:rPr lang="cs-CZ" sz="2000" i="1" dirty="0" smtClean="0"/>
              <a:t>Poema de </a:t>
            </a:r>
            <a:r>
              <a:rPr lang="cs-CZ" sz="2000" i="1" dirty="0" err="1" smtClean="0"/>
              <a:t>Mocidade</a:t>
            </a:r>
            <a:r>
              <a:rPr lang="cs-CZ" sz="2000" dirty="0" smtClean="0"/>
              <a:t>) – v komentáři chválí tuto báseň a nepřímo kritizuje tvorbu mladých autorů, zejména </a:t>
            </a:r>
            <a:r>
              <a:rPr lang="cs-CZ" sz="2000" dirty="0" err="1" smtClean="0"/>
              <a:t>Antera</a:t>
            </a:r>
            <a:r>
              <a:rPr lang="cs-CZ" sz="2000" dirty="0" smtClean="0"/>
              <a:t> de </a:t>
            </a:r>
            <a:r>
              <a:rPr lang="cs-CZ" sz="2000" dirty="0" err="1" smtClean="0"/>
              <a:t>Quental</a:t>
            </a:r>
            <a:r>
              <a:rPr lang="cs-CZ" sz="2000" dirty="0" smtClean="0"/>
              <a:t> (</a:t>
            </a:r>
            <a:r>
              <a:rPr lang="cs-CZ" sz="2000" dirty="0" err="1" smtClean="0"/>
              <a:t>Odes</a:t>
            </a:r>
            <a:r>
              <a:rPr lang="cs-CZ" sz="2000" dirty="0" smtClean="0"/>
              <a:t> </a:t>
            </a:r>
            <a:r>
              <a:rPr lang="cs-CZ" sz="2000" dirty="0" err="1" smtClean="0"/>
              <a:t>Modernas</a:t>
            </a:r>
            <a:r>
              <a:rPr lang="cs-CZ" sz="2000" dirty="0" smtClean="0"/>
              <a:t>, 1865) </a:t>
            </a:r>
          </a:p>
          <a:p>
            <a:endParaRPr lang="cs-CZ" sz="2000" dirty="0" smtClean="0"/>
          </a:p>
          <a:p>
            <a:r>
              <a:rPr lang="cs-CZ" sz="2000" dirty="0" smtClean="0"/>
              <a:t>             AQ reaguje a vydává pamflet (</a:t>
            </a:r>
            <a:r>
              <a:rPr lang="cs-CZ" sz="2000" i="1" dirty="0" err="1" smtClean="0"/>
              <a:t>Bom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Senso</a:t>
            </a:r>
            <a:r>
              <a:rPr lang="cs-CZ" sz="2000" i="1" dirty="0" smtClean="0"/>
              <a:t> e </a:t>
            </a:r>
            <a:r>
              <a:rPr lang="cs-CZ" sz="2000" i="1" dirty="0" err="1" smtClean="0"/>
              <a:t>Bom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Gosto</a:t>
            </a:r>
            <a:r>
              <a:rPr lang="cs-CZ" sz="2000" dirty="0" smtClean="0"/>
              <a:t>), v němž kritizuje </a:t>
            </a:r>
            <a:r>
              <a:rPr lang="cs-CZ" sz="2000" dirty="0" err="1" smtClean="0"/>
              <a:t>Castilhovu</a:t>
            </a:r>
            <a:r>
              <a:rPr lang="cs-CZ" sz="2000" dirty="0" smtClean="0"/>
              <a:t> tvorbu  jako literaturu konvenční, neoriginální, založenou na formě a bez myšlenek . Formuluje své požadavky na tvorbu:</a:t>
            </a:r>
          </a:p>
          <a:p>
            <a:pPr lvl="1">
              <a:spcBef>
                <a:spcPts val="0"/>
              </a:spcBef>
            </a:pPr>
            <a:r>
              <a:rPr lang="cs-CZ" sz="2100" dirty="0" smtClean="0"/>
              <a:t>1. poevropštění port. literatury (vstřebání nových </a:t>
            </a:r>
            <a:r>
              <a:rPr lang="cs-CZ" sz="2100" dirty="0" err="1" smtClean="0"/>
              <a:t>filoz</a:t>
            </a:r>
            <a:r>
              <a:rPr lang="cs-CZ" sz="2100" dirty="0" smtClean="0"/>
              <a:t>. a lit. podnětů z Francie, Anglie a Německa)</a:t>
            </a:r>
          </a:p>
          <a:p>
            <a:pPr lvl="1">
              <a:spcBef>
                <a:spcPts val="0"/>
              </a:spcBef>
            </a:pPr>
            <a:r>
              <a:rPr lang="cs-CZ" sz="2100" dirty="0" smtClean="0"/>
              <a:t>2. upřednostnění myšlenky nad formou</a:t>
            </a:r>
          </a:p>
          <a:p>
            <a:pPr lvl="1">
              <a:spcBef>
                <a:spcPts val="0"/>
              </a:spcBef>
            </a:pPr>
            <a:r>
              <a:rPr lang="cs-CZ" sz="2100" dirty="0" smtClean="0"/>
              <a:t>3. poslání literatury (zrod angažované literatury)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            AQ kritizují i jeho přátelé pro přílišnou horlivost a neúměrně kritický tón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           AQ vydává spis (</a:t>
            </a:r>
            <a:r>
              <a:rPr lang="cs-CZ" sz="2000" i="1" dirty="0" smtClean="0"/>
              <a:t>A </a:t>
            </a:r>
            <a:r>
              <a:rPr lang="cs-CZ" sz="2000" i="1" dirty="0" err="1" smtClean="0"/>
              <a:t>Dignidade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Letras</a:t>
            </a:r>
            <a:r>
              <a:rPr lang="cs-CZ" sz="2000" i="1" dirty="0" smtClean="0"/>
              <a:t> e </a:t>
            </a:r>
            <a:r>
              <a:rPr lang="cs-CZ" sz="2000" i="1" dirty="0" err="1" smtClean="0"/>
              <a:t>das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Literaturas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Oficiais</a:t>
            </a:r>
            <a:r>
              <a:rPr lang="cs-CZ" sz="2000" dirty="0" smtClean="0"/>
              <a:t>), v němž je umírněnější (ospravedlňuje  svou předchozí kritiku a oceňuje některé rysy </a:t>
            </a:r>
            <a:r>
              <a:rPr lang="cs-CZ" sz="2000" dirty="0" err="1" smtClean="0"/>
              <a:t>Castilhova</a:t>
            </a:r>
            <a:r>
              <a:rPr lang="cs-CZ" sz="2000" dirty="0" smtClean="0"/>
              <a:t> díla, které předtím napadal)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        </a:t>
            </a:r>
            <a:r>
              <a:rPr lang="cs-CZ" sz="2000" dirty="0" err="1" smtClean="0"/>
              <a:t>Ra</a:t>
            </a:r>
            <a:r>
              <a:rPr lang="pt-PT" sz="2000" dirty="0" smtClean="0"/>
              <a:t>malho Ortigão </a:t>
            </a:r>
            <a:r>
              <a:rPr lang="cs-CZ" sz="2000" dirty="0" smtClean="0"/>
              <a:t>vydává spis (</a:t>
            </a:r>
            <a:r>
              <a:rPr lang="cs-CZ" sz="2000" i="1" dirty="0" smtClean="0"/>
              <a:t>A Literatura de Hoje</a:t>
            </a:r>
            <a:r>
              <a:rPr lang="cs-CZ" sz="2000" dirty="0" smtClean="0"/>
              <a:t>) představující vyrovnanou úvahu o tehdejší lit. tvorbě; snaží se být nestranný (kritizuje tvorbu </a:t>
            </a:r>
            <a:r>
              <a:rPr lang="cs-CZ" sz="2000" dirty="0" err="1" smtClean="0"/>
              <a:t>Castilhovu</a:t>
            </a:r>
            <a:r>
              <a:rPr lang="cs-CZ" sz="2000" dirty="0" smtClean="0"/>
              <a:t>, ale napadá </a:t>
            </a:r>
            <a:r>
              <a:rPr lang="cs-CZ" sz="2000" dirty="0" err="1" smtClean="0"/>
              <a:t>Anterovu</a:t>
            </a:r>
            <a:r>
              <a:rPr lang="cs-CZ" sz="2000" dirty="0" smtClean="0"/>
              <a:t> názorovou nestálost a jeho koncepci poezie (prvenství myšlenky nad formou)            </a:t>
            </a:r>
            <a:endParaRPr lang="cs-CZ" sz="2000" dirty="0"/>
          </a:p>
        </p:txBody>
      </p:sp>
      <p:sp>
        <p:nvSpPr>
          <p:cNvPr id="6" name="Šipka doprava 5"/>
          <p:cNvSpPr/>
          <p:nvPr/>
        </p:nvSpPr>
        <p:spPr>
          <a:xfrm>
            <a:off x="755576" y="234888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683568" y="400506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83568" y="436510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flipV="1">
            <a:off x="683568" y="508518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Conferências Democráticas do Casino (1870)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nejdůležitější 2 přednášky:</a:t>
            </a:r>
          </a:p>
          <a:p>
            <a:endParaRPr lang="cs-CZ" sz="2000" dirty="0" smtClean="0"/>
          </a:p>
          <a:p>
            <a:r>
              <a:rPr lang="cs-CZ" sz="2000" b="1" dirty="0" err="1" smtClean="0"/>
              <a:t>Antero</a:t>
            </a:r>
            <a:r>
              <a:rPr lang="cs-CZ" sz="2000" b="1" dirty="0" smtClean="0"/>
              <a:t> de </a:t>
            </a:r>
            <a:r>
              <a:rPr lang="cs-CZ" sz="2000" b="1" dirty="0" err="1" smtClean="0"/>
              <a:t>Quental</a:t>
            </a:r>
            <a:r>
              <a:rPr lang="cs-CZ" sz="2000" dirty="0" smtClean="0"/>
              <a:t>: </a:t>
            </a:r>
            <a:r>
              <a:rPr lang="cs-CZ" sz="2000" i="1" dirty="0" smtClean="0"/>
              <a:t>Příčiny úpadku iberských národů </a:t>
            </a:r>
            <a:r>
              <a:rPr lang="cs-CZ" sz="2000" dirty="0" smtClean="0"/>
              <a:t>(</a:t>
            </a:r>
            <a:r>
              <a:rPr lang="cs-CZ" sz="2000" dirty="0" err="1" smtClean="0"/>
              <a:t>Causas</a:t>
            </a:r>
            <a:r>
              <a:rPr lang="cs-CZ" sz="2000" dirty="0" smtClean="0"/>
              <a:t> </a:t>
            </a:r>
            <a:r>
              <a:rPr lang="cs-CZ" sz="2000" dirty="0" err="1" smtClean="0"/>
              <a:t>da</a:t>
            </a:r>
            <a:r>
              <a:rPr lang="cs-CZ" sz="2000" dirty="0" smtClean="0"/>
              <a:t> </a:t>
            </a:r>
            <a:r>
              <a:rPr lang="cs-CZ" sz="2000" dirty="0" err="1" smtClean="0"/>
              <a:t>Decad</a:t>
            </a:r>
            <a:r>
              <a:rPr lang="pt-PT" sz="2000" dirty="0" smtClean="0"/>
              <a:t>ência dos Povos Peninsulares</a:t>
            </a:r>
            <a:r>
              <a:rPr lang="cs-CZ" sz="2000" dirty="0" smtClean="0"/>
              <a:t>) – úvaha o </a:t>
            </a:r>
            <a:r>
              <a:rPr lang="cs-CZ" sz="2000" dirty="0" err="1" smtClean="0"/>
              <a:t>iber</a:t>
            </a:r>
            <a:r>
              <a:rPr lang="cs-CZ" sz="2000" dirty="0" smtClean="0"/>
              <a:t>. národech a jejich vývoji od 17. stol.  - iberské národy ve srovnání s dalšími </a:t>
            </a:r>
            <a:r>
              <a:rPr lang="cs-CZ" sz="2000" dirty="0" err="1" smtClean="0"/>
              <a:t>evrop</a:t>
            </a:r>
            <a:r>
              <a:rPr lang="cs-CZ" sz="2000" dirty="0" smtClean="0"/>
              <a:t>. národy zaostaly. Příčiny:</a:t>
            </a:r>
          </a:p>
          <a:p>
            <a:pPr lvl="1">
              <a:spcBef>
                <a:spcPts val="0"/>
              </a:spcBef>
            </a:pPr>
            <a:r>
              <a:rPr lang="cs-CZ" sz="1500" dirty="0" smtClean="0"/>
              <a:t>1</a:t>
            </a:r>
            <a:r>
              <a:rPr lang="cs-CZ" sz="1800" dirty="0" smtClean="0"/>
              <a:t>) vliv náboženského dogmatismu 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2) zámořská expanze 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3) polit. absolutismus</a:t>
            </a:r>
          </a:p>
          <a:p>
            <a:endParaRPr lang="cs-CZ" sz="2000" dirty="0" smtClean="0"/>
          </a:p>
          <a:p>
            <a:r>
              <a:rPr lang="cs-CZ" sz="2000" b="1" dirty="0" smtClean="0"/>
              <a:t>E</a:t>
            </a:r>
            <a:r>
              <a:rPr lang="pt-PT" sz="2000" b="1" dirty="0" smtClean="0"/>
              <a:t>ça de Queirós</a:t>
            </a:r>
            <a:r>
              <a:rPr lang="pt-PT" sz="2000" dirty="0" smtClean="0"/>
              <a:t>: </a:t>
            </a:r>
            <a:r>
              <a:rPr lang="cs-CZ" sz="2000" i="1" dirty="0" smtClean="0"/>
              <a:t>Nová literatura</a:t>
            </a:r>
            <a:r>
              <a:rPr lang="pt-PT" sz="2000" i="1" dirty="0" smtClean="0"/>
              <a:t>: realismus jako </a:t>
            </a:r>
            <a:r>
              <a:rPr lang="cs-CZ" sz="2000" i="1" dirty="0" smtClean="0"/>
              <a:t>nový umělecký výraz </a:t>
            </a:r>
            <a:r>
              <a:rPr lang="cs-CZ" sz="2000" dirty="0" smtClean="0"/>
              <a:t>(A Literatura Nova: O </a:t>
            </a:r>
            <a:r>
              <a:rPr lang="cs-CZ" sz="2000" dirty="0" err="1" smtClean="0"/>
              <a:t>realismo</a:t>
            </a:r>
            <a:r>
              <a:rPr lang="cs-CZ" sz="2000" dirty="0" smtClean="0"/>
              <a:t> </a:t>
            </a:r>
            <a:r>
              <a:rPr lang="cs-CZ" sz="2000" dirty="0" err="1" smtClean="0"/>
              <a:t>como</a:t>
            </a:r>
            <a:r>
              <a:rPr lang="cs-CZ" sz="2000" dirty="0" smtClean="0"/>
              <a:t> </a:t>
            </a:r>
            <a:r>
              <a:rPr lang="pt-PT" sz="2000" dirty="0" smtClean="0"/>
              <a:t>nova expressão de arte</a:t>
            </a:r>
            <a:r>
              <a:rPr lang="cs-CZ" sz="2000" dirty="0" smtClean="0"/>
              <a:t>) – autor vymezuje 3 pilíře nového umění: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 smtClean="0"/>
              <a:t>1) zájem o současnou společnost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 smtClean="0"/>
              <a:t>2) důraz na zkušenost, pozorování a fyziologii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1700" dirty="0" smtClean="0"/>
              <a:t>3) princip pravdivosti v umění  </a:t>
            </a:r>
            <a:endParaRPr lang="cs-CZ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Eça de Queirós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4427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tvorby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1. fáze: romantismus (60. léta)</a:t>
            </a:r>
          </a:p>
          <a:p>
            <a:r>
              <a:rPr lang="cs-CZ" dirty="0" smtClean="0"/>
              <a:t>2. fáze: realismus a naturalismus (70. léta)</a:t>
            </a:r>
          </a:p>
          <a:p>
            <a:r>
              <a:rPr lang="cs-CZ" dirty="0" smtClean="0"/>
              <a:t>3. fáze: krize naturalismu (80. léta)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fáze: romantismus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i="1" dirty="0" smtClean="0"/>
              <a:t>Barbarské prózy </a:t>
            </a:r>
            <a:r>
              <a:rPr lang="cs-CZ" sz="2000" dirty="0" smtClean="0"/>
              <a:t>(</a:t>
            </a:r>
            <a:r>
              <a:rPr lang="cs-CZ" sz="2000" dirty="0" err="1" smtClean="0"/>
              <a:t>Prosas</a:t>
            </a:r>
            <a:r>
              <a:rPr lang="cs-CZ" sz="2000" dirty="0" smtClean="0"/>
              <a:t> </a:t>
            </a:r>
            <a:r>
              <a:rPr lang="cs-CZ" sz="2000" dirty="0" err="1" smtClean="0"/>
              <a:t>Bárbaras</a:t>
            </a:r>
            <a:r>
              <a:rPr lang="cs-CZ" sz="2000" dirty="0" smtClean="0"/>
              <a:t>, Gazeta de Portugal, 1866 – 67) </a:t>
            </a:r>
          </a:p>
          <a:p>
            <a:pPr algn="just"/>
            <a:r>
              <a:rPr lang="cs-CZ" sz="2000" dirty="0" smtClean="0"/>
              <a:t> nejedná se o </a:t>
            </a:r>
            <a:r>
              <a:rPr lang="cs-CZ" sz="2000" dirty="0" err="1" smtClean="0"/>
              <a:t>ultraromantismus</a:t>
            </a:r>
            <a:r>
              <a:rPr lang="cs-CZ" sz="2000" dirty="0" smtClean="0"/>
              <a:t>, který upřednostňoval medievalismus a sentimentální náměty (v poezii), ale spíše o romantismus s dekadentními prvky, který se blíží estetice </a:t>
            </a:r>
            <a:r>
              <a:rPr lang="cs-CZ" sz="2000" dirty="0" err="1" smtClean="0"/>
              <a:t>Baudelairově</a:t>
            </a:r>
            <a:r>
              <a:rPr lang="cs-CZ" sz="2000" dirty="0" smtClean="0"/>
              <a:t>   </a:t>
            </a:r>
          </a:p>
          <a:p>
            <a:pPr algn="just"/>
            <a:r>
              <a:rPr lang="cs-CZ" sz="2000" dirty="0" smtClean="0"/>
              <a:t>poetika zla, </a:t>
            </a:r>
            <a:r>
              <a:rPr lang="cs-CZ" sz="2000" dirty="0" err="1" smtClean="0"/>
              <a:t>fantastična</a:t>
            </a:r>
            <a:r>
              <a:rPr lang="cs-CZ" sz="2000" dirty="0" smtClean="0"/>
              <a:t>, provokace, která si libuje v motivech smrti, satanismu, utrpení a strachu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přechodná fáze: </a:t>
            </a:r>
            <a:r>
              <a:rPr lang="cs-CZ" sz="2000" i="1" dirty="0" smtClean="0"/>
              <a:t>Tajemství silnice do Sintry </a:t>
            </a:r>
            <a:r>
              <a:rPr lang="cs-CZ" sz="2000" dirty="0" smtClean="0"/>
              <a:t>(O </a:t>
            </a:r>
            <a:r>
              <a:rPr lang="cs-CZ" sz="2000" dirty="0" err="1" smtClean="0"/>
              <a:t>Mistério</a:t>
            </a:r>
            <a:r>
              <a:rPr lang="cs-CZ" sz="2000" dirty="0" smtClean="0"/>
              <a:t> </a:t>
            </a:r>
            <a:r>
              <a:rPr lang="cs-CZ" sz="2000" dirty="0" err="1" smtClean="0"/>
              <a:t>da</a:t>
            </a:r>
            <a:r>
              <a:rPr lang="cs-CZ" sz="2000" dirty="0" smtClean="0"/>
              <a:t> </a:t>
            </a:r>
            <a:r>
              <a:rPr lang="cs-CZ" sz="2000" dirty="0" err="1" smtClean="0"/>
              <a:t>Estrada</a:t>
            </a:r>
            <a:r>
              <a:rPr lang="cs-CZ" sz="2000" dirty="0" smtClean="0"/>
              <a:t> de </a:t>
            </a:r>
            <a:r>
              <a:rPr lang="cs-CZ" sz="2000" dirty="0" err="1" smtClean="0"/>
              <a:t>Sintra</a:t>
            </a:r>
            <a:r>
              <a:rPr lang="cs-CZ" sz="2000" dirty="0" smtClean="0"/>
              <a:t>, 1870)</a:t>
            </a:r>
          </a:p>
          <a:p>
            <a:pPr algn="just"/>
            <a:r>
              <a:rPr lang="cs-CZ" sz="2000" dirty="0" smtClean="0"/>
              <a:t>ještě převládá chmurná atmosféra, ale do popředí se dostávají jisté společenské otázky (téma ženské nevěry a cizoložství)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EQ, </a:t>
            </a:r>
            <a:r>
              <a:rPr lang="cs-CZ" sz="2000" dirty="0" err="1" smtClean="0"/>
              <a:t>Antero</a:t>
            </a:r>
            <a:r>
              <a:rPr lang="cs-CZ" sz="2000" dirty="0" smtClean="0"/>
              <a:t> de </a:t>
            </a:r>
            <a:r>
              <a:rPr lang="cs-CZ" sz="2000" dirty="0" err="1" smtClean="0"/>
              <a:t>Quental</a:t>
            </a:r>
            <a:r>
              <a:rPr lang="cs-CZ" sz="2000" dirty="0" smtClean="0"/>
              <a:t>, </a:t>
            </a:r>
            <a:r>
              <a:rPr lang="cs-CZ" sz="2000" dirty="0" err="1" smtClean="0"/>
              <a:t>Batalha</a:t>
            </a:r>
            <a:r>
              <a:rPr lang="cs-CZ" sz="2000" dirty="0" smtClean="0"/>
              <a:t> </a:t>
            </a:r>
            <a:r>
              <a:rPr lang="cs-CZ" sz="2000" dirty="0" err="1" smtClean="0"/>
              <a:t>Reis</a:t>
            </a:r>
            <a:r>
              <a:rPr lang="cs-CZ" sz="2000" dirty="0" smtClean="0"/>
              <a:t>: </a:t>
            </a:r>
            <a:r>
              <a:rPr lang="cs-CZ" sz="2000" dirty="0" err="1" smtClean="0"/>
              <a:t>Carlos</a:t>
            </a:r>
            <a:r>
              <a:rPr lang="cs-CZ" sz="2000" dirty="0" smtClean="0"/>
              <a:t> </a:t>
            </a:r>
            <a:r>
              <a:rPr lang="cs-CZ" sz="2000" dirty="0" err="1" smtClean="0"/>
              <a:t>Fradique</a:t>
            </a:r>
            <a:r>
              <a:rPr lang="cs-CZ" sz="2000" dirty="0" smtClean="0"/>
              <a:t> </a:t>
            </a:r>
            <a:r>
              <a:rPr lang="cs-CZ" sz="2000" dirty="0" err="1" smtClean="0"/>
              <a:t>Mendes</a:t>
            </a:r>
            <a:r>
              <a:rPr lang="cs-CZ" sz="2000" dirty="0" smtClean="0"/>
              <a:t> (heteronymní dekadentní básník)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2. fáze: realismus a naturalismus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EQ, </a:t>
            </a:r>
            <a:r>
              <a:rPr lang="cs-CZ" sz="2000" dirty="0" err="1" smtClean="0"/>
              <a:t>Ramalho</a:t>
            </a:r>
            <a:r>
              <a:rPr lang="cs-CZ" sz="2000" dirty="0" smtClean="0"/>
              <a:t> </a:t>
            </a:r>
            <a:r>
              <a:rPr lang="pt-PT" sz="2000" dirty="0" smtClean="0"/>
              <a:t>Ortigão</a:t>
            </a:r>
            <a:r>
              <a:rPr lang="cs-CZ" sz="2000" dirty="0" smtClean="0"/>
              <a:t>: </a:t>
            </a:r>
            <a:r>
              <a:rPr lang="cs-CZ" sz="2000" i="1" dirty="0" smtClean="0"/>
              <a:t>AS FARPAS</a:t>
            </a:r>
          </a:p>
          <a:p>
            <a:endParaRPr lang="cs-CZ" sz="2000" i="1" dirty="0" smtClean="0"/>
          </a:p>
          <a:p>
            <a:r>
              <a:rPr lang="pt-PT" sz="2000" dirty="0" smtClean="0"/>
              <a:t>t</a:t>
            </a:r>
            <a:r>
              <a:rPr lang="cs-CZ" sz="2000" dirty="0" smtClean="0"/>
              <a:t>y</a:t>
            </a:r>
            <a:r>
              <a:rPr lang="pt-PT" sz="2000" dirty="0" smtClean="0"/>
              <a:t>p periodika,</a:t>
            </a:r>
            <a:r>
              <a:rPr lang="cs-CZ" sz="2000" dirty="0" smtClean="0"/>
              <a:t> na pokračování vydávané polemické články o tehdejší společnosti a jejích nešvarech</a:t>
            </a:r>
          </a:p>
          <a:p>
            <a:endParaRPr lang="cs-CZ" sz="2000" dirty="0" smtClean="0"/>
          </a:p>
          <a:p>
            <a:r>
              <a:rPr lang="cs-CZ" sz="2000" dirty="0" smtClean="0"/>
              <a:t>zvláštní pozornost je věnována:</a:t>
            </a:r>
          </a:p>
          <a:p>
            <a:pPr lvl="1"/>
            <a:r>
              <a:rPr lang="cs-CZ" sz="1600" dirty="0" smtClean="0"/>
              <a:t>otázce výchovy a vzdělání žen </a:t>
            </a:r>
          </a:p>
          <a:p>
            <a:pPr lvl="1"/>
            <a:r>
              <a:rPr lang="cs-CZ" sz="1600" dirty="0" smtClean="0"/>
              <a:t>problému cizoložství</a:t>
            </a:r>
          </a:p>
          <a:p>
            <a:pPr lvl="1"/>
            <a:r>
              <a:rPr lang="cs-CZ" sz="1600" dirty="0" smtClean="0"/>
              <a:t>problému romantické literatury a jejího vlivu na společnost</a:t>
            </a:r>
          </a:p>
          <a:p>
            <a:pPr lvl="1"/>
            <a:endParaRPr lang="cs-CZ" sz="1600" dirty="0" smtClean="0"/>
          </a:p>
          <a:p>
            <a:r>
              <a:rPr lang="cs-CZ" sz="2000" dirty="0" smtClean="0"/>
              <a:t>tyto otázky rozebrány zejména ve 2 článcích:</a:t>
            </a:r>
          </a:p>
          <a:p>
            <a:r>
              <a:rPr lang="cs-CZ" sz="2000" dirty="0" smtClean="0"/>
              <a:t>1) </a:t>
            </a:r>
            <a:r>
              <a:rPr lang="cs-CZ" sz="2000" i="1" dirty="0" smtClean="0"/>
              <a:t>Mladé lisabonské dívky a současná výchova </a:t>
            </a:r>
            <a:r>
              <a:rPr lang="cs-CZ" sz="2000" dirty="0" smtClean="0"/>
              <a:t>(</a:t>
            </a:r>
            <a:r>
              <a:rPr lang="pt-PT" sz="2000" dirty="0" smtClean="0"/>
              <a:t>As meninas de geração nova em Lisboa e educação contemporânea</a:t>
            </a:r>
            <a:r>
              <a:rPr lang="cs-CZ" sz="2000" dirty="0" smtClean="0"/>
              <a:t>)</a:t>
            </a:r>
            <a:endParaRPr lang="pt-PT" sz="2000" dirty="0" smtClean="0"/>
          </a:p>
          <a:p>
            <a:r>
              <a:rPr lang="pt-PT" sz="2000" dirty="0" smtClean="0"/>
              <a:t>2) </a:t>
            </a:r>
            <a:r>
              <a:rPr lang="cs-CZ" sz="2000" i="1" dirty="0" smtClean="0"/>
              <a:t>Problém cizoložství </a:t>
            </a:r>
            <a:r>
              <a:rPr lang="cs-CZ" sz="2000" dirty="0" smtClean="0"/>
              <a:t>(</a:t>
            </a:r>
            <a:r>
              <a:rPr lang="pt-PT" sz="2000" dirty="0" smtClean="0"/>
              <a:t>O problema do adultério</a:t>
            </a:r>
            <a:r>
              <a:rPr lang="cs-CZ" sz="2000" dirty="0" smtClean="0"/>
              <a:t>)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206</TotalTime>
  <Words>1148</Words>
  <Application>Microsoft Office PowerPoint</Application>
  <PresentationFormat>Předvádění na obrazovce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Administrativní</vt:lpstr>
      <vt:lpstr>Generace 70.let</vt:lpstr>
      <vt:lpstr>Realismus a naturalismus</vt:lpstr>
      <vt:lpstr>Hlavní představitelé Generace 70. let</vt:lpstr>
      <vt:lpstr>Questão Coimbrã (Coimberská otázka) </vt:lpstr>
      <vt:lpstr>Conferências Democráticas do Casino (1870)</vt:lpstr>
      <vt:lpstr>Eça de Queirós</vt:lpstr>
      <vt:lpstr>vývoj tvorby </vt:lpstr>
      <vt:lpstr>1. fáze: romantismus</vt:lpstr>
      <vt:lpstr>2. fáze: realismus a naturalismus</vt:lpstr>
      <vt:lpstr>realisticko-naturalistický román</vt:lpstr>
      <vt:lpstr>Zločin pátera Amara</vt:lpstr>
      <vt:lpstr>Bratranec Basílio</vt:lpstr>
      <vt:lpstr>3. fáze: krize naturalismu</vt:lpstr>
      <vt:lpstr>další představitelé naturalismu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</dc:title>
  <dc:creator>slunce</dc:creator>
  <cp:lastModifiedBy>slunce</cp:lastModifiedBy>
  <cp:revision>25</cp:revision>
  <dcterms:created xsi:type="dcterms:W3CDTF">2010-10-04T16:54:23Z</dcterms:created>
  <dcterms:modified xsi:type="dcterms:W3CDTF">2010-12-05T23:05:58Z</dcterms:modified>
</cp:coreProperties>
</file>