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9" r:id="rId14"/>
    <p:sldId id="280" r:id="rId15"/>
    <p:sldId id="268" r:id="rId16"/>
    <p:sldId id="269" r:id="rId17"/>
    <p:sldId id="270" r:id="rId18"/>
    <p:sldId id="272" r:id="rId19"/>
    <p:sldId id="271" r:id="rId20"/>
    <p:sldId id="273" r:id="rId21"/>
    <p:sldId id="281" r:id="rId22"/>
    <p:sldId id="282" r:id="rId23"/>
    <p:sldId id="283" r:id="rId24"/>
    <p:sldId id="284" r:id="rId25"/>
    <p:sldId id="285" r:id="rId26"/>
    <p:sldId id="274" r:id="rId27"/>
    <p:sldId id="286" r:id="rId28"/>
    <p:sldId id="275" r:id="rId29"/>
    <p:sldId id="287" r:id="rId30"/>
    <p:sldId id="277" r:id="rId31"/>
    <p:sldId id="288" r:id="rId32"/>
    <p:sldId id="289" r:id="rId33"/>
    <p:sldId id="278" r:id="rId34"/>
    <p:sldId id="276" r:id="rId3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6" autoAdjust="0"/>
    <p:restoredTop sz="94660"/>
  </p:normalViewPr>
  <p:slideViewPr>
    <p:cSldViewPr>
      <p:cViewPr varScale="1">
        <p:scale>
          <a:sx n="74" d="100"/>
          <a:sy n="74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F4FB-170D-496A-B31A-DAF248AB84A3}" type="datetimeFigureOut">
              <a:rPr lang="cs-CZ" smtClean="0"/>
              <a:pPr/>
              <a:t>25.10.2010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AFF1C7D-96C4-4EC2-9403-5C7E456B51E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F4FB-170D-496A-B31A-DAF248AB84A3}" type="datetimeFigureOut">
              <a:rPr lang="cs-CZ" smtClean="0"/>
              <a:pPr/>
              <a:t>25.10.2010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1C7D-96C4-4EC2-9403-5C7E456B5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AFF1C7D-96C4-4EC2-9403-5C7E456B51E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F4FB-170D-496A-B31A-DAF248AB84A3}" type="datetimeFigureOut">
              <a:rPr lang="cs-CZ" smtClean="0"/>
              <a:pPr/>
              <a:t>25.10.2010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F4FB-170D-496A-B31A-DAF248AB84A3}" type="datetimeFigureOut">
              <a:rPr lang="cs-CZ" smtClean="0"/>
              <a:pPr/>
              <a:t>25.10.2010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AFF1C7D-96C4-4EC2-9403-5C7E456B51E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F4FB-170D-496A-B31A-DAF248AB84A3}" type="datetimeFigureOut">
              <a:rPr lang="cs-CZ" smtClean="0"/>
              <a:pPr/>
              <a:t>25.10.2010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AFF1C7D-96C4-4EC2-9403-5C7E456B51E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5CFF4FB-170D-496A-B31A-DAF248AB84A3}" type="datetimeFigureOut">
              <a:rPr lang="cs-CZ" smtClean="0"/>
              <a:pPr/>
              <a:t>25.10.2010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1C7D-96C4-4EC2-9403-5C7E456B51E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F4FB-170D-496A-B31A-DAF248AB84A3}" type="datetimeFigureOut">
              <a:rPr lang="cs-CZ" smtClean="0"/>
              <a:pPr/>
              <a:t>25.10.2010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AFF1C7D-96C4-4EC2-9403-5C7E456B51E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F4FB-170D-496A-B31A-DAF248AB84A3}" type="datetimeFigureOut">
              <a:rPr lang="cs-CZ" smtClean="0"/>
              <a:pPr/>
              <a:t>25.10.2010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AFF1C7D-96C4-4EC2-9403-5C7E456B5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F4FB-170D-496A-B31A-DAF248AB84A3}" type="datetimeFigureOut">
              <a:rPr lang="cs-CZ" smtClean="0"/>
              <a:pPr/>
              <a:t>25.10.2010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FF1C7D-96C4-4EC2-9403-5C7E456B5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AFF1C7D-96C4-4EC2-9403-5C7E456B51E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F4FB-170D-496A-B31A-DAF248AB84A3}" type="datetimeFigureOut">
              <a:rPr lang="cs-CZ" smtClean="0"/>
              <a:pPr/>
              <a:t>25.10.2010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AFF1C7D-96C4-4EC2-9403-5C7E456B51E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5CFF4FB-170D-496A-B31A-DAF248AB84A3}" type="datetimeFigureOut">
              <a:rPr lang="cs-CZ" smtClean="0"/>
              <a:pPr/>
              <a:t>25.10.2010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5CFF4FB-170D-496A-B31A-DAF248AB84A3}" type="datetimeFigureOut">
              <a:rPr lang="cs-CZ" smtClean="0"/>
              <a:pPr/>
              <a:t>25.10.2010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AFF1C7D-96C4-4EC2-9403-5C7E456B51E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Lyrická a epická renesanční poezie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852936"/>
            <a:ext cx="662473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 smtClean="0"/>
              <a:t>L</a:t>
            </a:r>
            <a:r>
              <a:rPr lang="pt-PT" sz="2400" dirty="0" smtClean="0"/>
              <a:t>uís Vaz de Camões </a:t>
            </a:r>
            <a:br>
              <a:rPr lang="pt-PT" sz="2400" dirty="0" smtClean="0"/>
            </a:br>
            <a:r>
              <a:rPr lang="pt-PT" sz="2400" dirty="0" smtClean="0"/>
              <a:t>(1524/25 – 1579/80)  </a:t>
            </a:r>
            <a:endParaRPr lang="cs-CZ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44824"/>
            <a:ext cx="237626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844824"/>
            <a:ext cx="244827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5364088" y="5460326"/>
            <a:ext cx="30243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000" dirty="0" smtClean="0"/>
              <a:t>Vyd. 1900,  </a:t>
            </a:r>
            <a:r>
              <a:rPr lang="cs-CZ" sz="1000" dirty="0" smtClean="0"/>
              <a:t>http://purl.pt/13722</a:t>
            </a:r>
            <a:endParaRPr lang="cs-CZ" sz="1000" dirty="0"/>
          </a:p>
        </p:txBody>
      </p:sp>
      <p:sp>
        <p:nvSpPr>
          <p:cNvPr id="7" name="Obdélník 6"/>
          <p:cNvSpPr/>
          <p:nvPr/>
        </p:nvSpPr>
        <p:spPr>
          <a:xfrm>
            <a:off x="971600" y="5691157"/>
            <a:ext cx="34563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http://alfarrabio.di.uminho.pt/vercial/camoes.htm</a:t>
            </a:r>
            <a:endParaRPr lang="cs-CZ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err="1" smtClean="0"/>
              <a:t>Luís</a:t>
            </a:r>
            <a:r>
              <a:rPr lang="cs-CZ" sz="2800" dirty="0" smtClean="0"/>
              <a:t> de </a:t>
            </a:r>
            <a:r>
              <a:rPr lang="cs-CZ" sz="2800" dirty="0" err="1" smtClean="0"/>
              <a:t>Cam</a:t>
            </a:r>
            <a:r>
              <a:rPr lang="pt-PT" sz="2800" dirty="0" smtClean="0"/>
              <a:t>ões</a:t>
            </a:r>
            <a:r>
              <a:rPr lang="cs-CZ" sz="2800" dirty="0" smtClean="0"/>
              <a:t>: obecná charakteristika díla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sz="2000" dirty="0" smtClean="0"/>
              <a:t>vstřebává různé uměl. a ideové proudy 16. stol. v Port.  a spojuje je s osobními prožitky a zkušeností</a:t>
            </a:r>
          </a:p>
          <a:p>
            <a:r>
              <a:rPr lang="cs-CZ" sz="2000" dirty="0" smtClean="0"/>
              <a:t>nejlepší port. básník petrarkovské školy i Obecného zpěvníku, píše starým i novým rozměrem, vytváří most mezi 15. a 17. stoletím</a:t>
            </a:r>
          </a:p>
          <a:p>
            <a:r>
              <a:rPr lang="cs-CZ" sz="2000" dirty="0" smtClean="0"/>
              <a:t>píše port. i </a:t>
            </a:r>
            <a:r>
              <a:rPr lang="cs-CZ" sz="2000" dirty="0" err="1" smtClean="0"/>
              <a:t>špaň</a:t>
            </a:r>
            <a:r>
              <a:rPr lang="cs-CZ" sz="2000" dirty="0" smtClean="0"/>
              <a:t>.</a:t>
            </a:r>
          </a:p>
          <a:p>
            <a:r>
              <a:rPr lang="cs-CZ" sz="2000" dirty="0" smtClean="0"/>
              <a:t>jediným klasickým žánrem, který nepěstoval, je tragédie</a:t>
            </a:r>
          </a:p>
          <a:p>
            <a:endParaRPr lang="cs-CZ" sz="2000" dirty="0" smtClean="0"/>
          </a:p>
          <a:p>
            <a:r>
              <a:rPr lang="cs-CZ" sz="2000" u="sng" dirty="0" smtClean="0"/>
              <a:t>oblíbené žánry</a:t>
            </a:r>
            <a:r>
              <a:rPr lang="cs-CZ" sz="2000" dirty="0" smtClean="0"/>
              <a:t>:</a:t>
            </a:r>
          </a:p>
          <a:p>
            <a:r>
              <a:rPr lang="cs-CZ" sz="2000" dirty="0" smtClean="0"/>
              <a:t> </a:t>
            </a:r>
            <a:r>
              <a:rPr lang="cs-CZ" sz="2000" b="1" dirty="0" smtClean="0"/>
              <a:t>eklogy</a:t>
            </a:r>
          </a:p>
          <a:p>
            <a:r>
              <a:rPr lang="cs-CZ" sz="2000" dirty="0" smtClean="0"/>
              <a:t> </a:t>
            </a:r>
            <a:r>
              <a:rPr lang="cs-CZ" sz="2000" b="1" dirty="0" smtClean="0"/>
              <a:t>elegie</a:t>
            </a:r>
          </a:p>
          <a:p>
            <a:r>
              <a:rPr lang="cs-CZ" sz="2000" dirty="0" smtClean="0"/>
              <a:t> </a:t>
            </a:r>
            <a:r>
              <a:rPr lang="cs-CZ" sz="2000" b="1" dirty="0" smtClean="0"/>
              <a:t>ódy</a:t>
            </a:r>
            <a:r>
              <a:rPr lang="cs-CZ" sz="2000" dirty="0" smtClean="0"/>
              <a:t> (podle Horatia,  většinou založené na  mytologických narážkách)</a:t>
            </a:r>
          </a:p>
          <a:p>
            <a:r>
              <a:rPr lang="cs-CZ" sz="2000" dirty="0" smtClean="0"/>
              <a:t> </a:t>
            </a:r>
            <a:r>
              <a:rPr lang="cs-CZ" sz="2000" b="1" dirty="0" smtClean="0"/>
              <a:t>kancony</a:t>
            </a:r>
            <a:r>
              <a:rPr lang="cs-CZ" sz="2000" dirty="0" smtClean="0"/>
              <a:t> (typ samotářské zpovědi, v níž užívá motivy petrarkovské – odhaluje duševní stavy a intimní hnutí, touha se střídá s rozumem) </a:t>
            </a:r>
          </a:p>
          <a:p>
            <a:r>
              <a:rPr lang="cs-CZ" sz="2000" b="1" dirty="0" smtClean="0"/>
              <a:t>sonety</a:t>
            </a:r>
            <a:r>
              <a:rPr lang="cs-CZ" sz="2000" dirty="0" smtClean="0"/>
              <a:t> (přesná struktura nutí ke zhuštěnosti myšlenky a emocionálnímu soustředění). Typy </a:t>
            </a:r>
            <a:r>
              <a:rPr lang="pt-PT" sz="2000" dirty="0" smtClean="0"/>
              <a:t>camõesovského </a:t>
            </a:r>
            <a:r>
              <a:rPr lang="cs-CZ" sz="2000" dirty="0" smtClean="0"/>
              <a:t>sonetu:</a:t>
            </a:r>
          </a:p>
          <a:p>
            <a:pPr lvl="2">
              <a:buNone/>
            </a:pPr>
            <a:r>
              <a:rPr lang="cs-CZ" sz="1600" dirty="0" smtClean="0"/>
              <a:t>- vyprávění</a:t>
            </a:r>
          </a:p>
          <a:p>
            <a:pPr lvl="2">
              <a:buNone/>
            </a:pPr>
            <a:r>
              <a:rPr lang="cs-CZ" sz="1600" dirty="0" smtClean="0"/>
              <a:t>- úvahy (</a:t>
            </a:r>
            <a:r>
              <a:rPr lang="cs-CZ" sz="1600" dirty="0" err="1" smtClean="0"/>
              <a:t>filoz</a:t>
            </a:r>
            <a:r>
              <a:rPr lang="cs-CZ" sz="1600" dirty="0" smtClean="0"/>
              <a:t>. , </a:t>
            </a:r>
            <a:r>
              <a:rPr lang="cs-CZ" sz="1600" dirty="0" err="1" smtClean="0"/>
              <a:t>náb</a:t>
            </a:r>
            <a:r>
              <a:rPr lang="cs-CZ" sz="1600" dirty="0" smtClean="0"/>
              <a:t>.)</a:t>
            </a:r>
          </a:p>
          <a:p>
            <a:pPr lvl="2">
              <a:buNone/>
            </a:pPr>
            <a:r>
              <a:rPr lang="cs-CZ" sz="1600" dirty="0" smtClean="0"/>
              <a:t>- vyjádření duševních pochodů </a:t>
            </a:r>
          </a:p>
          <a:p>
            <a:r>
              <a:rPr lang="pt-PT" sz="2000" b="1" dirty="0" smtClean="0"/>
              <a:t>epopej</a:t>
            </a:r>
            <a:endParaRPr lang="cs-CZ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400" dirty="0" smtClean="0"/>
              <a:t>Luís de Camões: lyrika</a:t>
            </a:r>
            <a:r>
              <a:rPr lang="cs-CZ" sz="2400" dirty="0" smtClean="0"/>
              <a:t> (zejména sonety)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cs-CZ" sz="1800" dirty="0" smtClean="0"/>
              <a:t>Hlavní témata:</a:t>
            </a:r>
          </a:p>
          <a:p>
            <a:pPr algn="just"/>
            <a:endParaRPr lang="cs-CZ" sz="1800" dirty="0" smtClean="0"/>
          </a:p>
          <a:p>
            <a:pPr algn="just"/>
            <a:r>
              <a:rPr lang="cs-CZ" sz="1800" b="1" u="sng" dirty="0" smtClean="0"/>
              <a:t>1. Láska</a:t>
            </a:r>
          </a:p>
          <a:p>
            <a:pPr algn="just"/>
            <a:r>
              <a:rPr lang="cs-CZ" sz="1800" dirty="0" smtClean="0"/>
              <a:t>A) </a:t>
            </a:r>
            <a:r>
              <a:rPr lang="cs-CZ" sz="1800" b="1" dirty="0" smtClean="0"/>
              <a:t>petrarkovsko-platonské pojetí </a:t>
            </a:r>
            <a:r>
              <a:rPr lang="cs-CZ" sz="1800" dirty="0" smtClean="0"/>
              <a:t>(</a:t>
            </a:r>
            <a:r>
              <a:rPr lang="cs-CZ" sz="1800" dirty="0" err="1" smtClean="0"/>
              <a:t>Petrarca</a:t>
            </a:r>
            <a:r>
              <a:rPr lang="cs-CZ" sz="1800" dirty="0" smtClean="0"/>
              <a:t>: žena je andělská bytost, která povznáší a zjemňuje duši milenců – ideál duchovní lásky; standardní popis: zlaté vlasy, bílá pleť atd.; Platon: kvality, které známe, jsou pouze odleskem absolutních idejí, božských atributů, krása pozemská je nápodoba dokonalé krásy, tělo milované je pouze odleskem dokonalé krásy – je třeba usilovat o dokonalou krásu </a:t>
            </a:r>
            <a:r>
              <a:rPr lang="cs-CZ" sz="1800" u="sng" dirty="0" smtClean="0"/>
              <a:t>askezí</a:t>
            </a:r>
            <a:r>
              <a:rPr lang="cs-CZ" sz="1800" dirty="0" smtClean="0"/>
              <a:t>)</a:t>
            </a:r>
          </a:p>
          <a:p>
            <a:pPr algn="just"/>
            <a:r>
              <a:rPr lang="cs-CZ" sz="1800" dirty="0" smtClean="0"/>
              <a:t>B) </a:t>
            </a:r>
            <a:r>
              <a:rPr lang="cs-CZ" sz="1800" b="1" dirty="0" smtClean="0"/>
              <a:t>tělesná láska </a:t>
            </a:r>
            <a:r>
              <a:rPr lang="cs-CZ" sz="1800" dirty="0" smtClean="0"/>
              <a:t>(slučuje Platona s Aristotelem: platonická představa krásy a dobra, kterou milovaná vyvolala v duši básnického subjektu, je cosi neurčitého, co se musí vtělit do formy)</a:t>
            </a:r>
          </a:p>
          <a:p>
            <a:pPr algn="just"/>
            <a:endParaRPr lang="cs-CZ" sz="1800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cs-CZ" sz="1800" b="1" u="sng" dirty="0" smtClean="0"/>
              <a:t>2. Nesrovnalosti světa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cs-CZ" sz="1800" dirty="0" smtClean="0"/>
              <a:t>Vyjadřuje </a:t>
            </a:r>
            <a:r>
              <a:rPr lang="cs-CZ" sz="1800" u="sng" dirty="0" smtClean="0"/>
              <a:t>nesoulad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cs-CZ" sz="1800" dirty="0" smtClean="0"/>
              <a:t>A) mezi požadavky osobního života a prostředky, které jsou člověku dány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cs-CZ" sz="1800" dirty="0" smtClean="0"/>
              <a:t>B) mezi zásluhou člověka a jeho údělem (</a:t>
            </a:r>
            <a:r>
              <a:rPr lang="cs-CZ" sz="1800" dirty="0" err="1" smtClean="0"/>
              <a:t>autobiogr</a:t>
            </a:r>
            <a:r>
              <a:rPr lang="cs-CZ" sz="1800" dirty="0" smtClean="0"/>
              <a:t>. prvek)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cs-CZ" sz="1800" dirty="0" smtClean="0"/>
              <a:t>C) mezi hodnotami a skutečností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cs-CZ" sz="1800" dirty="0" smtClean="0"/>
              <a:t>I zde je </a:t>
            </a:r>
            <a:r>
              <a:rPr lang="cs-CZ" sz="1800" u="sng" dirty="0" smtClean="0"/>
              <a:t>platonská</a:t>
            </a:r>
            <a:r>
              <a:rPr lang="cs-CZ" sz="1800" dirty="0" smtClean="0"/>
              <a:t> filozofie: nikdo není spokojený, protože cítí stesk po životě před narozením (rozpomínání na dokonalost); zdejší svět je pouze zdáním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cs-CZ" sz="1800" dirty="0" smtClean="0"/>
              <a:t>vyjadřuje neklid, napětí, rozčarování ze života blízké baroknímu myšlení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cs-CZ" sz="1800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cs-CZ" sz="1800" dirty="0" smtClean="0"/>
              <a:t>Styl: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cs-CZ" sz="1800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cs-CZ" sz="1800" dirty="0" smtClean="0"/>
              <a:t>odpovídá tématu: svět je plný protikladů, je problematický – antiteze, paradoxy </a:t>
            </a:r>
            <a:r>
              <a:rPr lang="cs-CZ" sz="1800" dirty="0" err="1" smtClean="0"/>
              <a:t>atd</a:t>
            </a:r>
            <a:r>
              <a:rPr lang="cs-CZ" sz="1800" dirty="0" smtClean="0"/>
              <a:t>,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cs-CZ" sz="1800" smtClean="0"/>
              <a:t>symbolické obrazy</a:t>
            </a:r>
            <a:endParaRPr lang="cs-CZ" sz="1800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cs-CZ" sz="1600" dirty="0" smtClean="0"/>
              <a:t>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cs-CZ" sz="16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Sonety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cs-CZ" sz="2300" dirty="0" smtClean="0"/>
              <a:t>Láska je plamen, plane, vidět není;</a:t>
            </a:r>
          </a:p>
          <a:p>
            <a:pPr algn="ctr">
              <a:buNone/>
            </a:pPr>
            <a:r>
              <a:rPr lang="cs-CZ" sz="2300" dirty="0" smtClean="0"/>
              <a:t>rána, v níž bolest necítěná;</a:t>
            </a:r>
          </a:p>
          <a:p>
            <a:pPr algn="ctr">
              <a:buNone/>
            </a:pPr>
            <a:r>
              <a:rPr lang="cs-CZ" sz="2300" dirty="0" smtClean="0"/>
              <a:t>spokojenost, však neuspokojená;</a:t>
            </a:r>
          </a:p>
          <a:p>
            <a:pPr algn="ctr">
              <a:buNone/>
            </a:pPr>
            <a:r>
              <a:rPr lang="cs-CZ" sz="2300" dirty="0" smtClean="0"/>
              <a:t>žal bez žalosti, krutý k zešílení;</a:t>
            </a:r>
          </a:p>
          <a:p>
            <a:pPr algn="ctr">
              <a:buNone/>
            </a:pPr>
            <a:endParaRPr lang="cs-CZ" sz="2300" dirty="0" smtClean="0"/>
          </a:p>
          <a:p>
            <a:pPr algn="ctr">
              <a:buNone/>
            </a:pPr>
            <a:r>
              <a:rPr lang="cs-CZ" sz="2300" dirty="0" smtClean="0"/>
              <a:t>nechtění, které víc je nežli chtění;</a:t>
            </a:r>
          </a:p>
          <a:p>
            <a:pPr algn="ctr">
              <a:buNone/>
            </a:pPr>
            <a:r>
              <a:rPr lang="cs-CZ" sz="2300" dirty="0" smtClean="0"/>
              <a:t>samota v davu, davem pohlcená;</a:t>
            </a:r>
          </a:p>
          <a:p>
            <a:pPr algn="ctr">
              <a:buNone/>
            </a:pPr>
            <a:r>
              <a:rPr lang="cs-CZ" sz="2300" dirty="0" smtClean="0"/>
              <a:t>žádost, jež žádá nebýt naplněn;</a:t>
            </a:r>
          </a:p>
          <a:p>
            <a:pPr algn="ctr">
              <a:buNone/>
            </a:pPr>
            <a:r>
              <a:rPr lang="cs-CZ" sz="2300" dirty="0" smtClean="0"/>
              <a:t>snění, jež ztrátou ve výhru se mění;</a:t>
            </a:r>
          </a:p>
          <a:p>
            <a:pPr algn="ctr">
              <a:buNone/>
            </a:pPr>
            <a:endParaRPr lang="cs-CZ" sz="2300" dirty="0" smtClean="0"/>
          </a:p>
          <a:p>
            <a:pPr algn="ctr">
              <a:buNone/>
            </a:pPr>
            <a:r>
              <a:rPr lang="cs-CZ" sz="2300" dirty="0" smtClean="0"/>
              <a:t>svoboda, jež se dobrovolně vzdává;</a:t>
            </a:r>
          </a:p>
          <a:p>
            <a:pPr algn="ctr">
              <a:buNone/>
            </a:pPr>
            <a:r>
              <a:rPr lang="cs-CZ" sz="2300" dirty="0" smtClean="0"/>
              <a:t>vítěze služba tomu, jejž </a:t>
            </a:r>
            <a:r>
              <a:rPr lang="cs-CZ" sz="2300" dirty="0" err="1" smtClean="0"/>
              <a:t>sklál</a:t>
            </a:r>
            <a:r>
              <a:rPr lang="cs-CZ" sz="2300" dirty="0" smtClean="0"/>
              <a:t> v boji;</a:t>
            </a:r>
          </a:p>
          <a:p>
            <a:pPr algn="ctr">
              <a:buNone/>
            </a:pPr>
            <a:r>
              <a:rPr lang="cs-CZ" sz="2300" dirty="0" smtClean="0"/>
              <a:t>věrnost zrádci, jenž věrnost rozkotává.</a:t>
            </a:r>
          </a:p>
          <a:p>
            <a:pPr algn="ctr">
              <a:buNone/>
            </a:pPr>
            <a:endParaRPr lang="cs-CZ" sz="2300" dirty="0" smtClean="0"/>
          </a:p>
          <a:p>
            <a:pPr algn="ctr">
              <a:buNone/>
            </a:pPr>
            <a:r>
              <a:rPr lang="cs-CZ" sz="2300" dirty="0" smtClean="0"/>
              <a:t>Jak ale může láska přízní svojí</a:t>
            </a:r>
          </a:p>
          <a:p>
            <a:pPr algn="ctr">
              <a:buNone/>
            </a:pPr>
            <a:r>
              <a:rPr lang="cs-CZ" sz="2300" dirty="0" smtClean="0"/>
              <a:t>vést srdce k srdci, jimž se poznat dává, </a:t>
            </a:r>
          </a:p>
          <a:p>
            <a:pPr algn="ctr">
              <a:buNone/>
            </a:pPr>
            <a:r>
              <a:rPr lang="cs-CZ" sz="2300" dirty="0" smtClean="0"/>
              <a:t>když sama sobě protiklady strojí? </a:t>
            </a:r>
          </a:p>
          <a:p>
            <a:pPr algn="ctr">
              <a:buNone/>
            </a:pPr>
            <a:endParaRPr lang="cs-CZ" sz="2000" dirty="0" smtClean="0"/>
          </a:p>
          <a:p>
            <a:pPr algn="ctr">
              <a:buNone/>
            </a:pPr>
            <a:r>
              <a:rPr lang="cs-CZ" sz="1400" dirty="0" smtClean="0"/>
              <a:t>(přel. P. </a:t>
            </a:r>
            <a:r>
              <a:rPr lang="cs-CZ" sz="1400" dirty="0" err="1" smtClean="0"/>
              <a:t>Lidmilová</a:t>
            </a:r>
            <a:r>
              <a:rPr lang="cs-CZ" sz="1400" dirty="0" smtClean="0"/>
              <a:t>, přebásnil Josef </a:t>
            </a:r>
            <a:r>
              <a:rPr lang="cs-CZ" sz="1400" dirty="0" err="1" smtClean="0"/>
              <a:t>Hiršal</a:t>
            </a:r>
            <a:r>
              <a:rPr lang="cs-CZ" sz="1400" dirty="0" smtClean="0"/>
              <a:t>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Sonety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cs-CZ" sz="1700" dirty="0" smtClean="0"/>
              <a:t>Sladké štěstí, již uplynulé v dál,</a:t>
            </a:r>
          </a:p>
          <a:p>
            <a:pPr algn="ctr">
              <a:buNone/>
            </a:pPr>
            <a:r>
              <a:rPr lang="cs-CZ" sz="1700" dirty="0" smtClean="0"/>
              <a:t>z něhož jsem kdysi všecko blaho pil,</a:t>
            </a:r>
          </a:p>
          <a:p>
            <a:pPr algn="ctr">
              <a:buNone/>
            </a:pPr>
            <a:r>
              <a:rPr lang="cs-CZ" sz="1700" dirty="0" smtClean="0"/>
              <a:t>kdo od tebe mě odvést nelenil</a:t>
            </a:r>
          </a:p>
          <a:p>
            <a:pPr algn="ctr">
              <a:buNone/>
            </a:pPr>
            <a:r>
              <a:rPr lang="cs-CZ" sz="1700" dirty="0" smtClean="0"/>
              <a:t>a nešťastného tady zanechal?</a:t>
            </a:r>
          </a:p>
          <a:p>
            <a:pPr algn="ctr">
              <a:buNone/>
            </a:pPr>
            <a:endParaRPr lang="cs-CZ" sz="1700" dirty="0" smtClean="0"/>
          </a:p>
          <a:p>
            <a:pPr algn="ctr">
              <a:buNone/>
            </a:pPr>
            <a:r>
              <a:rPr lang="cs-CZ" sz="1700" dirty="0" smtClean="0"/>
              <a:t>Kdo pomyslil by, kým jsem se teď stal,</a:t>
            </a:r>
          </a:p>
          <a:p>
            <a:pPr algn="ctr">
              <a:buNone/>
            </a:pPr>
            <a:r>
              <a:rPr lang="cs-CZ" sz="1700" dirty="0" smtClean="0"/>
              <a:t>za oněch krátkých slastiplných chvil,</a:t>
            </a:r>
          </a:p>
          <a:p>
            <a:pPr algn="ctr">
              <a:buNone/>
            </a:pPr>
            <a:r>
              <a:rPr lang="cs-CZ" sz="1700" dirty="0" smtClean="0"/>
              <a:t>když bez váhání osud dovolil,</a:t>
            </a:r>
          </a:p>
          <a:p>
            <a:pPr algn="ctr">
              <a:buNone/>
            </a:pPr>
            <a:r>
              <a:rPr lang="cs-CZ" sz="1700" dirty="0" smtClean="0"/>
              <a:t>abych jen z klamu touhu čerpával?</a:t>
            </a:r>
          </a:p>
          <a:p>
            <a:pPr algn="ctr">
              <a:buNone/>
            </a:pPr>
            <a:endParaRPr lang="cs-CZ" sz="1700" dirty="0" smtClean="0"/>
          </a:p>
          <a:p>
            <a:pPr algn="ctr">
              <a:buNone/>
            </a:pPr>
            <a:r>
              <a:rPr lang="cs-CZ" sz="1700" dirty="0" smtClean="0"/>
              <a:t>Můj osud tvrdý byl a nemilý, </a:t>
            </a:r>
          </a:p>
          <a:p>
            <a:pPr algn="ctr">
              <a:buNone/>
            </a:pPr>
            <a:r>
              <a:rPr lang="cs-CZ" sz="1700" dirty="0" smtClean="0"/>
              <a:t>to on mou krutou zkázu zavinil,</a:t>
            </a:r>
          </a:p>
          <a:p>
            <a:pPr algn="ctr">
              <a:buNone/>
            </a:pPr>
            <a:r>
              <a:rPr lang="cs-CZ" sz="1700" dirty="0" smtClean="0"/>
              <a:t>jaké se nikdo nevyvaruje.</a:t>
            </a:r>
          </a:p>
          <a:p>
            <a:pPr algn="ctr">
              <a:buNone/>
            </a:pPr>
            <a:endParaRPr lang="cs-CZ" sz="1700" dirty="0" smtClean="0"/>
          </a:p>
          <a:p>
            <a:pPr algn="ctr">
              <a:buNone/>
            </a:pPr>
            <a:r>
              <a:rPr lang="cs-CZ" sz="1700" dirty="0" smtClean="0"/>
              <a:t>Ať žádný člověk v tom se nemýlí, </a:t>
            </a:r>
          </a:p>
          <a:p>
            <a:pPr algn="ctr">
              <a:buNone/>
            </a:pPr>
            <a:r>
              <a:rPr lang="cs-CZ" sz="1700" dirty="0" smtClean="0"/>
              <a:t>že by snad někdy někdo zabránil</a:t>
            </a:r>
          </a:p>
          <a:p>
            <a:pPr algn="ctr">
              <a:buNone/>
            </a:pPr>
            <a:r>
              <a:rPr lang="cs-CZ" sz="1700" dirty="0" smtClean="0"/>
              <a:t>tomu, co jeho hvězda diktuje.</a:t>
            </a:r>
          </a:p>
          <a:p>
            <a:pPr algn="ctr">
              <a:buNone/>
            </a:pPr>
            <a:endParaRPr lang="cs-CZ" sz="1600" dirty="0" smtClean="0"/>
          </a:p>
          <a:p>
            <a:pPr algn="ctr">
              <a:buNone/>
            </a:pPr>
            <a:r>
              <a:rPr lang="cs-CZ" sz="1100" dirty="0" smtClean="0"/>
              <a:t>(přel. P. </a:t>
            </a:r>
            <a:r>
              <a:rPr lang="cs-CZ" sz="1100" dirty="0" err="1" smtClean="0"/>
              <a:t>Lidmilová</a:t>
            </a:r>
            <a:r>
              <a:rPr lang="cs-CZ" sz="1100" dirty="0" smtClean="0"/>
              <a:t>, přebásnil Josef </a:t>
            </a:r>
            <a:r>
              <a:rPr lang="cs-CZ" sz="1100" dirty="0" err="1" smtClean="0"/>
              <a:t>Hiršal</a:t>
            </a:r>
            <a:r>
              <a:rPr lang="cs-CZ" sz="1100" dirty="0" smtClean="0"/>
              <a:t>)</a:t>
            </a:r>
          </a:p>
          <a:p>
            <a:pPr algn="ctr">
              <a:buNone/>
            </a:pPr>
            <a:endParaRPr lang="cs-CZ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400" dirty="0" smtClean="0"/>
              <a:t>Luís de Camões: </a:t>
            </a:r>
            <a:r>
              <a:rPr lang="cs-CZ" sz="2400" dirty="0" smtClean="0"/>
              <a:t>epika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cs-CZ" sz="2000" dirty="0" smtClean="0"/>
              <a:t>Epopej: klas. žánr, jehož vzorem byla Homérova </a:t>
            </a:r>
            <a:r>
              <a:rPr lang="cs-CZ" sz="2000" i="1" dirty="0" err="1" smtClean="0"/>
              <a:t>Illias</a:t>
            </a:r>
            <a:r>
              <a:rPr lang="cs-CZ" sz="2000" dirty="0" smtClean="0"/>
              <a:t> a </a:t>
            </a:r>
            <a:r>
              <a:rPr lang="cs-CZ" sz="2000" i="1" dirty="0" smtClean="0"/>
              <a:t>Odyssea </a:t>
            </a:r>
            <a:r>
              <a:rPr lang="cs-CZ" sz="2000" dirty="0" smtClean="0"/>
              <a:t>a poté Vergiliova </a:t>
            </a:r>
            <a:r>
              <a:rPr lang="cs-CZ" sz="2000" i="1" dirty="0" smtClean="0"/>
              <a:t>Aeneis</a:t>
            </a:r>
            <a:r>
              <a:rPr lang="cs-CZ" sz="2000" dirty="0" smtClean="0"/>
              <a:t>. </a:t>
            </a:r>
          </a:p>
          <a:p>
            <a:pPr algn="just"/>
            <a:endParaRPr lang="cs-CZ" sz="2000" dirty="0" smtClean="0"/>
          </a:p>
          <a:p>
            <a:pPr algn="just"/>
            <a:r>
              <a:rPr lang="cs-CZ" sz="2000" dirty="0" smtClean="0"/>
              <a:t>Měla svá pravidla:</a:t>
            </a:r>
          </a:p>
          <a:p>
            <a:pPr algn="just"/>
            <a:r>
              <a:rPr lang="cs-CZ" sz="2000" dirty="0" smtClean="0"/>
              <a:t>1) hl. dějovou jednotku představovali bohové rozdělení do protichůdných táborů, kteří zasahovali do světa lidí</a:t>
            </a:r>
          </a:p>
          <a:p>
            <a:pPr algn="just"/>
            <a:r>
              <a:rPr lang="cs-CZ" sz="2000" dirty="0" smtClean="0"/>
              <a:t>2) hrdinové dosahovali nadlidských rozměrů a toužili po nesmrtelnosti</a:t>
            </a:r>
          </a:p>
          <a:p>
            <a:pPr algn="just"/>
            <a:endParaRPr lang="cs-CZ" sz="2000" dirty="0" smtClean="0"/>
          </a:p>
          <a:p>
            <a:pPr algn="just"/>
            <a:r>
              <a:rPr lang="cs-CZ" sz="2000" dirty="0" smtClean="0"/>
              <a:t>u Vergilia dochází k oslabení těchto pólů (bohové se proměňují v alegorie, hrdinové postrádají niternou vzpruhu)</a:t>
            </a:r>
          </a:p>
          <a:p>
            <a:pPr algn="just"/>
            <a:endParaRPr lang="cs-CZ" sz="2000" dirty="0" smtClean="0"/>
          </a:p>
          <a:p>
            <a:pPr algn="just"/>
            <a:r>
              <a:rPr lang="cs-CZ" sz="2000" dirty="0" smtClean="0"/>
              <a:t>epos od 12. stol. míří k zániku – zastiňuje jej román, povídka a novela   </a:t>
            </a:r>
          </a:p>
          <a:p>
            <a:pPr algn="just"/>
            <a:endParaRPr lang="cs-CZ" sz="2000" dirty="0" smtClean="0"/>
          </a:p>
          <a:p>
            <a:pPr algn="just"/>
            <a:r>
              <a:rPr lang="pt-PT" sz="2000" dirty="0" smtClean="0"/>
              <a:t>Camões </a:t>
            </a:r>
            <a:r>
              <a:rPr lang="cs-CZ" sz="2000" dirty="0" smtClean="0"/>
              <a:t>s</a:t>
            </a:r>
            <a:r>
              <a:rPr lang="pt-PT" sz="2000" dirty="0" smtClean="0"/>
              <a:t>e</a:t>
            </a:r>
            <a:r>
              <a:rPr lang="cs-CZ" sz="2000" dirty="0" smtClean="0"/>
              <a:t> snažil oživit homérský epos, ale zřetelný jsou též vliv Vergilia a básní o argonautech římských autorů</a:t>
            </a:r>
            <a:r>
              <a:rPr lang="pt-PT" sz="2000" dirty="0" smtClean="0"/>
              <a:t> </a:t>
            </a:r>
            <a:endParaRPr lang="cs-CZ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/>
              <a:t>Lusovci</a:t>
            </a:r>
            <a:r>
              <a:rPr lang="cs-CZ" dirty="0" smtClean="0"/>
              <a:t> (</a:t>
            </a:r>
            <a:r>
              <a:rPr lang="cs-CZ" i="1" dirty="0" smtClean="0"/>
              <a:t>Os </a:t>
            </a:r>
            <a:r>
              <a:rPr lang="cs-CZ" i="1" dirty="0" err="1" smtClean="0"/>
              <a:t>Lusíadas</a:t>
            </a:r>
            <a:r>
              <a:rPr lang="cs-CZ" dirty="0" smtClean="0"/>
              <a:t>) 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5831" y="1670050"/>
            <a:ext cx="46958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3023338" y="5805264"/>
            <a:ext cx="3097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http://www.</a:t>
            </a:r>
            <a:r>
              <a:rPr lang="cs-CZ" sz="1000" dirty="0" err="1" smtClean="0"/>
              <a:t>oslusiadas.com</a:t>
            </a:r>
            <a:r>
              <a:rPr lang="cs-CZ" dirty="0" smtClean="0"/>
              <a:t>/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Struktura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10 zpěvů</a:t>
            </a:r>
            <a:endParaRPr lang="pt-PT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1) </a:t>
            </a:r>
            <a:r>
              <a:rPr lang="cs-CZ" sz="2000" dirty="0" smtClean="0"/>
              <a:t>uvedení (</a:t>
            </a:r>
            <a:r>
              <a:rPr lang="cs-CZ" sz="2000" dirty="0" err="1" smtClean="0"/>
              <a:t>proposi</a:t>
            </a:r>
            <a:r>
              <a:rPr lang="pt-PT" sz="2000" dirty="0" smtClean="0"/>
              <a:t>ção</a:t>
            </a:r>
            <a:r>
              <a:rPr lang="cs-CZ" sz="2000" dirty="0" smtClean="0"/>
              <a:t>)</a:t>
            </a:r>
            <a:endParaRPr lang="pt-PT" sz="2000" dirty="0" smtClean="0"/>
          </a:p>
          <a:p>
            <a:r>
              <a:rPr lang="pt-PT" sz="2000" dirty="0" smtClean="0"/>
              <a:t>2) </a:t>
            </a:r>
            <a:r>
              <a:rPr lang="cs-CZ" sz="2000" dirty="0" smtClean="0"/>
              <a:t>vzývání (</a:t>
            </a:r>
            <a:r>
              <a:rPr lang="pt-PT" sz="2000" dirty="0" smtClean="0"/>
              <a:t>invocação</a:t>
            </a:r>
            <a:r>
              <a:rPr lang="cs-CZ" sz="2000" dirty="0" smtClean="0"/>
              <a:t>)</a:t>
            </a:r>
            <a:endParaRPr lang="pt-PT" sz="2000" dirty="0" smtClean="0"/>
          </a:p>
          <a:p>
            <a:r>
              <a:rPr lang="pt-PT" sz="2000" dirty="0" smtClean="0"/>
              <a:t>3) </a:t>
            </a:r>
            <a:r>
              <a:rPr lang="cs-CZ" sz="2000" dirty="0" smtClean="0"/>
              <a:t>věnování (</a:t>
            </a:r>
            <a:r>
              <a:rPr lang="pt-PT" sz="2000" dirty="0" smtClean="0"/>
              <a:t>dedicatória</a:t>
            </a:r>
            <a:r>
              <a:rPr lang="cs-CZ" sz="2000" dirty="0" smtClean="0"/>
              <a:t>)</a:t>
            </a:r>
            <a:endParaRPr lang="pt-PT" sz="2000" dirty="0" smtClean="0"/>
          </a:p>
          <a:p>
            <a:r>
              <a:rPr lang="pt-PT" sz="2000" dirty="0" smtClean="0"/>
              <a:t>4) </a:t>
            </a:r>
            <a:r>
              <a:rPr lang="cs-CZ" sz="2000" dirty="0" smtClean="0"/>
              <a:t>vyprávění (</a:t>
            </a:r>
            <a:r>
              <a:rPr lang="pt-PT" sz="2000" dirty="0" smtClean="0"/>
              <a:t>narração</a:t>
            </a:r>
            <a:r>
              <a:rPr lang="cs-CZ" sz="2000" dirty="0" smtClean="0"/>
              <a:t>)</a:t>
            </a:r>
            <a:endParaRPr lang="pt-PT" sz="2000" dirty="0" smtClean="0"/>
          </a:p>
          <a:p>
            <a:endParaRPr lang="pt-PT" sz="2000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628800"/>
            <a:ext cx="3397002" cy="455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Narativní plány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1) cesta </a:t>
            </a:r>
            <a:r>
              <a:rPr lang="cs-CZ" sz="2000" dirty="0" err="1" smtClean="0"/>
              <a:t>Vasca</a:t>
            </a:r>
            <a:r>
              <a:rPr lang="cs-CZ" sz="2000" dirty="0" smtClean="0"/>
              <a:t> </a:t>
            </a:r>
            <a:r>
              <a:rPr lang="cs-CZ" sz="2000" dirty="0" err="1" smtClean="0"/>
              <a:t>da</a:t>
            </a:r>
            <a:r>
              <a:rPr lang="cs-CZ" sz="2000" dirty="0" smtClean="0"/>
              <a:t> Gamy do Indie a zpět</a:t>
            </a:r>
          </a:p>
          <a:p>
            <a:r>
              <a:rPr lang="cs-CZ" sz="2000" dirty="0" smtClean="0"/>
              <a:t>2) port. dějiny</a:t>
            </a:r>
          </a:p>
          <a:p>
            <a:r>
              <a:rPr lang="cs-CZ" sz="2000" dirty="0" smtClean="0"/>
              <a:t>3) mytologie</a:t>
            </a:r>
          </a:p>
          <a:p>
            <a:r>
              <a:rPr lang="cs-CZ" sz="2000" dirty="0" smtClean="0"/>
              <a:t>4) </a:t>
            </a:r>
            <a:r>
              <a:rPr lang="cs-CZ" sz="2000" dirty="0" err="1" smtClean="0"/>
              <a:t>profeticko</a:t>
            </a:r>
            <a:r>
              <a:rPr lang="cs-CZ" sz="2000" dirty="0" smtClean="0"/>
              <a:t>-symbolický plán   </a:t>
            </a:r>
            <a:endParaRPr lang="cs-CZ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1. Cesta </a:t>
            </a:r>
            <a:r>
              <a:rPr lang="cs-CZ" sz="2000" dirty="0" err="1" smtClean="0"/>
              <a:t>Vasca</a:t>
            </a:r>
            <a:r>
              <a:rPr lang="cs-CZ" sz="2000" dirty="0" smtClean="0"/>
              <a:t> </a:t>
            </a:r>
            <a:r>
              <a:rPr lang="cs-CZ" sz="2000" dirty="0" err="1" smtClean="0"/>
              <a:t>da</a:t>
            </a:r>
            <a:r>
              <a:rPr lang="cs-CZ" sz="2000" dirty="0" smtClean="0"/>
              <a:t> Gamy do Indie a zpět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1800" dirty="0" err="1" smtClean="0"/>
              <a:t>Vasco</a:t>
            </a:r>
            <a:r>
              <a:rPr lang="cs-CZ" sz="1800" dirty="0" smtClean="0"/>
              <a:t> </a:t>
            </a:r>
            <a:r>
              <a:rPr lang="cs-CZ" sz="1800" dirty="0" err="1" smtClean="0"/>
              <a:t>da</a:t>
            </a:r>
            <a:r>
              <a:rPr lang="cs-CZ" sz="1800" dirty="0" smtClean="0"/>
              <a:t> Gama vyplouvá z Port., v </a:t>
            </a:r>
            <a:r>
              <a:rPr lang="cs-CZ" sz="1800" dirty="0" err="1" smtClean="0"/>
              <a:t>Melinde</a:t>
            </a:r>
            <a:r>
              <a:rPr lang="cs-CZ" sz="1800" dirty="0" smtClean="0"/>
              <a:t> jej přijímá král, kterému kapitán vypráví o port. </a:t>
            </a:r>
            <a:r>
              <a:rPr lang="cs-CZ" sz="1800" dirty="0" smtClean="0"/>
              <a:t>minulosti, poté Portugalci pokračují v plavbě  do Indie</a:t>
            </a:r>
            <a:endParaRPr lang="cs-CZ" sz="1800" dirty="0" smtClean="0"/>
          </a:p>
          <a:p>
            <a:pPr>
              <a:spcBef>
                <a:spcPts val="0"/>
              </a:spcBef>
            </a:pPr>
            <a:endParaRPr lang="pt-PT" sz="1800" dirty="0" smtClean="0"/>
          </a:p>
          <a:p>
            <a:endParaRPr lang="cs-CZ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276872"/>
            <a:ext cx="523875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2286000" y="5949280"/>
            <a:ext cx="457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cs-CZ" sz="1000" dirty="0" smtClean="0"/>
              <a:t>http://www.</a:t>
            </a:r>
            <a:r>
              <a:rPr lang="cs-CZ" sz="1000" dirty="0" err="1" smtClean="0"/>
              <a:t>google.pt</a:t>
            </a:r>
            <a:r>
              <a:rPr lang="cs-CZ" sz="1000" dirty="0" smtClean="0"/>
              <a:t>/</a:t>
            </a:r>
            <a:r>
              <a:rPr lang="cs-CZ" sz="1000" dirty="0" err="1" smtClean="0"/>
              <a:t>imgres</a:t>
            </a:r>
            <a:r>
              <a:rPr lang="cs-CZ" sz="1000" dirty="0" smtClean="0"/>
              <a:t>?</a:t>
            </a:r>
            <a:r>
              <a:rPr lang="cs-CZ" sz="1000" dirty="0" err="1" smtClean="0"/>
              <a:t>imgurl</a:t>
            </a:r>
            <a:r>
              <a:rPr lang="cs-CZ" sz="1000" dirty="0" smtClean="0"/>
              <a:t>=http://leituraseterminologia.files.wordpress.com/2010/02/viagem-lusiadas.jpg&amp;imgrefurl=http</a:t>
            </a:r>
            <a:endParaRPr lang="cs-CZ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nový básnický rozměr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000" dirty="0" smtClean="0"/>
              <a:t>od 16. stol. v Port.  - „</a:t>
            </a:r>
            <a:r>
              <a:rPr lang="cs-CZ" sz="2000" dirty="0" err="1" smtClean="0"/>
              <a:t>medida</a:t>
            </a:r>
            <a:r>
              <a:rPr lang="cs-CZ" sz="2000" dirty="0" smtClean="0"/>
              <a:t> nova“ (podle nové italské poezie tzv. dolce </a:t>
            </a:r>
            <a:r>
              <a:rPr lang="cs-CZ" sz="2000" dirty="0" err="1" smtClean="0"/>
              <a:t>stil</a:t>
            </a:r>
            <a:r>
              <a:rPr lang="cs-CZ" sz="2000" dirty="0" smtClean="0"/>
              <a:t> </a:t>
            </a:r>
            <a:r>
              <a:rPr lang="cs-CZ" sz="2000" dirty="0" err="1" smtClean="0"/>
              <a:t>nuovo</a:t>
            </a:r>
            <a:r>
              <a:rPr lang="cs-CZ" sz="2000" dirty="0" smtClean="0"/>
              <a:t>):</a:t>
            </a:r>
          </a:p>
          <a:p>
            <a:endParaRPr lang="cs-CZ" sz="2000" dirty="0" smtClean="0"/>
          </a:p>
          <a:p>
            <a:pPr>
              <a:buFontTx/>
              <a:buChar char="-"/>
            </a:pPr>
            <a:r>
              <a:rPr lang="cs-CZ" sz="2000" dirty="0" smtClean="0"/>
              <a:t>desetislabičný verš (sapfický – přízvuk na 4. a 8. slabice, heroický – přízvuk na 6. slabice)</a:t>
            </a:r>
          </a:p>
          <a:p>
            <a:pPr>
              <a:buFontTx/>
              <a:buChar char="-"/>
            </a:pPr>
            <a:endParaRPr lang="cs-CZ" sz="2000" dirty="0" smtClean="0"/>
          </a:p>
          <a:p>
            <a:pPr>
              <a:buFontTx/>
              <a:buChar char="-"/>
            </a:pPr>
            <a:r>
              <a:rPr lang="cs-CZ" sz="2000" dirty="0" smtClean="0"/>
              <a:t>veršové kombinace  a strofické skladby:</a:t>
            </a:r>
          </a:p>
          <a:p>
            <a:pPr>
              <a:buFontTx/>
              <a:buChar char="-"/>
            </a:pPr>
            <a:endParaRPr lang="cs-CZ" sz="2000" dirty="0" smtClean="0"/>
          </a:p>
          <a:p>
            <a:r>
              <a:rPr lang="cs-CZ" sz="2000" dirty="0" smtClean="0"/>
              <a:t> sonet (2x4 + 2x3, </a:t>
            </a:r>
            <a:r>
              <a:rPr lang="cs-CZ" sz="2000" dirty="0" err="1" smtClean="0"/>
              <a:t>abba</a:t>
            </a:r>
            <a:r>
              <a:rPr lang="cs-CZ" sz="2000" dirty="0" smtClean="0"/>
              <a:t> </a:t>
            </a:r>
            <a:r>
              <a:rPr lang="cs-CZ" sz="2000" dirty="0" err="1" smtClean="0"/>
              <a:t>cdc</a:t>
            </a:r>
            <a:r>
              <a:rPr lang="cs-CZ" sz="2000" dirty="0" smtClean="0"/>
              <a:t> </a:t>
            </a:r>
            <a:r>
              <a:rPr lang="cs-CZ" sz="2000" dirty="0" err="1" smtClean="0"/>
              <a:t>dcd</a:t>
            </a:r>
            <a:r>
              <a:rPr lang="cs-CZ" sz="2000" dirty="0" smtClean="0"/>
              <a:t> (</a:t>
            </a:r>
            <a:r>
              <a:rPr lang="cs-CZ" sz="2000" dirty="0" err="1" smtClean="0"/>
              <a:t>cde</a:t>
            </a:r>
            <a:r>
              <a:rPr lang="cs-CZ" sz="2000" dirty="0" smtClean="0"/>
              <a:t> </a:t>
            </a:r>
            <a:r>
              <a:rPr lang="cs-CZ" sz="2000" dirty="0" err="1" smtClean="0"/>
              <a:t>cde</a:t>
            </a:r>
            <a:r>
              <a:rPr lang="cs-CZ" sz="2000" dirty="0" smtClean="0"/>
              <a:t>))</a:t>
            </a:r>
          </a:p>
          <a:p>
            <a:r>
              <a:rPr lang="cs-CZ" sz="2000" dirty="0" smtClean="0"/>
              <a:t>kancona (neurčitý počet stejných strof + závěr)</a:t>
            </a:r>
          </a:p>
          <a:p>
            <a:r>
              <a:rPr lang="cs-CZ" sz="2000" dirty="0" err="1" smtClean="0"/>
              <a:t>sextina</a:t>
            </a:r>
            <a:r>
              <a:rPr lang="cs-CZ" sz="2000" dirty="0" smtClean="0"/>
              <a:t> (6x6 + 1x3)</a:t>
            </a:r>
          </a:p>
          <a:p>
            <a:r>
              <a:rPr lang="cs-CZ" sz="2000" dirty="0" smtClean="0"/>
              <a:t>tercína (aba, bab, </a:t>
            </a:r>
            <a:r>
              <a:rPr lang="cs-CZ" sz="2000" dirty="0" err="1" smtClean="0"/>
              <a:t>cdc</a:t>
            </a:r>
            <a:r>
              <a:rPr lang="cs-CZ" sz="2000" dirty="0" smtClean="0"/>
              <a:t>)</a:t>
            </a:r>
          </a:p>
          <a:p>
            <a:r>
              <a:rPr lang="cs-CZ" sz="2000" dirty="0" smtClean="0"/>
              <a:t>oktáva (</a:t>
            </a:r>
            <a:r>
              <a:rPr lang="cs-CZ" sz="2000" dirty="0" err="1" smtClean="0"/>
              <a:t>abababcc</a:t>
            </a:r>
            <a:r>
              <a:rPr lang="cs-CZ" sz="2000" dirty="0" smtClean="0"/>
              <a:t>)  </a:t>
            </a:r>
            <a:endParaRPr lang="cs-CZ" sz="20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000" dirty="0" smtClean="0"/>
              <a:t>2. </a:t>
            </a:r>
            <a:r>
              <a:rPr lang="cs-CZ" sz="2000" dirty="0" smtClean="0"/>
              <a:t>Portugalské dějiny 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převyprávěné dějiny důležitých událostí</a:t>
            </a:r>
            <a:r>
              <a:rPr lang="pt-PT" sz="2000" dirty="0" smtClean="0"/>
              <a:t> </a:t>
            </a:r>
            <a:r>
              <a:rPr lang="cs-CZ" sz="2000" dirty="0" smtClean="0"/>
              <a:t>(až do vyplutí)</a:t>
            </a:r>
          </a:p>
          <a:p>
            <a:r>
              <a:rPr lang="cs-CZ" sz="2000" dirty="0" smtClean="0"/>
              <a:t>objevují se významné postavy:</a:t>
            </a:r>
          </a:p>
          <a:p>
            <a:r>
              <a:rPr lang="cs-CZ" sz="2000" dirty="0" smtClean="0"/>
              <a:t>panovníci od A. </a:t>
            </a:r>
            <a:r>
              <a:rPr lang="cs-CZ" sz="2000" dirty="0" err="1" smtClean="0"/>
              <a:t>Henriquese</a:t>
            </a:r>
            <a:r>
              <a:rPr lang="cs-CZ" sz="2000" dirty="0" smtClean="0"/>
              <a:t> </a:t>
            </a:r>
          </a:p>
          <a:p>
            <a:r>
              <a:rPr lang="pt-PT" sz="2000" dirty="0" smtClean="0"/>
              <a:t>v</a:t>
            </a:r>
            <a:r>
              <a:rPr lang="cs-CZ" sz="2000" dirty="0" err="1" smtClean="0"/>
              <a:t>ojevůdci</a:t>
            </a:r>
            <a:r>
              <a:rPr lang="cs-CZ" sz="2000" dirty="0" smtClean="0"/>
              <a:t> (</a:t>
            </a:r>
            <a:r>
              <a:rPr lang="cs-CZ" sz="2000" dirty="0" err="1" smtClean="0"/>
              <a:t>Nuno</a:t>
            </a:r>
            <a:r>
              <a:rPr lang="cs-CZ" sz="2000" dirty="0" smtClean="0"/>
              <a:t> </a:t>
            </a:r>
            <a:r>
              <a:rPr lang="cs-CZ" sz="2000" dirty="0" err="1" smtClean="0"/>
              <a:t>Álvares</a:t>
            </a:r>
            <a:r>
              <a:rPr lang="cs-CZ" sz="2000" dirty="0" smtClean="0"/>
              <a:t> </a:t>
            </a:r>
            <a:r>
              <a:rPr lang="cs-CZ" sz="2000" dirty="0" err="1" smtClean="0"/>
              <a:t>Pereira</a:t>
            </a:r>
            <a:r>
              <a:rPr lang="cs-CZ" sz="2000" dirty="0" smtClean="0"/>
              <a:t>)</a:t>
            </a:r>
          </a:p>
          <a:p>
            <a:r>
              <a:rPr lang="pt-PT" sz="2000" dirty="0" smtClean="0"/>
              <a:t>t</a:t>
            </a:r>
            <a:r>
              <a:rPr lang="cs-CZ" sz="2000" dirty="0" err="1" smtClean="0"/>
              <a:t>ragické</a:t>
            </a:r>
            <a:r>
              <a:rPr lang="cs-CZ" sz="2000" dirty="0" smtClean="0"/>
              <a:t> postavy (I</a:t>
            </a:r>
            <a:r>
              <a:rPr lang="pt-PT" sz="2000" dirty="0" smtClean="0"/>
              <a:t>nês de Castro)</a:t>
            </a:r>
            <a:endParaRPr lang="cs-CZ" sz="2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068960"/>
            <a:ext cx="3905250" cy="316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Zpěv III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50392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cs-CZ" sz="2000" dirty="0" smtClean="0"/>
          </a:p>
          <a:p>
            <a:pPr algn="ctr">
              <a:buNone/>
            </a:pPr>
            <a:endParaRPr lang="cs-CZ" sz="2000" dirty="0" smtClean="0"/>
          </a:p>
          <a:p>
            <a:pPr algn="ctr">
              <a:buNone/>
            </a:pPr>
            <a:r>
              <a:rPr lang="cs-CZ" sz="2000" dirty="0" smtClean="0"/>
              <a:t>31 U </a:t>
            </a:r>
            <a:r>
              <a:rPr lang="cs-CZ" sz="2000" dirty="0" err="1" smtClean="0"/>
              <a:t>Guimar</a:t>
            </a:r>
            <a:r>
              <a:rPr lang="en-US" sz="2000" dirty="0" err="1" smtClean="0"/>
              <a:t>ães</a:t>
            </a:r>
            <a:r>
              <a:rPr lang="en-US" sz="2000" dirty="0" smtClean="0"/>
              <a:t> </a:t>
            </a:r>
            <a:r>
              <a:rPr lang="cs-CZ" sz="2000" dirty="0" smtClean="0"/>
              <a:t>zem krev bratří pila,</a:t>
            </a:r>
          </a:p>
          <a:p>
            <a:pPr algn="ctr">
              <a:buNone/>
            </a:pPr>
            <a:r>
              <a:rPr lang="cs-CZ" sz="2000" dirty="0" smtClean="0"/>
              <a:t>když válka občanská lid rozervala</a:t>
            </a:r>
          </a:p>
          <a:p>
            <a:pPr algn="ctr">
              <a:buNone/>
            </a:pPr>
            <a:r>
              <a:rPr lang="cs-CZ" sz="2000" dirty="0" smtClean="0"/>
              <a:t>a matka, jež tak málo matkou byla,</a:t>
            </a:r>
          </a:p>
          <a:p>
            <a:pPr algn="ctr">
              <a:buNone/>
            </a:pPr>
            <a:r>
              <a:rPr lang="cs-CZ" sz="2000" dirty="0" smtClean="0"/>
              <a:t>synovi trůn i lásku upírala.</a:t>
            </a:r>
          </a:p>
          <a:p>
            <a:pPr algn="ctr">
              <a:buNone/>
            </a:pPr>
            <a:r>
              <a:rPr lang="cs-CZ" sz="2000" dirty="0" smtClean="0"/>
              <a:t>V poli se proti synu postavila,</a:t>
            </a:r>
          </a:p>
          <a:p>
            <a:pPr algn="ctr">
              <a:buNone/>
            </a:pPr>
            <a:r>
              <a:rPr lang="cs-CZ" sz="2000" dirty="0" smtClean="0"/>
              <a:t>čímž pýchou nebesům se </a:t>
            </a:r>
            <a:r>
              <a:rPr lang="cs-CZ" sz="2000" dirty="0" err="1" smtClean="0"/>
              <a:t>zarouhala</a:t>
            </a:r>
            <a:endParaRPr lang="cs-CZ" sz="2000" dirty="0" smtClean="0"/>
          </a:p>
          <a:p>
            <a:pPr algn="ctr">
              <a:buNone/>
            </a:pPr>
            <a:r>
              <a:rPr lang="cs-CZ" sz="2000" dirty="0" smtClean="0"/>
              <a:t>i pošlapala mateřskou svou lásku.</a:t>
            </a:r>
          </a:p>
          <a:p>
            <a:pPr algn="ctr">
              <a:buNone/>
            </a:pPr>
            <a:r>
              <a:rPr lang="cs-CZ" sz="2000" dirty="0" smtClean="0"/>
              <a:t>Tak pro své chtíče všechno dala v sázku.</a:t>
            </a:r>
            <a:endParaRPr lang="cs-CZ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Zpěv III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cs-CZ" sz="2000" dirty="0" smtClean="0"/>
          </a:p>
          <a:p>
            <a:pPr algn="ctr">
              <a:buNone/>
            </a:pPr>
            <a:endParaRPr lang="cs-CZ" sz="2000" dirty="0" smtClean="0"/>
          </a:p>
          <a:p>
            <a:pPr algn="ctr">
              <a:buNone/>
            </a:pPr>
            <a:r>
              <a:rPr lang="cs-CZ" sz="2000" dirty="0" smtClean="0"/>
              <a:t>45 Již jasný úsvit, jenž se v chladu blíží,</a:t>
            </a:r>
          </a:p>
          <a:p>
            <a:pPr algn="ctr">
              <a:buNone/>
            </a:pPr>
            <a:r>
              <a:rPr lang="cs-CZ" sz="2000" dirty="0" smtClean="0"/>
              <a:t>Pozhášel hvězdy v ranním kuropění,</a:t>
            </a:r>
          </a:p>
          <a:p>
            <a:pPr algn="ctr">
              <a:buNone/>
            </a:pPr>
            <a:r>
              <a:rPr lang="cs-CZ" sz="2000" dirty="0" smtClean="0"/>
              <a:t>Když Kristus, Mariin syn, na svém kříži</a:t>
            </a:r>
          </a:p>
          <a:p>
            <a:pPr algn="ctr">
              <a:buNone/>
            </a:pPr>
            <a:r>
              <a:rPr lang="cs-CZ" sz="2000" dirty="0" smtClean="0"/>
              <a:t>Se zjevil Alfonsovi u vidění.</a:t>
            </a:r>
          </a:p>
          <a:p>
            <a:pPr algn="ctr">
              <a:buNone/>
            </a:pPr>
            <a:r>
              <a:rPr lang="cs-CZ" sz="2000" dirty="0" smtClean="0"/>
              <a:t>A princ, jejž k Bohu něžné svazky </a:t>
            </a:r>
            <a:r>
              <a:rPr lang="cs-CZ" sz="2000" dirty="0" err="1" smtClean="0"/>
              <a:t>víží</a:t>
            </a:r>
            <a:endParaRPr lang="cs-CZ" sz="2000" dirty="0" smtClean="0"/>
          </a:p>
          <a:p>
            <a:pPr algn="ctr">
              <a:buNone/>
            </a:pPr>
            <a:r>
              <a:rPr lang="cs-CZ" sz="2000" dirty="0" smtClean="0"/>
              <a:t>Ohnivě vzkřikl ve svém vytržení:</a:t>
            </a:r>
          </a:p>
          <a:p>
            <a:pPr algn="ctr">
              <a:buNone/>
            </a:pPr>
            <a:r>
              <a:rPr lang="cs-CZ" sz="2000" dirty="0" smtClean="0"/>
              <a:t>,Nevěrcům zjev se raděj, Kriste živý!</a:t>
            </a:r>
          </a:p>
          <a:p>
            <a:pPr algn="ctr">
              <a:buNone/>
            </a:pPr>
            <a:r>
              <a:rPr lang="cs-CZ" sz="2000" dirty="0" smtClean="0"/>
              <a:t>Já přece věřím v pomoc tvou i divy!‘</a:t>
            </a:r>
            <a:endParaRPr lang="cs-CZ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Zpěv III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cs-CZ" sz="2000" dirty="0" smtClean="0"/>
          </a:p>
          <a:p>
            <a:pPr algn="ctr">
              <a:buNone/>
            </a:pPr>
            <a:endParaRPr lang="cs-CZ" sz="2000" dirty="0" smtClean="0"/>
          </a:p>
          <a:p>
            <a:pPr algn="ctr">
              <a:buNone/>
            </a:pPr>
            <a:r>
              <a:rPr lang="cs-CZ" sz="2000" dirty="0" smtClean="0"/>
              <a:t>132 tak na </a:t>
            </a:r>
            <a:r>
              <a:rPr lang="cs-CZ" sz="2000" dirty="0" err="1" smtClean="0"/>
              <a:t>Ines</a:t>
            </a:r>
            <a:r>
              <a:rPr lang="cs-CZ" sz="2000" dirty="0" smtClean="0"/>
              <a:t> se vrhnou vrazi sprostí</a:t>
            </a:r>
          </a:p>
          <a:p>
            <a:pPr algn="ctr">
              <a:buNone/>
            </a:pPr>
            <a:r>
              <a:rPr lang="cs-CZ" sz="2000" dirty="0" smtClean="0"/>
              <a:t>a tasí na tu úbělovou šíji,</a:t>
            </a:r>
          </a:p>
          <a:p>
            <a:pPr algn="ctr">
              <a:buNone/>
            </a:pPr>
            <a:r>
              <a:rPr lang="cs-CZ" sz="2000" dirty="0" smtClean="0"/>
              <a:t>jež toho zmámila svou půvabností,</a:t>
            </a:r>
          </a:p>
          <a:p>
            <a:pPr algn="ctr">
              <a:buNone/>
            </a:pPr>
            <a:r>
              <a:rPr lang="cs-CZ" sz="2000" dirty="0" smtClean="0"/>
              <a:t>který pak na královnu povýší ji;</a:t>
            </a:r>
          </a:p>
          <a:p>
            <a:pPr algn="ctr">
              <a:buNone/>
            </a:pPr>
            <a:r>
              <a:rPr lang="cs-CZ" sz="2000" dirty="0" smtClean="0"/>
              <a:t>i zrudly bílé květy barvy ctnosti,</a:t>
            </a:r>
          </a:p>
          <a:p>
            <a:pPr algn="ctr">
              <a:buNone/>
            </a:pPr>
            <a:r>
              <a:rPr lang="cs-CZ" sz="2000" dirty="0" smtClean="0"/>
              <a:t>na něž se </a:t>
            </a:r>
            <a:r>
              <a:rPr lang="cs-CZ" sz="2000" dirty="0" err="1" smtClean="0"/>
              <a:t>Inesiny</a:t>
            </a:r>
            <a:r>
              <a:rPr lang="cs-CZ" sz="2000" dirty="0" smtClean="0"/>
              <a:t> slzy lijí,</a:t>
            </a:r>
          </a:p>
          <a:p>
            <a:pPr algn="ctr">
              <a:buNone/>
            </a:pPr>
            <a:r>
              <a:rPr lang="cs-CZ" sz="2000" dirty="0" smtClean="0"/>
              <a:t>od krve, kterou vrazi prolévají,</a:t>
            </a:r>
          </a:p>
          <a:p>
            <a:pPr algn="ctr">
              <a:buNone/>
            </a:pPr>
            <a:r>
              <a:rPr lang="cs-CZ" sz="2000" dirty="0" smtClean="0"/>
              <a:t>aniž strach z budoucího trestu mají.</a:t>
            </a:r>
            <a:endParaRPr lang="cs-CZ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Zpěv III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cs-CZ" sz="2000" dirty="0" smtClean="0"/>
          </a:p>
          <a:p>
            <a:pPr algn="ctr">
              <a:buNone/>
            </a:pPr>
            <a:endParaRPr lang="cs-CZ" sz="2000" dirty="0" smtClean="0"/>
          </a:p>
          <a:p>
            <a:pPr algn="ctr">
              <a:buNone/>
            </a:pPr>
            <a:r>
              <a:rPr lang="cs-CZ" sz="2000" dirty="0" smtClean="0"/>
              <a:t>139 Což snad byl trest, jenž krále za to stihl,</a:t>
            </a:r>
          </a:p>
          <a:p>
            <a:pPr algn="ctr">
              <a:buNone/>
            </a:pPr>
            <a:r>
              <a:rPr lang="cs-CZ" sz="2000" dirty="0" smtClean="0"/>
              <a:t>Že uzmul Leonoru manželovi</a:t>
            </a:r>
          </a:p>
          <a:p>
            <a:pPr algn="ctr">
              <a:buNone/>
            </a:pPr>
            <a:r>
              <a:rPr lang="cs-CZ" sz="2000" dirty="0" smtClean="0"/>
              <a:t>A oženil se s ní, když v srdci zjihl</a:t>
            </a:r>
          </a:p>
          <a:p>
            <a:pPr algn="ctr">
              <a:buNone/>
            </a:pPr>
            <a:r>
              <a:rPr lang="cs-CZ" sz="2000" dirty="0" smtClean="0"/>
              <a:t>Proradným citem, v němž si šalba hoví;</a:t>
            </a:r>
          </a:p>
          <a:p>
            <a:pPr algn="ctr">
              <a:buNone/>
            </a:pPr>
            <a:r>
              <a:rPr lang="cs-CZ" sz="2000" dirty="0" smtClean="0"/>
              <a:t>Snad tím, že z neřestí se nepozdvihl</a:t>
            </a:r>
          </a:p>
          <a:p>
            <a:pPr algn="ctr">
              <a:buNone/>
            </a:pPr>
            <a:r>
              <a:rPr lang="cs-CZ" sz="2000" dirty="0" smtClean="0"/>
              <a:t>A k hříchu připojoval hřích vždy nový,</a:t>
            </a:r>
          </a:p>
          <a:p>
            <a:pPr algn="ctr">
              <a:buNone/>
            </a:pPr>
            <a:r>
              <a:rPr lang="cs-CZ" sz="2000" dirty="0" smtClean="0"/>
              <a:t>Změnil se ve slabocha – vždyť již známe,</a:t>
            </a:r>
          </a:p>
          <a:p>
            <a:pPr algn="ctr">
              <a:buNone/>
            </a:pPr>
            <a:r>
              <a:rPr lang="cs-CZ" sz="2000" dirty="0" smtClean="0"/>
              <a:t>Že nízká láska silným síly láme!</a:t>
            </a:r>
            <a:endParaRPr lang="cs-CZ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Zpěv IV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endParaRPr lang="cs-CZ" sz="2000" dirty="0" smtClean="0"/>
          </a:p>
          <a:p>
            <a:pPr algn="ctr"/>
            <a:endParaRPr lang="cs-CZ" sz="2000" dirty="0" smtClean="0"/>
          </a:p>
          <a:p>
            <a:pPr algn="ctr">
              <a:buNone/>
            </a:pPr>
            <a:r>
              <a:rPr lang="cs-CZ" sz="2000" dirty="0" smtClean="0"/>
              <a:t>52 I viděl král, jak jeho bratr vlastní,</a:t>
            </a:r>
          </a:p>
          <a:p>
            <a:pPr algn="ctr">
              <a:buNone/>
            </a:pPr>
            <a:r>
              <a:rPr lang="cs-CZ" sz="2000" dirty="0" err="1" smtClean="0"/>
              <a:t>Fernando</a:t>
            </a:r>
            <a:r>
              <a:rPr lang="cs-CZ" sz="2000" dirty="0" smtClean="0"/>
              <a:t> Svatý, do zajetí padá,</a:t>
            </a:r>
          </a:p>
          <a:p>
            <a:pPr algn="ctr">
              <a:buNone/>
            </a:pPr>
            <a:r>
              <a:rPr lang="cs-CZ" sz="2000" dirty="0" smtClean="0"/>
              <a:t>když – aby šetřil lid svůj přenešťastný –</a:t>
            </a:r>
          </a:p>
          <a:p>
            <a:pPr algn="ctr">
              <a:buNone/>
            </a:pPr>
            <a:r>
              <a:rPr lang="cs-CZ" sz="2000" dirty="0" smtClean="0"/>
              <a:t>obklíčen Saracénům zbraň svou skládá</a:t>
            </a:r>
          </a:p>
          <a:p>
            <a:pPr algn="ctr">
              <a:buNone/>
            </a:pPr>
            <a:r>
              <a:rPr lang="cs-CZ" sz="2000" dirty="0" smtClean="0"/>
              <a:t>a z lásky k vlasti mění život šťastný</a:t>
            </a:r>
          </a:p>
          <a:p>
            <a:pPr algn="ctr">
              <a:buNone/>
            </a:pPr>
            <a:r>
              <a:rPr lang="cs-CZ" sz="2000" dirty="0" smtClean="0"/>
              <a:t>za trpký úděl otroka a raba,</a:t>
            </a:r>
          </a:p>
          <a:p>
            <a:pPr algn="ctr">
              <a:buNone/>
            </a:pPr>
            <a:r>
              <a:rPr lang="cs-CZ" sz="2000" dirty="0" smtClean="0"/>
              <a:t>jen aby </a:t>
            </a:r>
            <a:r>
              <a:rPr lang="cs-CZ" sz="2000" dirty="0" err="1" smtClean="0"/>
              <a:t>Ceuty</a:t>
            </a:r>
            <a:r>
              <a:rPr lang="cs-CZ" sz="2000" dirty="0" smtClean="0"/>
              <a:t> zkázu nezavinil.</a:t>
            </a:r>
          </a:p>
          <a:p>
            <a:pPr algn="ctr">
              <a:buNone/>
            </a:pPr>
            <a:r>
              <a:rPr lang="cs-CZ" sz="2000" dirty="0" smtClean="0"/>
              <a:t>Což pro blaho všech – a ne vlastní – činil. </a:t>
            </a:r>
            <a:endParaRPr lang="cs-CZ" sz="2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3. Mytologický plán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527048"/>
            <a:ext cx="8554152" cy="4854280"/>
          </a:xfrm>
        </p:spPr>
        <p:txBody>
          <a:bodyPr>
            <a:normAutofit/>
          </a:bodyPr>
          <a:lstStyle/>
          <a:p>
            <a:r>
              <a:rPr lang="cs-CZ" sz="2000" dirty="0" smtClean="0"/>
              <a:t>podle pravidel 2 tábory bohů:</a:t>
            </a:r>
          </a:p>
          <a:p>
            <a:r>
              <a:rPr lang="cs-CZ" sz="2000" dirty="0" smtClean="0"/>
              <a:t>Venuše + Mars x Bakchus (Neptun) (Bakchus žárlí na své panství, které chtějí Portugalci ovládnout)</a:t>
            </a:r>
          </a:p>
          <a:p>
            <a:r>
              <a:rPr lang="cs-CZ" sz="2000" dirty="0" smtClean="0"/>
              <a:t>zásahy do světa lidí  (pomáhají nebo škodí mořeplavcům)</a:t>
            </a:r>
          </a:p>
          <a:p>
            <a:r>
              <a:rPr lang="cs-CZ" sz="2000" dirty="0" smtClean="0"/>
              <a:t>jsou „lidštější“ než hrdinové (emblematičtí, synekdocha port. národa) – zajišťují dějovou jednotu a dynamickou zápletku</a:t>
            </a:r>
            <a:endParaRPr lang="cs-CZ" sz="2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933056"/>
            <a:ext cx="208823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717032"/>
            <a:ext cx="201622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5220072" y="6093296"/>
            <a:ext cx="295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http://en.wikipedia.org/wiki/Bacchus_%28Caravaggio%29</a:t>
            </a:r>
            <a:endParaRPr lang="cs-CZ" sz="1000" dirty="0"/>
          </a:p>
        </p:txBody>
      </p:sp>
      <p:sp>
        <p:nvSpPr>
          <p:cNvPr id="8" name="Obdélník 7"/>
          <p:cNvSpPr/>
          <p:nvPr/>
        </p:nvSpPr>
        <p:spPr>
          <a:xfrm>
            <a:off x="1547664" y="6198990"/>
            <a:ext cx="417384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err="1" smtClean="0"/>
              <a:t>integral.soton.ac.uk</a:t>
            </a:r>
            <a:endParaRPr lang="cs-CZ" sz="1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Zpěv VI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cs-CZ" sz="2000" dirty="0" smtClean="0"/>
          </a:p>
          <a:p>
            <a:pPr algn="ctr">
              <a:buNone/>
            </a:pPr>
            <a:endParaRPr lang="cs-CZ" sz="2000" dirty="0" smtClean="0"/>
          </a:p>
          <a:p>
            <a:pPr algn="ctr">
              <a:buNone/>
            </a:pPr>
            <a:r>
              <a:rPr lang="cs-CZ" sz="2000" dirty="0" smtClean="0"/>
              <a:t>6 Ve vodách Orientu plují lodi,</a:t>
            </a:r>
          </a:p>
          <a:p>
            <a:pPr algn="ctr">
              <a:buNone/>
            </a:pPr>
            <a:r>
              <a:rPr lang="cs-CZ" sz="2000" dirty="0" smtClean="0"/>
              <a:t>Na mořích indických již </a:t>
            </a:r>
            <a:r>
              <a:rPr lang="cs-CZ" sz="2000" dirty="0" err="1" smtClean="0"/>
              <a:t>zahlédají</a:t>
            </a:r>
            <a:endParaRPr lang="cs-CZ" sz="2000" dirty="0" smtClean="0"/>
          </a:p>
          <a:p>
            <a:pPr algn="ctr">
              <a:buNone/>
            </a:pPr>
            <a:r>
              <a:rPr lang="cs-CZ" sz="2000" dirty="0" smtClean="0"/>
              <a:t>Plavci, jak slunce ohnivé se rodí,</a:t>
            </a:r>
          </a:p>
          <a:p>
            <a:pPr algn="ctr">
              <a:buNone/>
            </a:pPr>
            <a:r>
              <a:rPr lang="cs-CZ" sz="2000" dirty="0" smtClean="0"/>
              <a:t>A sen svůj téměř za splněný mají;</a:t>
            </a:r>
          </a:p>
          <a:p>
            <a:pPr algn="ctr">
              <a:buNone/>
            </a:pPr>
            <a:r>
              <a:rPr lang="cs-CZ" sz="2000" dirty="0" smtClean="0"/>
              <a:t>Leč zlobný Bakchus, jenž jim dále škodí,</a:t>
            </a:r>
          </a:p>
          <a:p>
            <a:pPr algn="ctr">
              <a:buNone/>
            </a:pPr>
            <a:r>
              <a:rPr lang="cs-CZ" sz="2000" dirty="0" smtClean="0"/>
              <a:t>Vida, že s úspěchy se potkávají,</a:t>
            </a:r>
          </a:p>
          <a:p>
            <a:pPr algn="ctr">
              <a:buNone/>
            </a:pPr>
            <a:r>
              <a:rPr lang="cs-CZ" sz="2000" dirty="0" smtClean="0"/>
              <a:t>Jak zaslouží si hrdí </a:t>
            </a:r>
            <a:r>
              <a:rPr lang="cs-CZ" sz="2000" dirty="0" err="1" smtClean="0"/>
              <a:t>Lusitané</a:t>
            </a:r>
            <a:r>
              <a:rPr lang="cs-CZ" sz="2000" dirty="0" smtClean="0"/>
              <a:t>,</a:t>
            </a:r>
          </a:p>
          <a:p>
            <a:pPr algn="ctr">
              <a:buNone/>
            </a:pPr>
            <a:r>
              <a:rPr lang="cs-CZ" sz="2000" dirty="0" smtClean="0"/>
              <a:t>Klne a zuří, hněvem vře a plane.</a:t>
            </a:r>
            <a:endParaRPr lang="cs-CZ"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4. </a:t>
            </a:r>
            <a:r>
              <a:rPr lang="cs-CZ" sz="2000" dirty="0" err="1" smtClean="0"/>
              <a:t>Profeticko</a:t>
            </a:r>
            <a:r>
              <a:rPr lang="cs-CZ" sz="2000" dirty="0" smtClean="0"/>
              <a:t>-symbolický plán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sz="1800" dirty="0" smtClean="0"/>
              <a:t>1. pól euforický (pozitivní):</a:t>
            </a:r>
          </a:p>
          <a:p>
            <a:pPr algn="just"/>
            <a:r>
              <a:rPr lang="cs-CZ" sz="1800" u="sng" dirty="0" smtClean="0"/>
              <a:t>Ostrov lásky</a:t>
            </a:r>
            <a:r>
              <a:rPr lang="cs-CZ" sz="1800" dirty="0" smtClean="0"/>
              <a:t> (na zpáteční cestě se Portugalci zastaví na ostrově, kde se jim dostává odměny za udatnost v podobě krásných nymf (vyjádření </a:t>
            </a:r>
            <a:r>
              <a:rPr lang="cs-CZ" sz="1800" dirty="0" err="1" smtClean="0"/>
              <a:t>erot</a:t>
            </a:r>
            <a:r>
              <a:rPr lang="cs-CZ" sz="1800" dirty="0" smtClean="0"/>
              <a:t>. temperamentu Portugalců, pól tělesné</a:t>
            </a:r>
          </a:p>
          <a:p>
            <a:pPr algn="just">
              <a:buNone/>
            </a:pPr>
            <a:r>
              <a:rPr lang="cs-CZ" sz="1800" dirty="0" smtClean="0"/>
              <a:t> lásky – renesanční) </a:t>
            </a:r>
          </a:p>
          <a:p>
            <a:pPr algn="just"/>
            <a:r>
              <a:rPr lang="cs-CZ" sz="1800" u="sng" dirty="0" smtClean="0"/>
              <a:t>Mýtus o Prométheovi</a:t>
            </a:r>
            <a:r>
              <a:rPr lang="cs-CZ" sz="1800" dirty="0" smtClean="0"/>
              <a:t>: </a:t>
            </a:r>
            <a:r>
              <a:rPr lang="cs-CZ" sz="1800" dirty="0" err="1" smtClean="0"/>
              <a:t>Vasco</a:t>
            </a:r>
            <a:r>
              <a:rPr lang="cs-CZ" sz="1800" dirty="0" smtClean="0"/>
              <a:t> </a:t>
            </a:r>
            <a:r>
              <a:rPr lang="cs-CZ" sz="1800" dirty="0" err="1" smtClean="0"/>
              <a:t>da</a:t>
            </a:r>
            <a:r>
              <a:rPr lang="cs-CZ" sz="1800" dirty="0" smtClean="0"/>
              <a:t> Gama </a:t>
            </a:r>
          </a:p>
          <a:p>
            <a:pPr algn="just">
              <a:buNone/>
            </a:pPr>
            <a:r>
              <a:rPr lang="cs-CZ" sz="1800" dirty="0" smtClean="0"/>
              <a:t>získává </a:t>
            </a:r>
            <a:r>
              <a:rPr lang="cs-CZ" sz="1800" dirty="0" err="1" smtClean="0"/>
              <a:t>Tethydu</a:t>
            </a:r>
            <a:r>
              <a:rPr lang="cs-CZ" sz="1800" dirty="0" smtClean="0"/>
              <a:t> – staví se na úroveň </a:t>
            </a:r>
          </a:p>
          <a:p>
            <a:pPr algn="just">
              <a:buNone/>
            </a:pPr>
            <a:r>
              <a:rPr lang="cs-CZ" sz="1800" dirty="0" smtClean="0"/>
              <a:t>bohů (je mu  ukázán „stroj světa“ a </a:t>
            </a:r>
          </a:p>
          <a:p>
            <a:pPr algn="just">
              <a:buNone/>
            </a:pPr>
            <a:r>
              <a:rPr lang="cs-CZ" sz="1800" dirty="0" smtClean="0"/>
              <a:t>předpovězena slavná budoucnost</a:t>
            </a:r>
          </a:p>
          <a:p>
            <a:pPr algn="just">
              <a:buNone/>
            </a:pPr>
            <a:r>
              <a:rPr lang="cs-CZ" sz="1800" dirty="0" smtClean="0"/>
              <a:t> port. národa)  </a:t>
            </a:r>
          </a:p>
          <a:p>
            <a:pPr algn="just"/>
            <a:endParaRPr lang="cs-CZ" sz="1800" dirty="0" smtClean="0"/>
          </a:p>
          <a:p>
            <a:pPr algn="just">
              <a:spcBef>
                <a:spcPts val="0"/>
              </a:spcBef>
            </a:pPr>
            <a:r>
              <a:rPr lang="cs-CZ" sz="1800" dirty="0" smtClean="0"/>
              <a:t>2. pól </a:t>
            </a:r>
            <a:r>
              <a:rPr lang="cs-CZ" sz="1800" dirty="0" err="1" smtClean="0"/>
              <a:t>disforický</a:t>
            </a:r>
            <a:r>
              <a:rPr lang="cs-CZ" sz="1800" dirty="0" smtClean="0"/>
              <a:t> (negativní):</a:t>
            </a:r>
          </a:p>
          <a:p>
            <a:pPr algn="just">
              <a:spcBef>
                <a:spcPts val="0"/>
              </a:spcBef>
            </a:pPr>
            <a:r>
              <a:rPr lang="cs-CZ" sz="1800" u="sng" dirty="0" smtClean="0"/>
              <a:t>Stařec z </a:t>
            </a:r>
            <a:r>
              <a:rPr lang="cs-CZ" sz="1800" u="sng" dirty="0" err="1" smtClean="0"/>
              <a:t>Restela</a:t>
            </a:r>
            <a:r>
              <a:rPr lang="cs-CZ" sz="1800" u="sng" dirty="0" smtClean="0"/>
              <a:t> </a:t>
            </a:r>
            <a:r>
              <a:rPr lang="cs-CZ" sz="1800" dirty="0" smtClean="0"/>
              <a:t>a </a:t>
            </a:r>
            <a:r>
              <a:rPr lang="cs-CZ" sz="1800" u="sng" dirty="0" smtClean="0"/>
              <a:t>obr </a:t>
            </a:r>
            <a:r>
              <a:rPr lang="cs-CZ" sz="1800" u="sng" dirty="0" err="1" smtClean="0"/>
              <a:t>Adamastor</a:t>
            </a:r>
            <a:r>
              <a:rPr lang="cs-CZ" sz="1800" dirty="0" smtClean="0"/>
              <a:t>,</a:t>
            </a:r>
          </a:p>
          <a:p>
            <a:pPr algn="just">
              <a:spcBef>
                <a:spcPts val="0"/>
              </a:spcBef>
              <a:buNone/>
            </a:pPr>
            <a:r>
              <a:rPr lang="cs-CZ" sz="1800" dirty="0" smtClean="0"/>
              <a:t>kteří předpovídají důsledky zámořské</a:t>
            </a:r>
          </a:p>
          <a:p>
            <a:pPr algn="just">
              <a:spcBef>
                <a:spcPts val="0"/>
              </a:spcBef>
              <a:buNone/>
            </a:pPr>
            <a:r>
              <a:rPr lang="cs-CZ" sz="1800" dirty="0" smtClean="0"/>
              <a:t>expanze (honbu za bohatstvím a duchovní</a:t>
            </a:r>
          </a:p>
          <a:p>
            <a:pPr algn="just">
              <a:spcBef>
                <a:spcPts val="0"/>
              </a:spcBef>
              <a:buNone/>
            </a:pPr>
            <a:r>
              <a:rPr lang="cs-CZ" sz="1800" dirty="0" smtClean="0"/>
              <a:t> úpadek)</a:t>
            </a:r>
          </a:p>
        </p:txBody>
      </p:sp>
      <p:sp>
        <p:nvSpPr>
          <p:cNvPr id="13" name="Obdélník 12"/>
          <p:cNvSpPr/>
          <p:nvPr/>
        </p:nvSpPr>
        <p:spPr>
          <a:xfrm flipH="1">
            <a:off x="5757580" y="6318612"/>
            <a:ext cx="270285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eb23-</a:t>
            </a:r>
            <a:r>
              <a:rPr lang="cs-CZ" sz="1000" dirty="0" err="1" smtClean="0"/>
              <a:t>cmdt</a:t>
            </a:r>
            <a:r>
              <a:rPr lang="cs-CZ" sz="1000" dirty="0" smtClean="0"/>
              <a:t>-</a:t>
            </a:r>
            <a:r>
              <a:rPr lang="cs-CZ" sz="1000" dirty="0" err="1" smtClean="0"/>
              <a:t>conceicao</a:t>
            </a:r>
            <a:r>
              <a:rPr lang="cs-CZ" sz="1000" dirty="0" smtClean="0"/>
              <a:t>-</a:t>
            </a:r>
            <a:r>
              <a:rPr lang="cs-CZ" sz="1000" dirty="0" err="1" smtClean="0"/>
              <a:t>silva.rcts.pt</a:t>
            </a:r>
            <a:endParaRPr lang="cs-CZ" sz="1000" dirty="0"/>
          </a:p>
        </p:txBody>
      </p:sp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420888"/>
            <a:ext cx="3429769" cy="396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Zpěv 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cs-CZ" sz="2000" dirty="0" smtClean="0"/>
          </a:p>
          <a:p>
            <a:pPr algn="ctr">
              <a:buNone/>
            </a:pPr>
            <a:endParaRPr lang="cs-CZ" sz="2000" dirty="0" smtClean="0"/>
          </a:p>
          <a:p>
            <a:pPr algn="ctr">
              <a:buNone/>
            </a:pPr>
            <a:r>
              <a:rPr lang="cs-CZ" sz="2000" dirty="0" smtClean="0"/>
              <a:t>72 Někteří z mužů v témže okamžiku</a:t>
            </a:r>
          </a:p>
          <a:p>
            <a:pPr algn="ctr">
              <a:buNone/>
            </a:pPr>
            <a:r>
              <a:rPr lang="cs-CZ" sz="2000" dirty="0" smtClean="0"/>
              <a:t>přistihli nahé víly při koupeli –</a:t>
            </a:r>
          </a:p>
          <a:p>
            <a:pPr algn="ctr">
              <a:buNone/>
            </a:pPr>
            <a:r>
              <a:rPr lang="cs-CZ" sz="2000" dirty="0" smtClean="0"/>
              <a:t>a víly pustily se do pokřiku,</a:t>
            </a:r>
          </a:p>
          <a:p>
            <a:pPr algn="ctr">
              <a:buNone/>
            </a:pPr>
            <a:r>
              <a:rPr lang="cs-CZ" sz="2000" dirty="0" smtClean="0"/>
              <a:t>jako by o honičce nevěděly.</a:t>
            </a:r>
          </a:p>
          <a:p>
            <a:pPr algn="ctr">
              <a:buNone/>
            </a:pPr>
            <a:r>
              <a:rPr lang="cs-CZ" sz="2000" dirty="0" smtClean="0"/>
              <a:t>Jiné, ač nebály se útočníků,</a:t>
            </a:r>
          </a:p>
          <a:p>
            <a:pPr algn="ctr">
              <a:buNone/>
            </a:pPr>
            <a:r>
              <a:rPr lang="cs-CZ" sz="2000" dirty="0" smtClean="0"/>
              <a:t>bez studu nad obnaženými těly,</a:t>
            </a:r>
          </a:p>
          <a:p>
            <a:pPr algn="ctr">
              <a:buNone/>
            </a:pPr>
            <a:r>
              <a:rPr lang="cs-CZ" sz="2000" dirty="0" smtClean="0"/>
              <a:t>prchaly v houští, takže očím daly,</a:t>
            </a:r>
          </a:p>
          <a:p>
            <a:pPr algn="ctr">
              <a:buNone/>
            </a:pPr>
            <a:r>
              <a:rPr lang="cs-CZ" sz="2000" dirty="0" smtClean="0"/>
              <a:t>co chtivým rukám dosud odpíraly.</a:t>
            </a:r>
            <a:endParaRPr lang="cs-CZ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 smtClean="0"/>
              <a:t>hlavní lyrické žánry nového rozměru</a:t>
            </a:r>
            <a:br>
              <a:rPr lang="cs-CZ" sz="2400" dirty="0" smtClean="0"/>
            </a:br>
            <a:r>
              <a:rPr lang="cs-CZ" sz="2400" dirty="0" smtClean="0"/>
              <a:t> (z řecké a latinské slovesnosti)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7467600" cy="487375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buNone/>
            </a:pPr>
            <a:r>
              <a:rPr lang="cs-CZ" sz="1600" b="1" dirty="0" smtClean="0"/>
              <a:t>Ekloga</a:t>
            </a:r>
            <a:endParaRPr lang="cs-CZ" sz="1600" dirty="0" smtClean="0"/>
          </a:p>
          <a:p>
            <a:pPr>
              <a:spcBef>
                <a:spcPts val="0"/>
              </a:spcBef>
            </a:pPr>
            <a:r>
              <a:rPr lang="cs-CZ" sz="1600" dirty="0" err="1" smtClean="0"/>
              <a:t>pův</a:t>
            </a:r>
            <a:r>
              <a:rPr lang="cs-CZ" sz="1600" dirty="0" smtClean="0"/>
              <a:t>. helénský žánr, který pěstoval Řek </a:t>
            </a:r>
            <a:r>
              <a:rPr lang="cs-CZ" sz="1600" dirty="0" err="1" smtClean="0"/>
              <a:t>Theokritos</a:t>
            </a:r>
            <a:r>
              <a:rPr lang="cs-CZ" sz="1600" dirty="0" smtClean="0"/>
              <a:t>, poté jej užíval především Vergilius</a:t>
            </a:r>
          </a:p>
          <a:p>
            <a:pPr>
              <a:spcBef>
                <a:spcPts val="0"/>
              </a:spcBef>
            </a:pPr>
            <a:r>
              <a:rPr lang="cs-CZ" sz="1600" dirty="0" smtClean="0"/>
              <a:t>dialogická struktura</a:t>
            </a:r>
          </a:p>
          <a:p>
            <a:pPr>
              <a:spcBef>
                <a:spcPts val="0"/>
              </a:spcBef>
            </a:pPr>
            <a:r>
              <a:rPr lang="cs-CZ" sz="1600" dirty="0" smtClean="0"/>
              <a:t>vyjadřuje stesk po venkovském životě</a:t>
            </a:r>
          </a:p>
          <a:p>
            <a:pPr>
              <a:spcBef>
                <a:spcPts val="0"/>
              </a:spcBef>
            </a:pPr>
            <a:r>
              <a:rPr lang="cs-CZ" sz="1600" dirty="0" smtClean="0"/>
              <a:t>postavami jsou pastýři a pastýřky</a:t>
            </a:r>
          </a:p>
          <a:p>
            <a:pPr>
              <a:spcBef>
                <a:spcPts val="0"/>
              </a:spcBef>
            </a:pPr>
            <a:r>
              <a:rPr lang="cs-CZ" sz="1600" dirty="0" smtClean="0"/>
              <a:t>někdy je dramatizována nebo se rozšiřuje do podoby, v níž se střídá próza s veršem</a:t>
            </a:r>
          </a:p>
          <a:p>
            <a:pPr>
              <a:spcBef>
                <a:spcPts val="0"/>
              </a:spcBef>
            </a:pPr>
            <a:r>
              <a:rPr lang="cs-CZ" sz="1600" dirty="0" smtClean="0"/>
              <a:t>může být i lyrický dialog nebo monology pastýřů</a:t>
            </a:r>
          </a:p>
          <a:p>
            <a:pPr>
              <a:spcBef>
                <a:spcPts val="0"/>
              </a:spcBef>
            </a:pPr>
            <a:endParaRPr lang="cs-CZ" sz="2000" dirty="0" smtClean="0"/>
          </a:p>
          <a:p>
            <a:pPr>
              <a:spcBef>
                <a:spcPts val="0"/>
              </a:spcBef>
              <a:buNone/>
            </a:pPr>
            <a:r>
              <a:rPr lang="cs-CZ" sz="1600" b="1" dirty="0" smtClean="0"/>
              <a:t>Elegie</a:t>
            </a:r>
          </a:p>
          <a:p>
            <a:pPr>
              <a:spcBef>
                <a:spcPts val="0"/>
              </a:spcBef>
            </a:pPr>
            <a:r>
              <a:rPr lang="cs-CZ" sz="1600" dirty="0" smtClean="0"/>
              <a:t>melancholická báseň, žalozpěv, psaná tercínou</a:t>
            </a:r>
          </a:p>
          <a:p>
            <a:pPr>
              <a:spcBef>
                <a:spcPts val="0"/>
              </a:spcBef>
            </a:pPr>
            <a:endParaRPr lang="cs-CZ" sz="1600" dirty="0" smtClean="0"/>
          </a:p>
          <a:p>
            <a:pPr>
              <a:spcBef>
                <a:spcPts val="0"/>
              </a:spcBef>
              <a:buNone/>
            </a:pPr>
            <a:r>
              <a:rPr lang="cs-CZ" sz="1600" b="1" dirty="0" smtClean="0"/>
              <a:t>Óda</a:t>
            </a:r>
          </a:p>
          <a:p>
            <a:pPr>
              <a:spcBef>
                <a:spcPts val="0"/>
              </a:spcBef>
            </a:pPr>
            <a:r>
              <a:rPr lang="cs-CZ" sz="1600" dirty="0" smtClean="0"/>
              <a:t>oslavná (</a:t>
            </a:r>
            <a:r>
              <a:rPr lang="cs-CZ" sz="1600" dirty="0" err="1" smtClean="0"/>
              <a:t>pindarovská</a:t>
            </a:r>
            <a:r>
              <a:rPr lang="cs-CZ" sz="1600" dirty="0" smtClean="0"/>
              <a:t>)</a:t>
            </a:r>
          </a:p>
          <a:p>
            <a:pPr>
              <a:spcBef>
                <a:spcPts val="0"/>
              </a:spcBef>
            </a:pPr>
            <a:r>
              <a:rPr lang="cs-CZ" sz="1600" dirty="0" smtClean="0"/>
              <a:t>lyrická (anakreontská, </a:t>
            </a:r>
            <a:r>
              <a:rPr lang="cs-CZ" sz="1600" dirty="0" err="1" smtClean="0"/>
              <a:t>horatiovská</a:t>
            </a:r>
            <a:r>
              <a:rPr lang="cs-CZ" sz="1600" dirty="0" smtClean="0"/>
              <a:t>)</a:t>
            </a:r>
          </a:p>
          <a:p>
            <a:pPr>
              <a:spcBef>
                <a:spcPts val="0"/>
              </a:spcBef>
            </a:pPr>
            <a:endParaRPr lang="cs-CZ" sz="1600" dirty="0" smtClean="0"/>
          </a:p>
          <a:p>
            <a:pPr>
              <a:spcBef>
                <a:spcPts val="0"/>
              </a:spcBef>
              <a:buNone/>
            </a:pPr>
            <a:r>
              <a:rPr lang="cs-CZ" sz="1600" b="1" dirty="0" smtClean="0"/>
              <a:t>List (epištola)</a:t>
            </a:r>
          </a:p>
          <a:p>
            <a:pPr>
              <a:spcBef>
                <a:spcPts val="0"/>
              </a:spcBef>
            </a:pPr>
            <a:r>
              <a:rPr lang="cs-CZ" sz="1600" dirty="0" smtClean="0"/>
              <a:t>dopis ve verších (Horatius)</a:t>
            </a:r>
          </a:p>
          <a:p>
            <a:pPr>
              <a:spcBef>
                <a:spcPts val="0"/>
              </a:spcBef>
            </a:pPr>
            <a:endParaRPr lang="cs-CZ" sz="1600" b="1" dirty="0" smtClean="0"/>
          </a:p>
          <a:p>
            <a:pPr>
              <a:spcBef>
                <a:spcPts val="0"/>
              </a:spcBef>
              <a:buNone/>
            </a:pPr>
            <a:r>
              <a:rPr lang="cs-CZ" sz="1600" b="1" dirty="0" smtClean="0"/>
              <a:t>Epigram</a:t>
            </a:r>
          </a:p>
          <a:p>
            <a:pPr>
              <a:spcBef>
                <a:spcPts val="0"/>
              </a:spcBef>
            </a:pPr>
            <a:r>
              <a:rPr lang="cs-CZ" sz="1600" dirty="0" smtClean="0"/>
              <a:t>krátká skladba se satirickým obsahem</a:t>
            </a:r>
          </a:p>
          <a:p>
            <a:pPr>
              <a:spcBef>
                <a:spcPts val="0"/>
              </a:spcBef>
            </a:pPr>
            <a:endParaRPr lang="cs-CZ" sz="1600" dirty="0" smtClean="0"/>
          </a:p>
          <a:p>
            <a:endParaRPr lang="cs-CZ" sz="2000" dirty="0" smtClean="0"/>
          </a:p>
          <a:p>
            <a:endParaRPr lang="cs-CZ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Estetická hodnota </a:t>
            </a:r>
            <a:r>
              <a:rPr lang="cs-CZ" sz="2000" dirty="0" err="1" smtClean="0"/>
              <a:t>Lusovců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především v kvalitách stylistických</a:t>
            </a:r>
          </a:p>
          <a:p>
            <a:r>
              <a:rPr lang="cs-CZ" sz="2000" dirty="0" smtClean="0"/>
              <a:t>originální je </a:t>
            </a:r>
            <a:r>
              <a:rPr lang="cs-CZ" sz="2000" b="1" dirty="0" smtClean="0"/>
              <a:t>realismus</a:t>
            </a:r>
            <a:r>
              <a:rPr lang="cs-CZ" sz="2000" dirty="0" smtClean="0"/>
              <a:t> (popisy </a:t>
            </a:r>
            <a:r>
              <a:rPr lang="cs-CZ" sz="2000" dirty="0" err="1" smtClean="0"/>
              <a:t>přír</a:t>
            </a:r>
            <a:r>
              <a:rPr lang="cs-CZ" sz="2000" dirty="0" smtClean="0"/>
              <a:t>. jevů, které nejsou v antickém eposu, exaktnost a empirie – prvky renesance)</a:t>
            </a:r>
          </a:p>
          <a:p>
            <a:r>
              <a:rPr lang="cs-CZ" sz="2000" dirty="0" smtClean="0"/>
              <a:t>osobitý je též </a:t>
            </a:r>
            <a:r>
              <a:rPr lang="cs-CZ" sz="2000" b="1" dirty="0" smtClean="0"/>
              <a:t>erotický náboj</a:t>
            </a:r>
            <a:endParaRPr lang="cs-CZ" sz="2000" b="1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356992"/>
            <a:ext cx="388843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4716015" y="5460326"/>
            <a:ext cx="33843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camoes9a.no.sapo.pt</a:t>
            </a:r>
            <a:endParaRPr lang="cs-CZ" sz="1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068960"/>
            <a:ext cx="3000375" cy="3531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3419872" y="5238492"/>
            <a:ext cx="155624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err="1" smtClean="0"/>
              <a:t>citi.pt</a:t>
            </a:r>
            <a:endParaRPr lang="cs-CZ" sz="1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Zpěv 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cs-CZ" sz="2000" dirty="0" smtClean="0"/>
          </a:p>
          <a:p>
            <a:pPr algn="ctr">
              <a:buNone/>
            </a:pPr>
            <a:endParaRPr lang="cs-CZ" sz="2000" dirty="0" smtClean="0"/>
          </a:p>
          <a:p>
            <a:pPr algn="ctr">
              <a:buNone/>
            </a:pPr>
            <a:r>
              <a:rPr lang="cs-CZ" sz="2000" dirty="0" smtClean="0"/>
              <a:t>81 Chorobou šerednou, jež krutě hrozí</a:t>
            </a:r>
          </a:p>
          <a:p>
            <a:pPr algn="ctr">
              <a:buNone/>
            </a:pPr>
            <a:r>
              <a:rPr lang="cs-CZ" sz="2000" dirty="0" smtClean="0"/>
              <a:t>A jakou doposud jsme nevídali,</a:t>
            </a:r>
          </a:p>
          <a:p>
            <a:pPr algn="ctr">
              <a:buNone/>
            </a:pPr>
            <a:r>
              <a:rPr lang="cs-CZ" sz="2000" dirty="0" smtClean="0"/>
              <a:t>V daleké cizině z nás zajdou mnozí,</a:t>
            </a:r>
          </a:p>
          <a:p>
            <a:pPr algn="ctr">
              <a:buNone/>
            </a:pPr>
            <a:r>
              <a:rPr lang="cs-CZ" sz="2000" dirty="0" smtClean="0"/>
              <a:t>A jejich kosti jsme tu pochovali.</a:t>
            </a:r>
          </a:p>
          <a:p>
            <a:pPr algn="ctr">
              <a:buNone/>
            </a:pPr>
            <a:r>
              <a:rPr lang="cs-CZ" sz="2000" dirty="0" smtClean="0"/>
              <a:t>Kdo věří, že tak ukrutní jsou bozi?</a:t>
            </a:r>
          </a:p>
          <a:p>
            <a:pPr algn="ctr">
              <a:buNone/>
            </a:pPr>
            <a:r>
              <a:rPr lang="cs-CZ" sz="2000" dirty="0" smtClean="0"/>
              <a:t>Vždyť neforemně dásně opuchaly</a:t>
            </a:r>
          </a:p>
          <a:p>
            <a:pPr algn="ctr">
              <a:buNone/>
            </a:pPr>
            <a:r>
              <a:rPr lang="cs-CZ" sz="2000" dirty="0" smtClean="0"/>
              <a:t>Chorým a otékalo maso, svaly,</a:t>
            </a:r>
          </a:p>
          <a:p>
            <a:pPr algn="ctr">
              <a:buNone/>
            </a:pPr>
            <a:r>
              <a:rPr lang="cs-CZ" sz="2000" dirty="0" smtClean="0"/>
              <a:t>Jež zároveň i rychle prohnívaly.</a:t>
            </a:r>
            <a:endParaRPr lang="cs-CZ" sz="2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Zpěv V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cs-CZ" sz="2000" dirty="0" smtClean="0"/>
          </a:p>
          <a:p>
            <a:pPr algn="ctr">
              <a:buNone/>
            </a:pPr>
            <a:endParaRPr lang="cs-CZ" sz="2000" dirty="0" smtClean="0"/>
          </a:p>
          <a:p>
            <a:pPr algn="ctr">
              <a:buNone/>
            </a:pPr>
            <a:r>
              <a:rPr lang="cs-CZ" sz="2000" dirty="0" smtClean="0"/>
              <a:t>18 Já viděl živé plaménky, tu záři</a:t>
            </a:r>
          </a:p>
          <a:p>
            <a:pPr algn="ctr">
              <a:buNone/>
            </a:pPr>
            <a:r>
              <a:rPr lang="cs-CZ" sz="2000" dirty="0" smtClean="0"/>
              <a:t>prý posvátnou, jak plavci za to ručí,</a:t>
            </a:r>
          </a:p>
          <a:p>
            <a:pPr algn="ctr">
              <a:buNone/>
            </a:pPr>
            <a:r>
              <a:rPr lang="cs-CZ" sz="2000" dirty="0" smtClean="0"/>
              <a:t>když bouře hřmí a oceán se vaří</a:t>
            </a:r>
          </a:p>
          <a:p>
            <a:pPr algn="ctr">
              <a:buNone/>
            </a:pPr>
            <a:r>
              <a:rPr lang="cs-CZ" sz="2000" dirty="0" smtClean="0"/>
              <a:t>a padá tma a vichry smutně skučí.</a:t>
            </a:r>
          </a:p>
          <a:p>
            <a:pPr algn="ctr">
              <a:buNone/>
            </a:pPr>
            <a:r>
              <a:rPr lang="cs-CZ" sz="2000" dirty="0" smtClean="0"/>
              <a:t>Nemenší hrůzu budil v každé tváři</a:t>
            </a:r>
          </a:p>
          <a:p>
            <a:pPr algn="ctr">
              <a:buNone/>
            </a:pPr>
            <a:r>
              <a:rPr lang="cs-CZ" sz="2000" dirty="0" smtClean="0"/>
              <a:t>podivný úkaz, který rozum mučí:</a:t>
            </a:r>
          </a:p>
          <a:p>
            <a:pPr algn="ctr">
              <a:buNone/>
            </a:pPr>
            <a:r>
              <a:rPr lang="cs-CZ" sz="2000" dirty="0" smtClean="0"/>
              <a:t>když mračna, jež se nad vlnami hnala,</a:t>
            </a:r>
          </a:p>
          <a:p>
            <a:pPr algn="ctr">
              <a:buNone/>
            </a:pPr>
            <a:r>
              <a:rPr lang="cs-CZ" sz="2000" dirty="0" smtClean="0"/>
              <a:t>oceán z hlubin dlouhou rourou </a:t>
            </a:r>
            <a:r>
              <a:rPr lang="cs-CZ" sz="2000" dirty="0" err="1" smtClean="0"/>
              <a:t>ssála</a:t>
            </a:r>
            <a:r>
              <a:rPr lang="cs-CZ" sz="2000" dirty="0" smtClean="0"/>
              <a:t>!</a:t>
            </a:r>
          </a:p>
          <a:p>
            <a:pPr algn="ctr">
              <a:buNone/>
            </a:pPr>
            <a:endParaRPr lang="cs-CZ" sz="2000" dirty="0" smtClean="0"/>
          </a:p>
          <a:p>
            <a:pPr algn="ctr">
              <a:buNone/>
            </a:pPr>
            <a:r>
              <a:rPr lang="cs-CZ" sz="2000" dirty="0" err="1" smtClean="0"/>
              <a:t>Lusovci</a:t>
            </a:r>
            <a:r>
              <a:rPr lang="cs-CZ" sz="2000" smtClean="0"/>
              <a:t>, Praha, 1958, přebásnil </a:t>
            </a:r>
            <a:r>
              <a:rPr lang="cs-CZ" sz="2000" dirty="0" smtClean="0"/>
              <a:t>Kamil Bednář</a:t>
            </a:r>
            <a:endParaRPr lang="cs-CZ" sz="20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Ideologie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1. středověká ideologie dobyvatelská, válečné šlechty (dějiny jsou vnímány jako sled hrdinských činů, myšlenka křižáckého tažení a šíření </a:t>
            </a:r>
            <a:r>
              <a:rPr lang="cs-CZ" sz="2000" dirty="0" err="1" smtClean="0"/>
              <a:t>křesť</a:t>
            </a:r>
            <a:r>
              <a:rPr lang="cs-CZ" sz="2000" dirty="0" smtClean="0"/>
              <a:t>. víry)</a:t>
            </a:r>
          </a:p>
          <a:p>
            <a:r>
              <a:rPr lang="cs-CZ" sz="2000" dirty="0" smtClean="0"/>
              <a:t>2. ideologie renesanční (zkušenost, pozorování, tělesná krása a láska apod.)</a:t>
            </a:r>
          </a:p>
          <a:p>
            <a:r>
              <a:rPr lang="cs-CZ" sz="2000" dirty="0" smtClean="0"/>
              <a:t>3. ideologie dvoupólová (expanze vede k důstojnosti i úpadku) </a:t>
            </a:r>
            <a:endParaRPr lang="cs-CZ" sz="2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nové pojetí poezie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básník se chce lišit od </a:t>
            </a:r>
            <a:r>
              <a:rPr lang="cs-CZ" sz="2000" dirty="0" err="1" smtClean="0"/>
              <a:t>trobadora</a:t>
            </a:r>
            <a:r>
              <a:rPr lang="cs-CZ" sz="2000" dirty="0" smtClean="0"/>
              <a:t>, nechce jen veršovat, snaží se odhalovat intimní svět lásky, city a myšlenky, které nejsou vlastní obyčejným smrtelníkům</a:t>
            </a:r>
          </a:p>
          <a:p>
            <a:endParaRPr lang="cs-CZ" sz="2000" dirty="0" smtClean="0"/>
          </a:p>
          <a:p>
            <a:r>
              <a:rPr lang="cs-CZ" sz="2000" dirty="0" smtClean="0"/>
              <a:t>v lyrické poezii se objevuje řada témat: milostná, oslavná, mravoličná, politická, náboženská, filozofická aj. 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 err="1" smtClean="0"/>
              <a:t>Sá</a:t>
            </a:r>
            <a:r>
              <a:rPr lang="cs-CZ" sz="2800" dirty="0" smtClean="0"/>
              <a:t> de </a:t>
            </a:r>
            <a:r>
              <a:rPr lang="cs-CZ" sz="2800" dirty="0" err="1" smtClean="0"/>
              <a:t>Miranda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(1481 – 1558)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</a:pPr>
            <a:endParaRPr lang="cs-CZ" sz="2000" i="1" dirty="0" smtClean="0"/>
          </a:p>
          <a:p>
            <a:pPr marL="457200" indent="-457200">
              <a:buAutoNum type="arabicPeriod"/>
            </a:pPr>
            <a:endParaRPr lang="cs-CZ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204864"/>
            <a:ext cx="201622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2286000" y="5741388"/>
            <a:ext cx="6678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err="1" smtClean="0"/>
              <a:t>alfarrabio.di</a:t>
            </a:r>
            <a:r>
              <a:rPr lang="cs-CZ" sz="1000" dirty="0" smtClean="0"/>
              <a:t>.</a:t>
            </a:r>
          </a:p>
          <a:p>
            <a:r>
              <a:rPr lang="cs-CZ" sz="1000" dirty="0" err="1" smtClean="0"/>
              <a:t>uminho.pt</a:t>
            </a:r>
            <a:r>
              <a:rPr lang="cs-CZ" sz="1000" dirty="0" smtClean="0"/>
              <a:t>/</a:t>
            </a:r>
            <a:r>
              <a:rPr lang="cs-CZ" sz="1000" dirty="0" err="1" smtClean="0"/>
              <a:t>vercial</a:t>
            </a:r>
            <a:r>
              <a:rPr lang="cs-CZ" sz="1000" dirty="0" smtClean="0"/>
              <a:t>/</a:t>
            </a:r>
            <a:r>
              <a:rPr lang="cs-CZ" sz="1000" dirty="0" err="1" smtClean="0"/>
              <a:t>miranda.htm</a:t>
            </a:r>
            <a:endParaRPr lang="cs-CZ" sz="10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204864"/>
            <a:ext cx="224408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err="1" smtClean="0"/>
              <a:t>Sá</a:t>
            </a:r>
            <a:r>
              <a:rPr lang="cs-CZ" sz="2400" dirty="0" smtClean="0"/>
              <a:t> de </a:t>
            </a:r>
            <a:r>
              <a:rPr lang="cs-CZ" sz="2400" dirty="0" err="1" smtClean="0"/>
              <a:t>Miranda</a:t>
            </a:r>
            <a:r>
              <a:rPr lang="cs-CZ" sz="2400" dirty="0" smtClean="0"/>
              <a:t>: básnické dílo 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</a:pPr>
            <a:r>
              <a:rPr lang="cs-CZ" sz="1400" dirty="0" smtClean="0"/>
              <a:t>1521 odjíždí do Itálie, kde zůstal 5 let, věnoval se četbě soudobé poezie</a:t>
            </a:r>
          </a:p>
          <a:p>
            <a:pPr marL="457200" indent="-457200">
              <a:spcBef>
                <a:spcPts val="0"/>
              </a:spcBef>
            </a:pPr>
            <a:r>
              <a:rPr lang="cs-CZ" sz="1400" dirty="0" smtClean="0"/>
              <a:t>do Portugalska přivezl nový básnický rozměr (dolce </a:t>
            </a:r>
            <a:r>
              <a:rPr lang="cs-CZ" sz="1400" dirty="0" err="1" smtClean="0"/>
              <a:t>stil</a:t>
            </a:r>
            <a:r>
              <a:rPr lang="cs-CZ" sz="1400" dirty="0" smtClean="0"/>
              <a:t> </a:t>
            </a:r>
            <a:r>
              <a:rPr lang="cs-CZ" sz="1400" dirty="0" err="1" smtClean="0"/>
              <a:t>nuovo</a:t>
            </a:r>
            <a:r>
              <a:rPr lang="cs-CZ" sz="1400" dirty="0" smtClean="0"/>
              <a:t>)</a:t>
            </a:r>
          </a:p>
          <a:p>
            <a:pPr marL="457200" indent="-457200">
              <a:spcBef>
                <a:spcPts val="0"/>
              </a:spcBef>
            </a:pPr>
            <a:r>
              <a:rPr lang="cs-CZ" sz="1400" dirty="0" smtClean="0"/>
              <a:t>nezavrhl ani starý rozměr (přispěl do </a:t>
            </a:r>
            <a:r>
              <a:rPr lang="cs-CZ" sz="1400" i="1" dirty="0" smtClean="0"/>
              <a:t>Obecného zpěvníku)</a:t>
            </a:r>
          </a:p>
          <a:p>
            <a:pPr marL="457200" indent="-457200">
              <a:spcBef>
                <a:spcPts val="0"/>
              </a:spcBef>
            </a:pPr>
            <a:endParaRPr lang="cs-CZ" sz="1400" dirty="0" smtClean="0"/>
          </a:p>
          <a:p>
            <a:pPr marL="457200" indent="-457200">
              <a:spcBef>
                <a:spcPts val="0"/>
              </a:spcBef>
            </a:pPr>
            <a:r>
              <a:rPr lang="cs-CZ" sz="1400" dirty="0" smtClean="0"/>
              <a:t>žánry: eklogy, elegie, sonety, kancony</a:t>
            </a:r>
          </a:p>
          <a:p>
            <a:pPr marL="457200" indent="-457200">
              <a:spcBef>
                <a:spcPts val="0"/>
              </a:spcBef>
            </a:pPr>
            <a:r>
              <a:rPr lang="cs-CZ" sz="1400" dirty="0" smtClean="0"/>
              <a:t>důležitá témata: </a:t>
            </a:r>
          </a:p>
          <a:p>
            <a:pPr marL="457200" indent="-457200">
              <a:spcBef>
                <a:spcPts val="0"/>
              </a:spcBef>
            </a:pPr>
            <a:r>
              <a:rPr lang="cs-CZ" sz="1400" dirty="0" smtClean="0"/>
              <a:t>1. </a:t>
            </a:r>
            <a:r>
              <a:rPr lang="cs-CZ" sz="1400" b="1" dirty="0" smtClean="0"/>
              <a:t>rozpor mezi rozumem a citem </a:t>
            </a:r>
            <a:r>
              <a:rPr lang="cs-CZ" sz="1400" dirty="0" smtClean="0"/>
              <a:t>– melancholie</a:t>
            </a:r>
          </a:p>
          <a:p>
            <a:pPr marL="457200" indent="-457200">
              <a:spcBef>
                <a:spcPts val="0"/>
              </a:spcBef>
            </a:pPr>
            <a:r>
              <a:rPr lang="cs-CZ" sz="1400" dirty="0" smtClean="0"/>
              <a:t>2. </a:t>
            </a:r>
            <a:r>
              <a:rPr lang="cs-CZ" sz="1400" b="1" dirty="0" smtClean="0"/>
              <a:t>nadřazenost literatury nad zacházení se zbraněmi</a:t>
            </a:r>
          </a:p>
          <a:p>
            <a:pPr marL="457200" indent="-457200">
              <a:buAutoNum type="arabicPeriod"/>
            </a:pPr>
            <a:endParaRPr lang="cs-CZ" sz="1400" b="1" dirty="0" smtClean="0"/>
          </a:p>
          <a:p>
            <a:pPr marL="457200" indent="-457200">
              <a:spcBef>
                <a:spcPts val="0"/>
              </a:spcBef>
            </a:pPr>
            <a:r>
              <a:rPr lang="cs-CZ" sz="1400" b="1" dirty="0" smtClean="0"/>
              <a:t>ekloga </a:t>
            </a:r>
            <a:r>
              <a:rPr lang="cs-CZ" sz="1400" b="1" i="1" dirty="0" err="1" smtClean="0"/>
              <a:t>Basto</a:t>
            </a:r>
            <a:endParaRPr lang="cs-CZ" sz="1400" b="1" i="1" dirty="0" smtClean="0"/>
          </a:p>
          <a:p>
            <a:pPr marL="457200" indent="-457200">
              <a:spcBef>
                <a:spcPts val="0"/>
              </a:spcBef>
            </a:pPr>
            <a:r>
              <a:rPr lang="cs-CZ" sz="1400" dirty="0" smtClean="0"/>
              <a:t>vyložení názorů na svět: vychází z Horatia a jeho chvály venkova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cs-CZ" sz="1400" dirty="0" smtClean="0"/>
              <a:t>1. tvrdí, že pouze na venkově člověk může dosáhnout osobní svobody (ve městě a na dvoře se člověk stává závislým na konvencích)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cs-CZ" sz="1400" dirty="0" smtClean="0"/>
              <a:t>2. uznává pouze selskou práci, odsuzuje zámořský obchod a touhu po zlatě. Jsou zde čitelné 2 póly: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cs-CZ" sz="1400" dirty="0" smtClean="0"/>
              <a:t>- archaizující (návrat do lůna přírody a </a:t>
            </a:r>
            <a:r>
              <a:rPr lang="cs-CZ" sz="1400" dirty="0" err="1" smtClean="0"/>
              <a:t>trad</a:t>
            </a:r>
            <a:r>
              <a:rPr lang="cs-CZ" sz="1400" dirty="0" smtClean="0"/>
              <a:t>. způsobu života – archaické výrazy a vazby)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cs-CZ" sz="1400" dirty="0" smtClean="0"/>
              <a:t>- utopický (jeho názory předjímají sociální utopii: kritiku soukromého majetku) </a:t>
            </a:r>
          </a:p>
          <a:p>
            <a:pPr marL="457200" indent="-457200">
              <a:spcBef>
                <a:spcPts val="0"/>
              </a:spcBef>
            </a:pPr>
            <a:endParaRPr lang="cs-CZ" sz="1400" dirty="0" smtClean="0"/>
          </a:p>
          <a:p>
            <a:pPr marL="457200" indent="-457200">
              <a:spcBef>
                <a:spcPts val="0"/>
              </a:spcBef>
            </a:pPr>
            <a:r>
              <a:rPr lang="cs-CZ" sz="1400" b="1" dirty="0" smtClean="0"/>
              <a:t>Styl</a:t>
            </a:r>
          </a:p>
          <a:p>
            <a:pPr marL="457200" indent="-457200">
              <a:spcBef>
                <a:spcPts val="0"/>
              </a:spcBef>
            </a:pPr>
            <a:r>
              <a:rPr lang="cs-CZ" sz="1400" dirty="0" smtClean="0"/>
              <a:t>eliptický, vyhýbá se banálním a konvenčním výrazům, odmítá slovní „výplně“ – předchůdce barok. </a:t>
            </a:r>
            <a:r>
              <a:rPr lang="cs-CZ" sz="1400" dirty="0" err="1" smtClean="0"/>
              <a:t>konceptismu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 err="1" smtClean="0"/>
              <a:t>Bernardim</a:t>
            </a:r>
            <a:r>
              <a:rPr lang="cs-CZ" sz="2400" dirty="0" smtClean="0"/>
              <a:t> </a:t>
            </a:r>
            <a:r>
              <a:rPr lang="cs-CZ" sz="2400" dirty="0" err="1" smtClean="0"/>
              <a:t>Ribeiro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 (1480/1500 – 1530 – 1545)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sz="2000" dirty="0" smtClean="0"/>
              <a:t>také přispěl do </a:t>
            </a:r>
            <a:r>
              <a:rPr lang="cs-CZ" sz="2000" i="1" dirty="0" smtClean="0"/>
              <a:t>Obecného zpěvníku </a:t>
            </a:r>
            <a:r>
              <a:rPr lang="cs-CZ" sz="2000" dirty="0" smtClean="0"/>
              <a:t>(starým rozměrem) a náležel k dvorským básníkům jako </a:t>
            </a:r>
            <a:r>
              <a:rPr lang="cs-CZ" sz="2000" dirty="0" err="1" smtClean="0"/>
              <a:t>Sá</a:t>
            </a:r>
            <a:r>
              <a:rPr lang="cs-CZ" sz="2000" dirty="0" smtClean="0"/>
              <a:t> de </a:t>
            </a:r>
            <a:r>
              <a:rPr lang="cs-CZ" sz="2000" dirty="0" err="1" smtClean="0"/>
              <a:t>Miranda</a:t>
            </a:r>
            <a:endParaRPr lang="cs-CZ" sz="2000" dirty="0" smtClean="0"/>
          </a:p>
          <a:p>
            <a:pPr algn="just"/>
            <a:endParaRPr lang="cs-CZ" sz="2000" dirty="0" smtClean="0"/>
          </a:p>
          <a:p>
            <a:pPr algn="just"/>
            <a:r>
              <a:rPr lang="cs-CZ" sz="2000" dirty="0" smtClean="0"/>
              <a:t>z žánrů nového rozměru pěstoval zejména </a:t>
            </a:r>
            <a:r>
              <a:rPr lang="cs-CZ" sz="2000" b="1" dirty="0" smtClean="0"/>
              <a:t>eklogy</a:t>
            </a:r>
            <a:r>
              <a:rPr lang="cs-CZ" sz="2000" dirty="0" smtClean="0"/>
              <a:t> (ve formě lyrického dialogu, introvertní, zřetelné stopy Vergilia, Ovidia a </a:t>
            </a:r>
            <a:r>
              <a:rPr lang="cs-CZ" sz="2000" dirty="0" err="1" smtClean="0"/>
              <a:t>Petrarky</a:t>
            </a:r>
            <a:r>
              <a:rPr lang="cs-CZ" sz="2000" dirty="0" smtClean="0"/>
              <a:t>)</a:t>
            </a:r>
          </a:p>
          <a:p>
            <a:pPr algn="just"/>
            <a:endParaRPr lang="cs-CZ" sz="2000" dirty="0" smtClean="0"/>
          </a:p>
          <a:p>
            <a:pPr algn="just"/>
            <a:r>
              <a:rPr lang="cs-CZ" sz="2000" dirty="0" smtClean="0"/>
              <a:t>oblíbené téma: nešťastná láska</a:t>
            </a:r>
          </a:p>
          <a:p>
            <a:pPr algn="just"/>
            <a:endParaRPr lang="cs-CZ" sz="2000" dirty="0" smtClean="0"/>
          </a:p>
          <a:p>
            <a:pPr algn="just"/>
            <a:r>
              <a:rPr lang="cs-CZ" sz="2000" dirty="0" smtClean="0"/>
              <a:t>ekloga </a:t>
            </a:r>
            <a:r>
              <a:rPr lang="cs-CZ" sz="2000" b="1" i="1" dirty="0" err="1" smtClean="0"/>
              <a:t>Crisfal</a:t>
            </a:r>
            <a:r>
              <a:rPr lang="cs-CZ" sz="2000" dirty="0" smtClean="0"/>
              <a:t> (sporné autorství, podepsána jménem </a:t>
            </a:r>
            <a:r>
              <a:rPr lang="cs-CZ" sz="2000" dirty="0" err="1" smtClean="0"/>
              <a:t>Cristóv</a:t>
            </a:r>
            <a:r>
              <a:rPr lang="pt-PT" sz="2000" dirty="0" smtClean="0"/>
              <a:t>ão </a:t>
            </a:r>
            <a:r>
              <a:rPr lang="cs-CZ" sz="2000" dirty="0" smtClean="0"/>
              <a:t>Falc</a:t>
            </a:r>
            <a:r>
              <a:rPr lang="pt-PT" sz="2000" dirty="0" smtClean="0"/>
              <a:t>ão</a:t>
            </a:r>
            <a:r>
              <a:rPr lang="cs-CZ" sz="2000" dirty="0" smtClean="0"/>
              <a:t>):</a:t>
            </a:r>
          </a:p>
          <a:p>
            <a:pPr algn="just">
              <a:buNone/>
            </a:pPr>
            <a:r>
              <a:rPr lang="cs-CZ" sz="2000" dirty="0" smtClean="0"/>
              <a:t>    - novelistická ekloga, ve které se hl. hrdina jako létající pták dostává z </a:t>
            </a:r>
            <a:r>
              <a:rPr lang="cs-CZ" sz="2000" dirty="0" err="1" smtClean="0"/>
              <a:t>Alenteja</a:t>
            </a:r>
            <a:r>
              <a:rPr lang="cs-CZ" sz="2000" dirty="0" smtClean="0"/>
              <a:t> do </a:t>
            </a:r>
            <a:r>
              <a:rPr lang="pt-PT" sz="2000" dirty="0" smtClean="0"/>
              <a:t>Lorvãa, </a:t>
            </a:r>
            <a:r>
              <a:rPr lang="cs-CZ" sz="2000" dirty="0" smtClean="0"/>
              <a:t>přičemž přeletí Tejo a pohoří </a:t>
            </a:r>
            <a:r>
              <a:rPr lang="cs-CZ" sz="2000" dirty="0" err="1" smtClean="0"/>
              <a:t>Serra</a:t>
            </a:r>
            <a:r>
              <a:rPr lang="cs-CZ" sz="2000" dirty="0" smtClean="0"/>
              <a:t> </a:t>
            </a:r>
            <a:r>
              <a:rPr lang="cs-CZ" sz="2000" dirty="0" err="1" smtClean="0"/>
              <a:t>da</a:t>
            </a:r>
            <a:r>
              <a:rPr lang="cs-CZ" sz="2000" dirty="0" smtClean="0"/>
              <a:t> </a:t>
            </a:r>
            <a:r>
              <a:rPr lang="cs-CZ" sz="2000" dirty="0" err="1" smtClean="0"/>
              <a:t>Estrela</a:t>
            </a:r>
            <a:r>
              <a:rPr lang="cs-CZ" sz="2000" dirty="0" smtClean="0"/>
              <a:t> – to vše, aby se dostal ke své milé a vyznal jí lásku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 err="1" smtClean="0"/>
              <a:t>António</a:t>
            </a:r>
            <a:r>
              <a:rPr lang="cs-CZ" sz="2800" dirty="0" smtClean="0"/>
              <a:t> </a:t>
            </a:r>
            <a:r>
              <a:rPr lang="cs-CZ" sz="2800" dirty="0" err="1" smtClean="0"/>
              <a:t>Ferreira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 (1528 – 1569)</a:t>
            </a:r>
            <a:endParaRPr lang="cs-CZ" sz="28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276872"/>
            <a:ext cx="244827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5004048" y="5517232"/>
            <a:ext cx="252825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endParaRPr lang="cs-CZ" sz="1000" dirty="0" smtClean="0"/>
          </a:p>
          <a:p>
            <a:pPr lvl="2"/>
            <a:r>
              <a:rPr lang="cs-CZ" sz="1000" dirty="0" smtClean="0"/>
              <a:t>Vydání z r. 1598</a:t>
            </a:r>
          </a:p>
          <a:p>
            <a:pPr lvl="2"/>
            <a:r>
              <a:rPr lang="cs-CZ" sz="1000" dirty="0" smtClean="0"/>
              <a:t>http://purl.pt/12117/3</a:t>
            </a:r>
            <a:r>
              <a:rPr lang="cs-CZ" dirty="0" smtClean="0"/>
              <a:t>/</a:t>
            </a:r>
            <a:endParaRPr lang="cs-CZ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276872"/>
            <a:ext cx="2664296" cy="33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élník 9"/>
          <p:cNvSpPr/>
          <p:nvPr/>
        </p:nvSpPr>
        <p:spPr>
          <a:xfrm>
            <a:off x="827584" y="5691157"/>
            <a:ext cx="39604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http://alfarrabio.di.uminho.pt/vercial/ferreira.htm</a:t>
            </a:r>
            <a:endParaRPr lang="cs-CZ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err="1" smtClean="0"/>
              <a:t>Antóni</a:t>
            </a:r>
            <a:r>
              <a:rPr lang="pt-PT" sz="2400" dirty="0" smtClean="0"/>
              <a:t>o</a:t>
            </a:r>
            <a:r>
              <a:rPr lang="cs-CZ" sz="2400" dirty="0" smtClean="0"/>
              <a:t> </a:t>
            </a:r>
            <a:r>
              <a:rPr lang="cs-CZ" sz="2400" dirty="0" err="1" smtClean="0"/>
              <a:t>Ferreir</a:t>
            </a:r>
            <a:r>
              <a:rPr lang="pt-PT" sz="2400" dirty="0" smtClean="0"/>
              <a:t>a: b</a:t>
            </a:r>
            <a:r>
              <a:rPr lang="cs-CZ" sz="2400" dirty="0" err="1" smtClean="0"/>
              <a:t>ásnické</a:t>
            </a:r>
            <a:r>
              <a:rPr lang="cs-CZ" sz="2400" dirty="0" smtClean="0"/>
              <a:t> dílo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pPr algn="just"/>
            <a:r>
              <a:rPr lang="cs-CZ" sz="5600" dirty="0" smtClean="0"/>
              <a:t>nejslavnější žák </a:t>
            </a:r>
            <a:r>
              <a:rPr lang="cs-CZ" sz="5600" dirty="0" err="1" smtClean="0"/>
              <a:t>Sáa</a:t>
            </a:r>
            <a:r>
              <a:rPr lang="cs-CZ" sz="5600" dirty="0" smtClean="0"/>
              <a:t> de </a:t>
            </a:r>
            <a:r>
              <a:rPr lang="cs-CZ" sz="5600" dirty="0" err="1" smtClean="0"/>
              <a:t>Mirandy</a:t>
            </a:r>
            <a:endParaRPr lang="cs-CZ" sz="5600" dirty="0" smtClean="0"/>
          </a:p>
          <a:p>
            <a:pPr algn="just"/>
            <a:r>
              <a:rPr lang="cs-CZ" sz="5600" dirty="0" smtClean="0"/>
              <a:t>celé lyrické dílo shrnul do jednoho svazku, který vydal jeho syn r. 1598 pod názvem </a:t>
            </a:r>
            <a:r>
              <a:rPr lang="cs-CZ" sz="5600" i="1" dirty="0" smtClean="0"/>
              <a:t>Lusitánské básně </a:t>
            </a:r>
            <a:r>
              <a:rPr lang="cs-CZ" sz="5600" dirty="0" smtClean="0"/>
              <a:t>(</a:t>
            </a:r>
            <a:r>
              <a:rPr lang="cs-CZ" sz="5600" i="1" dirty="0" err="1" smtClean="0"/>
              <a:t>Poemas</a:t>
            </a:r>
            <a:r>
              <a:rPr lang="cs-CZ" sz="5600" i="1" dirty="0" smtClean="0"/>
              <a:t> </a:t>
            </a:r>
            <a:r>
              <a:rPr lang="cs-CZ" sz="5600" i="1" dirty="0" err="1" smtClean="0"/>
              <a:t>Lusitanos</a:t>
            </a:r>
            <a:r>
              <a:rPr lang="cs-CZ" sz="5600" dirty="0" smtClean="0"/>
              <a:t>) </a:t>
            </a:r>
          </a:p>
          <a:p>
            <a:pPr algn="just"/>
            <a:r>
              <a:rPr lang="cs-CZ" sz="5600" dirty="0" smtClean="0"/>
              <a:t>žánry nového rozměru: sonety, ódy, elegie, eklogy, epigramy, listy apod. </a:t>
            </a:r>
          </a:p>
          <a:p>
            <a:pPr algn="just"/>
            <a:r>
              <a:rPr lang="cs-CZ" sz="5600" dirty="0" smtClean="0"/>
              <a:t>jeho největší přínos spočívá v tom, že byl nejlepším port. teoretikem humanistických vzorů a hodnot (své názory vyjadřoval především v epištolách a ódách):</a:t>
            </a:r>
          </a:p>
          <a:p>
            <a:pPr algn="just"/>
            <a:r>
              <a:rPr lang="cs-CZ" sz="5600" dirty="0" smtClean="0"/>
              <a:t>1. </a:t>
            </a:r>
            <a:r>
              <a:rPr lang="cs-CZ" sz="5600" b="1" dirty="0" smtClean="0"/>
              <a:t>rozum a moudrost </a:t>
            </a:r>
            <a:r>
              <a:rPr lang="cs-CZ" sz="5600" dirty="0" smtClean="0"/>
              <a:t>(patrný vliv Horatia): </a:t>
            </a:r>
            <a:r>
              <a:rPr lang="cs-CZ" sz="5600" i="1" dirty="0" smtClean="0"/>
              <a:t>moudrý je ten, kdo se řídí vlastním rozumem</a:t>
            </a:r>
            <a:r>
              <a:rPr lang="cs-CZ" sz="5600" dirty="0" smtClean="0"/>
              <a:t>; rozum je jediným vodítkem hodným důvěry (odsuzuje všechny projevy vznětlivosti); </a:t>
            </a:r>
            <a:r>
              <a:rPr lang="cs-CZ" sz="5600" u="sng" dirty="0" smtClean="0"/>
              <a:t>nadřazuje rozum nad fyzickou odvahu</a:t>
            </a:r>
            <a:r>
              <a:rPr lang="cs-CZ" sz="5600" dirty="0" smtClean="0"/>
              <a:t> (důležitější je studium nežli dobrodružství na moři – podobně soudil </a:t>
            </a:r>
            <a:r>
              <a:rPr lang="cs-CZ" sz="5600" dirty="0" err="1" smtClean="0"/>
              <a:t>Sá</a:t>
            </a:r>
            <a:r>
              <a:rPr lang="cs-CZ" sz="5600" dirty="0" smtClean="0"/>
              <a:t> de </a:t>
            </a:r>
            <a:r>
              <a:rPr lang="cs-CZ" sz="5600" dirty="0" err="1" smtClean="0"/>
              <a:t>Miranda</a:t>
            </a:r>
            <a:r>
              <a:rPr lang="cs-CZ" sz="5600" dirty="0" smtClean="0"/>
              <a:t>)</a:t>
            </a:r>
          </a:p>
          <a:p>
            <a:pPr algn="just"/>
            <a:r>
              <a:rPr lang="cs-CZ" sz="5600" dirty="0" smtClean="0"/>
              <a:t>2. </a:t>
            </a:r>
            <a:r>
              <a:rPr lang="cs-CZ" sz="5600" b="1" dirty="0" smtClean="0"/>
              <a:t>politické a sociální myšlenky</a:t>
            </a:r>
            <a:r>
              <a:rPr lang="cs-CZ" sz="5600" dirty="0" smtClean="0"/>
              <a:t>: popírá absolutistickou monarchickou vládu, zdůrazňuje lidskou podstatu králů; </a:t>
            </a:r>
            <a:r>
              <a:rPr lang="cs-CZ" sz="5600" u="sng" dirty="0" smtClean="0"/>
              <a:t>proti urozenosti rodu staví aristokracii ducha</a:t>
            </a:r>
            <a:r>
              <a:rPr lang="cs-CZ" sz="5600" dirty="0" smtClean="0"/>
              <a:t> (vědění a inteligenci) </a:t>
            </a:r>
          </a:p>
          <a:p>
            <a:pPr algn="just"/>
            <a:r>
              <a:rPr lang="cs-CZ" sz="5600" dirty="0" smtClean="0"/>
              <a:t>3. </a:t>
            </a:r>
            <a:r>
              <a:rPr lang="cs-CZ" sz="5600" b="1" dirty="0" smtClean="0"/>
              <a:t>zájem o jazyk</a:t>
            </a:r>
            <a:r>
              <a:rPr lang="cs-CZ" sz="5600" dirty="0" smtClean="0"/>
              <a:t>: jeho názory bychom mohli nazvat </a:t>
            </a:r>
            <a:r>
              <a:rPr lang="cs-CZ" sz="5600" u="sng" dirty="0" smtClean="0"/>
              <a:t>obranou port. jazyka</a:t>
            </a:r>
            <a:r>
              <a:rPr lang="cs-CZ" sz="5600" dirty="0" smtClean="0"/>
              <a:t>; je zde silné </a:t>
            </a:r>
            <a:r>
              <a:rPr lang="cs-CZ" sz="5600" dirty="0" err="1" smtClean="0"/>
              <a:t>protikastilské</a:t>
            </a:r>
            <a:r>
              <a:rPr lang="cs-CZ" sz="5600" dirty="0" smtClean="0"/>
              <a:t> zabarvení – proto </a:t>
            </a:r>
            <a:r>
              <a:rPr lang="cs-CZ" sz="5600" i="1" dirty="0" smtClean="0"/>
              <a:t>lusitánské</a:t>
            </a:r>
            <a:r>
              <a:rPr lang="cs-CZ" sz="5600" dirty="0" smtClean="0"/>
              <a:t> básně </a:t>
            </a:r>
          </a:p>
          <a:p>
            <a:pPr algn="just"/>
            <a:r>
              <a:rPr lang="cs-CZ" sz="5600" dirty="0" smtClean="0"/>
              <a:t>4. </a:t>
            </a:r>
            <a:r>
              <a:rPr lang="cs-CZ" sz="5600" b="1" dirty="0" smtClean="0"/>
              <a:t>podněcovatel klasické literatury</a:t>
            </a:r>
            <a:r>
              <a:rPr lang="cs-CZ" sz="5600" dirty="0" smtClean="0"/>
              <a:t>: vykládal typické zásady školy podle Horatia (</a:t>
            </a:r>
            <a:r>
              <a:rPr lang="cs-CZ" sz="5600" i="1" dirty="0" smtClean="0"/>
              <a:t>List k </a:t>
            </a:r>
            <a:r>
              <a:rPr lang="cs-CZ" sz="5600" i="1" dirty="0" err="1" smtClean="0"/>
              <a:t>Pisonům</a:t>
            </a:r>
            <a:r>
              <a:rPr lang="cs-CZ" sz="5600" dirty="0" smtClean="0"/>
              <a:t>):</a:t>
            </a:r>
          </a:p>
          <a:p>
            <a:pPr algn="just"/>
            <a:r>
              <a:rPr lang="cs-CZ" sz="5600" dirty="0" smtClean="0"/>
              <a:t>               nadřazenost studia a práce nad inspiraci</a:t>
            </a:r>
          </a:p>
          <a:p>
            <a:pPr algn="just"/>
            <a:r>
              <a:rPr lang="cs-CZ" sz="5600" dirty="0" smtClean="0"/>
              <a:t>               imitace klasiků a starověkých autorů</a:t>
            </a:r>
          </a:p>
          <a:p>
            <a:pPr algn="just"/>
            <a:r>
              <a:rPr lang="cs-CZ" sz="5600" dirty="0" smtClean="0"/>
              <a:t>               potřeba kritiky a sebekritiky</a:t>
            </a:r>
          </a:p>
          <a:p>
            <a:pPr algn="just"/>
            <a:r>
              <a:rPr lang="cs-CZ" sz="5600" dirty="0" smtClean="0"/>
              <a:t>               smysl pro míru a vyrovnanost</a:t>
            </a:r>
          </a:p>
          <a:p>
            <a:pPr algn="just"/>
            <a:r>
              <a:rPr lang="cs-CZ" sz="5600" dirty="0" smtClean="0"/>
              <a:t>               vymýcení iberské tradice  (uchovat pouze rým)</a:t>
            </a:r>
          </a:p>
          <a:p>
            <a:pPr algn="just"/>
            <a:r>
              <a:rPr lang="cs-CZ" sz="5600" dirty="0" smtClean="0"/>
              <a:t>tyto teoretické zásady uplatňuje ve svém díle                   </a:t>
            </a:r>
          </a:p>
          <a:p>
            <a:pPr algn="just"/>
            <a:r>
              <a:rPr lang="cs-CZ" sz="5600" dirty="0" smtClean="0"/>
              <a:t>navazují na něj tzv. </a:t>
            </a:r>
            <a:r>
              <a:rPr lang="cs-CZ" sz="5600" dirty="0" err="1" smtClean="0"/>
              <a:t>arkádští</a:t>
            </a:r>
            <a:r>
              <a:rPr lang="cs-CZ" sz="5600" dirty="0" smtClean="0"/>
              <a:t> básníci 18. století</a:t>
            </a:r>
          </a:p>
          <a:p>
            <a:pPr algn="just">
              <a:buNone/>
            </a:pPr>
            <a:r>
              <a:rPr lang="cs-CZ" sz="5600" dirty="0" smtClean="0"/>
              <a:t>          </a:t>
            </a:r>
          </a:p>
          <a:p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Talen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380</TotalTime>
  <Words>2489</Words>
  <Application>Microsoft Office PowerPoint</Application>
  <PresentationFormat>Předvádění na obrazovce (4:3)</PresentationFormat>
  <Paragraphs>340</Paragraphs>
  <Slides>34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5" baseType="lpstr">
      <vt:lpstr>Administrativní</vt:lpstr>
      <vt:lpstr>Lyrická a epická renesanční poezie</vt:lpstr>
      <vt:lpstr>nový básnický rozměr</vt:lpstr>
      <vt:lpstr>hlavní lyrické žánry nového rozměru  (z řecké a latinské slovesnosti)</vt:lpstr>
      <vt:lpstr>nové pojetí poezie</vt:lpstr>
      <vt:lpstr>Sá de Miranda (1481 – 1558)</vt:lpstr>
      <vt:lpstr>Sá de Miranda: básnické dílo </vt:lpstr>
      <vt:lpstr>Bernardim Ribeiro  (1480/1500 – 1530 – 1545)</vt:lpstr>
      <vt:lpstr>António Ferreira  (1528 – 1569)</vt:lpstr>
      <vt:lpstr>António Ferreira: básnické dílo</vt:lpstr>
      <vt:lpstr>Luís Vaz de Camões  (1524/25 – 1579/80)  </vt:lpstr>
      <vt:lpstr>Luís de Camões: obecná charakteristika díla</vt:lpstr>
      <vt:lpstr>Luís de Camões: lyrika (zejména sonety)</vt:lpstr>
      <vt:lpstr>Sonety</vt:lpstr>
      <vt:lpstr>Sonety</vt:lpstr>
      <vt:lpstr>Luís de Camões: epika</vt:lpstr>
      <vt:lpstr>Lusovci (Os Lusíadas) </vt:lpstr>
      <vt:lpstr>Struktura</vt:lpstr>
      <vt:lpstr>Narativní plány</vt:lpstr>
      <vt:lpstr>1. Cesta Vasca da Gamy do Indie a zpět</vt:lpstr>
      <vt:lpstr>2. Portugalské dějiny </vt:lpstr>
      <vt:lpstr>Zpěv III</vt:lpstr>
      <vt:lpstr>Zpěv III</vt:lpstr>
      <vt:lpstr>Zpěv III</vt:lpstr>
      <vt:lpstr>Zpěv III</vt:lpstr>
      <vt:lpstr>Zpěv IV</vt:lpstr>
      <vt:lpstr>3. Mytologický plán</vt:lpstr>
      <vt:lpstr>Zpěv VI</vt:lpstr>
      <vt:lpstr>4. Profeticko-symbolický plán</vt:lpstr>
      <vt:lpstr>Zpěv X</vt:lpstr>
      <vt:lpstr>Estetická hodnota Lusovců</vt:lpstr>
      <vt:lpstr>Zpěv V</vt:lpstr>
      <vt:lpstr>Zpěv V </vt:lpstr>
      <vt:lpstr>Ideologie</vt:lpstr>
      <vt:lpstr>Snímek 34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Filip</dc:title>
  <dc:creator>slunce</dc:creator>
  <cp:lastModifiedBy>slunce</cp:lastModifiedBy>
  <cp:revision>44</cp:revision>
  <dcterms:created xsi:type="dcterms:W3CDTF">2010-10-04T16:54:23Z</dcterms:created>
  <dcterms:modified xsi:type="dcterms:W3CDTF">2010-10-25T22:00:04Z</dcterms:modified>
</cp:coreProperties>
</file>