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67" r:id="rId4"/>
    <p:sldId id="257" r:id="rId5"/>
    <p:sldId id="259" r:id="rId6"/>
    <p:sldId id="258" r:id="rId7"/>
    <p:sldId id="260" r:id="rId8"/>
    <p:sldId id="268" r:id="rId9"/>
    <p:sldId id="269" r:id="rId10"/>
    <p:sldId id="270" r:id="rId11"/>
    <p:sldId id="271" r:id="rId12"/>
    <p:sldId id="262" r:id="rId13"/>
    <p:sldId id="261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6" autoAdjust="0"/>
    <p:restoredTop sz="94660"/>
  </p:normalViewPr>
  <p:slideViewPr>
    <p:cSldViewPr>
      <p:cViewPr varScale="1">
        <p:scale>
          <a:sx n="74" d="100"/>
          <a:sy n="7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29.11.2010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29.11.2010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29.11.2010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29.11.2010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29.11.2010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5CFF4FB-170D-496A-B31A-DAF248AB84A3}" type="datetimeFigureOut">
              <a:rPr lang="cs-CZ" smtClean="0"/>
              <a:pPr/>
              <a:t>29.11.2010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29.11.2010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29.11.2010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29.11.2010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29.11.2010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5CFF4FB-170D-496A-B31A-DAF248AB84A3}" type="datetimeFigureOut">
              <a:rPr lang="cs-CZ" smtClean="0"/>
              <a:pPr/>
              <a:t>29.11.2010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5CFF4FB-170D-496A-B31A-DAF248AB84A3}" type="datetimeFigureOut">
              <a:rPr lang="cs-CZ" smtClean="0"/>
              <a:pPr/>
              <a:t>29.11.2010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27784" y="2819400"/>
            <a:ext cx="4176464" cy="17526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Romantismus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780928"/>
            <a:ext cx="417646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období zralé tvorby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i="1" dirty="0" err="1" smtClean="0"/>
              <a:t>Folhas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Caídas</a:t>
            </a:r>
            <a:r>
              <a:rPr lang="cs-CZ" sz="2000" dirty="0" smtClean="0"/>
              <a:t>:</a:t>
            </a:r>
          </a:p>
          <a:p>
            <a:r>
              <a:rPr lang="cs-CZ" sz="2000" dirty="0" smtClean="0"/>
              <a:t>konfesijní lyrika (luz, rosa); téma vášně a tělesné touhy</a:t>
            </a:r>
          </a:p>
          <a:p>
            <a:r>
              <a:rPr lang="cs-CZ" sz="2000" dirty="0" smtClean="0"/>
              <a:t>předmluva: nové pojetí básníka – nadprůměrné bytosti, blázna toužícího po ideálu, nekonečnu a nesmrtelnosti</a:t>
            </a: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i="1" dirty="0" smtClean="0"/>
              <a:t>próza a divadlo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i="1" dirty="0" smtClean="0"/>
              <a:t>Podloubí v Anenské ulici  </a:t>
            </a:r>
            <a:r>
              <a:rPr lang="cs-CZ" sz="2000" dirty="0" smtClean="0"/>
              <a:t>- středověk (vláda </a:t>
            </a:r>
            <a:r>
              <a:rPr lang="cs-CZ" sz="2000" dirty="0" err="1" smtClean="0"/>
              <a:t>Pedra</a:t>
            </a:r>
            <a:r>
              <a:rPr lang="cs-CZ" sz="2000" dirty="0" smtClean="0"/>
              <a:t> I.), vzpoura měšťanů </a:t>
            </a:r>
            <a:r>
              <a:rPr lang="en-US" sz="2000" dirty="0" err="1" smtClean="0"/>
              <a:t>proti</a:t>
            </a:r>
            <a:r>
              <a:rPr lang="en-US" sz="2000" dirty="0" smtClean="0"/>
              <a:t> </a:t>
            </a:r>
            <a:r>
              <a:rPr lang="en-US" sz="2000" dirty="0" err="1" smtClean="0"/>
              <a:t>portsk</a:t>
            </a:r>
            <a:r>
              <a:rPr lang="cs-CZ" sz="2000" dirty="0" smtClean="0"/>
              <a:t>é</a:t>
            </a:r>
            <a:r>
              <a:rPr lang="en-US" sz="2000" dirty="0" smtClean="0"/>
              <a:t>mu </a:t>
            </a:r>
            <a:r>
              <a:rPr lang="en-US" sz="2000" dirty="0" err="1" smtClean="0"/>
              <a:t>biskupovi</a:t>
            </a:r>
            <a:r>
              <a:rPr lang="en-US" sz="2000" dirty="0" smtClean="0"/>
              <a:t> </a:t>
            </a:r>
            <a:r>
              <a:rPr lang="cs-CZ" sz="2000" dirty="0" smtClean="0"/>
              <a:t>(v čele </a:t>
            </a:r>
            <a:r>
              <a:rPr lang="cs-CZ" sz="2000" dirty="0" err="1" smtClean="0"/>
              <a:t>Vasco</a:t>
            </a:r>
            <a:r>
              <a:rPr lang="cs-CZ" sz="2000" dirty="0" smtClean="0"/>
              <a:t> s Gertrudou); odkazy k současnosti (vláda </a:t>
            </a:r>
            <a:r>
              <a:rPr lang="cs-CZ" sz="2000" dirty="0" err="1" smtClean="0"/>
              <a:t>Pedra</a:t>
            </a:r>
            <a:r>
              <a:rPr lang="cs-CZ" sz="2000" dirty="0" smtClean="0"/>
              <a:t> IV, </a:t>
            </a:r>
            <a:r>
              <a:rPr lang="cs-CZ" sz="2000" dirty="0" err="1" smtClean="0"/>
              <a:t>cabralismus</a:t>
            </a:r>
            <a:r>
              <a:rPr lang="cs-CZ" sz="2000" dirty="0" smtClean="0"/>
              <a:t>), symbolika (staré a nové Portugalsko) </a:t>
            </a:r>
          </a:p>
          <a:p>
            <a:r>
              <a:rPr lang="cs-CZ" sz="2000" i="1" dirty="0" smtClean="0"/>
              <a:t>Cesty po mé zemi </a:t>
            </a:r>
            <a:r>
              <a:rPr lang="cs-CZ" sz="2000" dirty="0" smtClean="0"/>
              <a:t>– hybridní žánr (cestopis, úvaha, fejeton, milostná novela)</a:t>
            </a:r>
          </a:p>
          <a:p>
            <a:r>
              <a:rPr lang="cs-CZ" sz="2000" i="1" dirty="0" smtClean="0"/>
              <a:t>Mnich </a:t>
            </a:r>
            <a:r>
              <a:rPr lang="cs-CZ" sz="2000" i="1" dirty="0" err="1" smtClean="0"/>
              <a:t>Luís</a:t>
            </a:r>
            <a:r>
              <a:rPr lang="cs-CZ" sz="2000" i="1" dirty="0" smtClean="0"/>
              <a:t> de </a:t>
            </a:r>
            <a:r>
              <a:rPr lang="cs-CZ" sz="2000" i="1" dirty="0" err="1" smtClean="0"/>
              <a:t>Sousa</a:t>
            </a:r>
            <a:r>
              <a:rPr lang="cs-CZ" sz="2000" i="1" dirty="0" smtClean="0"/>
              <a:t> </a:t>
            </a:r>
            <a:r>
              <a:rPr lang="cs-CZ" sz="2000" dirty="0" smtClean="0"/>
              <a:t>– historické psychologické drama, na motivy skutečné </a:t>
            </a:r>
            <a:r>
              <a:rPr lang="cs-CZ" sz="2000" dirty="0" err="1" smtClean="0"/>
              <a:t>hist</a:t>
            </a:r>
            <a:r>
              <a:rPr lang="cs-CZ" sz="2000" dirty="0" smtClean="0"/>
              <a:t>. události (Manuel de </a:t>
            </a:r>
            <a:r>
              <a:rPr lang="cs-CZ" sz="2000" dirty="0" err="1" smtClean="0"/>
              <a:t>Sousa</a:t>
            </a:r>
            <a:r>
              <a:rPr lang="cs-CZ" sz="2000" dirty="0" smtClean="0"/>
              <a:t> </a:t>
            </a:r>
            <a:r>
              <a:rPr lang="cs-CZ" sz="2000" dirty="0" err="1" smtClean="0"/>
              <a:t>Coutinho</a:t>
            </a:r>
            <a:r>
              <a:rPr lang="cs-CZ" sz="2000" dirty="0" smtClean="0"/>
              <a:t>, D. </a:t>
            </a:r>
            <a:r>
              <a:rPr lang="cs-CZ" sz="2000" dirty="0" err="1" smtClean="0"/>
              <a:t>Madalena</a:t>
            </a:r>
            <a:r>
              <a:rPr lang="cs-CZ" sz="2000" dirty="0" smtClean="0"/>
              <a:t> de </a:t>
            </a:r>
            <a:r>
              <a:rPr lang="cs-CZ" sz="2000" dirty="0" err="1" smtClean="0"/>
              <a:t>Vilhena</a:t>
            </a:r>
            <a:r>
              <a:rPr lang="cs-CZ" sz="2000" dirty="0" smtClean="0"/>
              <a:t>);  téma vlastenectví, fatality, </a:t>
            </a:r>
            <a:r>
              <a:rPr lang="cs-CZ" sz="2000" dirty="0" err="1" smtClean="0"/>
              <a:t>šebestiánství</a:t>
            </a:r>
            <a:r>
              <a:rPr lang="cs-CZ" sz="2000" dirty="0" smtClean="0"/>
              <a:t>; možné autobiograf. prvky</a:t>
            </a:r>
            <a:endParaRPr lang="cs-CZ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Alexandre </a:t>
            </a:r>
            <a:r>
              <a:rPr lang="cs-CZ" dirty="0" err="1" smtClean="0"/>
              <a:t>Herculano</a:t>
            </a:r>
            <a:r>
              <a:rPr lang="cs-CZ" dirty="0" smtClean="0"/>
              <a:t> (1810 – 1877)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/>
              <a:t>stud. obchodní akademii a kurz diplomacie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stejně jako A.G. stoupenec lib. hnutí – exil (1831, Anglie, Francie), aktivní účast v </a:t>
            </a:r>
            <a:r>
              <a:rPr lang="cs-CZ" sz="2000" dirty="0" err="1" smtClean="0"/>
              <a:t>obč</a:t>
            </a:r>
            <a:r>
              <a:rPr lang="cs-CZ" sz="2000" dirty="0" smtClean="0"/>
              <a:t>. válce 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působil v portské knihovně – 1836 odchází, 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později jmenován ředitelem král. knihoven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 </a:t>
            </a:r>
          </a:p>
          <a:p>
            <a:r>
              <a:rPr lang="cs-CZ" sz="2000" dirty="0" smtClean="0"/>
              <a:t>1836: pamflet </a:t>
            </a:r>
            <a:r>
              <a:rPr lang="cs-CZ" sz="2000" i="1" dirty="0" smtClean="0"/>
              <a:t>Hlas prorokův </a:t>
            </a:r>
            <a:r>
              <a:rPr lang="cs-CZ" sz="2000" dirty="0" smtClean="0"/>
              <a:t>(1836-37) </a:t>
            </a:r>
          </a:p>
          <a:p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novinářská a osvětová činnost</a:t>
            </a:r>
            <a:r>
              <a:rPr lang="pt-PT" sz="2000" dirty="0" smtClean="0"/>
              <a:t> (</a:t>
            </a:r>
            <a:r>
              <a:rPr lang="cs-CZ" sz="2000" dirty="0" err="1" smtClean="0"/>
              <a:t>zal</a:t>
            </a:r>
            <a:r>
              <a:rPr lang="cs-CZ" sz="2000" dirty="0" smtClean="0"/>
              <a:t>. </a:t>
            </a:r>
            <a:r>
              <a:rPr lang="cs-CZ" sz="2000" i="1" dirty="0" smtClean="0"/>
              <a:t>O Panorama</a:t>
            </a:r>
            <a:r>
              <a:rPr lang="cs-CZ" sz="2000" dirty="0" smtClean="0"/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cs-CZ" sz="2000" i="1" dirty="0" smtClean="0"/>
              <a:t>O </a:t>
            </a:r>
            <a:r>
              <a:rPr lang="cs-CZ" sz="2000" i="1" dirty="0" err="1" smtClean="0"/>
              <a:t>País</a:t>
            </a:r>
            <a:r>
              <a:rPr lang="cs-CZ" sz="2000" dirty="0" smtClean="0"/>
              <a:t>, </a:t>
            </a:r>
            <a:r>
              <a:rPr lang="cs-CZ" sz="2000" i="1" dirty="0" smtClean="0"/>
              <a:t>O </a:t>
            </a:r>
            <a:r>
              <a:rPr lang="pt-PT" sz="2000" i="1" dirty="0" smtClean="0"/>
              <a:t>Português</a:t>
            </a:r>
            <a:r>
              <a:rPr lang="pt-PT" sz="2000" dirty="0" smtClean="0"/>
              <a:t>)</a:t>
            </a:r>
            <a:endParaRPr lang="cs-CZ" sz="2000" dirty="0" smtClean="0"/>
          </a:p>
          <a:p>
            <a:pPr>
              <a:spcBef>
                <a:spcPts val="0"/>
              </a:spcBef>
              <a:buNone/>
            </a:pPr>
            <a:endParaRPr lang="pt-PT" sz="2000" dirty="0" smtClean="0"/>
          </a:p>
          <a:p>
            <a:r>
              <a:rPr lang="pt-PT" sz="2000" dirty="0" smtClean="0"/>
              <a:t>1867 </a:t>
            </a:r>
            <a:r>
              <a:rPr lang="cs-CZ" sz="2000" dirty="0" smtClean="0"/>
              <a:t>odchod do ústraní</a:t>
            </a:r>
            <a:endParaRPr lang="cs-CZ" sz="20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924944"/>
            <a:ext cx="252028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Alexandre </a:t>
            </a:r>
            <a:r>
              <a:rPr lang="cs-CZ" sz="2800" dirty="0" err="1" smtClean="0"/>
              <a:t>Herculano</a:t>
            </a:r>
            <a:r>
              <a:rPr lang="cs-CZ" sz="2800" dirty="0" smtClean="0"/>
              <a:t>: dílo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/>
              <a:t>Poezie:</a:t>
            </a:r>
          </a:p>
          <a:p>
            <a:pPr lvl="1"/>
            <a:r>
              <a:rPr lang="cs-CZ" sz="1800" i="1" dirty="0" smtClean="0"/>
              <a:t>Harfa věřícího (</a:t>
            </a:r>
            <a:r>
              <a:rPr lang="cs-CZ" sz="1800" dirty="0" smtClean="0"/>
              <a:t>A </a:t>
            </a:r>
            <a:r>
              <a:rPr lang="cs-CZ" sz="1800" dirty="0" err="1" smtClean="0"/>
              <a:t>Harpa</a:t>
            </a:r>
            <a:r>
              <a:rPr lang="cs-CZ" sz="1800" dirty="0" smtClean="0"/>
              <a:t> do </a:t>
            </a:r>
            <a:r>
              <a:rPr lang="cs-CZ" sz="1800" dirty="0" err="1" smtClean="0"/>
              <a:t>Crente</a:t>
            </a:r>
            <a:r>
              <a:rPr lang="cs-CZ" sz="1800" dirty="0" smtClean="0"/>
              <a:t>, 1838): meditativní; tematika spol. a náboženská (téma exilu, stesku po vlasti, osamění, Boha a křesťanství)</a:t>
            </a:r>
          </a:p>
          <a:p>
            <a:pPr algn="just"/>
            <a:r>
              <a:rPr lang="cs-CZ" sz="2000" dirty="0" smtClean="0"/>
              <a:t>Historické romány a povídky: </a:t>
            </a:r>
          </a:p>
          <a:p>
            <a:pPr lvl="1" algn="just"/>
            <a:r>
              <a:rPr lang="cs-CZ" sz="1800" i="1" dirty="0" smtClean="0"/>
              <a:t>Presbyter </a:t>
            </a:r>
            <a:r>
              <a:rPr lang="cs-CZ" sz="1800" i="1" dirty="0" err="1" smtClean="0"/>
              <a:t>Eurich</a:t>
            </a:r>
            <a:r>
              <a:rPr lang="cs-CZ" sz="1800" i="1" dirty="0" smtClean="0"/>
              <a:t> </a:t>
            </a:r>
            <a:r>
              <a:rPr lang="cs-CZ" sz="1800" dirty="0" smtClean="0"/>
              <a:t>(</a:t>
            </a:r>
            <a:r>
              <a:rPr lang="cs-CZ" sz="1800" dirty="0" err="1" smtClean="0"/>
              <a:t>Eurico</a:t>
            </a:r>
            <a:r>
              <a:rPr lang="cs-CZ" sz="1800" dirty="0" smtClean="0"/>
              <a:t>, o </a:t>
            </a:r>
            <a:r>
              <a:rPr lang="cs-CZ" sz="1800" dirty="0" err="1" smtClean="0"/>
              <a:t>Presbítero</a:t>
            </a:r>
            <a:r>
              <a:rPr lang="cs-CZ" sz="1800" dirty="0" smtClean="0"/>
              <a:t>, 1844, O Panorama)</a:t>
            </a:r>
          </a:p>
          <a:p>
            <a:pPr lvl="1" algn="just"/>
            <a:r>
              <a:rPr lang="cs-CZ" sz="1800" dirty="0" smtClean="0"/>
              <a:t> </a:t>
            </a:r>
            <a:r>
              <a:rPr lang="cs-CZ" sz="1800" i="1" dirty="0" smtClean="0"/>
              <a:t>Cisterciácký mnich </a:t>
            </a:r>
            <a:r>
              <a:rPr lang="cs-CZ" sz="1800" dirty="0" smtClean="0"/>
              <a:t>(O </a:t>
            </a:r>
            <a:r>
              <a:rPr lang="cs-CZ" sz="1800" dirty="0" err="1" smtClean="0"/>
              <a:t>Monge</a:t>
            </a:r>
            <a:r>
              <a:rPr lang="cs-CZ" sz="1800" dirty="0" smtClean="0"/>
              <a:t> de Cister, 1848, O Panorama)</a:t>
            </a:r>
          </a:p>
          <a:p>
            <a:pPr lvl="1" algn="just"/>
            <a:r>
              <a:rPr lang="cs-CZ" sz="1800" dirty="0" smtClean="0"/>
              <a:t> </a:t>
            </a:r>
            <a:r>
              <a:rPr lang="cs-CZ" sz="1800" i="1" dirty="0" smtClean="0"/>
              <a:t>Šašek</a:t>
            </a:r>
            <a:r>
              <a:rPr lang="cs-CZ" sz="1800" dirty="0" smtClean="0"/>
              <a:t> (o </a:t>
            </a:r>
            <a:r>
              <a:rPr lang="cs-CZ" sz="1800" dirty="0" err="1" smtClean="0"/>
              <a:t>Bobo</a:t>
            </a:r>
            <a:r>
              <a:rPr lang="cs-CZ" sz="1800" dirty="0" smtClean="0"/>
              <a:t>, 1878)</a:t>
            </a:r>
          </a:p>
          <a:p>
            <a:pPr lvl="1" algn="just"/>
            <a:r>
              <a:rPr lang="cs-CZ" sz="1800" dirty="0" smtClean="0"/>
              <a:t> </a:t>
            </a:r>
            <a:r>
              <a:rPr lang="cs-CZ" sz="1800" i="1" dirty="0" err="1" smtClean="0"/>
              <a:t>Lendas</a:t>
            </a:r>
            <a:r>
              <a:rPr lang="cs-CZ" sz="1800" i="1" dirty="0" smtClean="0"/>
              <a:t> e </a:t>
            </a:r>
            <a:r>
              <a:rPr lang="cs-CZ" sz="1800" i="1" dirty="0" err="1" smtClean="0"/>
              <a:t>Narrativas</a:t>
            </a:r>
            <a:r>
              <a:rPr lang="cs-CZ" sz="1800" i="1" dirty="0" smtClean="0"/>
              <a:t> </a:t>
            </a:r>
            <a:r>
              <a:rPr lang="cs-CZ" sz="1800" dirty="0" smtClean="0"/>
              <a:t>(1851, o Panorama) </a:t>
            </a:r>
          </a:p>
          <a:p>
            <a:pPr algn="just"/>
            <a:r>
              <a:rPr lang="cs-CZ" sz="2000" dirty="0" smtClean="0"/>
              <a:t>Historiografie:</a:t>
            </a:r>
          </a:p>
          <a:p>
            <a:pPr lvl="1" algn="just"/>
            <a:r>
              <a:rPr lang="cs-CZ" sz="1800" i="1" dirty="0" smtClean="0"/>
              <a:t>Dějiny Portugalska </a:t>
            </a:r>
            <a:r>
              <a:rPr lang="cs-CZ" sz="1800" dirty="0" smtClean="0"/>
              <a:t>(</a:t>
            </a:r>
            <a:r>
              <a:rPr lang="pt-PT" sz="1800" dirty="0" smtClean="0"/>
              <a:t>História de Portugal</a:t>
            </a:r>
            <a:r>
              <a:rPr lang="cs-CZ" sz="1800" dirty="0" smtClean="0"/>
              <a:t>,</a:t>
            </a:r>
            <a:r>
              <a:rPr lang="pt-PT" sz="1800" dirty="0" smtClean="0"/>
              <a:t> 1846 – 1853)</a:t>
            </a:r>
            <a:endParaRPr lang="cs-CZ" sz="1800" dirty="0" smtClean="0"/>
          </a:p>
          <a:p>
            <a:pPr lvl="1" algn="just"/>
            <a:r>
              <a:rPr lang="cs-CZ" sz="1800" i="1" dirty="0" smtClean="0"/>
              <a:t>Dějiny vzniku a zavedení inkvizice v Portugalsku</a:t>
            </a:r>
            <a:r>
              <a:rPr lang="cs-CZ" sz="1800" dirty="0" smtClean="0"/>
              <a:t> (</a:t>
            </a:r>
            <a:r>
              <a:rPr lang="cs-CZ" sz="1800" dirty="0" err="1" smtClean="0"/>
              <a:t>História</a:t>
            </a:r>
            <a:r>
              <a:rPr lang="cs-CZ" sz="1800" dirty="0" smtClean="0"/>
              <a:t> </a:t>
            </a:r>
            <a:r>
              <a:rPr lang="cs-CZ" sz="1800" dirty="0" err="1" smtClean="0"/>
              <a:t>da</a:t>
            </a:r>
            <a:r>
              <a:rPr lang="cs-CZ" sz="1800" dirty="0" smtClean="0"/>
              <a:t> </a:t>
            </a:r>
            <a:r>
              <a:rPr lang="cs-CZ" sz="1800" dirty="0" err="1" smtClean="0"/>
              <a:t>origem</a:t>
            </a:r>
            <a:r>
              <a:rPr lang="cs-CZ" sz="1800" dirty="0" smtClean="0"/>
              <a:t> e </a:t>
            </a:r>
            <a:r>
              <a:rPr lang="cs-CZ" sz="1800" dirty="0" err="1" smtClean="0"/>
              <a:t>estabelecimento</a:t>
            </a:r>
            <a:r>
              <a:rPr lang="cs-CZ" sz="1800" dirty="0" smtClean="0"/>
              <a:t> </a:t>
            </a:r>
            <a:r>
              <a:rPr lang="cs-CZ" sz="1800" dirty="0" err="1" smtClean="0"/>
              <a:t>da</a:t>
            </a:r>
            <a:r>
              <a:rPr lang="cs-CZ" sz="1800" dirty="0" smtClean="0"/>
              <a:t> </a:t>
            </a:r>
            <a:r>
              <a:rPr lang="pt-PT" sz="1800" dirty="0" smtClean="0"/>
              <a:t>inquisição em Portugal</a:t>
            </a:r>
            <a:r>
              <a:rPr lang="cs-CZ" sz="1800" dirty="0" smtClean="0"/>
              <a:t>, 1854 – 59)</a:t>
            </a:r>
          </a:p>
          <a:p>
            <a:pPr algn="just"/>
            <a:r>
              <a:rPr lang="cs-CZ" sz="2000" dirty="0" smtClean="0"/>
              <a:t>Polemická a teoretická díla:</a:t>
            </a:r>
          </a:p>
          <a:p>
            <a:pPr lvl="1" algn="just"/>
            <a:r>
              <a:rPr lang="cs-CZ" sz="1800" i="1" dirty="0" smtClean="0"/>
              <a:t>Já a duchovenstvo</a:t>
            </a:r>
            <a:r>
              <a:rPr lang="cs-CZ" sz="1800" dirty="0" smtClean="0"/>
              <a:t> (</a:t>
            </a:r>
            <a:r>
              <a:rPr lang="cs-CZ" sz="1800" dirty="0" err="1" smtClean="0"/>
              <a:t>Eu</a:t>
            </a:r>
            <a:r>
              <a:rPr lang="cs-CZ" sz="1800" dirty="0" smtClean="0"/>
              <a:t> e o </a:t>
            </a:r>
            <a:r>
              <a:rPr lang="cs-CZ" sz="1800" dirty="0" err="1" smtClean="0"/>
              <a:t>clero</a:t>
            </a:r>
            <a:r>
              <a:rPr lang="cs-CZ" sz="1800" dirty="0" smtClean="0"/>
              <a:t>, 1850)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Camilo</a:t>
            </a:r>
            <a:r>
              <a:rPr lang="cs-CZ" dirty="0" smtClean="0"/>
              <a:t> </a:t>
            </a:r>
            <a:r>
              <a:rPr lang="cs-CZ" dirty="0" err="1" smtClean="0"/>
              <a:t>Castelo</a:t>
            </a:r>
            <a:r>
              <a:rPr lang="cs-CZ" dirty="0" smtClean="0"/>
              <a:t> </a:t>
            </a:r>
            <a:r>
              <a:rPr lang="cs-CZ" dirty="0" err="1" smtClean="0"/>
              <a:t>Branco</a:t>
            </a:r>
            <a:r>
              <a:rPr lang="cs-CZ" dirty="0" smtClean="0"/>
              <a:t> (1825 – 1890)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 mládí bouřlivý, dobrodružný život (mj. vztah s vdanou ženou  - A. </a:t>
            </a:r>
            <a:r>
              <a:rPr lang="cs-CZ" sz="2000" dirty="0" err="1" smtClean="0"/>
              <a:t>Plácidovou</a:t>
            </a:r>
            <a:r>
              <a:rPr lang="cs-CZ" sz="2000" dirty="0" smtClean="0"/>
              <a:t> – vězení)</a:t>
            </a:r>
          </a:p>
          <a:p>
            <a:r>
              <a:rPr lang="cs-CZ" sz="2000" dirty="0" smtClean="0"/>
              <a:t>frustrující stáří (slepota, finanční potíže aj.) – život ukončil vlastní rukou</a:t>
            </a:r>
          </a:p>
          <a:p>
            <a:r>
              <a:rPr lang="cs-CZ" sz="2000" dirty="0" smtClean="0"/>
              <a:t>dílo rozsáhlé, různorodé kvality</a:t>
            </a:r>
          </a:p>
          <a:p>
            <a:r>
              <a:rPr lang="cs-CZ" sz="2000" dirty="0" smtClean="0"/>
              <a:t>zájem o lit. polemické otázky – odraz v díle</a:t>
            </a:r>
            <a:endParaRPr lang="cs-CZ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924944"/>
            <a:ext cx="223224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Camilo</a:t>
            </a:r>
            <a:r>
              <a:rPr lang="cs-CZ" sz="2800" dirty="0" smtClean="0"/>
              <a:t> </a:t>
            </a:r>
            <a:r>
              <a:rPr lang="cs-CZ" sz="2800" dirty="0" err="1" smtClean="0"/>
              <a:t>Castelo</a:t>
            </a:r>
            <a:r>
              <a:rPr lang="cs-CZ" sz="2800" dirty="0" smtClean="0"/>
              <a:t> </a:t>
            </a:r>
            <a:r>
              <a:rPr lang="cs-CZ" sz="2800" dirty="0" err="1" smtClean="0"/>
              <a:t>Branco</a:t>
            </a:r>
            <a:r>
              <a:rPr lang="cs-CZ" sz="2800" dirty="0" smtClean="0"/>
              <a:t>: dílo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„novela </a:t>
            </a:r>
            <a:r>
              <a:rPr lang="cs-CZ" sz="2000" dirty="0" err="1" smtClean="0"/>
              <a:t>camiliana</a:t>
            </a:r>
            <a:r>
              <a:rPr lang="cs-CZ" sz="2000" dirty="0" smtClean="0"/>
              <a:t>“: vývoj</a:t>
            </a:r>
          </a:p>
          <a:p>
            <a:r>
              <a:rPr lang="cs-CZ" sz="2000" dirty="0" smtClean="0"/>
              <a:t>1. </a:t>
            </a:r>
            <a:r>
              <a:rPr lang="cs-CZ" sz="2000" u="sng" dirty="0" smtClean="0"/>
              <a:t>vliv fr. černého románu a </a:t>
            </a:r>
            <a:r>
              <a:rPr lang="cs-CZ" sz="2000" u="sng" dirty="0" err="1" smtClean="0"/>
              <a:t>ang</a:t>
            </a:r>
            <a:r>
              <a:rPr lang="cs-CZ" sz="2000" u="sng" dirty="0" smtClean="0"/>
              <a:t>. </a:t>
            </a:r>
            <a:r>
              <a:rPr lang="cs-CZ" sz="2000" u="sng" dirty="0" err="1" smtClean="0"/>
              <a:t>got</a:t>
            </a:r>
            <a:r>
              <a:rPr lang="cs-CZ" sz="2000" u="sng" dirty="0" smtClean="0"/>
              <a:t>. románu</a:t>
            </a:r>
            <a:r>
              <a:rPr lang="cs-CZ" sz="2000" dirty="0" smtClean="0"/>
              <a:t>: </a:t>
            </a:r>
            <a:r>
              <a:rPr lang="cs-CZ" sz="2000" i="1" dirty="0" smtClean="0"/>
              <a:t>Kletba </a:t>
            </a:r>
            <a:r>
              <a:rPr lang="cs-CZ" sz="2000" dirty="0" smtClean="0"/>
              <a:t>(</a:t>
            </a:r>
            <a:r>
              <a:rPr lang="cs-CZ" sz="2000" dirty="0" err="1" smtClean="0"/>
              <a:t>Anátema</a:t>
            </a:r>
            <a:r>
              <a:rPr lang="cs-CZ" sz="2000" dirty="0" smtClean="0"/>
              <a:t>, 1851), </a:t>
            </a:r>
            <a:r>
              <a:rPr lang="cs-CZ" sz="2000" i="1" dirty="0" smtClean="0"/>
              <a:t>Černá kniha pátera </a:t>
            </a:r>
            <a:r>
              <a:rPr lang="cs-CZ" sz="2000" i="1" dirty="0" err="1" smtClean="0"/>
              <a:t>Dinise</a:t>
            </a:r>
            <a:r>
              <a:rPr lang="cs-CZ" sz="2000" i="1" dirty="0" smtClean="0"/>
              <a:t> </a:t>
            </a:r>
            <a:r>
              <a:rPr lang="cs-CZ" sz="2000" dirty="0" smtClean="0"/>
              <a:t>(O Livro </a:t>
            </a:r>
            <a:r>
              <a:rPr lang="cs-CZ" sz="2000" dirty="0" err="1" smtClean="0"/>
              <a:t>Negro</a:t>
            </a:r>
            <a:r>
              <a:rPr lang="cs-CZ" sz="2000" dirty="0" smtClean="0"/>
              <a:t> de </a:t>
            </a:r>
            <a:r>
              <a:rPr lang="cs-CZ" sz="2000" dirty="0" err="1" smtClean="0"/>
              <a:t>Padre</a:t>
            </a:r>
            <a:r>
              <a:rPr lang="cs-CZ" sz="2000" dirty="0" smtClean="0"/>
              <a:t> </a:t>
            </a:r>
            <a:r>
              <a:rPr lang="cs-CZ" sz="2000" dirty="0" err="1" smtClean="0"/>
              <a:t>Dinis</a:t>
            </a:r>
            <a:r>
              <a:rPr lang="cs-CZ" sz="2000" dirty="0" smtClean="0"/>
              <a:t>, 1855), </a:t>
            </a:r>
            <a:r>
              <a:rPr lang="cs-CZ" sz="2000" i="1" dirty="0" smtClean="0"/>
              <a:t>Tajemství Lisabonu </a:t>
            </a:r>
            <a:r>
              <a:rPr lang="cs-CZ" sz="2000" dirty="0" smtClean="0"/>
              <a:t>(Os </a:t>
            </a:r>
            <a:r>
              <a:rPr lang="cs-CZ" sz="2000" dirty="0" err="1" smtClean="0"/>
              <a:t>Mistérios</a:t>
            </a:r>
            <a:r>
              <a:rPr lang="cs-CZ" sz="2000" dirty="0" smtClean="0"/>
              <a:t> de </a:t>
            </a:r>
            <a:r>
              <a:rPr lang="cs-CZ" sz="2000" dirty="0" err="1" smtClean="0"/>
              <a:t>Lisboa</a:t>
            </a:r>
            <a:r>
              <a:rPr lang="cs-CZ" sz="2000" dirty="0" smtClean="0"/>
              <a:t>, 1854)</a:t>
            </a:r>
          </a:p>
          <a:p>
            <a:r>
              <a:rPr lang="cs-CZ" sz="2000" dirty="0" smtClean="0"/>
              <a:t>2. </a:t>
            </a:r>
            <a:r>
              <a:rPr lang="cs-CZ" sz="2000" u="sng" dirty="0" smtClean="0"/>
              <a:t>vliv moderního fr. románu (Balzac), prvky realismu v romantickém </a:t>
            </a:r>
            <a:r>
              <a:rPr lang="cs-CZ" sz="2000" u="sng" dirty="0" smtClean="0"/>
              <a:t>příběhu</a:t>
            </a:r>
            <a:r>
              <a:rPr lang="cs-CZ" sz="2000" dirty="0" smtClean="0"/>
              <a:t>: </a:t>
            </a:r>
            <a:r>
              <a:rPr lang="cs-CZ" sz="2000" i="1" dirty="0" smtClean="0"/>
              <a:t>Zhoubná láska </a:t>
            </a:r>
            <a:r>
              <a:rPr lang="cs-CZ" sz="2000" dirty="0" smtClean="0"/>
              <a:t>(Amor </a:t>
            </a:r>
            <a:r>
              <a:rPr lang="pt-PT" sz="2000" dirty="0" smtClean="0"/>
              <a:t>de Perdição, 1863), </a:t>
            </a:r>
            <a:r>
              <a:rPr lang="pt-PT" sz="2000" i="1" dirty="0" smtClean="0"/>
              <a:t>Spásná láska </a:t>
            </a:r>
            <a:r>
              <a:rPr lang="pt-PT" sz="2000" dirty="0" smtClean="0"/>
              <a:t>(</a:t>
            </a:r>
            <a:r>
              <a:rPr lang="cs-CZ" sz="2000" dirty="0" smtClean="0"/>
              <a:t>Amor </a:t>
            </a:r>
            <a:r>
              <a:rPr lang="pt-PT" sz="2000" dirty="0" smtClean="0"/>
              <a:t>de Salvação, 1864)</a:t>
            </a:r>
            <a:r>
              <a:rPr lang="cs-CZ" sz="2000" dirty="0" smtClean="0"/>
              <a:t>; historické příběhy: </a:t>
            </a:r>
            <a:r>
              <a:rPr lang="cs-CZ" sz="2000" i="1" dirty="0" smtClean="0"/>
              <a:t>Žid</a:t>
            </a:r>
            <a:r>
              <a:rPr lang="cs-CZ" sz="2000" dirty="0" smtClean="0"/>
              <a:t> (O Judeu, 1866)</a:t>
            </a:r>
          </a:p>
          <a:p>
            <a:r>
              <a:rPr lang="cs-CZ" sz="2000" dirty="0" smtClean="0"/>
              <a:t>3. </a:t>
            </a:r>
            <a:r>
              <a:rPr lang="cs-CZ" sz="2000" u="sng" dirty="0" smtClean="0"/>
              <a:t>realismus</a:t>
            </a:r>
            <a:r>
              <a:rPr lang="cs-CZ" sz="2000" dirty="0" smtClean="0"/>
              <a:t>: </a:t>
            </a:r>
            <a:r>
              <a:rPr lang="pt-PT" sz="2000" i="1" dirty="0" smtClean="0"/>
              <a:t>Srdce, hlava, </a:t>
            </a:r>
            <a:r>
              <a:rPr lang="cs-CZ" sz="2000" i="1" dirty="0" smtClean="0"/>
              <a:t>ž</a:t>
            </a:r>
            <a:r>
              <a:rPr lang="pt-PT" sz="2000" i="1" dirty="0" smtClean="0"/>
              <a:t>aludek</a:t>
            </a:r>
            <a:r>
              <a:rPr lang="cs-CZ" sz="2000" i="1" dirty="0" smtClean="0"/>
              <a:t> </a:t>
            </a:r>
            <a:r>
              <a:rPr lang="cs-CZ" sz="2000" dirty="0" smtClean="0"/>
              <a:t>(</a:t>
            </a:r>
            <a:r>
              <a:rPr lang="pt-PT" sz="2000" dirty="0" smtClean="0"/>
              <a:t>Coração, cabeça, estômago</a:t>
            </a:r>
            <a:r>
              <a:rPr lang="cs-CZ" sz="2000" dirty="0" smtClean="0"/>
              <a:t>, 1862); venkovská regionální próza: </a:t>
            </a:r>
            <a:r>
              <a:rPr lang="cs-CZ" sz="2000" i="1" dirty="0" smtClean="0"/>
              <a:t>Novely z </a:t>
            </a:r>
            <a:r>
              <a:rPr lang="cs-CZ" sz="2000" i="1" dirty="0" err="1" smtClean="0"/>
              <a:t>Minha</a:t>
            </a:r>
            <a:r>
              <a:rPr lang="cs-CZ" sz="2000" i="1" dirty="0" smtClean="0"/>
              <a:t> </a:t>
            </a:r>
            <a:r>
              <a:rPr lang="cs-CZ" sz="2000" dirty="0" smtClean="0"/>
              <a:t>(</a:t>
            </a:r>
            <a:r>
              <a:rPr lang="cs-CZ" sz="2000" dirty="0" err="1" smtClean="0"/>
              <a:t>Novelas</a:t>
            </a:r>
            <a:r>
              <a:rPr lang="cs-CZ" sz="2000" dirty="0" smtClean="0"/>
              <a:t> do </a:t>
            </a:r>
            <a:r>
              <a:rPr lang="cs-CZ" sz="2000" dirty="0" err="1" smtClean="0"/>
              <a:t>Minho</a:t>
            </a:r>
            <a:r>
              <a:rPr lang="cs-CZ" sz="2000" dirty="0" smtClean="0"/>
              <a:t>, 1875 – 77)</a:t>
            </a:r>
          </a:p>
          <a:p>
            <a:r>
              <a:rPr lang="cs-CZ" sz="2000" dirty="0" smtClean="0"/>
              <a:t>4. </a:t>
            </a:r>
            <a:r>
              <a:rPr lang="cs-CZ" sz="2000" u="sng" dirty="0" smtClean="0"/>
              <a:t>parodie naturalismu</a:t>
            </a:r>
            <a:r>
              <a:rPr lang="cs-CZ" sz="2000" dirty="0" smtClean="0"/>
              <a:t>: </a:t>
            </a:r>
            <a:r>
              <a:rPr lang="cs-CZ" sz="2000" dirty="0" err="1" smtClean="0"/>
              <a:t>Eusébio</a:t>
            </a:r>
            <a:r>
              <a:rPr lang="cs-CZ" sz="2000" dirty="0" smtClean="0"/>
              <a:t> </a:t>
            </a:r>
            <a:r>
              <a:rPr lang="cs-CZ" sz="2000" dirty="0" err="1" smtClean="0"/>
              <a:t>Macário</a:t>
            </a:r>
            <a:r>
              <a:rPr lang="cs-CZ" sz="2000" dirty="0" smtClean="0"/>
              <a:t> (1879), </a:t>
            </a:r>
            <a:r>
              <a:rPr lang="cs-CZ" sz="2000" i="1" dirty="0" err="1" smtClean="0"/>
              <a:t>Chátra</a:t>
            </a:r>
            <a:r>
              <a:rPr lang="cs-CZ" sz="2000" dirty="0" smtClean="0"/>
              <a:t> (A </a:t>
            </a:r>
            <a:r>
              <a:rPr lang="cs-CZ" sz="2000" dirty="0" err="1" smtClean="0"/>
              <a:t>Corja</a:t>
            </a:r>
            <a:r>
              <a:rPr lang="cs-CZ" sz="2000" dirty="0" smtClean="0"/>
              <a:t>, 1880)</a:t>
            </a:r>
          </a:p>
          <a:p>
            <a:r>
              <a:rPr lang="cs-CZ" sz="2000" dirty="0" smtClean="0"/>
              <a:t>5. </a:t>
            </a:r>
            <a:r>
              <a:rPr lang="cs-CZ" sz="2000" u="sng" dirty="0" smtClean="0"/>
              <a:t>naturalismus:</a:t>
            </a:r>
            <a:r>
              <a:rPr lang="cs-CZ" sz="2000" dirty="0" smtClean="0"/>
              <a:t> </a:t>
            </a:r>
            <a:r>
              <a:rPr lang="cs-CZ" sz="2000" i="1" dirty="0" smtClean="0"/>
              <a:t>Brazilka z </a:t>
            </a:r>
            <a:r>
              <a:rPr lang="cs-CZ" sz="2000" i="1" dirty="0" err="1" smtClean="0"/>
              <a:t>Prazins</a:t>
            </a:r>
            <a:r>
              <a:rPr lang="cs-CZ" sz="2000" i="1" dirty="0" smtClean="0"/>
              <a:t> </a:t>
            </a:r>
            <a:r>
              <a:rPr lang="cs-CZ" sz="2000" dirty="0" smtClean="0"/>
              <a:t>(</a:t>
            </a:r>
            <a:r>
              <a:rPr lang="cs-CZ" sz="2000" dirty="0" err="1" smtClean="0"/>
              <a:t>Brazileira</a:t>
            </a:r>
            <a:r>
              <a:rPr lang="cs-CZ" sz="2000" dirty="0" smtClean="0"/>
              <a:t> de </a:t>
            </a:r>
            <a:r>
              <a:rPr lang="cs-CZ" sz="2000" dirty="0" err="1" smtClean="0"/>
              <a:t>Prazins</a:t>
            </a:r>
            <a:r>
              <a:rPr lang="cs-CZ" sz="2000" dirty="0" smtClean="0"/>
              <a:t>, 1883) </a:t>
            </a:r>
            <a:endParaRPr lang="cs-CZ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Júlio</a:t>
            </a:r>
            <a:r>
              <a:rPr lang="cs-CZ" dirty="0" smtClean="0"/>
              <a:t> </a:t>
            </a:r>
            <a:r>
              <a:rPr lang="cs-CZ" dirty="0" err="1" smtClean="0"/>
              <a:t>Dinis</a:t>
            </a:r>
            <a:r>
              <a:rPr lang="cs-CZ" dirty="0" smtClean="0"/>
              <a:t> (1839 – 1871)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smtClean="0"/>
              <a:t>romány </a:t>
            </a:r>
            <a:r>
              <a:rPr lang="cs-CZ" sz="2000" dirty="0" smtClean="0"/>
              <a:t>(vliv </a:t>
            </a:r>
            <a:r>
              <a:rPr lang="cs-CZ" sz="2000" dirty="0" err="1" smtClean="0"/>
              <a:t>ang</a:t>
            </a:r>
            <a:r>
              <a:rPr lang="cs-CZ" sz="2000" dirty="0" smtClean="0"/>
              <a:t>. románu; idealizace – venkovská idyla, měšťanské ctnosti, harmonie v lidských vztazích; důraz na psych. vylíčení lidských typů – důl. kategorie postavy)</a:t>
            </a:r>
          </a:p>
          <a:p>
            <a:endParaRPr lang="cs-CZ" sz="2000" dirty="0" smtClean="0"/>
          </a:p>
          <a:p>
            <a:r>
              <a:rPr lang="cs-CZ" sz="2000" i="1" dirty="0" smtClean="0"/>
              <a:t>Anglická rodina </a:t>
            </a:r>
            <a:r>
              <a:rPr lang="cs-CZ" sz="2000" dirty="0" smtClean="0"/>
              <a:t>(Uma </a:t>
            </a:r>
            <a:r>
              <a:rPr lang="cs-CZ" sz="2000" dirty="0" err="1" smtClean="0"/>
              <a:t>Família</a:t>
            </a:r>
            <a:r>
              <a:rPr lang="cs-CZ" sz="2000" dirty="0" smtClean="0"/>
              <a:t> </a:t>
            </a:r>
            <a:r>
              <a:rPr lang="cs-CZ" sz="2000" dirty="0" err="1" smtClean="0"/>
              <a:t>Inglesa</a:t>
            </a:r>
            <a:r>
              <a:rPr lang="cs-CZ" sz="2000" dirty="0" smtClean="0"/>
              <a:t>, 1868): z prostředí Porta, výjevy ze života </a:t>
            </a:r>
            <a:r>
              <a:rPr lang="cs-CZ" sz="2000" dirty="0" err="1" smtClean="0"/>
              <a:t>ang</a:t>
            </a:r>
            <a:r>
              <a:rPr lang="cs-CZ" sz="2000" dirty="0" smtClean="0"/>
              <a:t>. obchodní buržoazie</a:t>
            </a:r>
          </a:p>
          <a:p>
            <a:endParaRPr lang="cs-CZ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356992"/>
            <a:ext cx="21526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klasicismus x romantismus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/>
              <a:t>„zdraví“                                 x                                 „nemoc“ (</a:t>
            </a:r>
            <a:r>
              <a:rPr lang="cs-CZ" sz="2000" dirty="0" err="1" smtClean="0"/>
              <a:t>Goethe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rozum                                                              cit, emoce, afekt</a:t>
            </a:r>
          </a:p>
          <a:p>
            <a:r>
              <a:rPr lang="cs-CZ" sz="2000" dirty="0" smtClean="0"/>
              <a:t>řád, vyváženost, uměřenost                rozkolísanost, rozpolcenost, chaos</a:t>
            </a:r>
          </a:p>
          <a:p>
            <a:r>
              <a:rPr lang="cs-CZ" sz="2000" dirty="0" smtClean="0"/>
              <a:t>formální vyumělkovanost      přirozený </a:t>
            </a:r>
            <a:r>
              <a:rPr lang="cs-CZ" sz="2000" dirty="0" err="1" smtClean="0"/>
              <a:t>básn</a:t>
            </a:r>
            <a:r>
              <a:rPr lang="cs-CZ" sz="2000" dirty="0" smtClean="0"/>
              <a:t>. jazyk, hov. výrazy, lidovost</a:t>
            </a:r>
          </a:p>
          <a:p>
            <a:r>
              <a:rPr lang="cs-CZ" sz="2000" dirty="0" smtClean="0"/>
              <a:t>objektivita, pravidla                 subjektivita, originalita, génius, imaginace</a:t>
            </a:r>
          </a:p>
          <a:p>
            <a:r>
              <a:rPr lang="cs-CZ" sz="2000" dirty="0" smtClean="0"/>
              <a:t>dělení žánrů                               proplétání žánrů, </a:t>
            </a:r>
            <a:r>
              <a:rPr lang="cs-CZ" sz="2000" dirty="0" err="1" smtClean="0"/>
              <a:t>fragmentarizace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tragédie, komedie                     drama</a:t>
            </a:r>
          </a:p>
          <a:p>
            <a:r>
              <a:rPr lang="cs-CZ" sz="2000" dirty="0" smtClean="0"/>
              <a:t>antická mytologie                    křesťanství, </a:t>
            </a:r>
            <a:r>
              <a:rPr lang="cs-CZ" sz="2000" dirty="0" err="1" smtClean="0"/>
              <a:t>nár</a:t>
            </a:r>
            <a:r>
              <a:rPr lang="cs-CZ" sz="2000" dirty="0" smtClean="0"/>
              <a:t>. mytologie, idealizace</a:t>
            </a:r>
          </a:p>
          <a:p>
            <a:pPr>
              <a:buNone/>
            </a:pPr>
            <a:r>
              <a:rPr lang="cs-CZ" sz="2000" dirty="0" smtClean="0"/>
              <a:t>                                                         středověku </a:t>
            </a:r>
          </a:p>
          <a:p>
            <a:r>
              <a:rPr lang="cs-CZ" sz="2000" dirty="0" smtClean="0"/>
              <a:t>příroda veselá, jasná,              smutná, temná, dynamická, bouřlivá,</a:t>
            </a:r>
          </a:p>
          <a:p>
            <a:pPr>
              <a:buNone/>
            </a:pPr>
            <a:r>
              <a:rPr lang="cs-CZ" sz="2000" dirty="0" smtClean="0"/>
              <a:t>     statická, jarní                           podzimní</a:t>
            </a:r>
          </a:p>
          <a:p>
            <a:r>
              <a:rPr lang="cs-CZ" sz="2000" dirty="0" err="1" smtClean="0"/>
              <a:t>locus</a:t>
            </a:r>
            <a:r>
              <a:rPr lang="cs-CZ" sz="2000" dirty="0" smtClean="0"/>
              <a:t> </a:t>
            </a:r>
            <a:r>
              <a:rPr lang="cs-CZ" sz="2000" dirty="0" err="1" smtClean="0"/>
              <a:t>amoenus</a:t>
            </a:r>
            <a:r>
              <a:rPr lang="cs-CZ" sz="2000" dirty="0" smtClean="0"/>
              <a:t>                          </a:t>
            </a:r>
            <a:r>
              <a:rPr lang="cs-CZ" sz="2000" dirty="0" err="1" smtClean="0"/>
              <a:t>locus</a:t>
            </a:r>
            <a:r>
              <a:rPr lang="cs-CZ" sz="2000" dirty="0" smtClean="0"/>
              <a:t> </a:t>
            </a:r>
            <a:r>
              <a:rPr lang="cs-CZ" sz="2000" dirty="0" err="1" smtClean="0"/>
              <a:t>horrendus</a:t>
            </a:r>
            <a:endParaRPr lang="cs-CZ" sz="2000" dirty="0" smtClean="0"/>
          </a:p>
          <a:p>
            <a:r>
              <a:rPr lang="cs-CZ" sz="2000" dirty="0" smtClean="0"/>
              <a:t>den, realita                                 noc, sen 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důležité aspekty port. romantismu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1) historicismus (středověk, hledání </a:t>
            </a:r>
            <a:r>
              <a:rPr lang="cs-CZ" sz="2000" dirty="0" err="1" smtClean="0"/>
              <a:t>nár</a:t>
            </a:r>
            <a:r>
              <a:rPr lang="cs-CZ" sz="2000" dirty="0" smtClean="0"/>
              <a:t>. identity, vlastenectví)</a:t>
            </a:r>
          </a:p>
          <a:p>
            <a:r>
              <a:rPr lang="cs-CZ" sz="2000" dirty="0" smtClean="0"/>
              <a:t>2) individualismus (kult vlastního já, pojetí geniálního básníka)</a:t>
            </a:r>
          </a:p>
          <a:p>
            <a:endParaRPr lang="cs-CZ" sz="2000" dirty="0" smtClean="0"/>
          </a:p>
          <a:p>
            <a:r>
              <a:rPr lang="cs-CZ" sz="2000" dirty="0" smtClean="0"/>
              <a:t>oblíbené žánry: román, </a:t>
            </a:r>
            <a:r>
              <a:rPr lang="cs-CZ" sz="2000" dirty="0" err="1" smtClean="0"/>
              <a:t>hist</a:t>
            </a:r>
            <a:r>
              <a:rPr lang="cs-CZ" sz="2000" dirty="0" smtClean="0"/>
              <a:t>. drama, lyricko-epická báseň</a:t>
            </a:r>
          </a:p>
          <a:p>
            <a:r>
              <a:rPr lang="cs-CZ" sz="2000" dirty="0" smtClean="0"/>
              <a:t>nové žánry:  </a:t>
            </a:r>
            <a:r>
              <a:rPr lang="cs-CZ" sz="2000" dirty="0" err="1" smtClean="0"/>
              <a:t>folhetim</a:t>
            </a:r>
            <a:r>
              <a:rPr lang="cs-CZ" sz="2000" dirty="0" smtClean="0"/>
              <a:t>, novela (</a:t>
            </a:r>
            <a:r>
              <a:rPr lang="cs-CZ" sz="2000" dirty="0" err="1" smtClean="0"/>
              <a:t>Castelo</a:t>
            </a:r>
            <a:r>
              <a:rPr lang="cs-CZ" sz="2000" dirty="0" smtClean="0"/>
              <a:t> </a:t>
            </a:r>
            <a:r>
              <a:rPr lang="cs-CZ" sz="2000" dirty="0" err="1" smtClean="0"/>
              <a:t>Branco</a:t>
            </a:r>
            <a:r>
              <a:rPr lang="cs-CZ" sz="2000" dirty="0" smtClean="0"/>
              <a:t>)</a:t>
            </a:r>
          </a:p>
          <a:p>
            <a:endParaRPr lang="cs-CZ" sz="2000" dirty="0" smtClean="0"/>
          </a:p>
          <a:p>
            <a:r>
              <a:rPr lang="cs-CZ" sz="2000" dirty="0" smtClean="0"/>
              <a:t>port. romantismus je spjat s liberální revolucí a vlastenectvím</a:t>
            </a:r>
          </a:p>
          <a:p>
            <a:r>
              <a:rPr lang="cs-CZ" sz="2000" dirty="0" smtClean="0"/>
              <a:t>počátek: 1825 </a:t>
            </a:r>
            <a:r>
              <a:rPr lang="pt-PT" sz="2000" dirty="0" smtClean="0"/>
              <a:t>Garrett: </a:t>
            </a:r>
            <a:r>
              <a:rPr lang="pt-PT" sz="2000" i="1" dirty="0" smtClean="0"/>
              <a:t>Cam</a:t>
            </a:r>
            <a:r>
              <a:rPr lang="en-US" sz="2000" i="1" dirty="0" err="1" smtClean="0"/>
              <a:t>ões</a:t>
            </a:r>
            <a:r>
              <a:rPr lang="en-US" sz="2000" i="1" dirty="0" smtClean="0"/>
              <a:t> </a:t>
            </a:r>
            <a:r>
              <a:rPr lang="en-US" sz="2000" dirty="0" smtClean="0"/>
              <a:t>– b</a:t>
            </a:r>
            <a:r>
              <a:rPr lang="cs-CZ" sz="2000" dirty="0" smtClean="0"/>
              <a:t>á</a:t>
            </a:r>
            <a:r>
              <a:rPr lang="en-US" sz="2000" dirty="0" smtClean="0"/>
              <a:t>se</a:t>
            </a:r>
            <a:r>
              <a:rPr lang="cs-CZ" sz="2000" dirty="0" smtClean="0"/>
              <a:t>ň psaná a </a:t>
            </a:r>
            <a:r>
              <a:rPr lang="cs-CZ" sz="2000" dirty="0" err="1" smtClean="0"/>
              <a:t>vyd</a:t>
            </a:r>
            <a:r>
              <a:rPr lang="cs-CZ" sz="2000" dirty="0" smtClean="0"/>
              <a:t>. v exilu (port. romantismus je importovaný a opožděný), neměla přímý ohlas v Portugalsku</a:t>
            </a:r>
          </a:p>
          <a:p>
            <a:r>
              <a:rPr lang="cs-CZ" sz="2000" i="1" dirty="0" smtClean="0"/>
              <a:t>O Panorama </a:t>
            </a:r>
            <a:r>
              <a:rPr lang="cs-CZ" sz="2000" dirty="0" smtClean="0"/>
              <a:t>(1837 – 1868) 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1. </a:t>
            </a:r>
            <a:r>
              <a:rPr lang="cs-CZ" sz="2000" b="1" dirty="0" err="1" smtClean="0"/>
              <a:t>Romantismo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dos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vintistas</a:t>
            </a:r>
            <a:r>
              <a:rPr lang="cs-CZ" sz="2000" dirty="0" smtClean="0"/>
              <a:t>: </a:t>
            </a:r>
            <a:r>
              <a:rPr lang="cs-CZ" sz="2000" dirty="0" err="1" smtClean="0"/>
              <a:t>Almeida</a:t>
            </a:r>
            <a:r>
              <a:rPr lang="cs-CZ" sz="2000" dirty="0" smtClean="0"/>
              <a:t> </a:t>
            </a:r>
            <a:r>
              <a:rPr lang="cs-CZ" sz="2000" dirty="0" err="1" smtClean="0"/>
              <a:t>Garrett</a:t>
            </a:r>
            <a:r>
              <a:rPr lang="cs-CZ" sz="2000" dirty="0" smtClean="0"/>
              <a:t>, Alexandre </a:t>
            </a:r>
            <a:r>
              <a:rPr lang="cs-CZ" sz="2000" dirty="0" err="1" smtClean="0"/>
              <a:t>Herculano</a:t>
            </a:r>
            <a:endParaRPr lang="cs-CZ" sz="2000" dirty="0" smtClean="0"/>
          </a:p>
          <a:p>
            <a:r>
              <a:rPr lang="cs-CZ" sz="2000" dirty="0" smtClean="0"/>
              <a:t>2. </a:t>
            </a:r>
            <a:r>
              <a:rPr lang="cs-CZ" sz="2000" b="1" dirty="0" err="1" smtClean="0"/>
              <a:t>Romantismo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da</a:t>
            </a:r>
            <a:r>
              <a:rPr lang="cs-CZ" sz="2000" b="1" dirty="0" smtClean="0"/>
              <a:t> </a:t>
            </a:r>
            <a:r>
              <a:rPr lang="pt-PT" sz="2000" b="1" dirty="0" smtClean="0"/>
              <a:t>Regeneração</a:t>
            </a:r>
            <a:r>
              <a:rPr lang="pt-PT" sz="2000" dirty="0" smtClean="0"/>
              <a:t>: Camilo Castelo Branco, Júlio Dinis</a:t>
            </a:r>
          </a:p>
          <a:p>
            <a:r>
              <a:rPr lang="pt-PT" sz="2000" dirty="0" smtClean="0"/>
              <a:t>3. </a:t>
            </a:r>
            <a:r>
              <a:rPr lang="pt-PT" sz="2000" b="1" dirty="0" smtClean="0"/>
              <a:t>Romantismo</a:t>
            </a:r>
            <a:r>
              <a:rPr lang="cs-CZ" sz="2000" b="1" dirty="0" smtClean="0"/>
              <a:t> </a:t>
            </a:r>
            <a:r>
              <a:rPr lang="pt-PT" sz="2000" b="1" dirty="0" smtClean="0"/>
              <a:t>social</a:t>
            </a:r>
            <a:r>
              <a:rPr lang="pt-PT" sz="2000" dirty="0" smtClean="0"/>
              <a:t>: Antero de Quental, Eça de Queirós </a:t>
            </a:r>
            <a:r>
              <a:rPr lang="cs-CZ" sz="2000" dirty="0" smtClean="0"/>
              <a:t>(počáteční fáze)</a:t>
            </a:r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356992"/>
            <a:ext cx="20955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000" b="1" dirty="0" smtClean="0"/>
              <a:t>Poezie</a:t>
            </a:r>
            <a:r>
              <a:rPr lang="cs-CZ" sz="2000" dirty="0" smtClean="0"/>
              <a:t>: </a:t>
            </a:r>
            <a:r>
              <a:rPr lang="cs-CZ" sz="2000" u="sng" dirty="0" smtClean="0"/>
              <a:t>milostná</a:t>
            </a:r>
            <a:r>
              <a:rPr lang="cs-CZ" sz="2000" dirty="0" smtClean="0"/>
              <a:t> (</a:t>
            </a:r>
            <a:r>
              <a:rPr lang="cs-CZ" sz="2000" dirty="0" err="1" smtClean="0"/>
              <a:t>Almeida</a:t>
            </a:r>
            <a:r>
              <a:rPr lang="cs-CZ" sz="2000" dirty="0" smtClean="0"/>
              <a:t> </a:t>
            </a:r>
            <a:r>
              <a:rPr lang="cs-CZ" sz="2000" dirty="0" err="1" smtClean="0"/>
              <a:t>Garrett</a:t>
            </a:r>
            <a:r>
              <a:rPr lang="cs-CZ" sz="2000" dirty="0" smtClean="0"/>
              <a:t>: </a:t>
            </a:r>
            <a:r>
              <a:rPr lang="cs-CZ" sz="2000" i="1" dirty="0" smtClean="0"/>
              <a:t>Spadané listí </a:t>
            </a:r>
            <a:r>
              <a:rPr lang="en-US" sz="2000" dirty="0" smtClean="0"/>
              <a:t>[</a:t>
            </a:r>
            <a:r>
              <a:rPr lang="cs-CZ" sz="2000" dirty="0" err="1" smtClean="0"/>
              <a:t>Folhas</a:t>
            </a:r>
            <a:r>
              <a:rPr lang="cs-CZ" sz="2000" dirty="0" smtClean="0"/>
              <a:t> </a:t>
            </a:r>
            <a:r>
              <a:rPr lang="cs-CZ" sz="2000" dirty="0" err="1" smtClean="0"/>
              <a:t>Caídas</a:t>
            </a:r>
            <a:r>
              <a:rPr lang="cs-CZ" sz="2000" dirty="0" smtClean="0"/>
              <a:t>, 1853</a:t>
            </a:r>
            <a:r>
              <a:rPr lang="en-US" sz="2000" dirty="0" smtClean="0"/>
              <a:t>]</a:t>
            </a:r>
            <a:r>
              <a:rPr lang="cs-CZ" sz="2000" dirty="0" smtClean="0"/>
              <a:t>, </a:t>
            </a:r>
            <a:r>
              <a:rPr lang="cs-CZ" sz="2000" u="sng" dirty="0" smtClean="0"/>
              <a:t>sociální a náboženská </a:t>
            </a:r>
            <a:r>
              <a:rPr lang="cs-CZ" sz="2000" dirty="0" smtClean="0"/>
              <a:t>(Alexandre </a:t>
            </a:r>
            <a:r>
              <a:rPr lang="cs-CZ" sz="2000" dirty="0" err="1" smtClean="0"/>
              <a:t>Herculano</a:t>
            </a:r>
            <a:r>
              <a:rPr lang="cs-CZ" sz="2000" dirty="0" smtClean="0"/>
              <a:t>: </a:t>
            </a:r>
            <a:r>
              <a:rPr lang="cs-CZ" sz="2000" i="1" dirty="0" smtClean="0"/>
              <a:t>Harfa věřícího </a:t>
            </a:r>
            <a:r>
              <a:rPr lang="en-US" sz="2000" dirty="0" smtClean="0"/>
              <a:t>[</a:t>
            </a:r>
            <a:r>
              <a:rPr lang="cs-CZ" sz="2000" dirty="0" smtClean="0"/>
              <a:t>A </a:t>
            </a:r>
            <a:r>
              <a:rPr lang="cs-CZ" sz="2000" dirty="0" err="1" smtClean="0"/>
              <a:t>Harpa</a:t>
            </a:r>
            <a:r>
              <a:rPr lang="cs-CZ" sz="2000" dirty="0" smtClean="0"/>
              <a:t> do </a:t>
            </a:r>
            <a:r>
              <a:rPr lang="cs-CZ" sz="2000" dirty="0" err="1" smtClean="0"/>
              <a:t>Crente</a:t>
            </a:r>
            <a:r>
              <a:rPr lang="cs-CZ" sz="2000" dirty="0" smtClean="0"/>
              <a:t>, 1838</a:t>
            </a:r>
            <a:r>
              <a:rPr lang="en-US" sz="2000" dirty="0" smtClean="0"/>
              <a:t>]</a:t>
            </a:r>
            <a:r>
              <a:rPr lang="cs-CZ" sz="2000" dirty="0" smtClean="0"/>
              <a:t>, </a:t>
            </a:r>
            <a:r>
              <a:rPr lang="cs-CZ" sz="2000" u="sng" dirty="0" smtClean="0"/>
              <a:t>filozofická a metafyzická </a:t>
            </a:r>
            <a:r>
              <a:rPr lang="cs-CZ" sz="2000" dirty="0" smtClean="0"/>
              <a:t>(</a:t>
            </a:r>
            <a:r>
              <a:rPr lang="cs-CZ" sz="2000" dirty="0" err="1" smtClean="0"/>
              <a:t>Antero</a:t>
            </a:r>
            <a:r>
              <a:rPr lang="cs-CZ" sz="2000" dirty="0" smtClean="0"/>
              <a:t> de </a:t>
            </a:r>
            <a:r>
              <a:rPr lang="cs-CZ" sz="2000" dirty="0" err="1" smtClean="0"/>
              <a:t>Quental</a:t>
            </a:r>
            <a:r>
              <a:rPr lang="cs-CZ" sz="2000" dirty="0" smtClean="0"/>
              <a:t>: </a:t>
            </a:r>
            <a:r>
              <a:rPr lang="cs-CZ" sz="2000" i="1" dirty="0" smtClean="0"/>
              <a:t>Sonety</a:t>
            </a:r>
            <a:r>
              <a:rPr lang="cs-CZ" sz="2000" dirty="0" smtClean="0"/>
              <a:t> </a:t>
            </a:r>
            <a:r>
              <a:rPr lang="en-US" sz="2000" dirty="0" smtClean="0"/>
              <a:t>[</a:t>
            </a:r>
            <a:r>
              <a:rPr lang="cs-CZ" sz="2000" dirty="0" err="1" smtClean="0"/>
              <a:t>Sonetos</a:t>
            </a:r>
            <a:r>
              <a:rPr lang="cs-CZ" sz="2000" dirty="0" smtClean="0"/>
              <a:t>, 1866</a:t>
            </a:r>
            <a:r>
              <a:rPr lang="en-US" sz="2000" dirty="0" smtClean="0"/>
              <a:t>]</a:t>
            </a:r>
            <a:r>
              <a:rPr lang="cs-CZ" sz="2000" dirty="0" smtClean="0"/>
              <a:t>)</a:t>
            </a:r>
          </a:p>
          <a:p>
            <a:pPr algn="just"/>
            <a:r>
              <a:rPr lang="cs-CZ" sz="2000" b="1" dirty="0" smtClean="0"/>
              <a:t>Historický román a povídka</a:t>
            </a:r>
            <a:r>
              <a:rPr lang="cs-CZ" sz="2000" dirty="0" smtClean="0"/>
              <a:t>: </a:t>
            </a:r>
            <a:r>
              <a:rPr lang="cs-CZ" sz="2000" dirty="0" err="1" smtClean="0"/>
              <a:t>Herculano</a:t>
            </a:r>
            <a:r>
              <a:rPr lang="cs-CZ" sz="2000" dirty="0" smtClean="0"/>
              <a:t>: </a:t>
            </a:r>
            <a:r>
              <a:rPr lang="cs-CZ" sz="2000" i="1" dirty="0" smtClean="0"/>
              <a:t>Presbyter </a:t>
            </a:r>
            <a:r>
              <a:rPr lang="cs-CZ" sz="2000" i="1" dirty="0" err="1" smtClean="0"/>
              <a:t>Eurich</a:t>
            </a:r>
            <a:r>
              <a:rPr lang="cs-CZ" sz="2000" i="1" dirty="0" smtClean="0"/>
              <a:t> </a:t>
            </a:r>
            <a:r>
              <a:rPr lang="cs-CZ" sz="2000" dirty="0" smtClean="0"/>
              <a:t>(</a:t>
            </a:r>
            <a:r>
              <a:rPr lang="cs-CZ" sz="2000" dirty="0" err="1" smtClean="0"/>
              <a:t>Eurico</a:t>
            </a:r>
            <a:r>
              <a:rPr lang="cs-CZ" sz="2000" dirty="0" smtClean="0"/>
              <a:t>, o </a:t>
            </a:r>
            <a:r>
              <a:rPr lang="cs-CZ" sz="2000" dirty="0" err="1" smtClean="0"/>
              <a:t>Presbítero</a:t>
            </a:r>
            <a:r>
              <a:rPr lang="cs-CZ" sz="2000" dirty="0" smtClean="0"/>
              <a:t>, 1844, O Panorama),</a:t>
            </a:r>
            <a:r>
              <a:rPr lang="cs-CZ" sz="2000" i="1" dirty="0" smtClean="0"/>
              <a:t>Cisterciácký mnich </a:t>
            </a:r>
            <a:r>
              <a:rPr lang="cs-CZ" sz="2000" dirty="0" smtClean="0"/>
              <a:t>(O </a:t>
            </a:r>
            <a:r>
              <a:rPr lang="cs-CZ" sz="2000" dirty="0" err="1" smtClean="0"/>
              <a:t>Monge</a:t>
            </a:r>
            <a:r>
              <a:rPr lang="cs-CZ" sz="2000" dirty="0" smtClean="0"/>
              <a:t> de Cister, 1848, O Panorama), </a:t>
            </a:r>
            <a:r>
              <a:rPr lang="cs-CZ" sz="2000" i="1" dirty="0" smtClean="0"/>
              <a:t>Šašek</a:t>
            </a:r>
            <a:r>
              <a:rPr lang="cs-CZ" sz="2000" dirty="0" smtClean="0"/>
              <a:t> (o </a:t>
            </a:r>
            <a:r>
              <a:rPr lang="cs-CZ" sz="2000" dirty="0" err="1" smtClean="0"/>
              <a:t>Bobo</a:t>
            </a:r>
            <a:r>
              <a:rPr lang="cs-CZ" sz="2000" dirty="0" smtClean="0"/>
              <a:t>, 1878), </a:t>
            </a:r>
            <a:r>
              <a:rPr lang="cs-CZ" sz="2000" i="1" dirty="0" err="1" smtClean="0"/>
              <a:t>Lendas</a:t>
            </a:r>
            <a:r>
              <a:rPr lang="cs-CZ" sz="2000" i="1" dirty="0" smtClean="0"/>
              <a:t> e </a:t>
            </a:r>
            <a:r>
              <a:rPr lang="cs-CZ" sz="2000" i="1" dirty="0" err="1" smtClean="0"/>
              <a:t>Narrativas</a:t>
            </a:r>
            <a:r>
              <a:rPr lang="cs-CZ" sz="2000" i="1" dirty="0" smtClean="0"/>
              <a:t> </a:t>
            </a:r>
            <a:r>
              <a:rPr lang="cs-CZ" sz="2000" dirty="0" smtClean="0"/>
              <a:t>(1851, O Panorama); </a:t>
            </a:r>
            <a:r>
              <a:rPr lang="cs-CZ" sz="2000" dirty="0" err="1" smtClean="0"/>
              <a:t>Garrett</a:t>
            </a:r>
            <a:r>
              <a:rPr lang="cs-CZ" sz="2000" dirty="0" smtClean="0"/>
              <a:t>: </a:t>
            </a:r>
            <a:r>
              <a:rPr lang="cs-CZ" sz="2000" i="1" dirty="0" smtClean="0"/>
              <a:t>Podloubí v Anenské ulici </a:t>
            </a:r>
            <a:r>
              <a:rPr lang="cs-CZ" sz="2000" dirty="0" smtClean="0"/>
              <a:t>(</a:t>
            </a:r>
            <a:r>
              <a:rPr lang="cs-CZ" sz="2000" dirty="0" err="1" smtClean="0"/>
              <a:t>Arco</a:t>
            </a:r>
            <a:r>
              <a:rPr lang="cs-CZ" sz="2000" dirty="0" smtClean="0"/>
              <a:t> de </a:t>
            </a:r>
            <a:r>
              <a:rPr lang="cs-CZ" sz="2000" dirty="0" err="1" smtClean="0"/>
              <a:t>Sant</a:t>
            </a:r>
            <a:r>
              <a:rPr lang="pt-PT" sz="2000" dirty="0" smtClean="0"/>
              <a:t>´Ana</a:t>
            </a:r>
            <a:r>
              <a:rPr lang="cs-CZ" sz="2000" dirty="0" smtClean="0"/>
              <a:t>, 1845; </a:t>
            </a:r>
            <a:r>
              <a:rPr lang="cs-CZ" sz="2000" dirty="0" err="1" smtClean="0"/>
              <a:t>Castelo</a:t>
            </a:r>
            <a:r>
              <a:rPr lang="cs-CZ" sz="2000" dirty="0" smtClean="0"/>
              <a:t> </a:t>
            </a:r>
            <a:r>
              <a:rPr lang="cs-CZ" sz="2000" dirty="0" err="1" smtClean="0"/>
              <a:t>Branco</a:t>
            </a:r>
            <a:r>
              <a:rPr lang="cs-CZ" sz="2000" dirty="0" smtClean="0"/>
              <a:t>: </a:t>
            </a:r>
            <a:r>
              <a:rPr lang="cs-CZ" sz="2000" i="1" dirty="0" smtClean="0"/>
              <a:t>Žid</a:t>
            </a:r>
            <a:r>
              <a:rPr lang="cs-CZ" sz="2000" dirty="0" smtClean="0"/>
              <a:t> (O Judeu, 1866)</a:t>
            </a:r>
            <a:r>
              <a:rPr lang="pt-PT" sz="2000" dirty="0" smtClean="0"/>
              <a:t>   </a:t>
            </a:r>
            <a:r>
              <a:rPr lang="en-US" sz="2000" dirty="0" smtClean="0"/>
              <a:t> </a:t>
            </a:r>
            <a:endParaRPr lang="cs-CZ" sz="2000" dirty="0" smtClean="0"/>
          </a:p>
          <a:p>
            <a:pPr algn="just"/>
            <a:r>
              <a:rPr lang="cs-CZ" sz="2000" b="1" dirty="0" smtClean="0"/>
              <a:t>Román ze současnosti</a:t>
            </a:r>
            <a:r>
              <a:rPr lang="cs-CZ" sz="2000" dirty="0" smtClean="0"/>
              <a:t>: </a:t>
            </a:r>
            <a:r>
              <a:rPr lang="cs-CZ" sz="2000" dirty="0" err="1" smtClean="0"/>
              <a:t>Garrett</a:t>
            </a:r>
            <a:r>
              <a:rPr lang="cs-CZ" sz="2000" dirty="0" smtClean="0"/>
              <a:t>: </a:t>
            </a:r>
            <a:r>
              <a:rPr lang="cs-CZ" sz="2000" i="1" dirty="0" smtClean="0"/>
              <a:t>Cesty po mé zemi </a:t>
            </a:r>
            <a:r>
              <a:rPr lang="cs-CZ" sz="2000" dirty="0" smtClean="0"/>
              <a:t>(</a:t>
            </a:r>
            <a:r>
              <a:rPr lang="cs-CZ" sz="2000" dirty="0" err="1" smtClean="0"/>
              <a:t>Viagens</a:t>
            </a:r>
            <a:r>
              <a:rPr lang="cs-CZ" sz="2000" dirty="0" smtClean="0"/>
              <a:t> na </a:t>
            </a:r>
            <a:r>
              <a:rPr lang="cs-CZ" sz="2000" dirty="0" err="1" smtClean="0"/>
              <a:t>Minha</a:t>
            </a:r>
            <a:r>
              <a:rPr lang="cs-CZ" sz="2000" dirty="0" smtClean="0"/>
              <a:t> </a:t>
            </a:r>
            <a:r>
              <a:rPr lang="cs-CZ" sz="2000" dirty="0" err="1" smtClean="0"/>
              <a:t>Terra</a:t>
            </a:r>
            <a:r>
              <a:rPr lang="cs-CZ" sz="2000" dirty="0" smtClean="0"/>
              <a:t>, 1846, </a:t>
            </a:r>
            <a:r>
              <a:rPr lang="cs-CZ" sz="2000" dirty="0" err="1" smtClean="0"/>
              <a:t>Revista</a:t>
            </a:r>
            <a:r>
              <a:rPr lang="cs-CZ" sz="2000" dirty="0" smtClean="0"/>
              <a:t> </a:t>
            </a:r>
            <a:r>
              <a:rPr lang="cs-CZ" sz="2000" dirty="0" err="1" smtClean="0"/>
              <a:t>Universal</a:t>
            </a:r>
            <a:r>
              <a:rPr lang="cs-CZ" sz="2000" dirty="0" smtClean="0"/>
              <a:t> </a:t>
            </a:r>
            <a:r>
              <a:rPr lang="cs-CZ" sz="2000" dirty="0" err="1" smtClean="0"/>
              <a:t>Lisbonense</a:t>
            </a:r>
            <a:r>
              <a:rPr lang="cs-CZ" sz="2000" dirty="0" smtClean="0"/>
              <a:t>), </a:t>
            </a:r>
            <a:r>
              <a:rPr lang="cs-CZ" sz="2000" dirty="0" err="1" smtClean="0"/>
              <a:t>Castelo</a:t>
            </a:r>
            <a:r>
              <a:rPr lang="cs-CZ" sz="2000" dirty="0" smtClean="0"/>
              <a:t> </a:t>
            </a:r>
            <a:r>
              <a:rPr lang="cs-CZ" sz="2000" dirty="0" err="1" smtClean="0"/>
              <a:t>Branco</a:t>
            </a:r>
            <a:r>
              <a:rPr lang="cs-CZ" sz="2000" dirty="0" smtClean="0"/>
              <a:t>: </a:t>
            </a:r>
            <a:r>
              <a:rPr lang="cs-CZ" sz="2000" i="1" dirty="0" smtClean="0"/>
              <a:t>Zhoubná láska </a:t>
            </a:r>
            <a:r>
              <a:rPr lang="cs-CZ" sz="2000" dirty="0" smtClean="0"/>
              <a:t>(</a:t>
            </a:r>
            <a:r>
              <a:rPr lang="pt-PT" sz="2000" dirty="0" smtClean="0"/>
              <a:t>Amor de Perdição, 1863)</a:t>
            </a:r>
          </a:p>
          <a:p>
            <a:pPr algn="just"/>
            <a:r>
              <a:rPr lang="pt-PT" sz="2000" b="1" dirty="0" smtClean="0"/>
              <a:t>Historiografie</a:t>
            </a:r>
            <a:r>
              <a:rPr lang="pt-PT" sz="2000" dirty="0" smtClean="0"/>
              <a:t>: Herculano: </a:t>
            </a:r>
            <a:r>
              <a:rPr lang="cs-CZ" sz="2000" i="1" dirty="0" smtClean="0"/>
              <a:t>Dějiny Portugalska </a:t>
            </a:r>
            <a:r>
              <a:rPr lang="cs-CZ" sz="2000" dirty="0" smtClean="0"/>
              <a:t>(</a:t>
            </a:r>
            <a:r>
              <a:rPr lang="pt-PT" sz="2000" dirty="0" smtClean="0"/>
              <a:t>História de Portugal</a:t>
            </a:r>
            <a:r>
              <a:rPr lang="cs-CZ" sz="2000" dirty="0" smtClean="0"/>
              <a:t>,</a:t>
            </a:r>
            <a:r>
              <a:rPr lang="pt-PT" sz="2000" dirty="0" smtClean="0"/>
              <a:t> 1846 – 1853)</a:t>
            </a:r>
          </a:p>
          <a:p>
            <a:pPr algn="just"/>
            <a:r>
              <a:rPr lang="pt-PT" sz="2000" b="1" dirty="0" smtClean="0"/>
              <a:t>Drama</a:t>
            </a:r>
            <a:r>
              <a:rPr lang="pt-PT" sz="2000" dirty="0" smtClean="0"/>
              <a:t>: Garrett: </a:t>
            </a:r>
            <a:r>
              <a:rPr lang="pt-PT" sz="2000" i="1" dirty="0" smtClean="0"/>
              <a:t>Mnich Luís de Sousa </a:t>
            </a:r>
            <a:r>
              <a:rPr lang="pt-PT" sz="2000" dirty="0" smtClean="0"/>
              <a:t>(Frei Luís de Sousa, 1850) </a:t>
            </a: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Almeida</a:t>
            </a:r>
            <a:r>
              <a:rPr lang="cs-CZ" dirty="0" smtClean="0"/>
              <a:t> </a:t>
            </a:r>
            <a:r>
              <a:rPr lang="cs-CZ" dirty="0" err="1" smtClean="0"/>
              <a:t>Garrett</a:t>
            </a:r>
            <a:r>
              <a:rPr lang="cs-CZ" dirty="0" smtClean="0"/>
              <a:t>  (1799 – 1854)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s</a:t>
            </a:r>
            <a:r>
              <a:rPr lang="cs-CZ" sz="2000" dirty="0" err="1" smtClean="0"/>
              <a:t>tudia</a:t>
            </a:r>
            <a:r>
              <a:rPr lang="cs-CZ" sz="2000" dirty="0" smtClean="0"/>
              <a:t> v Coimbře (první lit. pokusy – tragédie, poéma </a:t>
            </a:r>
            <a:r>
              <a:rPr lang="cs-CZ" sz="2000" i="1" dirty="0" smtClean="0"/>
              <a:t>Venušin portrét  </a:t>
            </a:r>
            <a:r>
              <a:rPr lang="en-US" sz="2000" dirty="0" smtClean="0"/>
              <a:t>[</a:t>
            </a:r>
            <a:r>
              <a:rPr lang="cs-CZ" sz="2000" dirty="0" err="1" smtClean="0"/>
              <a:t>Retrato</a:t>
            </a:r>
            <a:r>
              <a:rPr lang="cs-CZ" sz="2000" dirty="0" smtClean="0"/>
              <a:t> de </a:t>
            </a:r>
            <a:r>
              <a:rPr lang="cs-CZ" sz="2000" dirty="0" err="1" smtClean="0"/>
              <a:t>Vénus</a:t>
            </a:r>
            <a:r>
              <a:rPr lang="cs-CZ" sz="2000" dirty="0" smtClean="0"/>
              <a:t>, 1821</a:t>
            </a:r>
            <a:r>
              <a:rPr lang="en-US" sz="2000" dirty="0" smtClean="0"/>
              <a:t>]</a:t>
            </a:r>
            <a:r>
              <a:rPr lang="cs-CZ" sz="2000" dirty="0" smtClean="0"/>
              <a:t>; zájem o kult. a polit. otázky) </a:t>
            </a:r>
          </a:p>
          <a:p>
            <a:pPr>
              <a:buNone/>
            </a:pPr>
            <a:endParaRPr lang="en-US" sz="2000" dirty="0" smtClean="0"/>
          </a:p>
          <a:p>
            <a:r>
              <a:rPr lang="cs-CZ" sz="2000" dirty="0" smtClean="0"/>
              <a:t>přívrženec lib. hnutí – dvojí exil (Anglie, Francie, 1824, 1828), dobrovolník v </a:t>
            </a:r>
            <a:r>
              <a:rPr lang="cs-CZ" sz="2000" dirty="0" err="1" smtClean="0"/>
              <a:t>obč</a:t>
            </a:r>
            <a:r>
              <a:rPr lang="cs-CZ" sz="2000" dirty="0" smtClean="0"/>
              <a:t>. válce (1832-34)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diplomacie (1836) </a:t>
            </a:r>
          </a:p>
          <a:p>
            <a:pPr>
              <a:buNone/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zájem o kult. osvětu (plán na vypracování </a:t>
            </a:r>
            <a:r>
              <a:rPr lang="cs-CZ" sz="2000" dirty="0" err="1" smtClean="0"/>
              <a:t>nár</a:t>
            </a:r>
            <a:r>
              <a:rPr lang="cs-CZ" sz="2000" dirty="0" smtClean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 divadla – postavení budovy, založení div. 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školy, obohacení repertoáru)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novinářská činnost (</a:t>
            </a:r>
            <a:r>
              <a:rPr lang="cs-CZ" sz="2000" dirty="0" err="1" smtClean="0"/>
              <a:t>zal</a:t>
            </a:r>
            <a:r>
              <a:rPr lang="cs-CZ" sz="2000" dirty="0" smtClean="0"/>
              <a:t>. list </a:t>
            </a:r>
            <a:r>
              <a:rPr lang="pt-PT" sz="2000" i="1" dirty="0" smtClean="0"/>
              <a:t>O Português </a:t>
            </a:r>
            <a:endParaRPr lang="cs-CZ" sz="2000" i="1" dirty="0" smtClean="0"/>
          </a:p>
          <a:p>
            <a:pPr>
              <a:spcBef>
                <a:spcPts val="0"/>
              </a:spcBef>
              <a:buNone/>
            </a:pPr>
            <a:r>
              <a:rPr lang="pt-PT" sz="2000" i="1" dirty="0" smtClean="0"/>
              <a:t>Constitucional</a:t>
            </a:r>
            <a:r>
              <a:rPr lang="cs-CZ" sz="2000" dirty="0" smtClean="0"/>
              <a:t>, </a:t>
            </a:r>
            <a:r>
              <a:rPr lang="pt-PT" sz="2000" i="1" dirty="0" smtClean="0"/>
              <a:t>A Regeneração</a:t>
            </a:r>
            <a:r>
              <a:rPr lang="pt-PT" sz="2000" dirty="0" smtClean="0"/>
              <a:t>, </a:t>
            </a:r>
            <a:r>
              <a:rPr lang="pt-PT" sz="2000" i="1" dirty="0" smtClean="0"/>
              <a:t>O Toucador</a:t>
            </a:r>
            <a:r>
              <a:rPr lang="cs-CZ" sz="2000" dirty="0" smtClean="0"/>
              <a:t>, 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řídil </a:t>
            </a:r>
            <a:r>
              <a:rPr lang="pt-PT" sz="2000" i="1" dirty="0" smtClean="0"/>
              <a:t>O Cronista</a:t>
            </a:r>
            <a:r>
              <a:rPr lang="pt-PT" sz="2000" dirty="0" smtClean="0"/>
              <a:t>, </a:t>
            </a:r>
            <a:r>
              <a:rPr lang="cs-CZ" sz="2000" dirty="0" smtClean="0"/>
              <a:t>redigoval </a:t>
            </a:r>
            <a:r>
              <a:rPr lang="pt-PT" sz="2000" i="1" dirty="0" smtClean="0"/>
              <a:t>O Português</a:t>
            </a:r>
            <a:r>
              <a:rPr lang="cs-CZ" sz="2000" dirty="0" smtClean="0"/>
              <a:t>) </a:t>
            </a:r>
            <a:endParaRPr lang="cs-CZ" sz="2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852936"/>
            <a:ext cx="2752725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Almeida</a:t>
            </a:r>
            <a:r>
              <a:rPr lang="cs-CZ" sz="2800" dirty="0" smtClean="0"/>
              <a:t> </a:t>
            </a:r>
            <a:r>
              <a:rPr lang="cs-CZ" sz="2800" dirty="0" err="1" smtClean="0"/>
              <a:t>Garrett</a:t>
            </a:r>
            <a:r>
              <a:rPr lang="cs-CZ" sz="2800" dirty="0" smtClean="0"/>
              <a:t>: dílo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Poezie:</a:t>
            </a:r>
          </a:p>
          <a:p>
            <a:pPr lvl="1"/>
            <a:r>
              <a:rPr lang="cs-CZ" sz="2000" dirty="0" smtClean="0"/>
              <a:t>1. rané období: </a:t>
            </a:r>
            <a:r>
              <a:rPr lang="pt-PT" sz="2000" i="1" dirty="0" smtClean="0"/>
              <a:t>Lyrika</a:t>
            </a:r>
            <a:r>
              <a:rPr lang="cs-CZ" sz="2000" i="1" dirty="0" smtClean="0"/>
              <a:t> Jana Nejmenšího </a:t>
            </a:r>
            <a:r>
              <a:rPr lang="cs-CZ" sz="2000" dirty="0" smtClean="0"/>
              <a:t>(</a:t>
            </a:r>
            <a:r>
              <a:rPr lang="cs-CZ" sz="2000" dirty="0" err="1" smtClean="0"/>
              <a:t>Lírica</a:t>
            </a:r>
            <a:r>
              <a:rPr lang="cs-CZ" sz="2000" dirty="0" smtClean="0"/>
              <a:t> de </a:t>
            </a:r>
            <a:r>
              <a:rPr lang="pt-PT" sz="2000" dirty="0" smtClean="0"/>
              <a:t>João Mínimo</a:t>
            </a:r>
            <a:r>
              <a:rPr lang="cs-CZ" sz="2000" dirty="0" smtClean="0"/>
              <a:t>, 1829)  </a:t>
            </a:r>
          </a:p>
          <a:p>
            <a:pPr lvl="1"/>
            <a:r>
              <a:rPr lang="cs-CZ" sz="2000" dirty="0" smtClean="0"/>
              <a:t>2. období přechodu: první romantické skladby – lyricko-epické básně </a:t>
            </a:r>
            <a:r>
              <a:rPr lang="cs-CZ" sz="2000" i="1" dirty="0" err="1" smtClean="0"/>
              <a:t>Cam</a:t>
            </a:r>
            <a:r>
              <a:rPr lang="pt-PT" sz="2000" i="1" dirty="0" smtClean="0"/>
              <a:t>õ</a:t>
            </a:r>
            <a:r>
              <a:rPr lang="cs-CZ" sz="2000" i="1" dirty="0" smtClean="0"/>
              <a:t>es  </a:t>
            </a:r>
            <a:r>
              <a:rPr lang="pt-PT" sz="2000" dirty="0" smtClean="0"/>
              <a:t>(1825) a </a:t>
            </a:r>
            <a:r>
              <a:rPr lang="pt-PT" sz="2000" i="1" dirty="0" smtClean="0"/>
              <a:t>D. Branca </a:t>
            </a:r>
            <a:r>
              <a:rPr lang="pt-PT" sz="2000" dirty="0" smtClean="0"/>
              <a:t>(1826)</a:t>
            </a:r>
            <a:r>
              <a:rPr lang="cs-CZ" sz="2000" dirty="0" smtClean="0"/>
              <a:t> </a:t>
            </a:r>
          </a:p>
          <a:p>
            <a:pPr lvl="1"/>
            <a:r>
              <a:rPr lang="pt-PT" sz="2000" dirty="0" smtClean="0"/>
              <a:t>3. období </a:t>
            </a:r>
            <a:r>
              <a:rPr lang="cs-CZ" sz="2000" dirty="0" smtClean="0"/>
              <a:t>zralého romantismu: </a:t>
            </a:r>
            <a:r>
              <a:rPr lang="cs-CZ" sz="2000" dirty="0" err="1" smtClean="0"/>
              <a:t>sbírk</a:t>
            </a:r>
            <a:r>
              <a:rPr lang="pt-PT" sz="2000" dirty="0" smtClean="0"/>
              <a:t>y</a:t>
            </a:r>
            <a:r>
              <a:rPr lang="cs-CZ" sz="2000" dirty="0" smtClean="0"/>
              <a:t> </a:t>
            </a:r>
            <a:r>
              <a:rPr lang="cs-CZ" sz="2000" i="1" dirty="0" smtClean="0"/>
              <a:t>Květy bez plodů </a:t>
            </a:r>
            <a:r>
              <a:rPr lang="cs-CZ" sz="2000" dirty="0" smtClean="0"/>
              <a:t>(</a:t>
            </a:r>
            <a:r>
              <a:rPr lang="cs-CZ" sz="2000" dirty="0" err="1" smtClean="0"/>
              <a:t>Flores</a:t>
            </a:r>
            <a:r>
              <a:rPr lang="cs-CZ" sz="2000" dirty="0" smtClean="0"/>
              <a:t> sem </a:t>
            </a:r>
            <a:r>
              <a:rPr lang="cs-CZ" sz="2000" dirty="0" err="1" smtClean="0"/>
              <a:t>Fruto</a:t>
            </a:r>
            <a:r>
              <a:rPr lang="cs-CZ" sz="2000" dirty="0" smtClean="0"/>
              <a:t>,  1845), </a:t>
            </a:r>
            <a:r>
              <a:rPr lang="cs-CZ" sz="2000" i="1" dirty="0" smtClean="0"/>
              <a:t>Spadané listí </a:t>
            </a:r>
            <a:r>
              <a:rPr lang="cs-CZ" sz="2000" dirty="0" smtClean="0"/>
              <a:t>(</a:t>
            </a:r>
            <a:r>
              <a:rPr lang="cs-CZ" sz="2000" dirty="0" err="1" smtClean="0"/>
              <a:t>Folhas</a:t>
            </a:r>
            <a:r>
              <a:rPr lang="cs-CZ" sz="2000" dirty="0" smtClean="0"/>
              <a:t>  </a:t>
            </a:r>
            <a:r>
              <a:rPr lang="cs-CZ" sz="2000" dirty="0" err="1" smtClean="0"/>
              <a:t>Caídas</a:t>
            </a:r>
            <a:r>
              <a:rPr lang="cs-CZ" sz="2000" dirty="0" smtClean="0"/>
              <a:t>, 1853)</a:t>
            </a:r>
          </a:p>
          <a:p>
            <a:r>
              <a:rPr lang="cs-CZ" sz="2000" dirty="0" smtClean="0"/>
              <a:t>Próza:</a:t>
            </a:r>
          </a:p>
          <a:p>
            <a:pPr lvl="1"/>
            <a:r>
              <a:rPr lang="cs-CZ" sz="2000" i="1" dirty="0" smtClean="0"/>
              <a:t>Podloubí v Anenské ulici </a:t>
            </a:r>
            <a:r>
              <a:rPr lang="cs-CZ" sz="2000" dirty="0" smtClean="0"/>
              <a:t>(</a:t>
            </a:r>
            <a:r>
              <a:rPr lang="cs-CZ" sz="2000" dirty="0" err="1" smtClean="0"/>
              <a:t>Arco</a:t>
            </a:r>
            <a:r>
              <a:rPr lang="cs-CZ" sz="2000" dirty="0" smtClean="0"/>
              <a:t> de </a:t>
            </a:r>
            <a:r>
              <a:rPr lang="cs-CZ" sz="2000" dirty="0" err="1" smtClean="0"/>
              <a:t>Sant</a:t>
            </a:r>
            <a:r>
              <a:rPr lang="pt-PT" sz="2000" dirty="0" smtClean="0"/>
              <a:t>´Ana</a:t>
            </a:r>
            <a:r>
              <a:rPr lang="cs-CZ" sz="2000" dirty="0" smtClean="0"/>
              <a:t>, 1845)</a:t>
            </a:r>
          </a:p>
          <a:p>
            <a:pPr lvl="1"/>
            <a:r>
              <a:rPr lang="cs-CZ" sz="2000" i="1" dirty="0" smtClean="0"/>
              <a:t>Cesty po mé zemi </a:t>
            </a:r>
            <a:r>
              <a:rPr lang="cs-CZ" sz="2000" dirty="0" smtClean="0"/>
              <a:t>(</a:t>
            </a:r>
            <a:r>
              <a:rPr lang="cs-CZ" sz="2000" dirty="0" err="1" smtClean="0"/>
              <a:t>Viagens</a:t>
            </a:r>
            <a:r>
              <a:rPr lang="cs-CZ" sz="2000" dirty="0" smtClean="0"/>
              <a:t> na </a:t>
            </a:r>
            <a:r>
              <a:rPr lang="cs-CZ" sz="2000" dirty="0" err="1" smtClean="0"/>
              <a:t>Minha</a:t>
            </a:r>
            <a:r>
              <a:rPr lang="cs-CZ" sz="2000" dirty="0" smtClean="0"/>
              <a:t> </a:t>
            </a:r>
            <a:r>
              <a:rPr lang="cs-CZ" sz="2000" dirty="0" err="1" smtClean="0"/>
              <a:t>Terra</a:t>
            </a:r>
            <a:r>
              <a:rPr lang="cs-CZ" sz="2000" dirty="0" smtClean="0"/>
              <a:t>, 1846, </a:t>
            </a:r>
            <a:r>
              <a:rPr lang="cs-CZ" sz="2000" dirty="0" err="1" smtClean="0"/>
              <a:t>Revista</a:t>
            </a:r>
            <a:r>
              <a:rPr lang="cs-CZ" sz="2000" dirty="0" smtClean="0"/>
              <a:t> </a:t>
            </a:r>
            <a:r>
              <a:rPr lang="cs-CZ" sz="2000" dirty="0" err="1" smtClean="0"/>
              <a:t>Universal</a:t>
            </a:r>
            <a:r>
              <a:rPr lang="cs-CZ" sz="2000" dirty="0" smtClean="0"/>
              <a:t> </a:t>
            </a:r>
            <a:r>
              <a:rPr lang="cs-CZ" sz="2000" dirty="0" err="1" smtClean="0"/>
              <a:t>Lisbonense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Drama:</a:t>
            </a:r>
          </a:p>
          <a:p>
            <a:pPr lvl="1"/>
            <a:r>
              <a:rPr lang="pt-PT" sz="2000" i="1" dirty="0" smtClean="0"/>
              <a:t>Mnich Luís de Sousa </a:t>
            </a:r>
            <a:r>
              <a:rPr lang="pt-PT" sz="2000" dirty="0" smtClean="0"/>
              <a:t>(Frei Luís de Sousa, 1850)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rané období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 smtClean="0"/>
              <a:t>e</a:t>
            </a:r>
            <a:r>
              <a:rPr lang="pt-PT" sz="2000" dirty="0" smtClean="0"/>
              <a:t>klekti</a:t>
            </a:r>
            <a:r>
              <a:rPr lang="cs-CZ" sz="2000" dirty="0" err="1" smtClean="0"/>
              <a:t>smus</a:t>
            </a:r>
            <a:r>
              <a:rPr lang="cs-CZ" sz="2000" dirty="0" smtClean="0"/>
              <a:t> (různé </a:t>
            </a:r>
            <a:r>
              <a:rPr lang="cs-CZ" sz="2000" dirty="0" err="1" smtClean="0"/>
              <a:t>inspir</a:t>
            </a:r>
            <a:r>
              <a:rPr lang="cs-CZ" sz="2000" dirty="0" smtClean="0"/>
              <a:t>. zdroje – autoři ant. a klas., ale také </a:t>
            </a:r>
            <a:r>
              <a:rPr lang="cs-CZ" sz="2000" dirty="0" err="1" smtClean="0"/>
              <a:t>preromant</a:t>
            </a:r>
            <a:r>
              <a:rPr lang="cs-CZ" sz="2000" dirty="0" smtClean="0"/>
              <a:t>. a </a:t>
            </a:r>
            <a:r>
              <a:rPr lang="cs-CZ" sz="2000" dirty="0" err="1" smtClean="0"/>
              <a:t>romant</a:t>
            </a:r>
            <a:r>
              <a:rPr lang="cs-CZ" sz="2000" dirty="0" smtClean="0"/>
              <a:t>.; Horatius + </a:t>
            </a:r>
            <a:r>
              <a:rPr lang="cs-CZ" sz="2000" dirty="0" err="1" smtClean="0"/>
              <a:t>Byron</a:t>
            </a:r>
            <a:r>
              <a:rPr lang="cs-CZ" sz="2000" dirty="0" smtClean="0"/>
              <a:t> atd. – G. nevidí rozdíl mezi </a:t>
            </a:r>
            <a:r>
              <a:rPr lang="cs-CZ" sz="2000" dirty="0" err="1" smtClean="0"/>
              <a:t>rom</a:t>
            </a:r>
            <a:r>
              <a:rPr lang="cs-CZ" sz="2000" dirty="0" smtClean="0"/>
              <a:t>. a klas., ale mezi </a:t>
            </a:r>
            <a:r>
              <a:rPr lang="cs-CZ" sz="2000" dirty="0" err="1" smtClean="0"/>
              <a:t>rom</a:t>
            </a:r>
            <a:r>
              <a:rPr lang="cs-CZ" sz="2000" dirty="0" smtClean="0"/>
              <a:t>.+klas. a barokem) </a:t>
            </a:r>
          </a:p>
          <a:p>
            <a:pPr algn="just"/>
            <a:r>
              <a:rPr lang="cs-CZ" sz="2000" dirty="0" smtClean="0"/>
              <a:t>převládají polit. témata (otázka svobody), ale objevují se i </a:t>
            </a:r>
            <a:r>
              <a:rPr lang="cs-CZ" sz="2000" dirty="0" err="1" smtClean="0"/>
              <a:t>prerom</a:t>
            </a:r>
            <a:r>
              <a:rPr lang="cs-CZ" sz="2000" dirty="0" smtClean="0"/>
              <a:t>. témata (oslava samoty, smrti atd.)</a:t>
            </a:r>
          </a:p>
          <a:p>
            <a:pPr algn="just"/>
            <a:r>
              <a:rPr lang="cs-CZ" sz="2000" dirty="0" smtClean="0"/>
              <a:t>styl rétorický, nevyrovnaný (latinismy)</a:t>
            </a:r>
          </a:p>
          <a:p>
            <a:pPr algn="just"/>
            <a:r>
              <a:rPr lang="cs-CZ" sz="2000" dirty="0" smtClean="0"/>
              <a:t>v předmluvě  oslavuje </a:t>
            </a:r>
            <a:r>
              <a:rPr lang="cs-CZ" sz="2000" dirty="0" err="1" smtClean="0"/>
              <a:t>nár</a:t>
            </a:r>
            <a:r>
              <a:rPr lang="cs-CZ" sz="2000" dirty="0" smtClean="0"/>
              <a:t>. kulturu a autentičnost jako zákl. kriteria uměl. tvorby</a:t>
            </a: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období přechodu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sz="2000" i="1" dirty="0" smtClean="0"/>
              <a:t>Camões</a:t>
            </a:r>
            <a:r>
              <a:rPr lang="pt-PT" sz="2000" dirty="0" smtClean="0"/>
              <a:t>: </a:t>
            </a:r>
            <a:endParaRPr lang="cs-CZ" sz="2000" dirty="0" smtClean="0"/>
          </a:p>
          <a:p>
            <a:r>
              <a:rPr lang="cs-CZ" sz="2000" dirty="0" smtClean="0"/>
              <a:t>klasické: struktura </a:t>
            </a:r>
            <a:r>
              <a:rPr lang="cs-CZ" sz="2000" dirty="0" err="1" smtClean="0"/>
              <a:t>Lusovců</a:t>
            </a:r>
            <a:r>
              <a:rPr lang="cs-CZ" sz="2000" dirty="0" smtClean="0"/>
              <a:t> (10 zpěvů), četné parafráze </a:t>
            </a:r>
            <a:r>
              <a:rPr lang="cs-CZ" sz="2000" dirty="0" err="1" smtClean="0"/>
              <a:t>Lusovců</a:t>
            </a:r>
            <a:endParaRPr lang="cs-CZ" sz="2000" dirty="0" smtClean="0"/>
          </a:p>
          <a:p>
            <a:r>
              <a:rPr lang="cs-CZ" sz="2000" dirty="0" smtClean="0"/>
              <a:t>romantické: </a:t>
            </a:r>
            <a:r>
              <a:rPr lang="pt-PT" sz="2000" dirty="0" smtClean="0"/>
              <a:t>C. </a:t>
            </a:r>
            <a:r>
              <a:rPr lang="cs-CZ" sz="2000" dirty="0" smtClean="0"/>
              <a:t>zobrazen jako romantický, byronský </a:t>
            </a:r>
            <a:r>
              <a:rPr lang="cs-CZ" sz="2000" dirty="0" err="1" smtClean="0"/>
              <a:t>nár</a:t>
            </a:r>
            <a:r>
              <a:rPr lang="cs-CZ" sz="2000" dirty="0" smtClean="0"/>
              <a:t>. hrdina, liberál, nepochopený a vyhnaný ze země; není zde ant. mytologie, vzývání k „</a:t>
            </a:r>
            <a:r>
              <a:rPr lang="cs-CZ" sz="2000" dirty="0" err="1" smtClean="0"/>
              <a:t>saudade</a:t>
            </a:r>
            <a:r>
              <a:rPr lang="cs-CZ" sz="2000" dirty="0" smtClean="0"/>
              <a:t>“</a:t>
            </a:r>
          </a:p>
          <a:p>
            <a:r>
              <a:rPr lang="cs-CZ" sz="2000" dirty="0" smtClean="0"/>
              <a:t>předmluva: nová poetika, která nepřebírá žádné vzory, ale řídí se vlastním citem             vědomý odklon od klasicismu a nápodoby lit. vzorů a příklon k romantismu – tvůrčí imaginaci a citu.  </a:t>
            </a:r>
          </a:p>
          <a:p>
            <a:r>
              <a:rPr lang="cs-CZ" sz="2000" i="1" dirty="0" smtClean="0"/>
              <a:t>D. </a:t>
            </a:r>
            <a:r>
              <a:rPr lang="cs-CZ" sz="2000" i="1" dirty="0" err="1" smtClean="0"/>
              <a:t>Branca</a:t>
            </a:r>
            <a:r>
              <a:rPr lang="cs-CZ" sz="2000" dirty="0" smtClean="0"/>
              <a:t>:</a:t>
            </a:r>
          </a:p>
          <a:p>
            <a:r>
              <a:rPr lang="cs-CZ" sz="2000" dirty="0" smtClean="0"/>
              <a:t>první port. báseň se středověkou tematikou a folklorními prvky (postavy víl, čarodějů, kostlivců apod.)</a:t>
            </a:r>
          </a:p>
        </p:txBody>
      </p:sp>
      <p:sp>
        <p:nvSpPr>
          <p:cNvPr id="4" name="Šipka doprava 3"/>
          <p:cNvSpPr/>
          <p:nvPr/>
        </p:nvSpPr>
        <p:spPr>
          <a:xfrm flipV="1">
            <a:off x="2483768" y="3645024"/>
            <a:ext cx="504056" cy="1440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287</TotalTime>
  <Words>1494</Words>
  <Application>Microsoft Office PowerPoint</Application>
  <PresentationFormat>Předvádění na obrazovce (4:3)</PresentationFormat>
  <Paragraphs>124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Administrativní</vt:lpstr>
      <vt:lpstr>Romantismus</vt:lpstr>
      <vt:lpstr>klasicismus x romantismus</vt:lpstr>
      <vt:lpstr>důležité aspekty port. romantismu</vt:lpstr>
      <vt:lpstr>generace</vt:lpstr>
      <vt:lpstr>hlavní díla</vt:lpstr>
      <vt:lpstr>Almeida Garrett  (1799 – 1854)</vt:lpstr>
      <vt:lpstr>Almeida Garrett: dílo</vt:lpstr>
      <vt:lpstr>rané období</vt:lpstr>
      <vt:lpstr>období přechodu</vt:lpstr>
      <vt:lpstr>období zralé tvorby</vt:lpstr>
      <vt:lpstr>próza a divadlo</vt:lpstr>
      <vt:lpstr>Alexandre Herculano (1810 – 1877)</vt:lpstr>
      <vt:lpstr>Alexandre Herculano: dílo</vt:lpstr>
      <vt:lpstr>Camilo Castelo Branco (1825 – 1890)</vt:lpstr>
      <vt:lpstr>Camilo Castelo Branco: dílo</vt:lpstr>
      <vt:lpstr>Júlio Dinis (1839 – 1871)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Filip</dc:title>
  <dc:creator>slunce</dc:creator>
  <cp:lastModifiedBy>slunce</cp:lastModifiedBy>
  <cp:revision>37</cp:revision>
  <dcterms:created xsi:type="dcterms:W3CDTF">2010-10-04T16:54:23Z</dcterms:created>
  <dcterms:modified xsi:type="dcterms:W3CDTF">2010-11-29T22:14:15Z</dcterms:modified>
</cp:coreProperties>
</file>